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58" r:id="rId3"/>
    <p:sldId id="287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2" r:id="rId18"/>
    <p:sldId id="291" r:id="rId19"/>
    <p:sldId id="272" r:id="rId20"/>
    <p:sldId id="293" r:id="rId21"/>
    <p:sldId id="294" r:id="rId22"/>
    <p:sldId id="273" r:id="rId23"/>
    <p:sldId id="274" r:id="rId24"/>
    <p:sldId id="275" r:id="rId25"/>
    <p:sldId id="295" r:id="rId26"/>
    <p:sldId id="283" r:id="rId27"/>
    <p:sldId id="285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EF33-6E3E-4A54-81F2-BAA23093AB9F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4BD3-53DF-48F6-A8D4-DEECF5E1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D58D-9F76-462A-AFD7-D6BBD2F3BA6D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44BE-6F95-448E-83D5-D33D9124E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5022-EAF7-420A-95FA-7C122EC1D0BB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8357-4961-40C8-98FD-E7AD87D0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9057-E2F9-4B9C-9644-E4FA83C1EE34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C9E3-A153-4056-AE79-BECF36E9C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0ACD-99C9-4471-A377-CF1C25DA08BF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8670-07EC-430A-BC4F-06C76C33B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C326-F630-47A6-88D4-8769DC51592B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0D8C-56FF-406E-A00A-DCD9ABDC2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D782-15A3-4752-8CFC-0C2280389833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8D21-927F-49F0-BF85-C3D6DB519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D7F9-05A4-4398-BA2E-EC0AB4C81DB9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BB42-8CBA-4137-A879-8647DEBF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E561-7E5D-4C5A-B582-345536DE70C1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F7F2-256B-41C4-A9C2-330C1002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EA0C-57E3-4ACD-AA8A-D861063273AE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B6C2-9F5F-41F3-B81E-0EE1FC203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C50B-F5FE-441B-8B30-62CDAE15CBA5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9AC6-A37B-46E0-8A6F-6D4C6B27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F998-0AE5-474E-B606-D31DF163B629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1CC4-55C0-4443-9D17-9A445E887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B923-2FA1-4DDA-B6D1-F6DC3661EBC1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10F4-1A84-43B6-B33C-3D2974016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48D4-4248-486B-B4BC-87AA79C0B11C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5488-9EC2-480E-84F0-0174529D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F88F-C393-41CA-98D3-D621760AD95C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660A-0EFC-4FF0-9161-0C1F96FEC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E1D8-735C-4A78-9252-22D0C8C33BE0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A1A3-B246-4516-A786-AE3FA2011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129D-8899-43D0-B19D-C893EFBE2E6B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F81-CC72-46BF-8C52-108411673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FEE37-D230-48CE-BD04-BDC3DAC0BDE8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089AB-04BB-48FC-8DE9-19561D451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3" r:id="rId12"/>
    <p:sldLayoutId id="2147484160" r:id="rId13"/>
    <p:sldLayoutId id="2147484164" r:id="rId14"/>
    <p:sldLayoutId id="2147484165" r:id="rId15"/>
    <p:sldLayoutId id="2147484161" r:id="rId16"/>
    <p:sldLayoutId id="214748416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7350" y="6526213"/>
            <a:ext cx="9144000" cy="1655762"/>
          </a:xfrm>
        </p:spPr>
        <p:txBody>
          <a:bodyPr/>
          <a:lstStyle/>
          <a:p>
            <a:endParaRPr lang="ru-RU" b="1" cap="none" smtClean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30439"/>
          <a:stretch/>
        </p:blipFill>
        <p:spPr>
          <a:xfrm>
            <a:off x="0" y="0"/>
            <a:ext cx="6032500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11495"/>
          <a:stretch/>
        </p:blipFill>
        <p:spPr>
          <a:xfrm>
            <a:off x="5371543" y="805817"/>
            <a:ext cx="6820457" cy="57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5055">
            <a:off x="8255000" y="1749425"/>
            <a:ext cx="58451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261100" y="-58738"/>
            <a:ext cx="680720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latin typeface="Century Gothic" pitchFamily="34" charset="0"/>
              </a:rPr>
              <a:t>Гібридна </a:t>
            </a:r>
            <a:endParaRPr lang="ru-RU" sz="5400" b="1" i="1">
              <a:latin typeface="Century Gothic" pitchFamily="34" charset="0"/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574800" y="5673725"/>
            <a:ext cx="501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600" b="1" i="1">
                <a:latin typeface="Century Gothic" pitchFamily="34" charset="0"/>
              </a:rPr>
              <a:t>Війна</a:t>
            </a:r>
            <a:endParaRPr lang="ru-RU" sz="6600" b="1" i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-90488"/>
            <a:ext cx="12522200" cy="1485901"/>
          </a:xfrm>
        </p:spPr>
        <p:txBody>
          <a:bodyPr/>
          <a:lstStyle/>
          <a:p>
            <a:pPr algn="just"/>
            <a:r>
              <a:rPr lang="uk-UA" sz="3600" smtClean="0"/>
              <a:t>1. </a:t>
            </a:r>
            <a:r>
              <a:rPr lang="uk-UA" sz="2800" smtClean="0"/>
              <a:t>Геополітичні прагнення Москви на лідерство в сучасному світі</a:t>
            </a:r>
            <a:endParaRPr lang="ru-RU" sz="2800" smtClean="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1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-90488" y="-88900"/>
            <a:ext cx="12561888" cy="1257300"/>
          </a:xfrm>
        </p:spPr>
        <p:txBody>
          <a:bodyPr/>
          <a:lstStyle/>
          <a:p>
            <a:r>
              <a:rPr lang="uk-UA" sz="2800" smtClean="0"/>
              <a:t>2. Наміри щодо захоплення нових територій, зокрема й за межами колишнього Радянського Союзу напередодні його розпаду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46138"/>
            <a:ext cx="12192000" cy="6100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9974"/>
          <a:stretch/>
        </p:blipFill>
        <p:spPr>
          <a:xfrm>
            <a:off x="5462649" y="1132738"/>
            <a:ext cx="6859979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2192000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uk-UA" sz="4000" dirty="0"/>
              <a:t>3. Створення «осі безпеки» з огляду на розширення НАТО та розміщення елементів ПРО в </a:t>
            </a:r>
            <a:r>
              <a:rPr lang="uk-UA" sz="4000" dirty="0" smtClean="0"/>
              <a:t>Європі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7860" r="6355"/>
          <a:stretch/>
        </p:blipFill>
        <p:spPr>
          <a:xfrm>
            <a:off x="130628" y="1132738"/>
            <a:ext cx="6092042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700" dirty="0"/>
              <a:t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</a:t>
            </a:r>
            <a:r>
              <a:rPr lang="uk-UA" sz="2700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4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121920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-166688" y="-68263"/>
            <a:ext cx="12244388" cy="1485901"/>
          </a:xfrm>
        </p:spPr>
        <p:txBody>
          <a:bodyPr/>
          <a:lstStyle/>
          <a:p>
            <a:pPr algn="ctr"/>
            <a:r>
              <a:rPr lang="uk-UA" sz="3200" smtClean="0"/>
              <a:t>5. </a:t>
            </a:r>
            <a:r>
              <a:rPr lang="uk-UA" sz="2800" smtClean="0"/>
              <a:t>Наміри щодо погіршення економічного потенціалу інших країн</a:t>
            </a:r>
            <a:endParaRPr lang="ru-RU" sz="280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453762"/>
            <a:ext cx="8204200" cy="6245488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26660"/>
          <a:stretch/>
        </p:blipFill>
        <p:spPr>
          <a:xfrm>
            <a:off x="6323215" y="783962"/>
            <a:ext cx="6237085" cy="59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700"/>
          </a:xfrm>
        </p:spPr>
        <p:txBody>
          <a:bodyPr/>
          <a:lstStyle/>
          <a:p>
            <a:r>
              <a:rPr lang="ru-RU" sz="2800" smtClean="0"/>
              <a:t>6. </a:t>
            </a:r>
            <a:r>
              <a:rPr lang="uk-UA" sz="2800" smtClean="0"/>
              <a:t>Тиск на інші країни заради їх вимушеної лояльності</a:t>
            </a:r>
            <a:endParaRPr lang="ru-RU" sz="2800" smtClean="0"/>
          </a:p>
        </p:txBody>
      </p:sp>
      <p:pic>
        <p:nvPicPr>
          <p:cNvPr id="337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700"/>
            <a:ext cx="12192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0366375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dirty="0"/>
              <a:t>Характерними особливостями гібридної війни РФ проти України є: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84238"/>
            <a:ext cx="4279900" cy="597376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агресія без офіційного оголошення війни з боку РФ;</a:t>
            </a:r>
            <a:endParaRPr lang="ru-RU" sz="24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приховування країною-агресором своєї участі в конфлікті;</a:t>
            </a:r>
            <a:endParaRPr lang="ru-RU" sz="24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широке використання нерегулярних збройних формувань, “ввічливих чоловічків”, “добровольців”, які, по суті, є найманцями і не зв’язані міжнародним правом (в т. ч. під прикриттям мирного населення) під гаслами і виглядом громадянської </a:t>
            </a:r>
            <a:r>
              <a:rPr lang="uk-UA" sz="2400" dirty="0" smtClean="0"/>
              <a:t>війни.</a:t>
            </a:r>
            <a:endParaRPr lang="ru-RU" sz="24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2"/>
          <a:srcRect b="11781"/>
          <a:stretch>
            <a:fillRect/>
          </a:stretch>
        </p:blipFill>
        <p:spPr bwMode="auto">
          <a:xfrm>
            <a:off x="4408488" y="323850"/>
            <a:ext cx="77835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7"/>
          <p:cNvPicPr>
            <a:picLocks noChangeAspect="1"/>
          </p:cNvPicPr>
          <p:nvPr/>
        </p:nvPicPr>
        <p:blipFill>
          <a:blip r:embed="rId3"/>
          <a:srcRect l="20795" r="7143"/>
          <a:stretch>
            <a:fillRect/>
          </a:stretch>
        </p:blipFill>
        <p:spPr bwMode="auto">
          <a:xfrm>
            <a:off x="4408488" y="4005263"/>
            <a:ext cx="28829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92245" y="3471863"/>
            <a:ext cx="5127062" cy="35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0" y="5524500"/>
            <a:ext cx="11190288" cy="1389063"/>
          </a:xfrm>
        </p:spPr>
        <p:txBody>
          <a:bodyPr/>
          <a:lstStyle/>
          <a:p>
            <a:r>
              <a:rPr lang="uk-UA" sz="2400" smtClean="0"/>
              <a:t>нехтування агресором міжнародними нормами ведення бойових дій та чинними угодами і досягнутими домовленостями;</a:t>
            </a:r>
          </a:p>
          <a:p>
            <a:r>
              <a:rPr lang="uk-UA" sz="2400" smtClean="0"/>
              <a:t>заходи політичного та економічного тиску.</a:t>
            </a:r>
            <a:endParaRPr lang="ru-RU" sz="2400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/>
          <a:srcRect l="15376" r="6773"/>
          <a:stretch>
            <a:fillRect/>
          </a:stretch>
        </p:blipFill>
        <p:spPr bwMode="auto">
          <a:xfrm>
            <a:off x="0" y="0"/>
            <a:ext cx="5638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151563" y="166688"/>
            <a:ext cx="5830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3584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5437188" y="4711700"/>
            <a:ext cx="6956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Gothic" pitchFamily="34" charset="0"/>
              </a:rPr>
              <a:t>Олександр Лукашенко і «Нормандська четвірка» в Мінську. 11 лютого 2015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454400" cy="68580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активне використання мережевої війни, що не має одного і явного центру управління війною;</a:t>
            </a:r>
            <a:endParaRPr lang="ru-RU" sz="24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протистояння у кібернетичному просторі</a:t>
            </a:r>
            <a:r>
              <a:rPr lang="uk-UA" sz="2400" dirty="0" smtClean="0"/>
              <a:t>;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використовують методи інформаційної боротьби і терору;</a:t>
            </a:r>
            <a:endParaRPr lang="ru-RU" sz="24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дезінформація українського населення та поширення вигідних для Росії ідеологій.</a:t>
            </a:r>
            <a:endParaRPr lang="ru-RU" sz="24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0"/>
            <a:ext cx="859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-454025" y="-79375"/>
            <a:ext cx="11582400" cy="1485900"/>
          </a:xfrm>
        </p:spPr>
        <p:txBody>
          <a:bodyPr/>
          <a:lstStyle/>
          <a:p>
            <a:pPr algn="ctr"/>
            <a:r>
              <a:rPr lang="ru-RU" sz="3600" smtClean="0"/>
              <a:t>Проблематика регулювання г</a:t>
            </a:r>
            <a:r>
              <a:rPr lang="uk-UA" sz="3600" smtClean="0"/>
              <a:t>ібридних воєн міжнародним правом</a:t>
            </a:r>
            <a:endParaRPr lang="ru-RU" sz="3600" smtClean="0"/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968375"/>
            <a:ext cx="80232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1"/>
          <p:cNvSpPr txBox="1">
            <a:spLocks noChangeArrowheads="1"/>
          </p:cNvSpPr>
          <p:nvPr/>
        </p:nvSpPr>
        <p:spPr bwMode="auto">
          <a:xfrm>
            <a:off x="1346200" y="6053138"/>
            <a:ext cx="1084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В</a:t>
            </a:r>
            <a:r>
              <a:rPr lang="uk-UA" b="1">
                <a:latin typeface="Century Gothic" pitchFamily="34" charset="0"/>
              </a:rPr>
              <a:t>італій Чуркін, </a:t>
            </a:r>
            <a:r>
              <a:rPr lang="ru-RU" b="1">
                <a:latin typeface="Century Gothic" pitchFamily="34" charset="0"/>
              </a:rPr>
              <a:t>постійний представник Росії </a:t>
            </a:r>
          </a:p>
          <a:p>
            <a:r>
              <a:rPr lang="ru-RU" b="1">
                <a:latin typeface="Century Gothic" pitchFamily="34" charset="0"/>
              </a:rPr>
              <a:t>в Організації Об'єднаних Націй (2006—2017 рр).</a:t>
            </a:r>
          </a:p>
        </p:txBody>
      </p:sp>
      <p:sp>
        <p:nvSpPr>
          <p:cNvPr id="37892" name="TextBox 13"/>
          <p:cNvSpPr txBox="1">
            <a:spLocks noChangeArrowheads="1"/>
          </p:cNvSpPr>
          <p:nvPr/>
        </p:nvSpPr>
        <p:spPr bwMode="auto">
          <a:xfrm>
            <a:off x="8432800" y="2132013"/>
            <a:ext cx="3327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Century Gothic" pitchFamily="34" charset="0"/>
              </a:rPr>
              <a:t>Починаючи з 2014 р. Росія наклала 2 вето на рішення радбезу ООН щодо ситуації на </a:t>
            </a:r>
            <a:r>
              <a:rPr lang="en-US" sz="2400">
                <a:latin typeface="Century Gothic" pitchFamily="34" charset="0"/>
              </a:rPr>
              <a:t>C</a:t>
            </a:r>
            <a:r>
              <a:rPr lang="uk-UA" sz="2400">
                <a:latin typeface="Century Gothic" pitchFamily="34" charset="0"/>
              </a:rPr>
              <a:t>ході України та окупації Криму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0"/>
            <a:ext cx="108537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КОНВЕНЦІЯХ НЕ ВИКОРИСТОВУЄТЬСЯ </a:t>
            </a:r>
          </a:p>
          <a:p>
            <a:r>
              <a:rPr lang="uk-UA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ПОНЯТТЯ </a:t>
            </a:r>
          </a:p>
          <a:p>
            <a:r>
              <a:rPr lang="uk-UA" sz="4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«ГІБРИДНА ВІЙНА»</a:t>
            </a:r>
            <a:endParaRPr lang="ru-RU" sz="4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 rot="18650024">
            <a:off x="3575050" y="2968625"/>
            <a:ext cx="1501775" cy="1914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601047">
            <a:off x="7023100" y="2932113"/>
            <a:ext cx="1385888" cy="2073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4225" y="3868738"/>
            <a:ext cx="3016250" cy="2760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541838" y="4464050"/>
            <a:ext cx="3121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latin typeface="Century Gothic" pitchFamily="34" charset="0"/>
              </a:rPr>
              <a:t>Гібридна</a:t>
            </a:r>
          </a:p>
          <a:p>
            <a:pPr algn="ctr"/>
            <a:r>
              <a:rPr lang="uk-UA" sz="4800">
                <a:latin typeface="Century Gothic" pitchFamily="34" charset="0"/>
              </a:rPr>
              <a:t>війна</a:t>
            </a:r>
            <a:endParaRPr lang="ru-RU" sz="4800">
              <a:latin typeface="Century Gothic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1350" y="1092200"/>
            <a:ext cx="4762500" cy="2244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51650" y="1092200"/>
            <a:ext cx="4762500" cy="22447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301750" y="1811338"/>
            <a:ext cx="3619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0070C0"/>
                </a:solidFill>
                <a:latin typeface="Century Gothic" pitchFamily="34" charset="0"/>
              </a:rPr>
              <a:t>економічна</a:t>
            </a:r>
            <a:endParaRPr lang="ru-RU" sz="400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7383463" y="1766888"/>
            <a:ext cx="4462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entury Gothic" pitchFamily="34" charset="0"/>
              </a:rPr>
              <a:t>інформаційна</a:t>
            </a:r>
            <a:endParaRPr lang="ru-RU" sz="40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04775"/>
            <a:ext cx="7448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34925" y="6153150"/>
            <a:ext cx="767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entury Gothic" pitchFamily="34" charset="0"/>
              </a:rPr>
              <a:t>Френк Хоффман, науковий співробітник міністерства оборони США</a:t>
            </a:r>
            <a:r>
              <a:rPr lang="en-US" b="1">
                <a:latin typeface="Century Gothic" pitchFamily="34" charset="0"/>
              </a:rPr>
              <a:t>, </a:t>
            </a:r>
            <a:r>
              <a:rPr lang="uk-UA" b="1">
                <a:latin typeface="Century Gothic" pitchFamily="34" charset="0"/>
              </a:rPr>
              <a:t>2009-2011 рр.  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7594600" y="1295400"/>
            <a:ext cx="4076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entury Gothic" pitchFamily="34" charset="0"/>
              </a:rPr>
              <a:t>«Гібридні війни не є новими, але вони щоразу різні. Гібридні війни об'єднують у собі летальний характер державних конфліктів із фанатичним та затяжним запалом нерегулярної війни».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6435725" y="939800"/>
            <a:ext cx="4394200" cy="53086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Росія веде гібридну війну проти України, що є «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«комбінацію військових дій, прихованих операцій і агресивної програми дезінформації»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130175"/>
            <a:ext cx="494506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0" y="6488113"/>
            <a:ext cx="863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Андерс Фог Расмуссен, генеральній секретар НАТО 2009-2014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8566150" y="1520825"/>
            <a:ext cx="3482975" cy="3878263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uk-UA" sz="3600" smtClean="0"/>
              <a:t>«</a:t>
            </a:r>
            <a:r>
              <a:rPr lang="ru-RU" sz="3600" b="1" smtClean="0"/>
              <a:t>Росія веде справжню війну проти України, Європи і її цінностей»</a:t>
            </a:r>
          </a:p>
          <a:p>
            <a:pPr marL="0" indent="0" algn="just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419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430213"/>
            <a:ext cx="78962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08025" y="6296025"/>
            <a:ext cx="728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Павло Клімкін, Міністр зовнішніх справ України 2014-2019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96838" y="-25400"/>
            <a:ext cx="11422062" cy="1485900"/>
          </a:xfrm>
        </p:spPr>
        <p:txBody>
          <a:bodyPr/>
          <a:lstStyle/>
          <a:p>
            <a:pPr algn="ctr"/>
            <a:r>
              <a:rPr lang="uk-UA" sz="3200" b="1" smtClean="0"/>
              <a:t>МЕТА ГІБРИДНОЇ ВІЙНИ НЕ ПЕРЕМОГА, А </a:t>
            </a:r>
            <a:r>
              <a:rPr lang="uk-UA" sz="3600" b="1" i="1" smtClean="0"/>
              <a:t>РОЗХИТУВАННЯ</a:t>
            </a:r>
            <a:endParaRPr lang="ru-RU" sz="3600" b="1" i="1" smtClean="0"/>
          </a:p>
        </p:txBody>
      </p:sp>
      <p:pic>
        <p:nvPicPr>
          <p:cNvPr id="430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300163"/>
            <a:ext cx="82169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690600" cy="1400175"/>
          </a:xfrm>
        </p:spPr>
        <p:txBody>
          <a:bodyPr/>
          <a:lstStyle/>
          <a:p>
            <a:r>
              <a:rPr lang="uk-UA" sz="3600" smtClean="0"/>
              <a:t>Активізація «гібридної війни» РФ проти України в 2014</a:t>
            </a:r>
            <a:endParaRPr lang="ru-RU" sz="3600" smtClean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0" y="896938"/>
            <a:ext cx="3898900" cy="5961062"/>
          </a:xfrm>
        </p:spPr>
        <p:txBody>
          <a:bodyPr/>
          <a:lstStyle/>
          <a:p>
            <a:r>
              <a:rPr lang="uk-UA" smtClean="0"/>
              <a:t>Невеликі групи російських військовослужбовців організовували та координували озброєні загони повстанців із місцевого населення на сході України, уникаючи прямого введення своїх військ через український кордон, що дозволяло Росії обходити міжнародне право;</a:t>
            </a:r>
          </a:p>
          <a:p>
            <a:r>
              <a:rPr lang="uk-UA" smtClean="0"/>
              <a:t>Операція щодо захоплення Криму;</a:t>
            </a:r>
          </a:p>
          <a:p>
            <a:r>
              <a:rPr lang="uk-UA" smtClean="0"/>
              <a:t>Проведення референдуму і прийняття Криму і Севастополя до складу РФ.</a:t>
            </a:r>
          </a:p>
          <a:p>
            <a:endParaRPr lang="uk-UA" smtClean="0"/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98901" y="897218"/>
            <a:ext cx="5410200" cy="357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218418" y="1448970"/>
            <a:ext cx="5151382" cy="373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27568" y="3740166"/>
            <a:ext cx="5981700" cy="298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87775" cy="68580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 smtClean="0"/>
              <a:t>Створення </a:t>
            </a:r>
            <a:r>
              <a:rPr lang="uk-UA" sz="2800" dirty="0"/>
              <a:t>сприятливого для Кремля інформаційного фону в західних ЗМІ, цілеспрямоване </a:t>
            </a:r>
            <a:r>
              <a:rPr lang="uk-UA" sz="2800" dirty="0" smtClean="0"/>
              <a:t>наповненн</a:t>
            </a:r>
            <a:r>
              <a:rPr lang="uk-UA" sz="2800" dirty="0"/>
              <a:t>я</a:t>
            </a:r>
            <a:r>
              <a:rPr lang="uk-UA" sz="2800" dirty="0" smtClean="0"/>
              <a:t> </a:t>
            </a:r>
            <a:r>
              <a:rPr lang="uk-UA" sz="2800" dirty="0"/>
              <a:t>українського сегмента </a:t>
            </a:r>
            <a:r>
              <a:rPr lang="uk-UA" sz="2800" dirty="0" err="1"/>
              <a:t>Iнтернету</a:t>
            </a:r>
            <a:r>
              <a:rPr lang="uk-UA" sz="2800" dirty="0"/>
              <a:t> </a:t>
            </a:r>
            <a:r>
              <a:rPr lang="uk-UA" sz="2800" dirty="0" smtClean="0"/>
              <a:t>дезінформацією;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 smtClean="0"/>
              <a:t>«Дипломатична клоунада» </a:t>
            </a:r>
            <a:r>
              <a:rPr lang="uk-UA" sz="2800" dirty="0"/>
              <a:t>Віталія </a:t>
            </a:r>
            <a:r>
              <a:rPr lang="uk-UA" sz="2800" dirty="0" err="1"/>
              <a:t>Чуркіна</a:t>
            </a:r>
            <a:r>
              <a:rPr lang="uk-UA" sz="2800" dirty="0"/>
              <a:t> на засіданні Ради Безпеки </a:t>
            </a:r>
            <a:r>
              <a:rPr lang="uk-UA" sz="2800" dirty="0" smtClean="0"/>
              <a:t>ООН;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7802" t="19508" r="17426"/>
          <a:stretch>
            <a:fillRect/>
          </a:stretch>
        </p:blipFill>
        <p:spPr bwMode="auto">
          <a:xfrm>
            <a:off x="5676900" y="0"/>
            <a:ext cx="65151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b="14018"/>
          <a:stretch>
            <a:fillRect/>
          </a:stretch>
        </p:blipFill>
        <p:spPr bwMode="auto">
          <a:xfrm>
            <a:off x="3905250" y="2552700"/>
            <a:ext cx="640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1304" y="1457429"/>
            <a:ext cx="4661668" cy="312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-68263"/>
            <a:ext cx="13039725" cy="1485901"/>
          </a:xfrm>
        </p:spPr>
        <p:txBody>
          <a:bodyPr/>
          <a:lstStyle/>
          <a:p>
            <a:r>
              <a:rPr lang="ru-RU" sz="3200" smtClean="0"/>
              <a:t>Не</a:t>
            </a:r>
            <a:r>
              <a:rPr lang="uk-UA" sz="3200" smtClean="0"/>
              <a:t>готовність України до гібридної війни з боку РФ у 2014 р. </a:t>
            </a:r>
            <a:br>
              <a:rPr lang="uk-UA" sz="3200" smtClean="0"/>
            </a:br>
            <a:endParaRPr lang="ru-RU" sz="3200" smtClean="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0" y="590550"/>
            <a:ext cx="4564063" cy="6115050"/>
          </a:xfrm>
        </p:spPr>
        <p:txBody>
          <a:bodyPr/>
          <a:lstStyle/>
          <a:p>
            <a:r>
              <a:rPr lang="uk-UA" sz="2300" smtClean="0"/>
              <a:t>слабкістю української влади і допущені раніше помилки; </a:t>
            </a:r>
          </a:p>
          <a:p>
            <a:r>
              <a:rPr lang="uk-UA" sz="2300" smtClean="0"/>
              <a:t>демілітаризація українського суспільства та армії;</a:t>
            </a:r>
          </a:p>
          <a:p>
            <a:r>
              <a:rPr lang="uk-UA" sz="2300" smtClean="0"/>
              <a:t>слабка диверсифікація ринків збуту української продукції;</a:t>
            </a:r>
          </a:p>
          <a:p>
            <a:r>
              <a:rPr lang="uk-UA" sz="2300" smtClean="0"/>
              <a:t>прив’язаність до російського ринку базових секторів вітчизняного господарства;</a:t>
            </a:r>
          </a:p>
          <a:p>
            <a:r>
              <a:rPr lang="uk-UA" sz="2300" smtClean="0"/>
              <a:t>відсутність альтернативних джерел постачання ресурсів</a:t>
            </a:r>
            <a:endParaRPr lang="ru-RU" sz="23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031677" y="276490"/>
            <a:ext cx="3990110" cy="29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61465" y="2604102"/>
            <a:ext cx="4330535" cy="277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98935" y="3848100"/>
            <a:ext cx="4514849" cy="300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/>
          <a:srcRect l="381" t="-861" r="-381" b="45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2120900" y="2565400"/>
            <a:ext cx="9175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 i="1">
                <a:solidFill>
                  <a:schemeClr val="bg1"/>
                </a:solidFill>
                <a:latin typeface="Century Gothic" pitchFamily="34" charset="0"/>
              </a:rPr>
              <a:t>ДЯКУЮ ЗА УВАГУ!</a:t>
            </a:r>
            <a:endParaRPr lang="ru-RU" sz="7200" i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88900"/>
            <a:ext cx="4216400" cy="1400175"/>
          </a:xfrm>
        </p:spPr>
        <p:txBody>
          <a:bodyPr/>
          <a:lstStyle/>
          <a:p>
            <a:r>
              <a:rPr lang="ru-RU" sz="2400" b="1" smtClean="0"/>
              <a:t>Міжнародними збройними конфліктами </a:t>
            </a:r>
            <a:r>
              <a:rPr lang="uk-UA" sz="2400" b="1" smtClean="0"/>
              <a:t>вважаються</a:t>
            </a:r>
            <a:r>
              <a:rPr lang="ru-RU" sz="2400" b="1" smtClean="0"/>
              <a:t>: </a:t>
            </a:r>
            <a:endParaRPr lang="ru-RU" sz="2400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-241300" y="1400175"/>
            <a:ext cx="4229100" cy="6056313"/>
          </a:xfrm>
        </p:spPr>
        <p:txBody>
          <a:bodyPr/>
          <a:lstStyle/>
          <a:p>
            <a:pPr algn="just"/>
            <a:r>
              <a:rPr lang="ru-RU" sz="2800" smtClean="0"/>
              <a:t>Конфлікти, коли один суб’єкт міжнародного права застосовує збройну силу проти іншого суб’єкта;</a:t>
            </a:r>
          </a:p>
          <a:p>
            <a:pPr algn="just"/>
            <a:r>
              <a:rPr lang="ru-RU" sz="2800" smtClean="0"/>
              <a:t>сторонами конфлікту можуть бути держави та нації і народи, що борються за свою незалежність. </a:t>
            </a:r>
          </a:p>
          <a:p>
            <a:endParaRPr lang="ru-RU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395"/>
          <a:stretch/>
        </p:blipFill>
        <p:spPr>
          <a:xfrm>
            <a:off x="4339194" y="88900"/>
            <a:ext cx="7852806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14700" cy="1400175"/>
          </a:xfrm>
        </p:spPr>
        <p:txBody>
          <a:bodyPr/>
          <a:lstStyle/>
          <a:p>
            <a:r>
              <a:rPr lang="ru-RU" sz="2400" smtClean="0"/>
              <a:t>Ознаки збройного конфл</a:t>
            </a:r>
            <a:r>
              <a:rPr lang="uk-UA" sz="2400" smtClean="0"/>
              <a:t>ікту неміжнародного характеру:</a:t>
            </a:r>
            <a:r>
              <a:rPr lang="ru-RU" sz="2400" smtClean="0"/>
              <a:t>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0" y="1633538"/>
            <a:ext cx="3683000" cy="5478462"/>
          </a:xfrm>
        </p:spPr>
        <p:txBody>
          <a:bodyPr/>
          <a:lstStyle/>
          <a:p>
            <a:pPr algn="just"/>
            <a:r>
              <a:rPr lang="uk-UA" smtClean="0"/>
              <a:t>застосування зброї і участь у конфлікті збройних сил, включаючи поліцейські підрозділи;</a:t>
            </a:r>
          </a:p>
          <a:p>
            <a:pPr algn="just"/>
            <a:r>
              <a:rPr lang="uk-UA" smtClean="0"/>
              <a:t>колективний характер виступів і наявність органів, відповідальних за їхні дії;</a:t>
            </a:r>
          </a:p>
          <a:p>
            <a:pPr algn="just"/>
            <a:r>
              <a:rPr lang="uk-UA" smtClean="0"/>
              <a:t>тривалість і безперервність конфлікту;</a:t>
            </a:r>
          </a:p>
          <a:p>
            <a:pPr algn="just"/>
            <a:r>
              <a:rPr lang="uk-UA" smtClean="0"/>
              <a:t>здійснення повстанцями контролю над частиною території держави</a:t>
            </a:r>
            <a:endParaRPr lang="ru-RU" smtClean="0"/>
          </a:p>
          <a:p>
            <a:endParaRPr lang="ru-RU" smtClean="0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 l="-127" t="-224" r="19885" b="224"/>
          <a:stretch>
            <a:fillRect/>
          </a:stretch>
        </p:blipFill>
        <p:spPr bwMode="auto">
          <a:xfrm>
            <a:off x="3790950" y="0"/>
            <a:ext cx="840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0" y="5872163"/>
            <a:ext cx="12447588" cy="1971675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uk-UA" sz="2800" smtClean="0"/>
              <a:t>СУЧАСНИЙ ВІЙСЬКОВИЙ КОНФЛІКТ ЗА СХОДІ УКРАЇНИ -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uk-UA" sz="2800" smtClean="0"/>
              <a:t>ЦЕ ГІБРИДНА ВІЙНА РФ ПРОТИ УКРАЇНИ</a:t>
            </a:r>
            <a:endParaRPr lang="ru-RU" sz="2800" smtClean="0"/>
          </a:p>
        </p:txBody>
      </p:sp>
      <p:pic>
        <p:nvPicPr>
          <p:cNvPr id="235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-90488"/>
            <a:ext cx="12192000" cy="39957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500" b="1" i="1" dirty="0"/>
              <a:t>Гібридна війна</a:t>
            </a:r>
            <a:r>
              <a:rPr lang="uk-UA" sz="2500" i="1" dirty="0"/>
              <a:t> — війна з поєднанням </a:t>
            </a:r>
            <a:r>
              <a:rPr lang="uk-UA" sz="2500" b="1" i="1" dirty="0" smtClean="0"/>
              <a:t>застосування </a:t>
            </a:r>
            <a:r>
              <a:rPr lang="uk-UA" sz="2500" b="1" i="1" dirty="0"/>
              <a:t>зброї</a:t>
            </a:r>
            <a:r>
              <a:rPr lang="uk-UA" sz="2500" i="1" dirty="0"/>
              <a:t>, </a:t>
            </a:r>
            <a:r>
              <a:rPr lang="uk-UA" sz="2500" b="1" i="1" dirty="0"/>
              <a:t>партизанської війни, тероризму та злочинної поведінки </a:t>
            </a:r>
            <a:r>
              <a:rPr lang="uk-UA" sz="2500" i="1" dirty="0"/>
              <a:t>з метою досягнення певних політичних цілей, основним інструментом якої є </a:t>
            </a:r>
            <a:r>
              <a:rPr lang="uk-UA" sz="2500" b="1" i="1" dirty="0"/>
              <a:t>створення державою-агресором </a:t>
            </a:r>
            <a:r>
              <a:rPr lang="uk-UA" sz="2500" i="1" dirty="0"/>
              <a:t>в державі, обраній для агресії, </a:t>
            </a:r>
            <a:r>
              <a:rPr lang="uk-UA" sz="2500" b="1" i="1" dirty="0"/>
              <a:t>внутрішніх протиріч та конфліктів</a:t>
            </a:r>
            <a:r>
              <a:rPr lang="uk-UA" sz="2500" i="1" dirty="0"/>
              <a:t> з подальшим їх використанням </a:t>
            </a:r>
            <a:r>
              <a:rPr lang="uk-UA" sz="2500" b="1" i="1" dirty="0"/>
              <a:t>для досягнення політичних цілей агресії,</a:t>
            </a:r>
            <a:r>
              <a:rPr lang="uk-UA" sz="2500" i="1" dirty="0"/>
              <a:t> які звичайно досягаються звичайною війною. </a:t>
            </a:r>
            <a:endParaRPr lang="ru-RU" sz="25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24709" y="2183778"/>
            <a:ext cx="5567733" cy="313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17224" y="2921000"/>
            <a:ext cx="5085066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0291" y="2921000"/>
            <a:ext cx="5732960" cy="38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65175" y="0"/>
            <a:ext cx="9601200" cy="1485900"/>
          </a:xfrm>
        </p:spPr>
        <p:txBody>
          <a:bodyPr/>
          <a:lstStyle/>
          <a:p>
            <a:r>
              <a:rPr lang="uk-UA" sz="3200" smtClean="0"/>
              <a:t>Компоненти гібридної війни</a:t>
            </a: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600" y="492125"/>
            <a:ext cx="6461125" cy="657225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внутрішніх суспільних протиріч через пропаганду з її переходом у інформаційну війну;</a:t>
            </a:r>
            <a:endParaRPr lang="ru-RU" sz="96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економічних проблем через економічне протистояння з переходом в економічну війну та протидію зв'язкам країни-жертви з сусідніми країнами;</a:t>
            </a:r>
            <a:endParaRPr lang="ru-RU" sz="96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Підтримка сепаратизму та тероризму аж до актів державного тероризму; побудова псевдодержавних утворень як гібридного ідеал-проекту державотворення;</a:t>
            </a:r>
            <a:endParaRPr lang="ru-RU" sz="96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Сприяння створенню нерегулярних збройних формувань (повстанців, партизан та ін.) та їх </a:t>
            </a:r>
            <a:r>
              <a:rPr lang="uk-UA" sz="9600" dirty="0" smtClean="0"/>
              <a:t>оснащення;</a:t>
            </a:r>
            <a:endParaRPr lang="ru-RU" sz="9600" dirty="0"/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</a:t>
            </a:r>
            <a:r>
              <a:rPr lang="uk-UA" sz="9600" dirty="0" smtClean="0"/>
              <a:t>торона-агресор намагається </a:t>
            </a:r>
            <a:r>
              <a:rPr lang="uk-UA" sz="9600" dirty="0"/>
              <a:t>та </a:t>
            </a:r>
            <a:r>
              <a:rPr lang="uk-UA" sz="9600" dirty="0" smtClean="0"/>
              <a:t>може </a:t>
            </a:r>
            <a:r>
              <a:rPr lang="uk-UA" sz="9600" dirty="0"/>
              <a:t>залишатися публічно непричетною до розв'язаного конфлікту.</a:t>
            </a:r>
            <a:endParaRPr lang="ru-RU" sz="9600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03856" y="232311"/>
            <a:ext cx="4088144" cy="303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17982" r="1703"/>
          <a:stretch/>
        </p:blipFill>
        <p:spPr>
          <a:xfrm>
            <a:off x="6507678" y="2097128"/>
            <a:ext cx="4001984" cy="280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865885" y="3153054"/>
            <a:ext cx="4239955" cy="282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23855" y="3778080"/>
            <a:ext cx="4626976" cy="307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6532"/>
          <a:stretch>
            <a:fillRect/>
          </a:stretch>
        </p:blipFill>
        <p:spPr bwMode="auto">
          <a:xfrm>
            <a:off x="6446838" y="950913"/>
            <a:ext cx="57451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33300" cy="1485900"/>
          </a:xfrm>
        </p:spPr>
        <p:txBody>
          <a:bodyPr/>
          <a:lstStyle/>
          <a:p>
            <a:r>
              <a:rPr lang="uk-UA" sz="2800" b="1" smtClean="0"/>
              <a:t>Передумови початку гібридної війни на Сході Україні</a:t>
            </a:r>
            <a:endParaRPr lang="ru-RU" sz="2800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7313" y="534988"/>
            <a:ext cx="4849812" cy="6145212"/>
          </a:xfrm>
        </p:spPr>
        <p:txBody>
          <a:bodyPr/>
          <a:lstStyle/>
          <a:p>
            <a:pPr algn="just"/>
            <a:r>
              <a:rPr lang="uk-UA" smtClean="0"/>
              <a:t>наявність у РФ значного політичного прошарку, зацікавленого у реалізації власних імперських амбіцій;</a:t>
            </a:r>
            <a:endParaRPr lang="ru-RU" smtClean="0"/>
          </a:p>
          <a:p>
            <a:pPr algn="just"/>
            <a:r>
              <a:rPr lang="uk-UA" smtClean="0"/>
              <a:t>прагнення РФ повернути світ від багатополярного стану до біполярного;</a:t>
            </a:r>
            <a:endParaRPr lang="ru-RU" smtClean="0"/>
          </a:p>
          <a:p>
            <a:pPr algn="just"/>
            <a:r>
              <a:rPr lang="uk-UA" smtClean="0"/>
              <a:t>усвідомлення керівництвом РФ загрози, якою буде для неї успішна Україна;</a:t>
            </a:r>
            <a:endParaRPr lang="ru-RU" smtClean="0"/>
          </a:p>
          <a:p>
            <a:pPr algn="just"/>
            <a:r>
              <a:rPr lang="uk-UA" smtClean="0"/>
              <a:t>залежність значної частини ЄС від поставок російських енергоносіїв;</a:t>
            </a:r>
            <a:endParaRPr lang="ru-RU" smtClean="0"/>
          </a:p>
          <a:p>
            <a:pPr algn="just"/>
            <a:r>
              <a:rPr lang="uk-UA" smtClean="0"/>
              <a:t>очевидне бажання Кремля шляхом підкорення України зламати волю до опору не лише країн СНД, але і республік Балтії та Польщі.</a:t>
            </a:r>
            <a:endParaRPr lang="ru-RU" smtClean="0"/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35382" y="534390"/>
            <a:ext cx="6509313" cy="32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35381" y="3705101"/>
            <a:ext cx="6509313" cy="315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385888" y="-90488"/>
            <a:ext cx="11191875" cy="1485901"/>
          </a:xfrm>
        </p:spPr>
        <p:txBody>
          <a:bodyPr/>
          <a:lstStyle/>
          <a:p>
            <a:r>
              <a:rPr lang="ru-RU" smtClean="0"/>
              <a:t>Причини г</a:t>
            </a:r>
            <a:r>
              <a:rPr lang="uk-UA" smtClean="0"/>
              <a:t>ібридної війни на Сході України </a:t>
            </a:r>
            <a:endParaRPr lang="ru-RU" smtClean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05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725</Words>
  <Application>Microsoft Office PowerPoint</Application>
  <PresentationFormat>Произвольный</PresentationFormat>
  <Paragraphs>74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Century Gothic</vt:lpstr>
      <vt:lpstr>Arial</vt:lpstr>
      <vt:lpstr>Wingdings 3</vt:lpstr>
      <vt:lpstr>Calibri</vt:lpstr>
      <vt:lpstr>Times New Roman</vt:lpstr>
      <vt:lpstr>Ион</vt:lpstr>
      <vt:lpstr>Ион</vt:lpstr>
      <vt:lpstr>Ион</vt:lpstr>
      <vt:lpstr>Ион</vt:lpstr>
      <vt:lpstr>Слайд 1</vt:lpstr>
      <vt:lpstr>Слайд 2</vt:lpstr>
      <vt:lpstr>Міжнародними збройними конфліктами вважаються: </vt:lpstr>
      <vt:lpstr>Ознаки збройного конфлікту неміжнародного характеру: </vt:lpstr>
      <vt:lpstr>Слайд 5</vt:lpstr>
      <vt:lpstr>Слайд 6</vt:lpstr>
      <vt:lpstr>Компоненти гібридної війни</vt:lpstr>
      <vt:lpstr>Передумови початку гібридної війни на Сході Україні</vt:lpstr>
      <vt:lpstr>Причини гібридної війни на Сході України </vt:lpstr>
      <vt:lpstr>1. Геополітичні прагнення Москви на лідерство в сучасному світі</vt:lpstr>
      <vt:lpstr>2. Наміри щодо захоплення нових територій, зокрема й за межами колишнього Радянського Союзу напередодні його розпаду </vt:lpstr>
      <vt:lpstr> 3. Створення «осі безпеки» з огляду на розширення НАТО та розміщення елементів ПРО в Європі </vt:lpstr>
      <vt:lpstr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 </vt:lpstr>
      <vt:lpstr>5. Наміри щодо погіршення економічного потенціалу інших країн</vt:lpstr>
      <vt:lpstr>6. Тиск на інші країни заради їх вимушеної лояльності</vt:lpstr>
      <vt:lpstr>Характерними особливостями гібридної війни РФ проти України є: </vt:lpstr>
      <vt:lpstr>Слайд 17</vt:lpstr>
      <vt:lpstr>Слайд 18</vt:lpstr>
      <vt:lpstr>Проблематика регулювання гібридних воєн міжнародним правом</vt:lpstr>
      <vt:lpstr>Слайд 20</vt:lpstr>
      <vt:lpstr>Слайд 21</vt:lpstr>
      <vt:lpstr>Слайд 22</vt:lpstr>
      <vt:lpstr>Слайд 23</vt:lpstr>
      <vt:lpstr>МЕТА ГІБРИДНОЇ ВІЙНИ НЕ ПЕРЕМОГА, А РОЗХИТУВАННЯ</vt:lpstr>
      <vt:lpstr>Активізація «гібридної війни» РФ проти України в 2014</vt:lpstr>
      <vt:lpstr>Слайд 26</vt:lpstr>
      <vt:lpstr>Неготовність України до гібридної війни з боку РФ у 2014 р.  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ГІБРИДНА</dc:title>
  <dc:creator>Александр</dc:creator>
  <cp:lastModifiedBy>Admin</cp:lastModifiedBy>
  <cp:revision>159</cp:revision>
  <dcterms:created xsi:type="dcterms:W3CDTF">2020-03-03T17:58:59Z</dcterms:created>
  <dcterms:modified xsi:type="dcterms:W3CDTF">2020-09-18T15:09:40Z</dcterms:modified>
</cp:coreProperties>
</file>