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6" r:id="rId11"/>
    <p:sldId id="264" r:id="rId12"/>
    <p:sldId id="265" r:id="rId13"/>
    <p:sldId id="267" r:id="rId14"/>
    <p:sldId id="268" r:id="rId15"/>
    <p:sldId id="270" r:id="rId16"/>
    <p:sldId id="275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64BC8-451D-4AEF-A38D-D94BB8E8079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611E0BB-B753-4C3B-B614-51E44E9D4164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Мікросередовище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C9EFD-EEDF-4979-81B5-14395F936964}" type="parTrans" cxnId="{FB013E68-9AFF-4814-AEBD-B33FA0F58A8D}">
      <dgm:prSet/>
      <dgm:spPr/>
      <dgm:t>
        <a:bodyPr/>
        <a:lstStyle/>
        <a:p>
          <a:endParaRPr lang="ru-UA"/>
        </a:p>
      </dgm:t>
    </dgm:pt>
    <dgm:pt modelId="{50B68B32-A47A-45E3-9E0F-F18F003930B4}" type="sibTrans" cxnId="{FB013E68-9AFF-4814-AEBD-B33FA0F58A8D}">
      <dgm:prSet/>
      <dgm:spPr/>
      <dgm:t>
        <a:bodyPr/>
        <a:lstStyle/>
        <a:p>
          <a:endParaRPr lang="ru-UA"/>
        </a:p>
      </dgm:t>
    </dgm:pt>
    <dgm:pt modelId="{EE71E57D-DBB7-4898-96BB-661847626ACC}">
      <dgm:prSet phldrT="[Текст]"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Прямі конкуренти</a:t>
          </a:r>
          <a:endParaRPr lang="ru-UA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DA04D-568F-4BAF-9AF1-493477B3D3EA}" type="parTrans" cxnId="{5388B043-893F-497F-8C9F-8F4550C7F54B}">
      <dgm:prSet/>
      <dgm:spPr/>
      <dgm:t>
        <a:bodyPr/>
        <a:lstStyle/>
        <a:p>
          <a:endParaRPr lang="ru-UA"/>
        </a:p>
      </dgm:t>
    </dgm:pt>
    <dgm:pt modelId="{03802AA7-3B85-4485-9492-4F73844EDF66}" type="sibTrans" cxnId="{5388B043-893F-497F-8C9F-8F4550C7F54B}">
      <dgm:prSet/>
      <dgm:spPr/>
      <dgm:t>
        <a:bodyPr/>
        <a:lstStyle/>
        <a:p>
          <a:endParaRPr lang="ru-UA"/>
        </a:p>
      </dgm:t>
    </dgm:pt>
    <dgm:pt modelId="{B319AC67-780D-45D1-8AE8-9D31BACD5F64}">
      <dgm:prSet phldrT="[Текст]"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Споживачі/клієнти</a:t>
          </a:r>
          <a:endParaRPr lang="ru-UA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024D2-EA32-482D-9078-51A121071F8F}" type="parTrans" cxnId="{59FDAC2E-2945-483D-BF4B-14758D92CDB7}">
      <dgm:prSet/>
      <dgm:spPr/>
      <dgm:t>
        <a:bodyPr/>
        <a:lstStyle/>
        <a:p>
          <a:endParaRPr lang="ru-UA"/>
        </a:p>
      </dgm:t>
    </dgm:pt>
    <dgm:pt modelId="{513F2628-3123-479D-9E87-EDD04EAA879F}" type="sibTrans" cxnId="{59FDAC2E-2945-483D-BF4B-14758D92CDB7}">
      <dgm:prSet/>
      <dgm:spPr/>
      <dgm:t>
        <a:bodyPr/>
        <a:lstStyle/>
        <a:p>
          <a:endParaRPr lang="ru-UA"/>
        </a:p>
      </dgm:t>
    </dgm:pt>
    <dgm:pt modelId="{93E09FFD-C2FF-4078-98DD-2537EABE8DF6}">
      <dgm:prSet phldrT="[Текст]"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Контактні аудиторії (місцева громадськість, державні органи, інвестори, ЗМІ, лідери думок тощо)</a:t>
          </a:r>
        </a:p>
      </dgm:t>
    </dgm:pt>
    <dgm:pt modelId="{3EE25F8E-E467-438D-BFC0-FEE982215655}" type="parTrans" cxnId="{A39967D8-C3D0-4731-A8D3-816B64F562E6}">
      <dgm:prSet/>
      <dgm:spPr/>
      <dgm:t>
        <a:bodyPr/>
        <a:lstStyle/>
        <a:p>
          <a:endParaRPr lang="ru-UA"/>
        </a:p>
      </dgm:t>
    </dgm:pt>
    <dgm:pt modelId="{66E12F0F-23DF-496A-B608-394340674840}" type="sibTrans" cxnId="{A39967D8-C3D0-4731-A8D3-816B64F562E6}">
      <dgm:prSet/>
      <dgm:spPr/>
      <dgm:t>
        <a:bodyPr/>
        <a:lstStyle/>
        <a:p>
          <a:endParaRPr lang="ru-UA"/>
        </a:p>
      </dgm:t>
    </dgm:pt>
    <dgm:pt modelId="{ABA953B3-7975-4638-9D8A-4743211DC03F}">
      <dgm:prSet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Постачальники</a:t>
          </a:r>
          <a:endParaRPr lang="ru-UA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2D958-DE48-485D-9E89-AD79C8B36254}" type="parTrans" cxnId="{69927136-70A8-49BC-AE94-EC71F7B2B7BB}">
      <dgm:prSet/>
      <dgm:spPr/>
      <dgm:t>
        <a:bodyPr/>
        <a:lstStyle/>
        <a:p>
          <a:endParaRPr lang="ru-UA"/>
        </a:p>
      </dgm:t>
    </dgm:pt>
    <dgm:pt modelId="{211EB9D5-6DDB-403F-A71D-B2DAFA571644}" type="sibTrans" cxnId="{69927136-70A8-49BC-AE94-EC71F7B2B7BB}">
      <dgm:prSet/>
      <dgm:spPr/>
      <dgm:t>
        <a:bodyPr/>
        <a:lstStyle/>
        <a:p>
          <a:endParaRPr lang="ru-UA"/>
        </a:p>
      </dgm:t>
    </dgm:pt>
    <dgm:pt modelId="{1BBA3B57-12BF-41D2-971D-669732AE2E60}">
      <dgm:prSet custT="1"/>
      <dgm:spPr/>
      <dgm:t>
        <a:bodyPr/>
        <a:lstStyle/>
        <a:p>
          <a:r>
            <a:rPr lang="uk-UA" sz="2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Посередники</a:t>
          </a:r>
        </a:p>
      </dgm:t>
    </dgm:pt>
    <dgm:pt modelId="{5B6361A5-6CEE-4924-8FBE-728F66441B66}" type="parTrans" cxnId="{06735979-2FCB-436F-879F-FDDBCFB58B35}">
      <dgm:prSet/>
      <dgm:spPr/>
      <dgm:t>
        <a:bodyPr/>
        <a:lstStyle/>
        <a:p>
          <a:endParaRPr lang="ru-UA"/>
        </a:p>
      </dgm:t>
    </dgm:pt>
    <dgm:pt modelId="{11588A93-18D3-401C-8F6C-0843293F2806}" type="sibTrans" cxnId="{06735979-2FCB-436F-879F-FDDBCFB58B35}">
      <dgm:prSet/>
      <dgm:spPr/>
      <dgm:t>
        <a:bodyPr/>
        <a:lstStyle/>
        <a:p>
          <a:endParaRPr lang="ru-UA"/>
        </a:p>
      </dgm:t>
    </dgm:pt>
    <dgm:pt modelId="{052BBED1-9F47-4DE4-9E80-57848ADB75F6}" type="pres">
      <dgm:prSet presAssocID="{0BA64BC8-451D-4AEF-A38D-D94BB8E807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7D6923F-C593-4CE7-819A-DACDE972FEDD}" type="pres">
      <dgm:prSet presAssocID="{3611E0BB-B753-4C3B-B614-51E44E9D4164}" presName="root1" presStyleCnt="0"/>
      <dgm:spPr/>
    </dgm:pt>
    <dgm:pt modelId="{DE3846B0-44F0-4529-BC45-89BC672D82E2}" type="pres">
      <dgm:prSet presAssocID="{3611E0BB-B753-4C3B-B614-51E44E9D4164}" presName="LevelOneTextNode" presStyleLbl="node0" presStyleIdx="0" presStyleCnt="1" custLinFactNeighborX="-2966" custLinFactNeighborY="4">
        <dgm:presLayoutVars>
          <dgm:chPref val="3"/>
        </dgm:presLayoutVars>
      </dgm:prSet>
      <dgm:spPr/>
    </dgm:pt>
    <dgm:pt modelId="{858EFF68-463A-4788-9D8E-A608513FB5AD}" type="pres">
      <dgm:prSet presAssocID="{3611E0BB-B753-4C3B-B614-51E44E9D4164}" presName="level2hierChild" presStyleCnt="0"/>
      <dgm:spPr/>
    </dgm:pt>
    <dgm:pt modelId="{A3B4E958-10FE-4B46-8AE3-0DD5A4F95E6D}" type="pres">
      <dgm:prSet presAssocID="{8E9DA04D-568F-4BAF-9AF1-493477B3D3EA}" presName="conn2-1" presStyleLbl="parChTrans1D2" presStyleIdx="0" presStyleCnt="5"/>
      <dgm:spPr/>
    </dgm:pt>
    <dgm:pt modelId="{E939411A-F317-4A4B-B927-CD5BC1DC709A}" type="pres">
      <dgm:prSet presAssocID="{8E9DA04D-568F-4BAF-9AF1-493477B3D3EA}" presName="connTx" presStyleLbl="parChTrans1D2" presStyleIdx="0" presStyleCnt="5"/>
      <dgm:spPr/>
    </dgm:pt>
    <dgm:pt modelId="{9ECB2B1E-F22D-4800-9CB5-82D95BEE9D87}" type="pres">
      <dgm:prSet presAssocID="{EE71E57D-DBB7-4898-96BB-661847626ACC}" presName="root2" presStyleCnt="0"/>
      <dgm:spPr/>
    </dgm:pt>
    <dgm:pt modelId="{F09DDBC9-15BB-4DCD-985A-E740983E31C5}" type="pres">
      <dgm:prSet presAssocID="{EE71E57D-DBB7-4898-96BB-661847626ACC}" presName="LevelTwoTextNode" presStyleLbl="node2" presStyleIdx="0" presStyleCnt="5" custScaleX="178260" custScaleY="70562">
        <dgm:presLayoutVars>
          <dgm:chPref val="3"/>
        </dgm:presLayoutVars>
      </dgm:prSet>
      <dgm:spPr/>
    </dgm:pt>
    <dgm:pt modelId="{64563585-7CED-44E6-82B4-4138A10440A1}" type="pres">
      <dgm:prSet presAssocID="{EE71E57D-DBB7-4898-96BB-661847626ACC}" presName="level3hierChild" presStyleCnt="0"/>
      <dgm:spPr/>
    </dgm:pt>
    <dgm:pt modelId="{2A1C8E81-A793-4DFD-A18C-8D66ED0170CA}" type="pres">
      <dgm:prSet presAssocID="{E68024D2-EA32-482D-9078-51A121071F8F}" presName="conn2-1" presStyleLbl="parChTrans1D2" presStyleIdx="1" presStyleCnt="5"/>
      <dgm:spPr/>
    </dgm:pt>
    <dgm:pt modelId="{321EA7DE-FF1A-4408-8C82-75D9EA0E403E}" type="pres">
      <dgm:prSet presAssocID="{E68024D2-EA32-482D-9078-51A121071F8F}" presName="connTx" presStyleLbl="parChTrans1D2" presStyleIdx="1" presStyleCnt="5"/>
      <dgm:spPr/>
    </dgm:pt>
    <dgm:pt modelId="{48C0DB6D-F9D3-49D3-BA9A-C0FF9D7A0CB3}" type="pres">
      <dgm:prSet presAssocID="{B319AC67-780D-45D1-8AE8-9D31BACD5F64}" presName="root2" presStyleCnt="0"/>
      <dgm:spPr/>
    </dgm:pt>
    <dgm:pt modelId="{38390C92-3627-4B47-BB04-41C0FA0B5E8D}" type="pres">
      <dgm:prSet presAssocID="{B319AC67-780D-45D1-8AE8-9D31BACD5F64}" presName="LevelTwoTextNode" presStyleLbl="node2" presStyleIdx="1" presStyleCnt="5" custScaleX="176872" custScaleY="68122">
        <dgm:presLayoutVars>
          <dgm:chPref val="3"/>
        </dgm:presLayoutVars>
      </dgm:prSet>
      <dgm:spPr/>
    </dgm:pt>
    <dgm:pt modelId="{1DCFD4CB-29FC-4CBA-9A0E-6EF021375CCA}" type="pres">
      <dgm:prSet presAssocID="{B319AC67-780D-45D1-8AE8-9D31BACD5F64}" presName="level3hierChild" presStyleCnt="0"/>
      <dgm:spPr/>
    </dgm:pt>
    <dgm:pt modelId="{81032769-76FF-4E4A-8F17-68DBDDFA9D8A}" type="pres">
      <dgm:prSet presAssocID="{41D2D958-DE48-485D-9E89-AD79C8B36254}" presName="conn2-1" presStyleLbl="parChTrans1D2" presStyleIdx="2" presStyleCnt="5"/>
      <dgm:spPr/>
    </dgm:pt>
    <dgm:pt modelId="{A618C70F-CB77-4227-B1C2-83001DB757A3}" type="pres">
      <dgm:prSet presAssocID="{41D2D958-DE48-485D-9E89-AD79C8B36254}" presName="connTx" presStyleLbl="parChTrans1D2" presStyleIdx="2" presStyleCnt="5"/>
      <dgm:spPr/>
    </dgm:pt>
    <dgm:pt modelId="{8B2BAD6B-7098-4F28-BF7C-9251A024FA18}" type="pres">
      <dgm:prSet presAssocID="{ABA953B3-7975-4638-9D8A-4743211DC03F}" presName="root2" presStyleCnt="0"/>
      <dgm:spPr/>
    </dgm:pt>
    <dgm:pt modelId="{7EEAFFDE-C22B-4A07-8758-E55B307CA8DE}" type="pres">
      <dgm:prSet presAssocID="{ABA953B3-7975-4638-9D8A-4743211DC03F}" presName="LevelTwoTextNode" presStyleLbl="node2" presStyleIdx="2" presStyleCnt="5" custScaleX="175368" custScaleY="58771" custLinFactNeighborX="868" custLinFactNeighborY="-1423">
        <dgm:presLayoutVars>
          <dgm:chPref val="3"/>
        </dgm:presLayoutVars>
      </dgm:prSet>
      <dgm:spPr/>
    </dgm:pt>
    <dgm:pt modelId="{B254FDCF-AE4A-41DF-8EE4-538D67DFB9C7}" type="pres">
      <dgm:prSet presAssocID="{ABA953B3-7975-4638-9D8A-4743211DC03F}" presName="level3hierChild" presStyleCnt="0"/>
      <dgm:spPr/>
    </dgm:pt>
    <dgm:pt modelId="{095D27DD-0F30-4F30-B35C-D61383275ABB}" type="pres">
      <dgm:prSet presAssocID="{5B6361A5-6CEE-4924-8FBE-728F66441B66}" presName="conn2-1" presStyleLbl="parChTrans1D2" presStyleIdx="3" presStyleCnt="5"/>
      <dgm:spPr/>
    </dgm:pt>
    <dgm:pt modelId="{CAFE1A0E-4A79-4BCA-A91B-CC6851B5CE7C}" type="pres">
      <dgm:prSet presAssocID="{5B6361A5-6CEE-4924-8FBE-728F66441B66}" presName="connTx" presStyleLbl="parChTrans1D2" presStyleIdx="3" presStyleCnt="5"/>
      <dgm:spPr/>
    </dgm:pt>
    <dgm:pt modelId="{971ED4E0-B89B-41F7-BB8B-0C591C7A5D90}" type="pres">
      <dgm:prSet presAssocID="{1BBA3B57-12BF-41D2-971D-669732AE2E60}" presName="root2" presStyleCnt="0"/>
      <dgm:spPr/>
    </dgm:pt>
    <dgm:pt modelId="{B690350B-89A5-48E7-B642-36BD57A208F8}" type="pres">
      <dgm:prSet presAssocID="{1BBA3B57-12BF-41D2-971D-669732AE2E60}" presName="LevelTwoTextNode" presStyleLbl="node2" presStyleIdx="3" presStyleCnt="5" custScaleX="175598" custScaleY="54777" custLinFactNeighborX="434" custLinFactNeighborY="4270">
        <dgm:presLayoutVars>
          <dgm:chPref val="3"/>
        </dgm:presLayoutVars>
      </dgm:prSet>
      <dgm:spPr/>
    </dgm:pt>
    <dgm:pt modelId="{8C03C726-334D-490B-BD63-EE46DEFE09F3}" type="pres">
      <dgm:prSet presAssocID="{1BBA3B57-12BF-41D2-971D-669732AE2E60}" presName="level3hierChild" presStyleCnt="0"/>
      <dgm:spPr/>
    </dgm:pt>
    <dgm:pt modelId="{349DA0B6-06CD-457E-B053-B2F8E8AF5018}" type="pres">
      <dgm:prSet presAssocID="{3EE25F8E-E467-438D-BFC0-FEE982215655}" presName="conn2-1" presStyleLbl="parChTrans1D2" presStyleIdx="4" presStyleCnt="5"/>
      <dgm:spPr/>
    </dgm:pt>
    <dgm:pt modelId="{E1FCDF1C-696A-4C20-9854-D5641A4BACCD}" type="pres">
      <dgm:prSet presAssocID="{3EE25F8E-E467-438D-BFC0-FEE982215655}" presName="connTx" presStyleLbl="parChTrans1D2" presStyleIdx="4" presStyleCnt="5"/>
      <dgm:spPr/>
    </dgm:pt>
    <dgm:pt modelId="{5E1B3E0E-9A61-42DF-9624-6970D20DB22A}" type="pres">
      <dgm:prSet presAssocID="{93E09FFD-C2FF-4078-98DD-2537EABE8DF6}" presName="root2" presStyleCnt="0"/>
      <dgm:spPr/>
    </dgm:pt>
    <dgm:pt modelId="{9D178B30-246D-4682-9617-2BD3F81FD069}" type="pres">
      <dgm:prSet presAssocID="{93E09FFD-C2FF-4078-98DD-2537EABE8DF6}" presName="LevelTwoTextNode" presStyleLbl="node2" presStyleIdx="4" presStyleCnt="5" custScaleX="175425" custScaleY="132781">
        <dgm:presLayoutVars>
          <dgm:chPref val="3"/>
        </dgm:presLayoutVars>
      </dgm:prSet>
      <dgm:spPr/>
    </dgm:pt>
    <dgm:pt modelId="{A6638D03-1B06-401E-A6C9-9494EE7C8F4E}" type="pres">
      <dgm:prSet presAssocID="{93E09FFD-C2FF-4078-98DD-2537EABE8DF6}" presName="level3hierChild" presStyleCnt="0"/>
      <dgm:spPr/>
    </dgm:pt>
  </dgm:ptLst>
  <dgm:cxnLst>
    <dgm:cxn modelId="{AC62ED23-F72D-4E33-9013-DE730B47905D}" type="presOf" srcId="{E68024D2-EA32-482D-9078-51A121071F8F}" destId="{2A1C8E81-A793-4DFD-A18C-8D66ED0170CA}" srcOrd="0" destOrd="0" presId="urn:microsoft.com/office/officeart/2008/layout/HorizontalMultiLevelHierarchy"/>
    <dgm:cxn modelId="{59FDAC2E-2945-483D-BF4B-14758D92CDB7}" srcId="{3611E0BB-B753-4C3B-B614-51E44E9D4164}" destId="{B319AC67-780D-45D1-8AE8-9D31BACD5F64}" srcOrd="1" destOrd="0" parTransId="{E68024D2-EA32-482D-9078-51A121071F8F}" sibTransId="{513F2628-3123-479D-9E87-EDD04EAA879F}"/>
    <dgm:cxn modelId="{69927136-70A8-49BC-AE94-EC71F7B2B7BB}" srcId="{3611E0BB-B753-4C3B-B614-51E44E9D4164}" destId="{ABA953B3-7975-4638-9D8A-4743211DC03F}" srcOrd="2" destOrd="0" parTransId="{41D2D958-DE48-485D-9E89-AD79C8B36254}" sibTransId="{211EB9D5-6DDB-403F-A71D-B2DAFA571644}"/>
    <dgm:cxn modelId="{5388B043-893F-497F-8C9F-8F4550C7F54B}" srcId="{3611E0BB-B753-4C3B-B614-51E44E9D4164}" destId="{EE71E57D-DBB7-4898-96BB-661847626ACC}" srcOrd="0" destOrd="0" parTransId="{8E9DA04D-568F-4BAF-9AF1-493477B3D3EA}" sibTransId="{03802AA7-3B85-4485-9492-4F73844EDF66}"/>
    <dgm:cxn modelId="{5BB0FA63-1EC7-4B9C-A782-E8B0B030C8AA}" type="presOf" srcId="{3EE25F8E-E467-438D-BFC0-FEE982215655}" destId="{349DA0B6-06CD-457E-B053-B2F8E8AF5018}" srcOrd="0" destOrd="0" presId="urn:microsoft.com/office/officeart/2008/layout/HorizontalMultiLevelHierarchy"/>
    <dgm:cxn modelId="{FB013E68-9AFF-4814-AEBD-B33FA0F58A8D}" srcId="{0BA64BC8-451D-4AEF-A38D-D94BB8E80792}" destId="{3611E0BB-B753-4C3B-B614-51E44E9D4164}" srcOrd="0" destOrd="0" parTransId="{92DC9EFD-EEDF-4979-81B5-14395F936964}" sibTransId="{50B68B32-A47A-45E3-9E0F-F18F003930B4}"/>
    <dgm:cxn modelId="{66BF284B-6AEF-4AFE-805A-BA169D340A7A}" type="presOf" srcId="{0BA64BC8-451D-4AEF-A38D-D94BB8E80792}" destId="{052BBED1-9F47-4DE4-9E80-57848ADB75F6}" srcOrd="0" destOrd="0" presId="urn:microsoft.com/office/officeart/2008/layout/HorizontalMultiLevelHierarchy"/>
    <dgm:cxn modelId="{CCBA974C-24F6-4543-966C-C640E49A1027}" type="presOf" srcId="{8E9DA04D-568F-4BAF-9AF1-493477B3D3EA}" destId="{A3B4E958-10FE-4B46-8AE3-0DD5A4F95E6D}" srcOrd="0" destOrd="0" presId="urn:microsoft.com/office/officeart/2008/layout/HorizontalMultiLevelHierarchy"/>
    <dgm:cxn modelId="{A62DA24D-13FD-4CA0-9881-C5A2C2BA749B}" type="presOf" srcId="{E68024D2-EA32-482D-9078-51A121071F8F}" destId="{321EA7DE-FF1A-4408-8C82-75D9EA0E403E}" srcOrd="1" destOrd="0" presId="urn:microsoft.com/office/officeart/2008/layout/HorizontalMultiLevelHierarchy"/>
    <dgm:cxn modelId="{3F51824E-C833-45BC-907F-D7BA36210BC0}" type="presOf" srcId="{3EE25F8E-E467-438D-BFC0-FEE982215655}" destId="{E1FCDF1C-696A-4C20-9854-D5641A4BACCD}" srcOrd="1" destOrd="0" presId="urn:microsoft.com/office/officeart/2008/layout/HorizontalMultiLevelHierarchy"/>
    <dgm:cxn modelId="{31084970-4825-4D51-813B-47A0D4982037}" type="presOf" srcId="{1BBA3B57-12BF-41D2-971D-669732AE2E60}" destId="{B690350B-89A5-48E7-B642-36BD57A208F8}" srcOrd="0" destOrd="0" presId="urn:microsoft.com/office/officeart/2008/layout/HorizontalMultiLevelHierarchy"/>
    <dgm:cxn modelId="{A805E450-7A55-4869-AB78-850855B2234F}" type="presOf" srcId="{41D2D958-DE48-485D-9E89-AD79C8B36254}" destId="{A618C70F-CB77-4227-B1C2-83001DB757A3}" srcOrd="1" destOrd="0" presId="urn:microsoft.com/office/officeart/2008/layout/HorizontalMultiLevelHierarchy"/>
    <dgm:cxn modelId="{06735979-2FCB-436F-879F-FDDBCFB58B35}" srcId="{3611E0BB-B753-4C3B-B614-51E44E9D4164}" destId="{1BBA3B57-12BF-41D2-971D-669732AE2E60}" srcOrd="3" destOrd="0" parTransId="{5B6361A5-6CEE-4924-8FBE-728F66441B66}" sibTransId="{11588A93-18D3-401C-8F6C-0843293F2806}"/>
    <dgm:cxn modelId="{E7D10A8A-418B-44A3-8EC9-1746AE7BBE71}" type="presOf" srcId="{41D2D958-DE48-485D-9E89-AD79C8B36254}" destId="{81032769-76FF-4E4A-8F17-68DBDDFA9D8A}" srcOrd="0" destOrd="0" presId="urn:microsoft.com/office/officeart/2008/layout/HorizontalMultiLevelHierarchy"/>
    <dgm:cxn modelId="{8E89B59D-BDA6-41CD-A4B1-DF514066E9FB}" type="presOf" srcId="{5B6361A5-6CEE-4924-8FBE-728F66441B66}" destId="{CAFE1A0E-4A79-4BCA-A91B-CC6851B5CE7C}" srcOrd="1" destOrd="0" presId="urn:microsoft.com/office/officeart/2008/layout/HorizontalMultiLevelHierarchy"/>
    <dgm:cxn modelId="{0EEBC69D-39EE-4DDC-8E85-59C6BA3403C2}" type="presOf" srcId="{B319AC67-780D-45D1-8AE8-9D31BACD5F64}" destId="{38390C92-3627-4B47-BB04-41C0FA0B5E8D}" srcOrd="0" destOrd="0" presId="urn:microsoft.com/office/officeart/2008/layout/HorizontalMultiLevelHierarchy"/>
    <dgm:cxn modelId="{22EF5BB0-B4CA-4D81-AC2E-0C56279C2D4E}" type="presOf" srcId="{3611E0BB-B753-4C3B-B614-51E44E9D4164}" destId="{DE3846B0-44F0-4529-BC45-89BC672D82E2}" srcOrd="0" destOrd="0" presId="urn:microsoft.com/office/officeart/2008/layout/HorizontalMultiLevelHierarchy"/>
    <dgm:cxn modelId="{01AB66D0-E535-4C5C-99A1-2E54F6FE8122}" type="presOf" srcId="{93E09FFD-C2FF-4078-98DD-2537EABE8DF6}" destId="{9D178B30-246D-4682-9617-2BD3F81FD069}" srcOrd="0" destOrd="0" presId="urn:microsoft.com/office/officeart/2008/layout/HorizontalMultiLevelHierarchy"/>
    <dgm:cxn modelId="{3524DAD5-7588-4D17-9360-DD4D0D970E6E}" type="presOf" srcId="{8E9DA04D-568F-4BAF-9AF1-493477B3D3EA}" destId="{E939411A-F317-4A4B-B927-CD5BC1DC709A}" srcOrd="1" destOrd="0" presId="urn:microsoft.com/office/officeart/2008/layout/HorizontalMultiLevelHierarchy"/>
    <dgm:cxn modelId="{A39967D8-C3D0-4731-A8D3-816B64F562E6}" srcId="{3611E0BB-B753-4C3B-B614-51E44E9D4164}" destId="{93E09FFD-C2FF-4078-98DD-2537EABE8DF6}" srcOrd="4" destOrd="0" parTransId="{3EE25F8E-E467-438D-BFC0-FEE982215655}" sibTransId="{66E12F0F-23DF-496A-B608-394340674840}"/>
    <dgm:cxn modelId="{FE92FDDA-EA5D-41C9-992F-EC934B99DD81}" type="presOf" srcId="{EE71E57D-DBB7-4898-96BB-661847626ACC}" destId="{F09DDBC9-15BB-4DCD-985A-E740983E31C5}" srcOrd="0" destOrd="0" presId="urn:microsoft.com/office/officeart/2008/layout/HorizontalMultiLevelHierarchy"/>
    <dgm:cxn modelId="{9DF59EF5-2498-491C-BC8C-EB34A98B7B9A}" type="presOf" srcId="{5B6361A5-6CEE-4924-8FBE-728F66441B66}" destId="{095D27DD-0F30-4F30-B35C-D61383275ABB}" srcOrd="0" destOrd="0" presId="urn:microsoft.com/office/officeart/2008/layout/HorizontalMultiLevelHierarchy"/>
    <dgm:cxn modelId="{FF0F20FF-2FC9-43FB-9919-299F14B28F78}" type="presOf" srcId="{ABA953B3-7975-4638-9D8A-4743211DC03F}" destId="{7EEAFFDE-C22B-4A07-8758-E55B307CA8DE}" srcOrd="0" destOrd="0" presId="urn:microsoft.com/office/officeart/2008/layout/HorizontalMultiLevelHierarchy"/>
    <dgm:cxn modelId="{EEE8F66B-26C8-4DB1-AB76-3BA88834A17A}" type="presParOf" srcId="{052BBED1-9F47-4DE4-9E80-57848ADB75F6}" destId="{57D6923F-C593-4CE7-819A-DACDE972FEDD}" srcOrd="0" destOrd="0" presId="urn:microsoft.com/office/officeart/2008/layout/HorizontalMultiLevelHierarchy"/>
    <dgm:cxn modelId="{D10F2B7B-5B5F-4D36-B818-7160F867E985}" type="presParOf" srcId="{57D6923F-C593-4CE7-819A-DACDE972FEDD}" destId="{DE3846B0-44F0-4529-BC45-89BC672D82E2}" srcOrd="0" destOrd="0" presId="urn:microsoft.com/office/officeart/2008/layout/HorizontalMultiLevelHierarchy"/>
    <dgm:cxn modelId="{F8229C65-AB56-4C0E-B7E4-F104B658968A}" type="presParOf" srcId="{57D6923F-C593-4CE7-819A-DACDE972FEDD}" destId="{858EFF68-463A-4788-9D8E-A608513FB5AD}" srcOrd="1" destOrd="0" presId="urn:microsoft.com/office/officeart/2008/layout/HorizontalMultiLevelHierarchy"/>
    <dgm:cxn modelId="{D71A569E-3EF3-45F1-B00E-934793AE5110}" type="presParOf" srcId="{858EFF68-463A-4788-9D8E-A608513FB5AD}" destId="{A3B4E958-10FE-4B46-8AE3-0DD5A4F95E6D}" srcOrd="0" destOrd="0" presId="urn:microsoft.com/office/officeart/2008/layout/HorizontalMultiLevelHierarchy"/>
    <dgm:cxn modelId="{32537084-9CE6-4D80-AA6E-2E4CF7F0B5DC}" type="presParOf" srcId="{A3B4E958-10FE-4B46-8AE3-0DD5A4F95E6D}" destId="{E939411A-F317-4A4B-B927-CD5BC1DC709A}" srcOrd="0" destOrd="0" presId="urn:microsoft.com/office/officeart/2008/layout/HorizontalMultiLevelHierarchy"/>
    <dgm:cxn modelId="{AF9493A4-C140-4A64-B41B-14B4A0EF18F2}" type="presParOf" srcId="{858EFF68-463A-4788-9D8E-A608513FB5AD}" destId="{9ECB2B1E-F22D-4800-9CB5-82D95BEE9D87}" srcOrd="1" destOrd="0" presId="urn:microsoft.com/office/officeart/2008/layout/HorizontalMultiLevelHierarchy"/>
    <dgm:cxn modelId="{EDFCB1F4-9A04-4761-A980-0C889E6D2969}" type="presParOf" srcId="{9ECB2B1E-F22D-4800-9CB5-82D95BEE9D87}" destId="{F09DDBC9-15BB-4DCD-985A-E740983E31C5}" srcOrd="0" destOrd="0" presId="urn:microsoft.com/office/officeart/2008/layout/HorizontalMultiLevelHierarchy"/>
    <dgm:cxn modelId="{2F048FC7-2D30-42FA-B28B-1C528667E1F0}" type="presParOf" srcId="{9ECB2B1E-F22D-4800-9CB5-82D95BEE9D87}" destId="{64563585-7CED-44E6-82B4-4138A10440A1}" srcOrd="1" destOrd="0" presId="urn:microsoft.com/office/officeart/2008/layout/HorizontalMultiLevelHierarchy"/>
    <dgm:cxn modelId="{1BB6C6BB-603B-4E68-A831-9A9CD77E47D4}" type="presParOf" srcId="{858EFF68-463A-4788-9D8E-A608513FB5AD}" destId="{2A1C8E81-A793-4DFD-A18C-8D66ED0170CA}" srcOrd="2" destOrd="0" presId="urn:microsoft.com/office/officeart/2008/layout/HorizontalMultiLevelHierarchy"/>
    <dgm:cxn modelId="{55B76A37-D630-4A67-92A6-6DAF56DBFD8E}" type="presParOf" srcId="{2A1C8E81-A793-4DFD-A18C-8D66ED0170CA}" destId="{321EA7DE-FF1A-4408-8C82-75D9EA0E403E}" srcOrd="0" destOrd="0" presId="urn:microsoft.com/office/officeart/2008/layout/HorizontalMultiLevelHierarchy"/>
    <dgm:cxn modelId="{157AF98F-FB6E-4A9B-86DC-AA907C11C4EF}" type="presParOf" srcId="{858EFF68-463A-4788-9D8E-A608513FB5AD}" destId="{48C0DB6D-F9D3-49D3-BA9A-C0FF9D7A0CB3}" srcOrd="3" destOrd="0" presId="urn:microsoft.com/office/officeart/2008/layout/HorizontalMultiLevelHierarchy"/>
    <dgm:cxn modelId="{4F81ED08-D35A-436E-8ECA-6423283EE8C0}" type="presParOf" srcId="{48C0DB6D-F9D3-49D3-BA9A-C0FF9D7A0CB3}" destId="{38390C92-3627-4B47-BB04-41C0FA0B5E8D}" srcOrd="0" destOrd="0" presId="urn:microsoft.com/office/officeart/2008/layout/HorizontalMultiLevelHierarchy"/>
    <dgm:cxn modelId="{4F948851-92E6-4969-B3A3-BD7120695966}" type="presParOf" srcId="{48C0DB6D-F9D3-49D3-BA9A-C0FF9D7A0CB3}" destId="{1DCFD4CB-29FC-4CBA-9A0E-6EF021375CCA}" srcOrd="1" destOrd="0" presId="urn:microsoft.com/office/officeart/2008/layout/HorizontalMultiLevelHierarchy"/>
    <dgm:cxn modelId="{5993C362-FF60-4105-8125-750D09C490FF}" type="presParOf" srcId="{858EFF68-463A-4788-9D8E-A608513FB5AD}" destId="{81032769-76FF-4E4A-8F17-68DBDDFA9D8A}" srcOrd="4" destOrd="0" presId="urn:microsoft.com/office/officeart/2008/layout/HorizontalMultiLevelHierarchy"/>
    <dgm:cxn modelId="{F1802C7B-9D7D-4E83-B9F1-20FC4384DB23}" type="presParOf" srcId="{81032769-76FF-4E4A-8F17-68DBDDFA9D8A}" destId="{A618C70F-CB77-4227-B1C2-83001DB757A3}" srcOrd="0" destOrd="0" presId="urn:microsoft.com/office/officeart/2008/layout/HorizontalMultiLevelHierarchy"/>
    <dgm:cxn modelId="{F3E2D6E4-8C68-4907-AC1F-812B9CD454D5}" type="presParOf" srcId="{858EFF68-463A-4788-9D8E-A608513FB5AD}" destId="{8B2BAD6B-7098-4F28-BF7C-9251A024FA18}" srcOrd="5" destOrd="0" presId="urn:microsoft.com/office/officeart/2008/layout/HorizontalMultiLevelHierarchy"/>
    <dgm:cxn modelId="{F521FB25-2016-4DAE-BD37-48F79F4D4410}" type="presParOf" srcId="{8B2BAD6B-7098-4F28-BF7C-9251A024FA18}" destId="{7EEAFFDE-C22B-4A07-8758-E55B307CA8DE}" srcOrd="0" destOrd="0" presId="urn:microsoft.com/office/officeart/2008/layout/HorizontalMultiLevelHierarchy"/>
    <dgm:cxn modelId="{73A2FE3C-B133-4E56-9A6F-6830A2DB7AC0}" type="presParOf" srcId="{8B2BAD6B-7098-4F28-BF7C-9251A024FA18}" destId="{B254FDCF-AE4A-41DF-8EE4-538D67DFB9C7}" srcOrd="1" destOrd="0" presId="urn:microsoft.com/office/officeart/2008/layout/HorizontalMultiLevelHierarchy"/>
    <dgm:cxn modelId="{042BA60B-2B2D-4ECD-9B63-3A921BC28723}" type="presParOf" srcId="{858EFF68-463A-4788-9D8E-A608513FB5AD}" destId="{095D27DD-0F30-4F30-B35C-D61383275ABB}" srcOrd="6" destOrd="0" presId="urn:microsoft.com/office/officeart/2008/layout/HorizontalMultiLevelHierarchy"/>
    <dgm:cxn modelId="{9DE1BDB1-38A2-48BE-A9F8-3DFC2A3BA3AC}" type="presParOf" srcId="{095D27DD-0F30-4F30-B35C-D61383275ABB}" destId="{CAFE1A0E-4A79-4BCA-A91B-CC6851B5CE7C}" srcOrd="0" destOrd="0" presId="urn:microsoft.com/office/officeart/2008/layout/HorizontalMultiLevelHierarchy"/>
    <dgm:cxn modelId="{C7DE12B2-D747-4258-B97B-BFA847A460EE}" type="presParOf" srcId="{858EFF68-463A-4788-9D8E-A608513FB5AD}" destId="{971ED4E0-B89B-41F7-BB8B-0C591C7A5D90}" srcOrd="7" destOrd="0" presId="urn:microsoft.com/office/officeart/2008/layout/HorizontalMultiLevelHierarchy"/>
    <dgm:cxn modelId="{17FD4E1C-6378-40E0-8DE2-93BF139AE687}" type="presParOf" srcId="{971ED4E0-B89B-41F7-BB8B-0C591C7A5D90}" destId="{B690350B-89A5-48E7-B642-36BD57A208F8}" srcOrd="0" destOrd="0" presId="urn:microsoft.com/office/officeart/2008/layout/HorizontalMultiLevelHierarchy"/>
    <dgm:cxn modelId="{C37267FE-28BD-4E48-805D-C39089B6413C}" type="presParOf" srcId="{971ED4E0-B89B-41F7-BB8B-0C591C7A5D90}" destId="{8C03C726-334D-490B-BD63-EE46DEFE09F3}" srcOrd="1" destOrd="0" presId="urn:microsoft.com/office/officeart/2008/layout/HorizontalMultiLevelHierarchy"/>
    <dgm:cxn modelId="{6B6D9EC4-E64F-4859-B9BF-5C6E50A6A628}" type="presParOf" srcId="{858EFF68-463A-4788-9D8E-A608513FB5AD}" destId="{349DA0B6-06CD-457E-B053-B2F8E8AF5018}" srcOrd="8" destOrd="0" presId="urn:microsoft.com/office/officeart/2008/layout/HorizontalMultiLevelHierarchy"/>
    <dgm:cxn modelId="{C84A9B84-5726-4415-BF11-7AC651E854E5}" type="presParOf" srcId="{349DA0B6-06CD-457E-B053-B2F8E8AF5018}" destId="{E1FCDF1C-696A-4C20-9854-D5641A4BACCD}" srcOrd="0" destOrd="0" presId="urn:microsoft.com/office/officeart/2008/layout/HorizontalMultiLevelHierarchy"/>
    <dgm:cxn modelId="{7A9B0C86-8A22-467B-AC16-22C9A5A5B0EE}" type="presParOf" srcId="{858EFF68-463A-4788-9D8E-A608513FB5AD}" destId="{5E1B3E0E-9A61-42DF-9624-6970D20DB22A}" srcOrd="9" destOrd="0" presId="urn:microsoft.com/office/officeart/2008/layout/HorizontalMultiLevelHierarchy"/>
    <dgm:cxn modelId="{0839BA7A-AA3E-4D0A-BA68-6507AFC48246}" type="presParOf" srcId="{5E1B3E0E-9A61-42DF-9624-6970D20DB22A}" destId="{9D178B30-246D-4682-9617-2BD3F81FD069}" srcOrd="0" destOrd="0" presId="urn:microsoft.com/office/officeart/2008/layout/HorizontalMultiLevelHierarchy"/>
    <dgm:cxn modelId="{AB06788F-E2E2-42A8-B51A-980EF045CC25}" type="presParOf" srcId="{5E1B3E0E-9A61-42DF-9624-6970D20DB22A}" destId="{A6638D03-1B06-401E-A6C9-9494EE7C8F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DA0B6-06CD-457E-B053-B2F8E8AF5018}">
      <dsp:nvSpPr>
        <dsp:cNvPr id="0" name=""/>
        <dsp:cNvSpPr/>
      </dsp:nvSpPr>
      <dsp:spPr>
        <a:xfrm>
          <a:off x="1708638" y="2455264"/>
          <a:ext cx="638421" cy="163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210" y="0"/>
              </a:lnTo>
              <a:lnTo>
                <a:pt x="319210" y="1639628"/>
              </a:lnTo>
              <a:lnTo>
                <a:pt x="638421" y="16396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600" kern="1200"/>
        </a:p>
      </dsp:txBody>
      <dsp:txXfrm>
        <a:off x="1983860" y="3231090"/>
        <a:ext cx="87976" cy="87976"/>
      </dsp:txXfrm>
    </dsp:sp>
    <dsp:sp modelId="{095D27DD-0F30-4F30-B35C-D61383275ABB}">
      <dsp:nvSpPr>
        <dsp:cNvPr id="0" name=""/>
        <dsp:cNvSpPr/>
      </dsp:nvSpPr>
      <dsp:spPr>
        <a:xfrm>
          <a:off x="1708638" y="2455264"/>
          <a:ext cx="651675" cy="573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37" y="0"/>
              </a:lnTo>
              <a:lnTo>
                <a:pt x="325837" y="573429"/>
              </a:lnTo>
              <a:lnTo>
                <a:pt x="651675" y="5734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2012774" y="2720278"/>
        <a:ext cx="43402" cy="43402"/>
      </dsp:txXfrm>
    </dsp:sp>
    <dsp:sp modelId="{81032769-76FF-4E4A-8F17-68DBDDFA9D8A}">
      <dsp:nvSpPr>
        <dsp:cNvPr id="0" name=""/>
        <dsp:cNvSpPr/>
      </dsp:nvSpPr>
      <dsp:spPr>
        <a:xfrm>
          <a:off x="1708638" y="2214284"/>
          <a:ext cx="664930" cy="240979"/>
        </a:xfrm>
        <a:custGeom>
          <a:avLst/>
          <a:gdLst/>
          <a:ahLst/>
          <a:cxnLst/>
          <a:rect l="0" t="0" r="0" b="0"/>
          <a:pathLst>
            <a:path>
              <a:moveTo>
                <a:pt x="0" y="240979"/>
              </a:moveTo>
              <a:lnTo>
                <a:pt x="332465" y="240979"/>
              </a:lnTo>
              <a:lnTo>
                <a:pt x="332465" y="0"/>
              </a:lnTo>
              <a:lnTo>
                <a:pt x="66493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2023421" y="2317093"/>
        <a:ext cx="35362" cy="35362"/>
      </dsp:txXfrm>
    </dsp:sp>
    <dsp:sp modelId="{2A1C8E81-A793-4DFD-A18C-8D66ED0170CA}">
      <dsp:nvSpPr>
        <dsp:cNvPr id="0" name=""/>
        <dsp:cNvSpPr/>
      </dsp:nvSpPr>
      <dsp:spPr>
        <a:xfrm>
          <a:off x="1708638" y="1404004"/>
          <a:ext cx="638421" cy="1051259"/>
        </a:xfrm>
        <a:custGeom>
          <a:avLst/>
          <a:gdLst/>
          <a:ahLst/>
          <a:cxnLst/>
          <a:rect l="0" t="0" r="0" b="0"/>
          <a:pathLst>
            <a:path>
              <a:moveTo>
                <a:pt x="0" y="1051259"/>
              </a:moveTo>
              <a:lnTo>
                <a:pt x="319210" y="1051259"/>
              </a:lnTo>
              <a:lnTo>
                <a:pt x="319210" y="0"/>
              </a:lnTo>
              <a:lnTo>
                <a:pt x="63842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00" kern="1200"/>
        </a:p>
      </dsp:txBody>
      <dsp:txXfrm>
        <a:off x="1997100" y="1898886"/>
        <a:ext cx="61496" cy="61496"/>
      </dsp:txXfrm>
    </dsp:sp>
    <dsp:sp modelId="{A3B4E958-10FE-4B46-8AE3-0DD5A4F95E6D}">
      <dsp:nvSpPr>
        <dsp:cNvPr id="0" name=""/>
        <dsp:cNvSpPr/>
      </dsp:nvSpPr>
      <dsp:spPr>
        <a:xfrm>
          <a:off x="1708638" y="525581"/>
          <a:ext cx="638421" cy="1929682"/>
        </a:xfrm>
        <a:custGeom>
          <a:avLst/>
          <a:gdLst/>
          <a:ahLst/>
          <a:cxnLst/>
          <a:rect l="0" t="0" r="0" b="0"/>
          <a:pathLst>
            <a:path>
              <a:moveTo>
                <a:pt x="0" y="1929682"/>
              </a:moveTo>
              <a:lnTo>
                <a:pt x="319210" y="1929682"/>
              </a:lnTo>
              <a:lnTo>
                <a:pt x="319210" y="0"/>
              </a:lnTo>
              <a:lnTo>
                <a:pt x="63842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700" kern="1200"/>
        </a:p>
      </dsp:txBody>
      <dsp:txXfrm>
        <a:off x="1977035" y="1439609"/>
        <a:ext cx="101627" cy="101627"/>
      </dsp:txXfrm>
    </dsp:sp>
    <dsp:sp modelId="{DE3846B0-44F0-4529-BC45-89BC672D82E2}">
      <dsp:nvSpPr>
        <dsp:cNvPr id="0" name=""/>
        <dsp:cNvSpPr/>
      </dsp:nvSpPr>
      <dsp:spPr>
        <a:xfrm rot="16200000">
          <a:off x="-1207190" y="1989712"/>
          <a:ext cx="4900551" cy="93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Мікросередовище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207190" y="1989712"/>
        <a:ext cx="4900551" cy="931104"/>
      </dsp:txXfrm>
    </dsp:sp>
    <dsp:sp modelId="{F09DDBC9-15BB-4DCD-985A-E740983E31C5}">
      <dsp:nvSpPr>
        <dsp:cNvPr id="0" name=""/>
        <dsp:cNvSpPr/>
      </dsp:nvSpPr>
      <dsp:spPr>
        <a:xfrm>
          <a:off x="2347059" y="197078"/>
          <a:ext cx="5444102" cy="65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Прямі конкуренти</a:t>
          </a:r>
          <a:endParaRPr lang="ru-UA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7059" y="197078"/>
        <a:ext cx="5444102" cy="657006"/>
      </dsp:txXfrm>
    </dsp:sp>
    <dsp:sp modelId="{38390C92-3627-4B47-BB04-41C0FA0B5E8D}">
      <dsp:nvSpPr>
        <dsp:cNvPr id="0" name=""/>
        <dsp:cNvSpPr/>
      </dsp:nvSpPr>
      <dsp:spPr>
        <a:xfrm>
          <a:off x="2347059" y="1086861"/>
          <a:ext cx="5401712" cy="63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Споживачі/клієнти</a:t>
          </a:r>
          <a:endParaRPr lang="ru-UA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7059" y="1086861"/>
        <a:ext cx="5401712" cy="634287"/>
      </dsp:txXfrm>
    </dsp:sp>
    <dsp:sp modelId="{7EEAFFDE-C22B-4A07-8758-E55B307CA8DE}">
      <dsp:nvSpPr>
        <dsp:cNvPr id="0" name=""/>
        <dsp:cNvSpPr/>
      </dsp:nvSpPr>
      <dsp:spPr>
        <a:xfrm>
          <a:off x="2373568" y="1940674"/>
          <a:ext cx="5355780" cy="547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Постачальники</a:t>
          </a:r>
          <a:endParaRPr lang="ru-UA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3568" y="1940674"/>
        <a:ext cx="5355780" cy="547219"/>
      </dsp:txXfrm>
    </dsp:sp>
    <dsp:sp modelId="{B690350B-89A5-48E7-B642-36BD57A208F8}">
      <dsp:nvSpPr>
        <dsp:cNvPr id="0" name=""/>
        <dsp:cNvSpPr/>
      </dsp:nvSpPr>
      <dsp:spPr>
        <a:xfrm>
          <a:off x="2360313" y="2773678"/>
          <a:ext cx="5362804" cy="510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Посередники</a:t>
          </a:r>
        </a:p>
      </dsp:txBody>
      <dsp:txXfrm>
        <a:off x="2360313" y="2773678"/>
        <a:ext cx="5362804" cy="510031"/>
      </dsp:txXfrm>
    </dsp:sp>
    <dsp:sp modelId="{9D178B30-246D-4682-9617-2BD3F81FD069}">
      <dsp:nvSpPr>
        <dsp:cNvPr id="0" name=""/>
        <dsp:cNvSpPr/>
      </dsp:nvSpPr>
      <dsp:spPr>
        <a:xfrm>
          <a:off x="2347059" y="3476727"/>
          <a:ext cx="5357521" cy="1236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Контактні аудиторії (місцева громадськість, державні органи, інвестори, ЗМІ, лідери думок тощо)</a:t>
          </a:r>
        </a:p>
      </dsp:txBody>
      <dsp:txXfrm>
        <a:off x="2347059" y="3476727"/>
        <a:ext cx="5357521" cy="123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728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524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22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101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06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798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542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030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628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097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01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13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327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054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892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43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C222-0BB8-4A42-AC1A-B3AA37EA3EEE}" type="datetimeFigureOut">
              <a:rPr lang="ru-UA" smtClean="0"/>
              <a:t>23.09.2025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3BD0D4-8C9A-453A-A7D7-82D4BD0906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23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D9C43-CE95-4F6B-AC62-D4DB897DC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7" y="1053550"/>
            <a:ext cx="9700591" cy="1200057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uk-UA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складові зовнішнього середовища організації</a:t>
            </a:r>
            <a:endParaRPr lang="uk-UA" sz="36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E852A5-C79D-4201-904F-782C046F8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546" y="2862469"/>
            <a:ext cx="8352550" cy="3763618"/>
          </a:xfrm>
        </p:spPr>
        <p:txBody>
          <a:bodyPr>
            <a:normAutofit/>
          </a:bodyPr>
          <a:lstStyle/>
          <a:p>
            <a:pPr marL="3240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зовнішнього середовища підприємства.</a:t>
            </a:r>
            <a:endParaRPr lang="ru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0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макросередовища підприємства.</a:t>
            </a:r>
            <a:endParaRPr lang="ru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0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мікросередовища підприємства.</a:t>
            </a:r>
            <a:endParaRPr lang="ru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0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ринкових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 і загроз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8541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6F0FC-CFBA-4E7E-AA19-79768275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28" y="662609"/>
            <a:ext cx="8596668" cy="64935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Мікросередовище підприємства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3EF0-F796-4075-B55E-A511A49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7739"/>
            <a:ext cx="9129275" cy="4876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Мікросередовище підприємства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сукупність  сил,  що  мають безпосереднє  відношення  до  самої  фірми;  учасники  ринку,  які  безпосередньо  контактують з підприємством і впливають на нього, а також відчувають на собі  вплив  з  боку  фірми.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 цих  сил  необхідно  постійно  прогнозувати  та враховувати.  Проте  важливо  також  і  в  певний  спосіб  впливати  на  суб’єктів мікросередовища, регулюючи свої відносини з партнерами на ринку. Тому дані чинники вважаються порівняно контрольованими.</a:t>
            </a:r>
          </a:p>
        </p:txBody>
      </p:sp>
    </p:spTree>
    <p:extLst>
      <p:ext uri="{BB962C8B-B14F-4D97-AF65-F5344CB8AC3E}">
        <p14:creationId xmlns:p14="http://schemas.microsoft.com/office/powerpoint/2010/main" val="338148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C8C-72CE-4185-8432-E499303C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647" y="463826"/>
            <a:ext cx="8596668" cy="72887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Мікросередовище підприємства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4F64A1-8B6F-4AA1-B949-51422F0A0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79525"/>
              </p:ext>
            </p:extLst>
          </p:nvPr>
        </p:nvGraphicFramePr>
        <p:xfrm>
          <a:off x="677863" y="1338262"/>
          <a:ext cx="8596312" cy="491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0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C688B-CAD4-4535-829C-F5B52C2A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77414" cy="75537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факторів  мікросередовища організації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D9DA0C0-52CC-4C52-BC2D-1A96F4AA8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14147"/>
              </p:ext>
            </p:extLst>
          </p:nvPr>
        </p:nvGraphicFramePr>
        <p:xfrm>
          <a:off x="762737" y="1557614"/>
          <a:ext cx="9806608" cy="501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009">
                  <a:extLst>
                    <a:ext uri="{9D8B030D-6E8A-4147-A177-3AD203B41FA5}">
                      <a16:colId xmlns:a16="http://schemas.microsoft.com/office/drawing/2014/main" val="2801382907"/>
                    </a:ext>
                  </a:extLst>
                </a:gridCol>
                <a:gridCol w="7208599">
                  <a:extLst>
                    <a:ext uri="{9D8B030D-6E8A-4147-A177-3AD203B41FA5}">
                      <a16:colId xmlns:a16="http://schemas.microsoft.com/office/drawing/2014/main" val="1678444740"/>
                    </a:ext>
                  </a:extLst>
                </a:gridCol>
              </a:tblGrid>
              <a:tr h="59046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Фактори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Напрямки досліджень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3606"/>
                  </a:ext>
                </a:extLst>
              </a:tr>
              <a:tr h="4100317">
                <a:tc>
                  <a:txBody>
                    <a:bodyPr/>
                    <a:lstStyle/>
                    <a:p>
                      <a:pPr algn="ctr"/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Споживачі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демографічні, соціально-психологічні, поведінкові та географічні характеристики покупців;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 покупця до продукту/бренда;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уподобання цільових споживачів;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фінансові можливості клієнтів;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чутливість  покупців  до  ціни;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 </a:t>
                      </a:r>
                      <a:r>
                        <a:rPr lang="uk-UA" sz="2400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закупівель</a:t>
                      </a:r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здійснюваних покупцем;</a:t>
                      </a:r>
                    </a:p>
                    <a:p>
                      <a:pPr algn="just"/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рівень інформованості споживачів;</a:t>
                      </a:r>
                    </a:p>
                    <a:p>
                      <a:pPr algn="just"/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вплив моди та інших новітніх тенденцій на споживчий попит;</a:t>
                      </a:r>
                    </a:p>
                    <a:p>
                      <a:pPr algn="just"/>
                      <a:r>
                        <a:rPr lang="uk-UA" sz="24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мотиви здійснення покупок покупців.</a:t>
                      </a:r>
                    </a:p>
                    <a:p>
                      <a:pPr algn="just"/>
                      <a:endParaRPr lang="uk-UA" sz="20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8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1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A34E0-9FC1-421E-B867-8BDD0747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89" y="675861"/>
            <a:ext cx="10083431" cy="83488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факторів  мікросередовища організації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A7C8B9B-DDE3-4B32-BDFE-45B47480F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670882"/>
              </p:ext>
            </p:extLst>
          </p:nvPr>
        </p:nvGraphicFramePr>
        <p:xfrm>
          <a:off x="744124" y="1878937"/>
          <a:ext cx="10083430" cy="404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198">
                  <a:extLst>
                    <a:ext uri="{9D8B030D-6E8A-4147-A177-3AD203B41FA5}">
                      <a16:colId xmlns:a16="http://schemas.microsoft.com/office/drawing/2014/main" val="248440920"/>
                    </a:ext>
                  </a:extLst>
                </a:gridCol>
                <a:gridCol w="7342232">
                  <a:extLst>
                    <a:ext uri="{9D8B030D-6E8A-4147-A177-3AD203B41FA5}">
                      <a16:colId xmlns:a16="http://schemas.microsoft.com/office/drawing/2014/main" val="455987969"/>
                    </a:ext>
                  </a:extLst>
                </a:gridCol>
              </a:tblGrid>
              <a:tr h="75537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Фактори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Напрямки досліджень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36479"/>
                  </a:ext>
                </a:extLst>
              </a:tr>
              <a:tr h="16598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66A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Постачальники</a:t>
                      </a:r>
                      <a:endParaRPr kumimoji="0" lang="ru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вартість товару, що поставляється; </a:t>
                      </a:r>
                    </a:p>
                    <a:p>
                      <a:pPr algn="just"/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гарантія якості товару, що поставляється; </a:t>
                      </a:r>
                    </a:p>
                    <a:p>
                      <a:pPr algn="just"/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тимчасовий (сезонний) графік постачання товару;</a:t>
                      </a:r>
                    </a:p>
                    <a:p>
                      <a:pPr algn="just"/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66A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умови поставки;</a:t>
                      </a:r>
                    </a:p>
                    <a:p>
                      <a:pPr algn="just"/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66A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терміни поставки;</a:t>
                      </a:r>
                      <a:endParaRPr lang="uk-UA" sz="24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пунктуальність і обов’язковість виконання умов постачання товару тощо.</a:t>
                      </a: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2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77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0E699-BDA8-48B2-8D6C-C4974C0F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30" y="609601"/>
            <a:ext cx="10003918" cy="755374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4A66A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факторів  мікросередовища організації </a:t>
            </a:r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D5B88C3-7B79-4F6F-A63B-40A98E765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546549"/>
              </p:ext>
            </p:extLst>
          </p:nvPr>
        </p:nvGraphicFramePr>
        <p:xfrm>
          <a:off x="677862" y="1524001"/>
          <a:ext cx="10281685" cy="493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608">
                  <a:extLst>
                    <a:ext uri="{9D8B030D-6E8A-4147-A177-3AD203B41FA5}">
                      <a16:colId xmlns:a16="http://schemas.microsoft.com/office/drawing/2014/main" val="3456262459"/>
                    </a:ext>
                  </a:extLst>
                </a:gridCol>
                <a:gridCol w="8097077">
                  <a:extLst>
                    <a:ext uri="{9D8B030D-6E8A-4147-A177-3AD203B41FA5}">
                      <a16:colId xmlns:a16="http://schemas.microsoft.com/office/drawing/2014/main" val="3411645892"/>
                    </a:ext>
                  </a:extLst>
                </a:gridCol>
              </a:tblGrid>
              <a:tr h="54711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Фактори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Напрямки досліджень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760227"/>
                  </a:ext>
                </a:extLst>
              </a:tr>
              <a:tr h="2580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A66A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Конкуренти</a:t>
                      </a:r>
                      <a:endParaRPr kumimoji="0" lang="ru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66A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 основних конкурентів підприємства за асортиментом та продуктовою групою, сегментом ринку, географічним розташуванням, ціновою політикою, каналами збуту;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який рівень конкуренції в галузі, які її масштаби;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ринкової частки конкурентів;</a:t>
                      </a:r>
                      <a:endParaRPr lang="ru-UA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виявлення стратегії конкурентів;</a:t>
                      </a:r>
                      <a:endParaRPr lang="ru-UA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 методів конкурентної боротьби на ринку;</a:t>
                      </a:r>
                      <a:endParaRPr lang="ru-UA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 ефективності маркетингових заходів конкурентів;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85800" algn="l"/>
                        </a:tabLst>
                      </a:pPr>
                      <a:r>
                        <a:rPr lang="uk-UA" sz="24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сильні і слабкі сторони конкурентів </a:t>
                      </a:r>
                      <a:r>
                        <a:rPr lang="uk-U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endParaRPr lang="ru-UA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79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6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A47F7-46CD-4E05-B184-CA2E394E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49" y="781878"/>
            <a:ext cx="8596668" cy="662609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ринкових можливостей і загроз</a:t>
            </a: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6E324-EA27-468A-9DFA-E4D3BBC5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117" y="1908313"/>
            <a:ext cx="9089518" cy="35780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зовнішнього середовища спрямований на виявлення загроз і можливостей для організації. Для успішного аналізу оточення організації важливо не тільки вміти визначати загрози і можливості, але й оцінювати їх з погляду важливості та ступеня впливу на стратегію організації.</a:t>
            </a:r>
            <a:endParaRPr lang="ru-UA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3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CF337-A0B0-4C99-A718-9BDD0F9F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42139"/>
            <a:ext cx="9752127" cy="1320399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Томпсон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А. і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Стрікленд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запропонували наступний набір характеристик, за якими варто проводити дослідження ринкових можливостей та загроз.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AE2ED0D-AF8C-4FB5-B02B-B2FE0989B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138942"/>
              </p:ext>
            </p:extLst>
          </p:nvPr>
        </p:nvGraphicFramePr>
        <p:xfrm>
          <a:off x="821633" y="1935301"/>
          <a:ext cx="975212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064">
                  <a:extLst>
                    <a:ext uri="{9D8B030D-6E8A-4147-A177-3AD203B41FA5}">
                      <a16:colId xmlns:a16="http://schemas.microsoft.com/office/drawing/2014/main" val="1009586001"/>
                    </a:ext>
                  </a:extLst>
                </a:gridCol>
                <a:gridCol w="4876064">
                  <a:extLst>
                    <a:ext uri="{9D8B030D-6E8A-4147-A177-3AD203B41FA5}">
                      <a16:colId xmlns:a16="http://schemas.microsoft.com/office/drawing/2014/main" val="2205127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Загрози: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21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 на нові ринки чи сегменти ринку;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розширення виробничої лінії;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розмаїття у взаємозалежних продуктах;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додавання супутніх продуктів;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вертикальна інтеграція;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можливість перейти в групу з кращою стратегією;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самовдоволення серед конкуруючих фірм;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uk-UA" sz="2000" b="1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прискорення зростання ринку</a:t>
                      </a: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можливість появи нових конкурентів;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продажів продуктів-субститутів;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уповільнення зростання ринку;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несприятлива політика уряду;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зростаючий конкурентний тиск;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рецесія і затухання ділового циклу;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сили торгу в покупців і постачальників;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 потреб і смаку покупців;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  <a:tab pos="252095" algn="l"/>
                          <a:tab pos="342900" algn="l"/>
                          <a:tab pos="678815" algn="l"/>
                        </a:tabLst>
                      </a:pPr>
                      <a:r>
                        <a:rPr lang="uk-UA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несприятливі демографічні зміни</a:t>
                      </a:r>
                      <a:endParaRPr lang="ru-UA" sz="2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5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9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3FDAA-040C-4C4F-8A37-2ED6158D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002" y="662608"/>
            <a:ext cx="8596668" cy="75537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Матриця можливостей</a:t>
            </a:r>
            <a:endParaRPr lang="ru-UA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FC3278-8233-4D39-84BE-CE30B9EF1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943898"/>
              </p:ext>
            </p:extLst>
          </p:nvPr>
        </p:nvGraphicFramePr>
        <p:xfrm>
          <a:off x="1378226" y="1577008"/>
          <a:ext cx="8799444" cy="4305872"/>
        </p:xfrm>
        <a:graphic>
          <a:graphicData uri="http://schemas.openxmlformats.org/drawingml/2006/table">
            <a:tbl>
              <a:tblPr/>
              <a:tblGrid>
                <a:gridCol w="2128897">
                  <a:extLst>
                    <a:ext uri="{9D8B030D-6E8A-4147-A177-3AD203B41FA5}">
                      <a16:colId xmlns:a16="http://schemas.microsoft.com/office/drawing/2014/main" val="3863197100"/>
                    </a:ext>
                  </a:extLst>
                </a:gridCol>
                <a:gridCol w="2128897">
                  <a:extLst>
                    <a:ext uri="{9D8B030D-6E8A-4147-A177-3AD203B41FA5}">
                      <a16:colId xmlns:a16="http://schemas.microsoft.com/office/drawing/2014/main" val="1279607632"/>
                    </a:ext>
                  </a:extLst>
                </a:gridCol>
                <a:gridCol w="2270825">
                  <a:extLst>
                    <a:ext uri="{9D8B030D-6E8A-4147-A177-3AD203B41FA5}">
                      <a16:colId xmlns:a16="http://schemas.microsoft.com/office/drawing/2014/main" val="2179455675"/>
                    </a:ext>
                  </a:extLst>
                </a:gridCol>
                <a:gridCol w="2270825">
                  <a:extLst>
                    <a:ext uri="{9D8B030D-6E8A-4147-A177-3AD203B41FA5}">
                      <a16:colId xmlns:a16="http://schemas.microsoft.com/office/drawing/2014/main" val="3009831706"/>
                    </a:ext>
                  </a:extLst>
                </a:gridCol>
              </a:tblGrid>
              <a:tr h="628756">
                <a:tc rowSpan="2"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Ймовірність використання можливостей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Вплив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69139"/>
                  </a:ext>
                </a:extLst>
              </a:tr>
              <a:tr h="69039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Сильний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Помірний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Слабкий</a:t>
                      </a:r>
                      <a:endParaRPr lang="ru-UA" sz="2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697395"/>
                  </a:ext>
                </a:extLst>
              </a:tr>
              <a:tr h="1026481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Висока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ВС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ВП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</a:t>
                      </a:r>
                      <a:r>
                        <a:rPr lang="uk-UA" sz="2400" b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ВСл</a:t>
                      </a:r>
                      <a:endParaRPr lang="ru-UA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712576"/>
                  </a:ext>
                </a:extLst>
              </a:tr>
              <a:tr h="904093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Середня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СС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СП</a:t>
                      </a:r>
                      <a:endParaRPr lang="ru-UA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</a:t>
                      </a:r>
                      <a:r>
                        <a:rPr lang="uk-UA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ССл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092947"/>
                  </a:ext>
                </a:extLst>
              </a:tr>
              <a:tr h="1056144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Низька</a:t>
                      </a:r>
                      <a:endParaRPr lang="ru-U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НС</a:t>
                      </a:r>
                      <a:endParaRPr lang="ru-UA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НП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</a:t>
                      </a:r>
                      <a:r>
                        <a:rPr lang="uk-UA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НСл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822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88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DB43F-6F53-4F13-8646-922E33E2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862340"/>
            <a:ext cx="8596668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загроз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B9DE800-EB48-4414-92EB-44E8B9CD5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835331"/>
              </p:ext>
            </p:extLst>
          </p:nvPr>
        </p:nvGraphicFramePr>
        <p:xfrm>
          <a:off x="763473" y="1696277"/>
          <a:ext cx="10189449" cy="3750365"/>
        </p:xfrm>
        <a:graphic>
          <a:graphicData uri="http://schemas.openxmlformats.org/drawingml/2006/table">
            <a:tbl>
              <a:tblPr/>
              <a:tblGrid>
                <a:gridCol w="1977684">
                  <a:extLst>
                    <a:ext uri="{9D8B030D-6E8A-4147-A177-3AD203B41FA5}">
                      <a16:colId xmlns:a16="http://schemas.microsoft.com/office/drawing/2014/main" val="2182441715"/>
                    </a:ext>
                  </a:extLst>
                </a:gridCol>
                <a:gridCol w="1993283">
                  <a:extLst>
                    <a:ext uri="{9D8B030D-6E8A-4147-A177-3AD203B41FA5}">
                      <a16:colId xmlns:a16="http://schemas.microsoft.com/office/drawing/2014/main" val="3848134776"/>
                    </a:ext>
                  </a:extLst>
                </a:gridCol>
                <a:gridCol w="2123559">
                  <a:extLst>
                    <a:ext uri="{9D8B030D-6E8A-4147-A177-3AD203B41FA5}">
                      <a16:colId xmlns:a16="http://schemas.microsoft.com/office/drawing/2014/main" val="3233452389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425231423"/>
                    </a:ext>
                  </a:extLst>
                </a:gridCol>
                <a:gridCol w="2107097">
                  <a:extLst>
                    <a:ext uri="{9D8B030D-6E8A-4147-A177-3AD203B41FA5}">
                      <a16:colId xmlns:a16="http://schemas.microsoft.com/office/drawing/2014/main" val="2719735364"/>
                    </a:ext>
                  </a:extLst>
                </a:gridCol>
              </a:tblGrid>
              <a:tr h="1032867">
                <a:tc rowSpan="2"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endParaRPr lang="uk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Ймовірність реалізації загрози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Можливі наслідки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255058"/>
                  </a:ext>
                </a:extLst>
              </a:tr>
              <a:tr h="1074008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Руйнування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Критичний стан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Важкий стан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“Легкі втрати”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33652"/>
                  </a:ext>
                </a:extLst>
              </a:tr>
              <a:tr h="547830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Висока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ВР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ВК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ВВ</a:t>
                      </a:r>
                      <a:endParaRPr lang="ru-UA" sz="2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ВЛ</a:t>
                      </a:r>
                      <a:endParaRPr lang="ru-UA" sz="24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32344"/>
                  </a:ext>
                </a:extLst>
              </a:tr>
              <a:tr h="547830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Середня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СР</a:t>
                      </a:r>
                      <a:endParaRPr lang="ru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СК</a:t>
                      </a:r>
                      <a:endParaRPr lang="ru-UA" sz="2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СВ</a:t>
                      </a:r>
                      <a:endParaRPr lang="ru-UA" sz="24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СЛ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977328"/>
                  </a:ext>
                </a:extLst>
              </a:tr>
              <a:tr h="547830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Низька</a:t>
                      </a:r>
                      <a:endParaRPr lang="ru-UA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НР</a:t>
                      </a:r>
                      <a:endParaRPr lang="ru-UA" sz="2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НК</a:t>
                      </a:r>
                      <a:endParaRPr lang="ru-UA" sz="24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НВ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 НЛ</a:t>
                      </a:r>
                      <a:endParaRPr lang="ru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92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8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77F85-C745-44A5-AC1A-3C3E54D9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3" y="322953"/>
            <a:ext cx="9475305" cy="104202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 можливості та загрози для національних виробників кави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08D6058-67CD-4103-A3D7-C34AFC090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41408"/>
              </p:ext>
            </p:extLst>
          </p:nvPr>
        </p:nvGraphicFramePr>
        <p:xfrm>
          <a:off x="770627" y="1371600"/>
          <a:ext cx="1001664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895">
                  <a:extLst>
                    <a:ext uri="{9D8B030D-6E8A-4147-A177-3AD203B41FA5}">
                      <a16:colId xmlns:a16="http://schemas.microsoft.com/office/drawing/2014/main" val="3518339938"/>
                    </a:ext>
                  </a:extLst>
                </a:gridCol>
                <a:gridCol w="6082747">
                  <a:extLst>
                    <a:ext uri="{9D8B030D-6E8A-4147-A177-3AD203B41FA5}">
                      <a16:colId xmlns:a16="http://schemas.microsoft.com/office/drawing/2014/main" val="1779359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Ринкові можливості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Ринкові загрози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підвищення культури споживання кави в Україні;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поява нових способів приготування кави;</a:t>
                      </a:r>
                      <a:endParaRPr lang="ru-UA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тенденція до зростання обсягів споживання натуральної кави серед українських споживачів;</a:t>
                      </a:r>
                      <a:endParaRPr lang="ru-UA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зростання попиту на обладнання для приготування кави з боку кінцевих споживачів</a:t>
                      </a:r>
                      <a:endParaRPr lang="ru-UA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 цін на сировину через: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неврожай кави у Бразилії, 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наслідки </a:t>
                      </a:r>
                      <a:r>
                        <a:rPr lang="uk-UA" sz="2000" b="1" noProof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антиковідних</a:t>
                      </a:r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обмежень,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відтік робочої сили з кавової галузі В’єтнаму,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девальвацію гри</a:t>
                      </a:r>
                      <a:r>
                        <a:rPr lang="ru-RU" sz="2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вні</a:t>
                      </a: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подорожчання енергоносіїв;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 логістичних шляхів доставки зеленої кави в Україну через блокування </a:t>
                      </a:r>
                      <a:r>
                        <a:rPr lang="uk-UA" sz="2000" b="1" noProof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росією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морських портів;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руйнація та закриття значної кількості підприємств сектору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HoReCa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 чисельності споживачів через окупацію територій та відтік значної частини населення з країни внаслідок війни; </a:t>
                      </a:r>
                    </a:p>
                    <a:p>
                      <a:pPr algn="just"/>
                      <a:r>
                        <a:rPr lang="uk-UA" sz="20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зниження купівельної спроможності населення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4949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97AA2B-97A6-4861-8124-99E54D64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122" y="843963"/>
            <a:ext cx="2040835" cy="1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3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B1A391-661E-49A6-8AC4-E9DFEFD3A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75861"/>
            <a:ext cx="9010006" cy="536550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 середовище 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сукупність господарських  суб’єктів, економічних, суспільних і природних умов, національних і міждержавних інституціональних структур та інших зовнішніх (відносно організації) умов і чинників, що діють в оточенні. Воно є джерелом, що постачає організації ресурси, необхідні для підтримки її внутрішнього потенціалу на належному рівні.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зовнішнього середовища представляє собою процес, за допомогою якого керівництво встановлює, оцінює та контролює зовнішні по відношенню до організації фактори, щоб визначати можливості та загрози для її діяльності.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своїм змістом аналіз зовнішнього середовища передбачає дослідження за наступними рівнями: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макросередовища;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мікросередовища.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1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7225D-7C3D-41C7-A5FC-BB5C418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76594"/>
            <a:ext cx="8596668" cy="67586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Загрози для українських броварів </a:t>
            </a:r>
            <a:endParaRPr lang="ru-UA" sz="3200" b="1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8C37CA9-6900-49C8-9BDA-43120D43E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266810"/>
              </p:ext>
            </p:extLst>
          </p:nvPr>
        </p:nvGraphicFramePr>
        <p:xfrm>
          <a:off x="795131" y="737806"/>
          <a:ext cx="1017619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6196">
                  <a:extLst>
                    <a:ext uri="{9D8B030D-6E8A-4147-A177-3AD203B41FA5}">
                      <a16:colId xmlns:a16="http://schemas.microsoft.com/office/drawing/2014/main" val="2097512410"/>
                    </a:ext>
                  </a:extLst>
                </a:gridCol>
              </a:tblGrid>
              <a:tr h="300481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Ринкові загрози:</a:t>
                      </a:r>
                      <a:endParaRPr lang="ru-U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213603"/>
                  </a:ext>
                </a:extLst>
              </a:tr>
              <a:tr h="5327664">
                <a:tc>
                  <a:txBody>
                    <a:bodyPr/>
                    <a:lstStyle/>
                    <a:p>
                      <a:pPr algn="just"/>
                      <a:r>
                        <a:rPr lang="uk-UA" sz="18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Політико-правові: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військові дії на території України;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регуляторна політика держави (підвищення акцизу, обмеження на реалізацію пива та алкогольних напоїв);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конфлікт між Україною та деякими країнами ЄС, що спричинив блокування авто українських перевізників на кордонах з країнами ЄС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Економічні: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економічна та фінансова криза через війну в Україні;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інфляція в країні;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девальвація гривні;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зменшення платоспроможності українського населення;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підвищення цін на електроенергію;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збільшення витрат на логістику через зміну логістичних шляхів доставки сировини;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втрата постачальників сировини через війну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Соціально-демографічні: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втрата ринків збуту через окупацію територій України; 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зменшення кількості покупців через мобілізацію чоловіків, міграцію населення; втрати населення через війну;</a:t>
                      </a:r>
                    </a:p>
                    <a:p>
                      <a:pPr algn="just"/>
                      <a:r>
                        <a:rPr lang="uk-UA" sz="1800" b="1" noProof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зменшення чисельності населення, що споживає алкогольні напої (зміна культури споживання алкоголю)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50041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9A9808-2C75-4A1B-BE4E-A6AF8B88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211" y="2600929"/>
            <a:ext cx="2145264" cy="18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A46AE-8389-43B9-867B-E6717850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93842"/>
            <a:ext cx="5622486" cy="2226366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 та 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 середовище організації</a:t>
            </a:r>
            <a:endParaRPr lang="ru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AC606B-21D3-454F-87BA-A64622047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875" y="957469"/>
            <a:ext cx="5075582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E839A-BF1A-48A1-9EC7-C4CE0175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29" y="511837"/>
            <a:ext cx="906301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Макросередовище 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FA171-C18E-4672-BB58-BF97C625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77" y="1121437"/>
            <a:ext cx="9155779" cy="48221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Макросередовище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складається з елементів, які прямо не пов'язані з підприємством, але впливають на формування загальної атмосфери бізнесу.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Макросередовище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–  сукупність  факторів  (сил, елементів), які впливають на діяльність підприємства та його мікросередовище і не піддаються прямому контролю з боку підприємства.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основних факторів зовнішнього макросередовища  називається 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Т-аналізом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абревіатура назв різних факторів середовища: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 -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political and legal environment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політико-правове середовище);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- </a:t>
            </a:r>
            <a:r>
              <a:rPr lang="uk-UA" sz="24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есо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nomic environment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(економічне середовище);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-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sociological environment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соціокультурне середовище);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 -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technological environment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технологічне середовище).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8647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C6688-8205-4BB4-841F-277456C2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45607"/>
            <a:ext cx="8596668" cy="556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-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EE95470-32B5-4C78-855C-2EB2F4478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722100"/>
              </p:ext>
            </p:extLst>
          </p:nvPr>
        </p:nvGraphicFramePr>
        <p:xfrm>
          <a:off x="662608" y="676842"/>
          <a:ext cx="10601739" cy="593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324">
                  <a:extLst>
                    <a:ext uri="{9D8B030D-6E8A-4147-A177-3AD203B41FA5}">
                      <a16:colId xmlns:a16="http://schemas.microsoft.com/office/drawing/2014/main" val="175057559"/>
                    </a:ext>
                  </a:extLst>
                </a:gridCol>
                <a:gridCol w="8755415">
                  <a:extLst>
                    <a:ext uri="{9D8B030D-6E8A-4147-A177-3AD203B41FA5}">
                      <a16:colId xmlns:a16="http://schemas.microsoft.com/office/drawing/2014/main" val="189044378"/>
                    </a:ext>
                  </a:extLst>
                </a:gridCol>
              </a:tblGrid>
              <a:tr h="47844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Сукупність факторів</a:t>
                      </a:r>
                      <a:endParaRPr lang="ru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386957"/>
                  </a:ext>
                </a:extLst>
              </a:tr>
              <a:tr h="14610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політико-правові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політична стабільність країни, професіоналізм  політиків, рівень корумпованості державного апарату, взаємодія  гілок  влади, кримінальна ситуація в країні, законодавча система країни (законодавча  база оподаткування,  трудове  законодавство,  фінансово-кредитна  політика держави, державне регулювання зовнішньоекономічної діяльності) тощо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810086"/>
                  </a:ext>
                </a:extLst>
              </a:tr>
              <a:tr h="12203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 економічного  розвитку  країни,  тенденції  зміни  ВВП, розміри та темпи зростання/зменшення</a:t>
                      </a:r>
                      <a:r>
                        <a:rPr lang="ru-RU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ринку, </a:t>
                      </a:r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розвитку національної інфраструктури</a:t>
                      </a:r>
                      <a:r>
                        <a:rPr lang="ru-RU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інфляції, стабільність  національної валюти, купівельна спроможність споживачів, рівень безробіття, митні тарифи тощо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918996"/>
                  </a:ext>
                </a:extLst>
              </a:tr>
              <a:tr h="14610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соціально-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демографічні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демографічні тенденції (чисельність  населення,  територіальний  розподіл  населення,  частка активного  населення,  вікова  структура населення,  тривалість  життя,  рівень народжуваності  та  смертності, рівень освіти населення тощо), соціально-культурні цінності населення, психологічні  особливості  нації, умови і стиль життя населення, звичаї та культурні традиції, відношення до роботи та відпочинку тощо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386855"/>
                  </a:ext>
                </a:extLst>
              </a:tr>
              <a:tr h="1308893"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технологічні </a:t>
                      </a:r>
                    </a:p>
                    <a:p>
                      <a:pPr algn="ctr"/>
                      <a:r>
                        <a:rPr lang="uk-UA" sz="20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(науково-технічні)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вимоги до науково-технічного рівня виробництва, що забезпечує конкурентоспроможність,  прискорення наукового  технічного  прогресу,  технічний  рівень  і  якість  продукції, асигнування  на  НДДКР,  жорстокість  держконтролю  за якістю і безпекою товару, кваліфікація робочої сили тощо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9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7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39E31-D923-426A-ACA9-DDA28E6D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936" y="536713"/>
            <a:ext cx="8596668" cy="63610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Природно-екологічні фактори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050BF-5668-47EF-898E-EA80DC5C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10" y="1298713"/>
            <a:ext cx="6478841" cy="48237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природно-кліматичні умови;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територіальне розміщення корисних копалин і природних ресурсів;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розміщення великих промислових і сільськогосподарських центрів;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структура і наявність «національних» ресурсів;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структура імпорту/експорту сировини та матеріалів;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рівень дефіцитності ресурсів, що їх споживають організації;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доступність ресурсів (ціни та витрати на перевезення) тощо 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929CD-5AA8-457E-8C58-F48DC7058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52" y="2478156"/>
            <a:ext cx="3404337" cy="24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A6561-ACA8-4B5E-9B2E-6001B2D2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514" y="538342"/>
            <a:ext cx="8596668" cy="768626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складання профілю середовища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7EF9C-B533-4419-94E7-54BE9CE05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59" y="1306968"/>
            <a:ext cx="10136441" cy="52131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аналізу зовнішнього середовища може бути застосований метод складання його профілю. За допомогою цього методу вдається оцінити відносну значущість для організації окремих факторів зовнішнього середовища. </a:t>
            </a:r>
          </a:p>
          <a:p>
            <a:pPr marL="0" indent="0" algn="just">
              <a:buNone/>
            </a:pP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складання профілю середовища полягає в наступному:</a:t>
            </a:r>
          </a:p>
          <a:p>
            <a:pPr algn="just"/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таблицю профілю (табл.1) виписуються окремі фактори зовнішнього середовища. Кожному з факторів (А- важливість для галузі; В – важливість для організації; С – спрямованість впливу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експертним шляхом дається оцінка;</a:t>
            </a:r>
          </a:p>
          <a:p>
            <a:pPr algn="just"/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експертні оцінки А, В та С перемножуються, і отримують інтегральну оцінку, що показує ступінь важливості фактору для організації. </a:t>
            </a:r>
          </a:p>
          <a:p>
            <a:pPr marL="0" indent="0" algn="just">
              <a:buNone/>
            </a:pPr>
            <a:r>
              <a:rPr lang="uk-UA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встановленою оцінкою керівництво може зрозуміти, які з факторів середовища мають більш важливе значення для організації і вимагають особливої уваги.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8696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7C970B-3442-4B94-B849-B2A1060D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92426"/>
            <a:ext cx="8335617" cy="54731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4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експертів кожному з факторів: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 для галузі (2):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сильне значення;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помірне значення;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слабке значення;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вплив на організацію (3):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сильний вплив;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помірний вплив;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слабкий вплив;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0 - відсутність впливу;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спрямованість впливу (4):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позитивна спрямованість;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-1 - негативна спрямованість.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2812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12E52-133A-4C83-8119-E3B20A9E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8" y="394652"/>
            <a:ext cx="9182283" cy="824548"/>
          </a:xfrm>
        </p:spPr>
        <p:txBody>
          <a:bodyPr>
            <a:normAutofit fontScale="90000"/>
          </a:bodyPr>
          <a:lstStyle/>
          <a:p>
            <a:pPr indent="457200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1. Профіль зовнішнього середовища</a:t>
            </a:r>
            <a:b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0A48D50-D1E8-480C-951D-0BB1B234A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23424"/>
              </p:ext>
            </p:extLst>
          </p:nvPr>
        </p:nvGraphicFramePr>
        <p:xfrm>
          <a:off x="740718" y="1365458"/>
          <a:ext cx="9397195" cy="469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230">
                  <a:extLst>
                    <a:ext uri="{9D8B030D-6E8A-4147-A177-3AD203B41FA5}">
                      <a16:colId xmlns:a16="http://schemas.microsoft.com/office/drawing/2014/main" val="2830804413"/>
                    </a:ext>
                  </a:extLst>
                </a:gridCol>
                <a:gridCol w="1895061">
                  <a:extLst>
                    <a:ext uri="{9D8B030D-6E8A-4147-A177-3AD203B41FA5}">
                      <a16:colId xmlns:a16="http://schemas.microsoft.com/office/drawing/2014/main" val="586658277"/>
                    </a:ext>
                  </a:extLst>
                </a:gridCol>
                <a:gridCol w="1656521">
                  <a:extLst>
                    <a:ext uri="{9D8B030D-6E8A-4147-A177-3AD203B41FA5}">
                      <a16:colId xmlns:a16="http://schemas.microsoft.com/office/drawing/2014/main" val="3271319024"/>
                    </a:ext>
                  </a:extLst>
                </a:gridCol>
                <a:gridCol w="2093844">
                  <a:extLst>
                    <a:ext uri="{9D8B030D-6E8A-4147-A177-3AD203B41FA5}">
                      <a16:colId xmlns:a16="http://schemas.microsoft.com/office/drawing/2014/main" val="1396418114"/>
                    </a:ext>
                  </a:extLst>
                </a:gridCol>
                <a:gridCol w="1762539">
                  <a:extLst>
                    <a:ext uri="{9D8B030D-6E8A-4147-A177-3AD203B41FA5}">
                      <a16:colId xmlns:a16="http://schemas.microsoft.com/office/drawing/2014/main" val="3991918637"/>
                    </a:ext>
                  </a:extLst>
                </a:gridCol>
              </a:tblGrid>
              <a:tr h="110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Фактори середовища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Важливість для галузі, </a:t>
                      </a:r>
                      <a:b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Вплив на організацію, В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Спрямованість впливу, </a:t>
                      </a:r>
                      <a:b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С(+/-)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Ступінь важливості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D=A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184447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Політичні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186506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37163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Економічні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81093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8713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Соціальні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19155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429275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Технологічні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71784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ru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2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9696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725</TotalTime>
  <Words>1443</Words>
  <Application>Microsoft Office PowerPoint</Application>
  <PresentationFormat>Широкоэкранный</PresentationFormat>
  <Paragraphs>230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Times New Roman CYR</vt:lpstr>
      <vt:lpstr>Trebuchet MS</vt:lpstr>
      <vt:lpstr>Wingdings</vt:lpstr>
      <vt:lpstr>Wingdings 3</vt:lpstr>
      <vt:lpstr>Аспект</vt:lpstr>
      <vt:lpstr>Тема 1. Сутність та складові зовнішнього середовища організації</vt:lpstr>
      <vt:lpstr>Презентация PowerPoint</vt:lpstr>
      <vt:lpstr>Зовнішнє та  внутрішнє середовище організації</vt:lpstr>
      <vt:lpstr>Макросередовище підприємства</vt:lpstr>
      <vt:lpstr>РЕSТ - фактори </vt:lpstr>
      <vt:lpstr>Природно-екологічні фактори</vt:lpstr>
      <vt:lpstr>Метод складання профілю середовища</vt:lpstr>
      <vt:lpstr>Презентация PowerPoint</vt:lpstr>
      <vt:lpstr>Таблиця 1. Профіль зовнішнього середовища </vt:lpstr>
      <vt:lpstr>Мікросередовище підприємства</vt:lpstr>
      <vt:lpstr>Мікросередовище підприємства</vt:lpstr>
      <vt:lpstr>Дослідження факторів  мікросередовища організації </vt:lpstr>
      <vt:lpstr>Дослідження факторів  мікросередовища організації </vt:lpstr>
      <vt:lpstr>Дослідження факторів  мікросередовища організації </vt:lpstr>
      <vt:lpstr>Оцінка ринкових можливостей і загроз</vt:lpstr>
      <vt:lpstr>Томпсон А. А. і Стрікленд А. Дж. запропонували наступний набір характеристик, за якими варто проводити дослідження ринкових можливостей та загроз.</vt:lpstr>
      <vt:lpstr>Матриця можливостей</vt:lpstr>
      <vt:lpstr>Матриця загроз </vt:lpstr>
      <vt:lpstr>Ринкові можливості та загрози для національних виробників кави</vt:lpstr>
      <vt:lpstr>Загрози для українських броварів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Дослідження зовнішнього середовища підприємства</dc:title>
  <dc:creator>Оля</dc:creator>
  <cp:lastModifiedBy>Оля</cp:lastModifiedBy>
  <cp:revision>67</cp:revision>
  <dcterms:created xsi:type="dcterms:W3CDTF">2024-09-10T06:43:50Z</dcterms:created>
  <dcterms:modified xsi:type="dcterms:W3CDTF">2025-09-23T07:27:11Z</dcterms:modified>
</cp:coreProperties>
</file>