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72" r:id="rId3"/>
    <p:sldId id="273" r:id="rId4"/>
    <p:sldId id="274" r:id="rId5"/>
    <p:sldId id="276" r:id="rId6"/>
    <p:sldId id="277" r:id="rId7"/>
    <p:sldId id="285" r:id="rId8"/>
    <p:sldId id="257" r:id="rId9"/>
    <p:sldId id="278" r:id="rId10"/>
    <p:sldId id="259" r:id="rId11"/>
    <p:sldId id="284" r:id="rId12"/>
    <p:sldId id="261" r:id="rId13"/>
    <p:sldId id="262" r:id="rId14"/>
    <p:sldId id="279" r:id="rId15"/>
    <p:sldId id="287" r:id="rId16"/>
    <p:sldId id="289" r:id="rId17"/>
    <p:sldId id="263" r:id="rId18"/>
    <p:sldId id="264" r:id="rId19"/>
    <p:sldId id="280" r:id="rId20"/>
    <p:sldId id="290" r:id="rId21"/>
    <p:sldId id="265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1" r:id="rId31"/>
    <p:sldId id="258" r:id="rId32"/>
    <p:sldId id="303" r:id="rId33"/>
    <p:sldId id="267" r:id="rId34"/>
    <p:sldId id="266" r:id="rId35"/>
    <p:sldId id="302" r:id="rId36"/>
    <p:sldId id="306" r:id="rId37"/>
    <p:sldId id="305" r:id="rId38"/>
    <p:sldId id="268" r:id="rId39"/>
    <p:sldId id="304" r:id="rId40"/>
    <p:sldId id="307" r:id="rId41"/>
    <p:sldId id="270" r:id="rId42"/>
    <p:sldId id="308" r:id="rId4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F2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698808-D8DE-459A-9605-005767D8B75B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16DE372D-727F-4B32-85C4-69D1FA6E4B32}">
      <dgm:prSet phldrT="[Текст]"/>
      <dgm:spPr/>
      <dgm:t>
        <a:bodyPr/>
        <a:lstStyle/>
        <a:p>
          <a:r>
            <a:rPr lang="ru-RU" dirty="0"/>
            <a:t>Ген А</a:t>
          </a:r>
          <a:endParaRPr lang="ru-UA" dirty="0"/>
        </a:p>
      </dgm:t>
    </dgm:pt>
    <dgm:pt modelId="{3C5525FC-8C05-4C6C-AF1D-0C5078A1785D}" type="parTrans" cxnId="{F194CD41-FA81-4147-B6ED-9A6CEB8324A2}">
      <dgm:prSet/>
      <dgm:spPr/>
      <dgm:t>
        <a:bodyPr/>
        <a:lstStyle/>
        <a:p>
          <a:endParaRPr lang="ru-UA"/>
        </a:p>
      </dgm:t>
    </dgm:pt>
    <dgm:pt modelId="{314EB1DA-0CB4-413A-AAA9-5DCCD1061598}" type="sibTrans" cxnId="{F194CD41-FA81-4147-B6ED-9A6CEB8324A2}">
      <dgm:prSet/>
      <dgm:spPr>
        <a:solidFill>
          <a:srgbClr val="FF0000"/>
        </a:solidFill>
      </dgm:spPr>
      <dgm:t>
        <a:bodyPr/>
        <a:lstStyle/>
        <a:p>
          <a:endParaRPr lang="ru-UA"/>
        </a:p>
      </dgm:t>
    </dgm:pt>
    <dgm:pt modelId="{25ED06BC-1808-4E95-8441-AE0FD1DB9CE5}">
      <dgm:prSet phldrT="[Текст]"/>
      <dgm:spPr/>
      <dgm:t>
        <a:bodyPr/>
        <a:lstStyle/>
        <a:p>
          <a:r>
            <a:rPr lang="ru-RU" dirty="0"/>
            <a:t>Ген В</a:t>
          </a:r>
          <a:endParaRPr lang="ru-UA" dirty="0"/>
        </a:p>
      </dgm:t>
    </dgm:pt>
    <dgm:pt modelId="{2E5E0ED5-8CDE-421F-A6A8-FE52F5480BD5}" type="parTrans" cxnId="{97A63A43-D288-4759-BAFF-C8F0177F89D1}">
      <dgm:prSet/>
      <dgm:spPr/>
      <dgm:t>
        <a:bodyPr/>
        <a:lstStyle/>
        <a:p>
          <a:endParaRPr lang="ru-UA"/>
        </a:p>
      </dgm:t>
    </dgm:pt>
    <dgm:pt modelId="{9C69D3B9-C8BC-48F7-9E73-2D9B03BC94AA}" type="sibTrans" cxnId="{97A63A43-D288-4759-BAFF-C8F0177F89D1}">
      <dgm:prSet/>
      <dgm:spPr>
        <a:solidFill>
          <a:srgbClr val="FF0000"/>
        </a:solidFill>
      </dgm:spPr>
      <dgm:t>
        <a:bodyPr/>
        <a:lstStyle/>
        <a:p>
          <a:endParaRPr lang="ru-UA"/>
        </a:p>
      </dgm:t>
    </dgm:pt>
    <dgm:pt modelId="{D25E3C16-D3FC-48EB-8256-0669BCEA410F}">
      <dgm:prSet phldrT="[Текст]"/>
      <dgm:spPr>
        <a:solidFill>
          <a:srgbClr val="FF0000"/>
        </a:solidFill>
      </dgm:spPr>
      <dgm:t>
        <a:bodyPr/>
        <a:lstStyle/>
        <a:p>
          <a:r>
            <a:rPr lang="uk-UA" dirty="0"/>
            <a:t>Ознака</a:t>
          </a:r>
          <a:endParaRPr lang="ru-UA" dirty="0"/>
        </a:p>
      </dgm:t>
    </dgm:pt>
    <dgm:pt modelId="{2B80B303-C676-44F5-839B-05CA0C08F935}" type="parTrans" cxnId="{7927E6A4-FA0E-435B-A097-25A4ABAA1C84}">
      <dgm:prSet/>
      <dgm:spPr/>
      <dgm:t>
        <a:bodyPr/>
        <a:lstStyle/>
        <a:p>
          <a:endParaRPr lang="ru-UA"/>
        </a:p>
      </dgm:t>
    </dgm:pt>
    <dgm:pt modelId="{2762E202-2582-422B-BB3B-353C3FE64FD9}" type="sibTrans" cxnId="{7927E6A4-FA0E-435B-A097-25A4ABAA1C84}">
      <dgm:prSet/>
      <dgm:spPr/>
      <dgm:t>
        <a:bodyPr/>
        <a:lstStyle/>
        <a:p>
          <a:endParaRPr lang="ru-UA"/>
        </a:p>
      </dgm:t>
    </dgm:pt>
    <dgm:pt modelId="{79EC10BD-FAED-490A-909C-C99A89ECF06E}">
      <dgm:prSet/>
      <dgm:spPr/>
      <dgm:t>
        <a:bodyPr/>
        <a:lstStyle/>
        <a:p>
          <a:r>
            <a:rPr lang="ru-RU" dirty="0"/>
            <a:t>Ген С</a:t>
          </a:r>
          <a:endParaRPr lang="ru-UA" dirty="0"/>
        </a:p>
      </dgm:t>
    </dgm:pt>
    <dgm:pt modelId="{F227482F-D887-497E-90B9-EB7F35C044A6}" type="parTrans" cxnId="{E2F12C93-4E0F-465A-9423-4B844E7901DC}">
      <dgm:prSet/>
      <dgm:spPr/>
      <dgm:t>
        <a:bodyPr/>
        <a:lstStyle/>
        <a:p>
          <a:endParaRPr lang="ru-UA"/>
        </a:p>
      </dgm:t>
    </dgm:pt>
    <dgm:pt modelId="{B967393A-3AD0-4C19-AF68-5685B1669588}" type="sibTrans" cxnId="{E2F12C93-4E0F-465A-9423-4B844E7901DC}">
      <dgm:prSet/>
      <dgm:spPr>
        <a:solidFill>
          <a:srgbClr val="FF0000"/>
        </a:solidFill>
      </dgm:spPr>
      <dgm:t>
        <a:bodyPr/>
        <a:lstStyle/>
        <a:p>
          <a:endParaRPr lang="ru-UA"/>
        </a:p>
      </dgm:t>
    </dgm:pt>
    <dgm:pt modelId="{478A5150-DD5A-4FE0-A251-1B7EB4255F19}">
      <dgm:prSet/>
      <dgm:spPr/>
      <dgm:t>
        <a:bodyPr/>
        <a:lstStyle/>
        <a:p>
          <a:r>
            <a:rPr lang="uk-UA" dirty="0"/>
            <a:t>Ген </a:t>
          </a:r>
          <a:r>
            <a:rPr lang="en-US" dirty="0"/>
            <a:t>D</a:t>
          </a:r>
          <a:endParaRPr lang="ru-UA" dirty="0"/>
        </a:p>
      </dgm:t>
    </dgm:pt>
    <dgm:pt modelId="{67B7435F-B069-498D-9663-C02D34F4823A}" type="parTrans" cxnId="{26FF699E-F1BC-402E-867C-584E777CF6A1}">
      <dgm:prSet/>
      <dgm:spPr/>
      <dgm:t>
        <a:bodyPr/>
        <a:lstStyle/>
        <a:p>
          <a:endParaRPr lang="ru-UA"/>
        </a:p>
      </dgm:t>
    </dgm:pt>
    <dgm:pt modelId="{0E8DFE0F-6FFF-4521-AAEA-98D5F7BC9CA8}" type="sibTrans" cxnId="{26FF699E-F1BC-402E-867C-584E777CF6A1}">
      <dgm:prSet/>
      <dgm:spPr>
        <a:solidFill>
          <a:srgbClr val="FF0000"/>
        </a:solidFill>
      </dgm:spPr>
      <dgm:t>
        <a:bodyPr/>
        <a:lstStyle/>
        <a:p>
          <a:endParaRPr lang="ru-UA"/>
        </a:p>
      </dgm:t>
    </dgm:pt>
    <dgm:pt modelId="{A89F0921-A8D4-4E27-993D-7595AAB35BDA}" type="pres">
      <dgm:prSet presAssocID="{D3698808-D8DE-459A-9605-005767D8B75B}" presName="Name0" presStyleCnt="0">
        <dgm:presLayoutVars>
          <dgm:dir/>
          <dgm:resizeHandles val="exact"/>
        </dgm:presLayoutVars>
      </dgm:prSet>
      <dgm:spPr/>
    </dgm:pt>
    <dgm:pt modelId="{769AF798-48D4-4E69-BD34-C7B7889A5C1F}" type="pres">
      <dgm:prSet presAssocID="{D3698808-D8DE-459A-9605-005767D8B75B}" presName="vNodes" presStyleCnt="0"/>
      <dgm:spPr/>
    </dgm:pt>
    <dgm:pt modelId="{9C0CBCEB-9878-47DF-A084-437718E1D7DE}" type="pres">
      <dgm:prSet presAssocID="{16DE372D-727F-4B32-85C4-69D1FA6E4B32}" presName="node" presStyleLbl="node1" presStyleIdx="0" presStyleCnt="5">
        <dgm:presLayoutVars>
          <dgm:bulletEnabled val="1"/>
        </dgm:presLayoutVars>
      </dgm:prSet>
      <dgm:spPr/>
    </dgm:pt>
    <dgm:pt modelId="{CDA4EADC-2416-4065-9C61-E5FE9A372F2E}" type="pres">
      <dgm:prSet presAssocID="{314EB1DA-0CB4-413A-AAA9-5DCCD1061598}" presName="spacerT" presStyleCnt="0"/>
      <dgm:spPr/>
    </dgm:pt>
    <dgm:pt modelId="{ECEE193A-E4F4-4A9E-9368-7355FCFAE621}" type="pres">
      <dgm:prSet presAssocID="{314EB1DA-0CB4-413A-AAA9-5DCCD1061598}" presName="sibTrans" presStyleLbl="sibTrans2D1" presStyleIdx="0" presStyleCnt="4"/>
      <dgm:spPr/>
    </dgm:pt>
    <dgm:pt modelId="{9002A334-D45E-44AD-866C-B3B8B7DFFB40}" type="pres">
      <dgm:prSet presAssocID="{314EB1DA-0CB4-413A-AAA9-5DCCD1061598}" presName="spacerB" presStyleCnt="0"/>
      <dgm:spPr/>
    </dgm:pt>
    <dgm:pt modelId="{51D82B9D-4757-4619-80A4-FF490E202CA1}" type="pres">
      <dgm:prSet presAssocID="{25ED06BC-1808-4E95-8441-AE0FD1DB9CE5}" presName="node" presStyleLbl="node1" presStyleIdx="1" presStyleCnt="5">
        <dgm:presLayoutVars>
          <dgm:bulletEnabled val="1"/>
        </dgm:presLayoutVars>
      </dgm:prSet>
      <dgm:spPr/>
    </dgm:pt>
    <dgm:pt modelId="{E2D25A91-3700-4F00-B222-5BC3685696AF}" type="pres">
      <dgm:prSet presAssocID="{9C69D3B9-C8BC-48F7-9E73-2D9B03BC94AA}" presName="spacerT" presStyleCnt="0"/>
      <dgm:spPr/>
    </dgm:pt>
    <dgm:pt modelId="{3D0E26CA-B0CD-4133-8B7A-EEB1EE7AF894}" type="pres">
      <dgm:prSet presAssocID="{9C69D3B9-C8BC-48F7-9E73-2D9B03BC94AA}" presName="sibTrans" presStyleLbl="sibTrans2D1" presStyleIdx="1" presStyleCnt="4"/>
      <dgm:spPr/>
    </dgm:pt>
    <dgm:pt modelId="{F31230D6-EDD7-47AC-A5D7-6B38022B21C4}" type="pres">
      <dgm:prSet presAssocID="{9C69D3B9-C8BC-48F7-9E73-2D9B03BC94AA}" presName="spacerB" presStyleCnt="0"/>
      <dgm:spPr/>
    </dgm:pt>
    <dgm:pt modelId="{5EDDD03B-8B81-43D6-A709-35673A7E701D}" type="pres">
      <dgm:prSet presAssocID="{79EC10BD-FAED-490A-909C-C99A89ECF06E}" presName="node" presStyleLbl="node1" presStyleIdx="2" presStyleCnt="5">
        <dgm:presLayoutVars>
          <dgm:bulletEnabled val="1"/>
        </dgm:presLayoutVars>
      </dgm:prSet>
      <dgm:spPr/>
    </dgm:pt>
    <dgm:pt modelId="{1A489F7C-7838-4254-B6C1-AC9B8137AF42}" type="pres">
      <dgm:prSet presAssocID="{B967393A-3AD0-4C19-AF68-5685B1669588}" presName="spacerT" presStyleCnt="0"/>
      <dgm:spPr/>
    </dgm:pt>
    <dgm:pt modelId="{956F68B5-3201-43C5-803B-9B1E7B55901C}" type="pres">
      <dgm:prSet presAssocID="{B967393A-3AD0-4C19-AF68-5685B1669588}" presName="sibTrans" presStyleLbl="sibTrans2D1" presStyleIdx="2" presStyleCnt="4"/>
      <dgm:spPr/>
    </dgm:pt>
    <dgm:pt modelId="{38508C15-9115-4992-90AF-098068E936DE}" type="pres">
      <dgm:prSet presAssocID="{B967393A-3AD0-4C19-AF68-5685B1669588}" presName="spacerB" presStyleCnt="0"/>
      <dgm:spPr/>
    </dgm:pt>
    <dgm:pt modelId="{9A39B260-E9D9-4EEC-B074-CA58B6538A84}" type="pres">
      <dgm:prSet presAssocID="{478A5150-DD5A-4FE0-A251-1B7EB4255F19}" presName="node" presStyleLbl="node1" presStyleIdx="3" presStyleCnt="5" custScaleX="104067">
        <dgm:presLayoutVars>
          <dgm:bulletEnabled val="1"/>
        </dgm:presLayoutVars>
      </dgm:prSet>
      <dgm:spPr/>
    </dgm:pt>
    <dgm:pt modelId="{AB66E9ED-B87F-4CFF-B0B4-134F479C6217}" type="pres">
      <dgm:prSet presAssocID="{D3698808-D8DE-459A-9605-005767D8B75B}" presName="sibTransLast" presStyleLbl="sibTrans2D1" presStyleIdx="3" presStyleCnt="4"/>
      <dgm:spPr/>
    </dgm:pt>
    <dgm:pt modelId="{DBC295EB-A07B-462F-9FA2-0F25286BEED4}" type="pres">
      <dgm:prSet presAssocID="{D3698808-D8DE-459A-9605-005767D8B75B}" presName="connectorText" presStyleLbl="sibTrans2D1" presStyleIdx="3" presStyleCnt="4"/>
      <dgm:spPr/>
    </dgm:pt>
    <dgm:pt modelId="{A1EC8DE8-612A-42C8-95DB-6F9C7C19FE8B}" type="pres">
      <dgm:prSet presAssocID="{D3698808-D8DE-459A-9605-005767D8B75B}" presName="lastNode" presStyleLbl="node1" presStyleIdx="4" presStyleCnt="5">
        <dgm:presLayoutVars>
          <dgm:bulletEnabled val="1"/>
        </dgm:presLayoutVars>
      </dgm:prSet>
      <dgm:spPr/>
    </dgm:pt>
  </dgm:ptLst>
  <dgm:cxnLst>
    <dgm:cxn modelId="{E8AAB310-6E96-444C-AAC3-3D3F8EB469D9}" type="presOf" srcId="{79EC10BD-FAED-490A-909C-C99A89ECF06E}" destId="{5EDDD03B-8B81-43D6-A709-35673A7E701D}" srcOrd="0" destOrd="0" presId="urn:microsoft.com/office/officeart/2005/8/layout/equation2"/>
    <dgm:cxn modelId="{0D35372E-9B92-4839-8027-C1B7F3722F71}" type="presOf" srcId="{478A5150-DD5A-4FE0-A251-1B7EB4255F19}" destId="{9A39B260-E9D9-4EEC-B074-CA58B6538A84}" srcOrd="0" destOrd="0" presId="urn:microsoft.com/office/officeart/2005/8/layout/equation2"/>
    <dgm:cxn modelId="{FB784A5F-505C-4F54-9D50-E6A2AE191BCE}" type="presOf" srcId="{D25E3C16-D3FC-48EB-8256-0669BCEA410F}" destId="{A1EC8DE8-612A-42C8-95DB-6F9C7C19FE8B}" srcOrd="0" destOrd="0" presId="urn:microsoft.com/office/officeart/2005/8/layout/equation2"/>
    <dgm:cxn modelId="{9798AB60-6D23-4A80-9250-19C02E9AC01E}" type="presOf" srcId="{0E8DFE0F-6FFF-4521-AAEA-98D5F7BC9CA8}" destId="{DBC295EB-A07B-462F-9FA2-0F25286BEED4}" srcOrd="1" destOrd="0" presId="urn:microsoft.com/office/officeart/2005/8/layout/equation2"/>
    <dgm:cxn modelId="{F194CD41-FA81-4147-B6ED-9A6CEB8324A2}" srcId="{D3698808-D8DE-459A-9605-005767D8B75B}" destId="{16DE372D-727F-4B32-85C4-69D1FA6E4B32}" srcOrd="0" destOrd="0" parTransId="{3C5525FC-8C05-4C6C-AF1D-0C5078A1785D}" sibTransId="{314EB1DA-0CB4-413A-AAA9-5DCCD1061598}"/>
    <dgm:cxn modelId="{642BFD41-E50E-42CD-BE85-671581B493B6}" type="presOf" srcId="{314EB1DA-0CB4-413A-AAA9-5DCCD1061598}" destId="{ECEE193A-E4F4-4A9E-9368-7355FCFAE621}" srcOrd="0" destOrd="0" presId="urn:microsoft.com/office/officeart/2005/8/layout/equation2"/>
    <dgm:cxn modelId="{97A63A43-D288-4759-BAFF-C8F0177F89D1}" srcId="{D3698808-D8DE-459A-9605-005767D8B75B}" destId="{25ED06BC-1808-4E95-8441-AE0FD1DB9CE5}" srcOrd="1" destOrd="0" parTransId="{2E5E0ED5-8CDE-421F-A6A8-FE52F5480BD5}" sibTransId="{9C69D3B9-C8BC-48F7-9E73-2D9B03BC94AA}"/>
    <dgm:cxn modelId="{E2F12C93-4E0F-465A-9423-4B844E7901DC}" srcId="{D3698808-D8DE-459A-9605-005767D8B75B}" destId="{79EC10BD-FAED-490A-909C-C99A89ECF06E}" srcOrd="2" destOrd="0" parTransId="{F227482F-D887-497E-90B9-EB7F35C044A6}" sibTransId="{B967393A-3AD0-4C19-AF68-5685B1669588}"/>
    <dgm:cxn modelId="{EF87EE9C-8E80-4707-8B7B-CC70386C94C9}" type="presOf" srcId="{16DE372D-727F-4B32-85C4-69D1FA6E4B32}" destId="{9C0CBCEB-9878-47DF-A084-437718E1D7DE}" srcOrd="0" destOrd="0" presId="urn:microsoft.com/office/officeart/2005/8/layout/equation2"/>
    <dgm:cxn modelId="{26FF699E-F1BC-402E-867C-584E777CF6A1}" srcId="{D3698808-D8DE-459A-9605-005767D8B75B}" destId="{478A5150-DD5A-4FE0-A251-1B7EB4255F19}" srcOrd="3" destOrd="0" parTransId="{67B7435F-B069-498D-9663-C02D34F4823A}" sibTransId="{0E8DFE0F-6FFF-4521-AAEA-98D5F7BC9CA8}"/>
    <dgm:cxn modelId="{614C9AA4-DF96-45C4-A3DE-8EA2D9618583}" type="presOf" srcId="{9C69D3B9-C8BC-48F7-9E73-2D9B03BC94AA}" destId="{3D0E26CA-B0CD-4133-8B7A-EEB1EE7AF894}" srcOrd="0" destOrd="0" presId="urn:microsoft.com/office/officeart/2005/8/layout/equation2"/>
    <dgm:cxn modelId="{7927E6A4-FA0E-435B-A097-25A4ABAA1C84}" srcId="{D3698808-D8DE-459A-9605-005767D8B75B}" destId="{D25E3C16-D3FC-48EB-8256-0669BCEA410F}" srcOrd="4" destOrd="0" parTransId="{2B80B303-C676-44F5-839B-05CA0C08F935}" sibTransId="{2762E202-2582-422B-BB3B-353C3FE64FD9}"/>
    <dgm:cxn modelId="{AEB86BAF-AC9F-4965-8391-08A2DDE20DB3}" type="presOf" srcId="{D3698808-D8DE-459A-9605-005767D8B75B}" destId="{A89F0921-A8D4-4E27-993D-7595AAB35BDA}" srcOrd="0" destOrd="0" presId="urn:microsoft.com/office/officeart/2005/8/layout/equation2"/>
    <dgm:cxn modelId="{A4609EDA-672D-4B6A-8A0C-E5D77504527B}" type="presOf" srcId="{25ED06BC-1808-4E95-8441-AE0FD1DB9CE5}" destId="{51D82B9D-4757-4619-80A4-FF490E202CA1}" srcOrd="0" destOrd="0" presId="urn:microsoft.com/office/officeart/2005/8/layout/equation2"/>
    <dgm:cxn modelId="{3161B8DE-A863-4A3F-95A3-33DDC1B5A0CA}" type="presOf" srcId="{0E8DFE0F-6FFF-4521-AAEA-98D5F7BC9CA8}" destId="{AB66E9ED-B87F-4CFF-B0B4-134F479C6217}" srcOrd="0" destOrd="0" presId="urn:microsoft.com/office/officeart/2005/8/layout/equation2"/>
    <dgm:cxn modelId="{D2FB3FFD-7FB8-4A62-9C68-C1432774AED8}" type="presOf" srcId="{B967393A-3AD0-4C19-AF68-5685B1669588}" destId="{956F68B5-3201-43C5-803B-9B1E7B55901C}" srcOrd="0" destOrd="0" presId="urn:microsoft.com/office/officeart/2005/8/layout/equation2"/>
    <dgm:cxn modelId="{8C0C3E1F-BF68-4F7F-9CF3-FE9C66556E84}" type="presParOf" srcId="{A89F0921-A8D4-4E27-993D-7595AAB35BDA}" destId="{769AF798-48D4-4E69-BD34-C7B7889A5C1F}" srcOrd="0" destOrd="0" presId="urn:microsoft.com/office/officeart/2005/8/layout/equation2"/>
    <dgm:cxn modelId="{7895E22A-2010-4017-8A41-114CFE33096D}" type="presParOf" srcId="{769AF798-48D4-4E69-BD34-C7B7889A5C1F}" destId="{9C0CBCEB-9878-47DF-A084-437718E1D7DE}" srcOrd="0" destOrd="0" presId="urn:microsoft.com/office/officeart/2005/8/layout/equation2"/>
    <dgm:cxn modelId="{1BF3EAF5-A238-42B2-AF1B-CD0CFA1ED422}" type="presParOf" srcId="{769AF798-48D4-4E69-BD34-C7B7889A5C1F}" destId="{CDA4EADC-2416-4065-9C61-E5FE9A372F2E}" srcOrd="1" destOrd="0" presId="urn:microsoft.com/office/officeart/2005/8/layout/equation2"/>
    <dgm:cxn modelId="{023748CA-4BAE-45F5-A413-BFB970FACF7E}" type="presParOf" srcId="{769AF798-48D4-4E69-BD34-C7B7889A5C1F}" destId="{ECEE193A-E4F4-4A9E-9368-7355FCFAE621}" srcOrd="2" destOrd="0" presId="urn:microsoft.com/office/officeart/2005/8/layout/equation2"/>
    <dgm:cxn modelId="{D42D7FCB-0C16-4B60-9DB6-78687C096798}" type="presParOf" srcId="{769AF798-48D4-4E69-BD34-C7B7889A5C1F}" destId="{9002A334-D45E-44AD-866C-B3B8B7DFFB40}" srcOrd="3" destOrd="0" presId="urn:microsoft.com/office/officeart/2005/8/layout/equation2"/>
    <dgm:cxn modelId="{A4841228-64BA-43D5-A273-D84C5BE594B5}" type="presParOf" srcId="{769AF798-48D4-4E69-BD34-C7B7889A5C1F}" destId="{51D82B9D-4757-4619-80A4-FF490E202CA1}" srcOrd="4" destOrd="0" presId="urn:microsoft.com/office/officeart/2005/8/layout/equation2"/>
    <dgm:cxn modelId="{C768079A-E8F6-43E4-8EDE-D0BC2F15F3B6}" type="presParOf" srcId="{769AF798-48D4-4E69-BD34-C7B7889A5C1F}" destId="{E2D25A91-3700-4F00-B222-5BC3685696AF}" srcOrd="5" destOrd="0" presId="urn:microsoft.com/office/officeart/2005/8/layout/equation2"/>
    <dgm:cxn modelId="{38326B0C-6954-4A3D-A9A6-BA99CF577C52}" type="presParOf" srcId="{769AF798-48D4-4E69-BD34-C7B7889A5C1F}" destId="{3D0E26CA-B0CD-4133-8B7A-EEB1EE7AF894}" srcOrd="6" destOrd="0" presId="urn:microsoft.com/office/officeart/2005/8/layout/equation2"/>
    <dgm:cxn modelId="{AC4AC9C2-75E7-4067-BDCF-6EBE47AF5E41}" type="presParOf" srcId="{769AF798-48D4-4E69-BD34-C7B7889A5C1F}" destId="{F31230D6-EDD7-47AC-A5D7-6B38022B21C4}" srcOrd="7" destOrd="0" presId="urn:microsoft.com/office/officeart/2005/8/layout/equation2"/>
    <dgm:cxn modelId="{62157AE1-EA5C-4D63-BC34-079E47DE1B54}" type="presParOf" srcId="{769AF798-48D4-4E69-BD34-C7B7889A5C1F}" destId="{5EDDD03B-8B81-43D6-A709-35673A7E701D}" srcOrd="8" destOrd="0" presId="urn:microsoft.com/office/officeart/2005/8/layout/equation2"/>
    <dgm:cxn modelId="{DBA3F400-01CD-4226-863E-B7958BA91C4E}" type="presParOf" srcId="{769AF798-48D4-4E69-BD34-C7B7889A5C1F}" destId="{1A489F7C-7838-4254-B6C1-AC9B8137AF42}" srcOrd="9" destOrd="0" presId="urn:microsoft.com/office/officeart/2005/8/layout/equation2"/>
    <dgm:cxn modelId="{677C1680-6F65-43EB-BE9D-BAD1F54E820C}" type="presParOf" srcId="{769AF798-48D4-4E69-BD34-C7B7889A5C1F}" destId="{956F68B5-3201-43C5-803B-9B1E7B55901C}" srcOrd="10" destOrd="0" presId="urn:microsoft.com/office/officeart/2005/8/layout/equation2"/>
    <dgm:cxn modelId="{552B2961-071C-41E8-92E3-75C43491B77A}" type="presParOf" srcId="{769AF798-48D4-4E69-BD34-C7B7889A5C1F}" destId="{38508C15-9115-4992-90AF-098068E936DE}" srcOrd="11" destOrd="0" presId="urn:microsoft.com/office/officeart/2005/8/layout/equation2"/>
    <dgm:cxn modelId="{96388F42-4294-4F39-89AA-3842E6E1FB2C}" type="presParOf" srcId="{769AF798-48D4-4E69-BD34-C7B7889A5C1F}" destId="{9A39B260-E9D9-4EEC-B074-CA58B6538A84}" srcOrd="12" destOrd="0" presId="urn:microsoft.com/office/officeart/2005/8/layout/equation2"/>
    <dgm:cxn modelId="{ED9E4526-C1FD-4D18-BA08-30EEDD2BADFF}" type="presParOf" srcId="{A89F0921-A8D4-4E27-993D-7595AAB35BDA}" destId="{AB66E9ED-B87F-4CFF-B0B4-134F479C6217}" srcOrd="1" destOrd="0" presId="urn:microsoft.com/office/officeart/2005/8/layout/equation2"/>
    <dgm:cxn modelId="{1CF27383-BFFD-469F-9D78-11123E000BA5}" type="presParOf" srcId="{AB66E9ED-B87F-4CFF-B0B4-134F479C6217}" destId="{DBC295EB-A07B-462F-9FA2-0F25286BEED4}" srcOrd="0" destOrd="0" presId="urn:microsoft.com/office/officeart/2005/8/layout/equation2"/>
    <dgm:cxn modelId="{6BD1EF93-41C7-4675-8302-104F90C9EA85}" type="presParOf" srcId="{A89F0921-A8D4-4E27-993D-7595AAB35BDA}" destId="{A1EC8DE8-612A-42C8-95DB-6F9C7C19FE8B}" srcOrd="2" destOrd="0" presId="urn:microsoft.com/office/officeart/2005/8/layout/equation2"/>
  </dgm:cxnLst>
  <dgm:bg>
    <a:solidFill>
      <a:srgbClr val="C1F2B4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CBCEB-9878-47DF-A084-437718E1D7DE}">
      <dsp:nvSpPr>
        <dsp:cNvPr id="0" name=""/>
        <dsp:cNvSpPr/>
      </dsp:nvSpPr>
      <dsp:spPr>
        <a:xfrm>
          <a:off x="1728679" y="842"/>
          <a:ext cx="846395" cy="8463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Ген А</a:t>
          </a:r>
          <a:endParaRPr lang="ru-UA" sz="1900" kern="1200" dirty="0"/>
        </a:p>
      </dsp:txBody>
      <dsp:txXfrm>
        <a:off x="1852631" y="124794"/>
        <a:ext cx="598491" cy="598491"/>
      </dsp:txXfrm>
    </dsp:sp>
    <dsp:sp modelId="{ECEE193A-E4F4-4A9E-9368-7355FCFAE621}">
      <dsp:nvSpPr>
        <dsp:cNvPr id="0" name=""/>
        <dsp:cNvSpPr/>
      </dsp:nvSpPr>
      <dsp:spPr>
        <a:xfrm>
          <a:off x="1906422" y="915965"/>
          <a:ext cx="490909" cy="490909"/>
        </a:xfrm>
        <a:prstGeom prst="mathPlus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800" kern="1200"/>
        </a:p>
      </dsp:txBody>
      <dsp:txXfrm>
        <a:off x="1971492" y="1103689"/>
        <a:ext cx="360769" cy="115461"/>
      </dsp:txXfrm>
    </dsp:sp>
    <dsp:sp modelId="{51D82B9D-4757-4619-80A4-FF490E202CA1}">
      <dsp:nvSpPr>
        <dsp:cNvPr id="0" name=""/>
        <dsp:cNvSpPr/>
      </dsp:nvSpPr>
      <dsp:spPr>
        <a:xfrm>
          <a:off x="1728679" y="1475602"/>
          <a:ext cx="846395" cy="8463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Ген В</a:t>
          </a:r>
          <a:endParaRPr lang="ru-UA" sz="1900" kern="1200" dirty="0"/>
        </a:p>
      </dsp:txBody>
      <dsp:txXfrm>
        <a:off x="1852631" y="1599554"/>
        <a:ext cx="598491" cy="598491"/>
      </dsp:txXfrm>
    </dsp:sp>
    <dsp:sp modelId="{3D0E26CA-B0CD-4133-8B7A-EEB1EE7AF894}">
      <dsp:nvSpPr>
        <dsp:cNvPr id="0" name=""/>
        <dsp:cNvSpPr/>
      </dsp:nvSpPr>
      <dsp:spPr>
        <a:xfrm>
          <a:off x="1906422" y="2390725"/>
          <a:ext cx="490909" cy="490909"/>
        </a:xfrm>
        <a:prstGeom prst="mathPlus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800" kern="1200"/>
        </a:p>
      </dsp:txBody>
      <dsp:txXfrm>
        <a:off x="1971492" y="2578449"/>
        <a:ext cx="360769" cy="115461"/>
      </dsp:txXfrm>
    </dsp:sp>
    <dsp:sp modelId="{5EDDD03B-8B81-43D6-A709-35673A7E701D}">
      <dsp:nvSpPr>
        <dsp:cNvPr id="0" name=""/>
        <dsp:cNvSpPr/>
      </dsp:nvSpPr>
      <dsp:spPr>
        <a:xfrm>
          <a:off x="1728679" y="2950362"/>
          <a:ext cx="846395" cy="8463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Ген С</a:t>
          </a:r>
          <a:endParaRPr lang="ru-UA" sz="1900" kern="1200" dirty="0"/>
        </a:p>
      </dsp:txBody>
      <dsp:txXfrm>
        <a:off x="1852631" y="3074314"/>
        <a:ext cx="598491" cy="598491"/>
      </dsp:txXfrm>
    </dsp:sp>
    <dsp:sp modelId="{956F68B5-3201-43C5-803B-9B1E7B55901C}">
      <dsp:nvSpPr>
        <dsp:cNvPr id="0" name=""/>
        <dsp:cNvSpPr/>
      </dsp:nvSpPr>
      <dsp:spPr>
        <a:xfrm>
          <a:off x="1906422" y="3865485"/>
          <a:ext cx="490909" cy="490909"/>
        </a:xfrm>
        <a:prstGeom prst="mathPlus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800" kern="1200"/>
        </a:p>
      </dsp:txBody>
      <dsp:txXfrm>
        <a:off x="1971492" y="4053209"/>
        <a:ext cx="360769" cy="115461"/>
      </dsp:txXfrm>
    </dsp:sp>
    <dsp:sp modelId="{9A39B260-E9D9-4EEC-B074-CA58B6538A84}">
      <dsp:nvSpPr>
        <dsp:cNvPr id="0" name=""/>
        <dsp:cNvSpPr/>
      </dsp:nvSpPr>
      <dsp:spPr>
        <a:xfrm>
          <a:off x="1711468" y="4425121"/>
          <a:ext cx="880818" cy="8463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/>
            <a:t>Ген </a:t>
          </a:r>
          <a:r>
            <a:rPr lang="en-US" sz="1900" kern="1200" dirty="0"/>
            <a:t>D</a:t>
          </a:r>
          <a:endParaRPr lang="ru-UA" sz="1900" kern="1200" dirty="0"/>
        </a:p>
      </dsp:txBody>
      <dsp:txXfrm>
        <a:off x="1840461" y="4549073"/>
        <a:ext cx="622832" cy="598491"/>
      </dsp:txXfrm>
    </dsp:sp>
    <dsp:sp modelId="{AB66E9ED-B87F-4CFF-B0B4-134F479C6217}">
      <dsp:nvSpPr>
        <dsp:cNvPr id="0" name=""/>
        <dsp:cNvSpPr/>
      </dsp:nvSpPr>
      <dsp:spPr>
        <a:xfrm>
          <a:off x="2719246" y="2478750"/>
          <a:ext cx="269153" cy="314859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300" kern="1200"/>
        </a:p>
      </dsp:txBody>
      <dsp:txXfrm>
        <a:off x="2719246" y="2541722"/>
        <a:ext cx="188407" cy="188915"/>
      </dsp:txXfrm>
    </dsp:sp>
    <dsp:sp modelId="{A1EC8DE8-612A-42C8-95DB-6F9C7C19FE8B}">
      <dsp:nvSpPr>
        <dsp:cNvPr id="0" name=""/>
        <dsp:cNvSpPr/>
      </dsp:nvSpPr>
      <dsp:spPr>
        <a:xfrm>
          <a:off x="3100124" y="1789784"/>
          <a:ext cx="1692791" cy="1692791"/>
        </a:xfrm>
        <a:prstGeom prst="ellipse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kern="1200" dirty="0"/>
            <a:t>Ознака</a:t>
          </a:r>
          <a:endParaRPr lang="ru-UA" sz="2900" kern="1200" dirty="0"/>
        </a:p>
      </dsp:txBody>
      <dsp:txXfrm>
        <a:off x="3348028" y="2037688"/>
        <a:ext cx="1196983" cy="11969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45747-88DD-4CBA-8BAB-ED8863B6A6CF}" type="datetimeFigureOut">
              <a:rPr lang="ru-UA" smtClean="0"/>
              <a:t>25.03.2021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C9C18-32FF-4564-8E50-01B704D6997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17891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C9C18-32FF-4564-8E50-01B704D6997C}" type="slidenum">
              <a:rPr lang="ru-UA" smtClean="0"/>
              <a:t>11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738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43DE6402-F189-4332-83AC-3BB147D21C29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53A5CAC4-DB64-4F73-9799-6078A3C960AA}" type="slidenum">
              <a:rPr lang="uk-UA" smtClean="0"/>
              <a:t>‹#›</a:t>
            </a:fld>
            <a:endParaRPr lang="uk-UA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6402-F189-4332-83AC-3BB147D21C29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CAC4-DB64-4F73-9799-6078A3C960AA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6402-F189-4332-83AC-3BB147D21C29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CAC4-DB64-4F73-9799-6078A3C960AA}" type="slidenum">
              <a:rPr lang="uk-UA" smtClean="0"/>
              <a:t>‹#›</a:t>
            </a:fld>
            <a:endParaRPr lang="uk-UA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80DE1-0B56-45BA-839A-D2B581110893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D8C5-948E-4E0C-A115-44FB11574A4B}" type="slidenum">
              <a:rPr lang="uk-UA" smtClean="0"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24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6402-F189-4332-83AC-3BB147D21C29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CAC4-DB64-4F73-9799-6078A3C960AA}" type="slidenum">
              <a:rPr lang="uk-UA" smtClean="0"/>
              <a:t>‹#›</a:t>
            </a:fld>
            <a:endParaRPr lang="uk-UA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43DE6402-F189-4332-83AC-3BB147D21C29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53A5CAC4-DB64-4F73-9799-6078A3C960AA}" type="slidenum">
              <a:rPr lang="uk-UA" smtClean="0"/>
              <a:t>‹#›</a:t>
            </a:fld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6402-F189-4332-83AC-3BB147D21C29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CAC4-DB64-4F73-9799-6078A3C960AA}" type="slidenum">
              <a:rPr lang="uk-UA" smtClean="0"/>
              <a:t>‹#›</a:t>
            </a:fld>
            <a:endParaRPr lang="uk-UA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6402-F189-4332-83AC-3BB147D21C29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CAC4-DB64-4F73-9799-6078A3C960AA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6402-F189-4332-83AC-3BB147D21C29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CAC4-DB64-4F73-9799-6078A3C960AA}" type="slidenum">
              <a:rPr lang="uk-UA" smtClean="0"/>
              <a:t>‹#›</a:t>
            </a:fld>
            <a:endParaRPr lang="uk-UA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6402-F189-4332-83AC-3BB147D21C29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CAC4-DB64-4F73-9799-6078A3C960AA}" type="slidenum">
              <a:rPr lang="uk-UA" smtClean="0"/>
              <a:t>‹#›</a:t>
            </a:fld>
            <a:endParaRPr lang="uk-UA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6402-F189-4332-83AC-3BB147D21C29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CAC4-DB64-4F73-9799-6078A3C960AA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6402-F189-4332-83AC-3BB147D21C29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5CAC4-DB64-4F73-9799-6078A3C960AA}" type="slidenum">
              <a:rPr lang="uk-UA" smtClean="0"/>
              <a:t>‹#›</a:t>
            </a:fld>
            <a:endParaRPr lang="uk-UA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3DE6402-F189-4332-83AC-3BB147D21C29}" type="datetimeFigureOut">
              <a:rPr lang="uk-UA" smtClean="0"/>
              <a:t>25.03.2021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3A5CAC4-DB64-4F73-9799-6078A3C960AA}" type="slidenum">
              <a:rPr lang="uk-UA" smtClean="0"/>
              <a:t>‹#›</a:t>
            </a:fld>
            <a:endParaRPr lang="uk-UA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240868"/>
            <a:ext cx="7344816" cy="2376264"/>
          </a:xfrm>
        </p:spPr>
        <p:txBody>
          <a:bodyPr>
            <a:noAutofit/>
          </a:bodyPr>
          <a:lstStyle/>
          <a:p>
            <a:pPr algn="ctr"/>
            <a:r>
              <a:rPr lang="uk-UA" sz="4800" b="1" i="1" dirty="0"/>
              <a:t>Взаємодія </a:t>
            </a:r>
            <a:r>
              <a:rPr lang="uk-UA" sz="4800" b="1" i="1" dirty="0" err="1"/>
              <a:t>неалельних</a:t>
            </a:r>
            <a:r>
              <a:rPr lang="uk-UA" sz="4800" b="1" i="1" dirty="0"/>
              <a:t> генів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/>
          <a:lstStyle/>
          <a:p>
            <a:pPr algn="ctr"/>
            <a:r>
              <a:rPr lang="uk-UA" dirty="0" err="1">
                <a:highlight>
                  <a:srgbClr val="FFFF00"/>
                </a:highlight>
              </a:rPr>
              <a:t>Комплементарність</a:t>
            </a:r>
            <a:r>
              <a:rPr lang="uk-UA" dirty="0">
                <a:highlight>
                  <a:srgbClr val="FFFF00"/>
                </a:highlight>
              </a:rPr>
              <a:t> 9:7</a:t>
            </a:r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24117" t="22171" r="43529" b="9469"/>
          <a:stretch>
            <a:fillRect/>
          </a:stretch>
        </p:blipFill>
        <p:spPr bwMode="auto">
          <a:xfrm>
            <a:off x="35497" y="1182231"/>
            <a:ext cx="4156133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355976" y="1182231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2000" dirty="0"/>
              <a:t>Нерідко при комплементарній взаємодії двох генів фенотипові ознаки проявляються тільки при наявності в складі генотипу двох домінантних </a:t>
            </a:r>
            <a:r>
              <a:rPr lang="uk-UA" sz="2000" dirty="0" err="1"/>
              <a:t>неалельних</a:t>
            </a:r>
            <a:r>
              <a:rPr lang="uk-UA" sz="2000" dirty="0"/>
              <a:t> генів </a:t>
            </a:r>
            <a:r>
              <a:rPr lang="uk-UA" sz="2000" b="1" i="1" dirty="0"/>
              <a:t>А-В-</a:t>
            </a:r>
            <a:r>
              <a:rPr lang="uk-UA" sz="2000" b="1" dirty="0"/>
              <a:t>. </a:t>
            </a:r>
            <a:r>
              <a:rPr lang="uk-UA" sz="2000" dirty="0"/>
              <a:t>У всіх інших випадках очікуваний </a:t>
            </a:r>
            <a:r>
              <a:rPr lang="uk-UA" sz="2000" dirty="0" err="1"/>
              <a:t>фенотиповий</a:t>
            </a:r>
            <a:r>
              <a:rPr lang="uk-UA" sz="2000" dirty="0"/>
              <a:t> ефект не настає.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2F133E-DE89-4EB7-A7BA-A723B9B2A45B}"/>
              </a:ext>
            </a:extLst>
          </p:cNvPr>
          <p:cNvSpPr/>
          <p:nvPr/>
        </p:nvSpPr>
        <p:spPr>
          <a:xfrm>
            <a:off x="4355976" y="34290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У духмяного горошку </a:t>
            </a:r>
            <a:r>
              <a:rPr lang="uk-UA" dirty="0"/>
              <a:t>рожеве забарвлення квіток проявляється тільки при наявності двох домінантних генів А та В. Якщо в генотипі наявний лише один домінантний ген, то забарвлення не розвивається. </a:t>
            </a:r>
            <a:endParaRPr lang="ru-UA" dirty="0"/>
          </a:p>
        </p:txBody>
      </p:sp>
      <p:pic>
        <p:nvPicPr>
          <p:cNvPr id="6" name="Picture 7" descr="душ гор роз">
            <a:extLst>
              <a:ext uri="{FF2B5EF4-FFF2-40B4-BE49-F238E27FC236}">
                <a16:creationId xmlns:a16="http://schemas.microsoft.com/office/drawing/2014/main" id="{6E0B61DA-86BA-4200-94DB-2A4CCF312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34" y="4958905"/>
            <a:ext cx="1568649" cy="175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душ гор бел">
            <a:extLst>
              <a:ext uri="{FF2B5EF4-FFF2-40B4-BE49-F238E27FC236}">
                <a16:creationId xmlns:a16="http://schemas.microsoft.com/office/drawing/2014/main" id="{C3AE1EAA-550E-4CB3-9D9F-22A411839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196" y="5009410"/>
            <a:ext cx="2116236" cy="176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214" name="Group 1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529645"/>
              </p:ext>
            </p:extLst>
          </p:nvPr>
        </p:nvGraphicFramePr>
        <p:xfrm>
          <a:off x="1000125" y="1714500"/>
          <a:ext cx="7345363" cy="3455989"/>
        </p:xfrm>
        <a:graphic>
          <a:graphicData uri="http://schemas.openxmlformats.org/drawingml/2006/table">
            <a:tbl>
              <a:tblPr/>
              <a:tblGrid>
                <a:gridCol w="1468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0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8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0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8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21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Гамети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АВ</a:t>
                      </a:r>
                      <a:endParaRPr kumimoji="0" lang="ru-RU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Ab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aB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ab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AB</a:t>
                      </a:r>
                      <a:endParaRPr kumimoji="0" lang="ru-RU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AABB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AABb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AaBB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AaBb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Ab</a:t>
                      </a:r>
                      <a:endParaRPr kumimoji="0" lang="ru-RU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AABb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AAbb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AaBb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Aabb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aB</a:t>
                      </a:r>
                      <a:endParaRPr kumimoji="0" lang="ru-RU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AaBB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AaBb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aaBB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aaBb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21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ab</a:t>
                      </a:r>
                      <a:endParaRPr kumimoji="0" lang="ru-RU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AaBb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Aabb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aaBb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aabb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304" name="Rectangle 165"/>
          <p:cNvSpPr>
            <a:spLocks noChangeArrowheads="1"/>
          </p:cNvSpPr>
          <p:nvPr/>
        </p:nvSpPr>
        <p:spPr bwMode="auto">
          <a:xfrm>
            <a:off x="0" y="38941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uk-UA" altLang="uk-UA" b="0"/>
          </a:p>
        </p:txBody>
      </p:sp>
      <p:sp>
        <p:nvSpPr>
          <p:cNvPr id="11305" name="Text Box 176"/>
          <p:cNvSpPr txBox="1">
            <a:spLocks noChangeArrowheads="1"/>
          </p:cNvSpPr>
          <p:nvPr/>
        </p:nvSpPr>
        <p:spPr bwMode="auto">
          <a:xfrm>
            <a:off x="357188" y="1500188"/>
            <a:ext cx="514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uk-UA" sz="2800"/>
              <a:t>F</a:t>
            </a:r>
            <a:r>
              <a:rPr lang="en-US" altLang="uk-UA" sz="1600"/>
              <a:t>2</a:t>
            </a:r>
            <a:endParaRPr lang="ru-RU" altLang="uk-UA" sz="1600"/>
          </a:p>
        </p:txBody>
      </p:sp>
      <p:sp>
        <p:nvSpPr>
          <p:cNvPr id="11306" name="Text Box 177"/>
          <p:cNvSpPr txBox="1">
            <a:spLocks noChangeArrowheads="1"/>
          </p:cNvSpPr>
          <p:nvPr/>
        </p:nvSpPr>
        <p:spPr bwMode="auto">
          <a:xfrm>
            <a:off x="642939" y="5429250"/>
            <a:ext cx="62333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uk-UA" altLang="uk-UA" sz="2000" dirty="0"/>
              <a:t>Розщеплення:			 </a:t>
            </a:r>
            <a:r>
              <a:rPr lang="uk-UA" altLang="uk-UA" sz="2000" dirty="0">
                <a:solidFill>
                  <a:srgbClr val="FF33CC"/>
                </a:solidFill>
                <a:highlight>
                  <a:srgbClr val="FFFF00"/>
                </a:highlight>
              </a:rPr>
              <a:t>9 рожевих</a:t>
            </a:r>
            <a:r>
              <a:rPr lang="uk-UA" altLang="uk-UA" sz="2000" dirty="0">
                <a:highlight>
                  <a:srgbClr val="FFFF00"/>
                </a:highlight>
              </a:rPr>
              <a:t> : 7 білих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3532C8-9EC3-435D-BC76-5B5488A8DC3D}"/>
              </a:ext>
            </a:extLst>
          </p:cNvPr>
          <p:cNvSpPr txBox="1"/>
          <p:nvPr/>
        </p:nvSpPr>
        <p:spPr>
          <a:xfrm>
            <a:off x="3059832" y="5487956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9 А-</a:t>
            </a:r>
            <a:r>
              <a:rPr lang="en-US" dirty="0"/>
              <a:t>B-</a:t>
            </a:r>
          </a:p>
          <a:p>
            <a:r>
              <a:rPr lang="en-US" dirty="0"/>
              <a:t>3 A-bb</a:t>
            </a:r>
          </a:p>
          <a:p>
            <a:r>
              <a:rPr lang="en-US" dirty="0"/>
              <a:t>3 </a:t>
            </a:r>
            <a:r>
              <a:rPr lang="en-US" dirty="0" err="1"/>
              <a:t>aaB</a:t>
            </a:r>
            <a:r>
              <a:rPr lang="en-US" dirty="0"/>
              <a:t>-</a:t>
            </a:r>
          </a:p>
          <a:p>
            <a:r>
              <a:rPr lang="en-US" dirty="0"/>
              <a:t>1 </a:t>
            </a:r>
            <a:r>
              <a:rPr lang="en-US" dirty="0" err="1"/>
              <a:t>aabb</a:t>
            </a:r>
            <a:endParaRPr lang="ru-U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0E5D4F-F00B-47E8-AC19-AB6E19B807E9}"/>
              </a:ext>
            </a:extLst>
          </p:cNvPr>
          <p:cNvSpPr txBox="1"/>
          <p:nvPr/>
        </p:nvSpPr>
        <p:spPr>
          <a:xfrm>
            <a:off x="3059832" y="5829360"/>
            <a:ext cx="864096" cy="8589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ru-UA" dirty="0"/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76B8EF45-A9F6-4E58-93CD-1191A67598A0}"/>
              </a:ext>
            </a:extLst>
          </p:cNvPr>
          <p:cNvCxnSpPr/>
          <p:nvPr/>
        </p:nvCxnSpPr>
        <p:spPr>
          <a:xfrm flipH="1">
            <a:off x="3923928" y="5677476"/>
            <a:ext cx="4320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C08573F3-4733-438F-9109-AF7B3E083513}"/>
              </a:ext>
            </a:extLst>
          </p:cNvPr>
          <p:cNvCxnSpPr>
            <a:cxnSpLocks/>
          </p:cNvCxnSpPr>
          <p:nvPr/>
        </p:nvCxnSpPr>
        <p:spPr>
          <a:xfrm flipH="1">
            <a:off x="4319262" y="5895166"/>
            <a:ext cx="1548882" cy="3946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554191"/>
      </p:ext>
    </p:extLst>
  </p:cSld>
  <p:clrMapOvr>
    <a:masterClrMapping/>
  </p:clrMapOvr>
  <p:transition spd="med">
    <p:blinds dir="vert"/>
    <p:sndAc>
      <p:stSnd>
        <p:snd r:embed="rId3" name="wind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2022" y="1371258"/>
            <a:ext cx="8229600" cy="4937760"/>
          </a:xfrm>
        </p:spPr>
        <p:txBody>
          <a:bodyPr anchor="ctr">
            <a:normAutofit fontScale="92500"/>
          </a:bodyPr>
          <a:lstStyle/>
          <a:p>
            <a:r>
              <a:rPr lang="uk-UA" dirty="0"/>
              <a:t>Розрізняють: </a:t>
            </a:r>
          </a:p>
          <a:p>
            <a:pPr marL="514350" indent="-514350" algn="ctr">
              <a:buAutoNum type="arabicParenR"/>
            </a:pPr>
            <a:r>
              <a:rPr lang="ru-RU" i="1" dirty="0" err="1">
                <a:highlight>
                  <a:srgbClr val="FFFF00"/>
                </a:highlight>
              </a:rPr>
              <a:t>домінантний</a:t>
            </a:r>
            <a:r>
              <a:rPr lang="ru-RU" i="1" dirty="0">
                <a:highlight>
                  <a:srgbClr val="FFFF00"/>
                </a:highlight>
              </a:rPr>
              <a:t> </a:t>
            </a:r>
            <a:r>
              <a:rPr lang="ru-RU" i="1" dirty="0" err="1">
                <a:highlight>
                  <a:srgbClr val="FFFF00"/>
                </a:highlight>
              </a:rPr>
              <a:t>епістаз</a:t>
            </a:r>
            <a:r>
              <a:rPr lang="ru-RU" i="1" dirty="0"/>
              <a:t>, </a:t>
            </a:r>
            <a:r>
              <a:rPr lang="ru-RU" dirty="0"/>
              <a:t>коли </a:t>
            </a:r>
            <a:r>
              <a:rPr lang="ru-RU" dirty="0" err="1"/>
              <a:t>домінантний</a:t>
            </a:r>
            <a:r>
              <a:rPr lang="ru-RU" dirty="0"/>
              <a:t> </a:t>
            </a:r>
            <a:r>
              <a:rPr lang="ru-RU" dirty="0" err="1"/>
              <a:t>алель</a:t>
            </a:r>
            <a:r>
              <a:rPr lang="ru-RU" dirty="0"/>
              <a:t> одного гена ( </a:t>
            </a:r>
            <a:r>
              <a:rPr lang="ru-RU" i="1" dirty="0"/>
              <a:t>А)  </a:t>
            </a:r>
            <a:r>
              <a:rPr lang="ru-RU" dirty="0" err="1"/>
              <a:t>пригнічує</a:t>
            </a:r>
            <a:r>
              <a:rPr lang="ru-RU" dirty="0"/>
              <a:t> </a:t>
            </a:r>
            <a:r>
              <a:rPr lang="ru-RU" dirty="0" err="1"/>
              <a:t>прояв</a:t>
            </a:r>
            <a:r>
              <a:rPr lang="ru-RU" dirty="0"/>
              <a:t> </a:t>
            </a:r>
            <a:r>
              <a:rPr lang="ru-RU" dirty="0" err="1"/>
              <a:t>іншого</a:t>
            </a:r>
            <a:r>
              <a:rPr lang="ru-RU" dirty="0"/>
              <a:t> гена (В,</a:t>
            </a:r>
            <a:r>
              <a:rPr lang="en-US" dirty="0"/>
              <a:t>b)</a:t>
            </a:r>
            <a:r>
              <a:rPr lang="ru-RU" dirty="0"/>
              <a:t>; </a:t>
            </a:r>
          </a:p>
          <a:p>
            <a:pPr marL="0" indent="0" algn="ctr">
              <a:buNone/>
            </a:pPr>
            <a:r>
              <a:rPr lang="uk-UA" altLang="uk-UA" sz="2400" dirty="0">
                <a:solidFill>
                  <a:srgbClr val="002060"/>
                </a:solidFill>
                <a:highlight>
                  <a:srgbClr val="FFFF00"/>
                </a:highlight>
              </a:rPr>
              <a:t>(А</a:t>
            </a:r>
            <a:r>
              <a:rPr lang="en-US" altLang="uk-UA" sz="2400" dirty="0">
                <a:solidFill>
                  <a:srgbClr val="002060"/>
                </a:solidFill>
                <a:highlight>
                  <a:srgbClr val="FFFF00"/>
                </a:highlight>
              </a:rPr>
              <a:t>&gt;</a:t>
            </a:r>
            <a:r>
              <a:rPr lang="uk-UA" altLang="uk-UA" sz="2400" dirty="0">
                <a:solidFill>
                  <a:srgbClr val="002060"/>
                </a:solidFill>
                <a:highlight>
                  <a:srgbClr val="FFFF00"/>
                </a:highlight>
              </a:rPr>
              <a:t>В,</a:t>
            </a:r>
            <a:r>
              <a:rPr lang="en-US" altLang="uk-UA" sz="2400" dirty="0">
                <a:solidFill>
                  <a:srgbClr val="002060"/>
                </a:solidFill>
                <a:highlight>
                  <a:srgbClr val="FFFF00"/>
                </a:highlight>
              </a:rPr>
              <a:t>b</a:t>
            </a:r>
            <a:r>
              <a:rPr lang="uk-UA" altLang="uk-UA" sz="2400" dirty="0">
                <a:solidFill>
                  <a:srgbClr val="002060"/>
                </a:solidFill>
                <a:highlight>
                  <a:srgbClr val="FFFF00"/>
                </a:highlight>
              </a:rPr>
              <a:t>)</a:t>
            </a:r>
            <a:endParaRPr lang="ru-RU" dirty="0">
              <a:solidFill>
                <a:srgbClr val="002060"/>
              </a:solidFill>
              <a:highlight>
                <a:srgbClr val="FFFF00"/>
              </a:highlight>
            </a:endParaRPr>
          </a:p>
          <a:p>
            <a:pPr>
              <a:buNone/>
            </a:pPr>
            <a:r>
              <a:rPr lang="uk-UA" dirty="0"/>
              <a:t>2) </a:t>
            </a:r>
            <a:r>
              <a:rPr lang="uk-UA" i="1" dirty="0">
                <a:highlight>
                  <a:srgbClr val="FFFF00"/>
                </a:highlight>
              </a:rPr>
              <a:t>рецесивний епістаз</a:t>
            </a:r>
            <a:r>
              <a:rPr lang="uk-UA" i="1" dirty="0"/>
              <a:t>, </a:t>
            </a:r>
            <a:r>
              <a:rPr lang="uk-UA" dirty="0"/>
              <a:t>коли рецесивний </a:t>
            </a:r>
            <a:r>
              <a:rPr lang="en-US" dirty="0"/>
              <a:t> </a:t>
            </a:r>
            <a:r>
              <a:rPr lang="uk-UA" dirty="0"/>
              <a:t>алель одного гена (</a:t>
            </a:r>
            <a:r>
              <a:rPr lang="en-US" dirty="0"/>
              <a:t>aa)</a:t>
            </a:r>
            <a:r>
              <a:rPr lang="uk-UA" dirty="0"/>
              <a:t> пригнічує прояв  </a:t>
            </a:r>
            <a:r>
              <a:rPr lang="uk-UA" dirty="0" err="1"/>
              <a:t>неалельного</a:t>
            </a:r>
            <a:r>
              <a:rPr lang="uk-UA" dirty="0"/>
              <a:t> йому іншого гена.</a:t>
            </a:r>
          </a:p>
          <a:p>
            <a:pPr algn="ctr">
              <a:buNone/>
            </a:pPr>
            <a:r>
              <a:rPr lang="uk-UA" altLang="uk-UA" sz="2400" dirty="0">
                <a:highlight>
                  <a:srgbClr val="FFFF00"/>
                </a:highlight>
              </a:rPr>
              <a:t>(</a:t>
            </a:r>
            <a:r>
              <a:rPr lang="en-US" altLang="uk-UA" sz="2400" dirty="0">
                <a:highlight>
                  <a:srgbClr val="FFFF00"/>
                </a:highlight>
              </a:rPr>
              <a:t>a&gt;A,</a:t>
            </a:r>
            <a:r>
              <a:rPr lang="uk-UA" altLang="uk-UA" sz="2400" dirty="0">
                <a:highlight>
                  <a:srgbClr val="FFFF00"/>
                </a:highlight>
              </a:rPr>
              <a:t>В,</a:t>
            </a:r>
            <a:r>
              <a:rPr lang="en-US" altLang="uk-UA" sz="2400" dirty="0">
                <a:highlight>
                  <a:srgbClr val="FFFF00"/>
                </a:highlight>
              </a:rPr>
              <a:t>b</a:t>
            </a:r>
            <a:r>
              <a:rPr lang="uk-UA" altLang="uk-UA" sz="2400" dirty="0">
                <a:highlight>
                  <a:srgbClr val="FFFF00"/>
                </a:highlight>
              </a:rPr>
              <a:t>)</a:t>
            </a:r>
            <a:endParaRPr lang="uk-UA" dirty="0">
              <a:highlight>
                <a:srgbClr val="FFFF00"/>
              </a:highlight>
            </a:endParaRPr>
          </a:p>
          <a:p>
            <a:pPr>
              <a:buNone/>
            </a:pPr>
            <a:r>
              <a:rPr lang="uk-UA" dirty="0"/>
              <a:t> </a:t>
            </a:r>
          </a:p>
          <a:p>
            <a:pPr marL="0" indent="0">
              <a:buNone/>
            </a:pPr>
            <a:r>
              <a:rPr lang="uk-UA" dirty="0"/>
              <a:t>В обох випадках ген, що пригнічує дію іншого гена,називають </a:t>
            </a:r>
            <a:r>
              <a:rPr lang="uk-UA" i="1" dirty="0" err="1">
                <a:solidFill>
                  <a:srgbClr val="FF0000"/>
                </a:solidFill>
              </a:rPr>
              <a:t>епістатичним</a:t>
            </a:r>
            <a:r>
              <a:rPr lang="uk-UA" i="1" dirty="0">
                <a:solidFill>
                  <a:srgbClr val="FF0000"/>
                </a:solidFill>
              </a:rPr>
              <a:t> геном</a:t>
            </a:r>
            <a:r>
              <a:rPr lang="uk-UA" dirty="0"/>
              <a:t>, інгібітором або </a:t>
            </a:r>
            <a:r>
              <a:rPr lang="uk-UA" dirty="0" err="1">
                <a:solidFill>
                  <a:srgbClr val="FF0000"/>
                </a:solidFill>
              </a:rPr>
              <a:t>супрессором</a:t>
            </a:r>
            <a:r>
              <a:rPr lang="uk-UA" dirty="0">
                <a:solidFill>
                  <a:srgbClr val="FF0000"/>
                </a:solidFill>
              </a:rPr>
              <a:t>. </a:t>
            </a:r>
          </a:p>
          <a:p>
            <a:pPr marL="0" indent="0">
              <a:buNone/>
            </a:pPr>
            <a:r>
              <a:rPr lang="uk-UA" dirty="0"/>
              <a:t>Придушений ген називається </a:t>
            </a:r>
            <a:r>
              <a:rPr lang="uk-UA" i="1" dirty="0" err="1">
                <a:solidFill>
                  <a:srgbClr val="FF0000"/>
                </a:solidFill>
              </a:rPr>
              <a:t>гіпостатичним</a:t>
            </a:r>
            <a:r>
              <a:rPr lang="uk-UA" i="1" dirty="0">
                <a:solidFill>
                  <a:srgbClr val="FF0000"/>
                </a:solidFill>
              </a:rPr>
              <a:t>.</a:t>
            </a:r>
            <a:r>
              <a:rPr lang="uk-UA" i="1" dirty="0"/>
              <a:t>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0AA95B9-0190-4FD8-821B-CA371B04FBF5}"/>
              </a:ext>
            </a:extLst>
          </p:cNvPr>
          <p:cNvSpPr txBox="1">
            <a:spLocks/>
          </p:cNvSpPr>
          <p:nvPr/>
        </p:nvSpPr>
        <p:spPr>
          <a:xfrm>
            <a:off x="401303" y="47344"/>
            <a:ext cx="8346908" cy="994172"/>
          </a:xfrm>
          <a:prstGeom prst="rect">
            <a:avLst/>
          </a:prstGeom>
        </p:spPr>
        <p:txBody>
          <a:bodyPr vert="horz" anchor="b" anchorCtr="0">
            <a:normAutofit fontScale="9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2. ЕПІСТАЗ</a:t>
            </a:r>
            <a:r>
              <a:rPr lang="uk-UA" sz="3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– </a:t>
            </a:r>
            <a:br>
              <a:rPr lang="uk-UA" sz="30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uk-UA" sz="21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ген однієї </a:t>
            </a:r>
            <a:r>
              <a:rPr lang="uk-UA" sz="21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алельної</a:t>
            </a:r>
            <a:r>
              <a:rPr lang="uk-UA" sz="21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пари пригнічує дію гена іншої </a:t>
            </a:r>
            <a:r>
              <a:rPr lang="uk-UA" sz="21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алельної</a:t>
            </a:r>
            <a:r>
              <a:rPr lang="uk-UA" sz="21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пари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-115091"/>
            <a:ext cx="8229600" cy="990600"/>
          </a:xfrm>
        </p:spPr>
        <p:txBody>
          <a:bodyPr/>
          <a:lstStyle/>
          <a:p>
            <a:r>
              <a:rPr lang="uk-UA" dirty="0">
                <a:highlight>
                  <a:srgbClr val="FFFF00"/>
                </a:highlight>
              </a:rPr>
              <a:t>Домінантний епістаз  12:3:1</a:t>
            </a:r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21223" t="22128" r="49825" b="14205"/>
          <a:stretch>
            <a:fillRect/>
          </a:stretch>
        </p:blipFill>
        <p:spPr bwMode="auto">
          <a:xfrm>
            <a:off x="283836" y="1340768"/>
            <a:ext cx="3766988" cy="4657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306540" y="1052736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Успадкування</a:t>
            </a:r>
            <a:r>
              <a:rPr lang="ru-RU" dirty="0"/>
              <a:t> </a:t>
            </a:r>
            <a:r>
              <a:rPr lang="ru-RU" dirty="0" err="1"/>
              <a:t>масті</a:t>
            </a:r>
            <a:r>
              <a:rPr lang="ru-RU" dirty="0"/>
              <a:t> коней: </a:t>
            </a:r>
          </a:p>
          <a:p>
            <a:r>
              <a:rPr lang="ru-RU" dirty="0"/>
              <a:t>вороне </a:t>
            </a:r>
            <a:r>
              <a:rPr lang="ru-RU" dirty="0" err="1"/>
              <a:t>забарвлення</a:t>
            </a:r>
            <a:r>
              <a:rPr lang="ru-RU" dirty="0"/>
              <a:t> </a:t>
            </a:r>
            <a:r>
              <a:rPr lang="ru-RU" dirty="0" err="1"/>
              <a:t>визначається</a:t>
            </a:r>
            <a:r>
              <a:rPr lang="ru-RU" dirty="0"/>
              <a:t> </a:t>
            </a:r>
            <a:r>
              <a:rPr lang="ru-RU" dirty="0" err="1"/>
              <a:t>домінантним</a:t>
            </a:r>
            <a:r>
              <a:rPr lang="ru-RU" dirty="0"/>
              <a:t> геном </a:t>
            </a:r>
            <a:r>
              <a:rPr lang="ru-RU" b="1" i="1" dirty="0"/>
              <a:t>В</a:t>
            </a:r>
            <a:r>
              <a:rPr lang="ru-RU" dirty="0"/>
              <a:t>, </a:t>
            </a:r>
          </a:p>
          <a:p>
            <a:r>
              <a:rPr lang="ru-RU" dirty="0"/>
              <a:t>руде - </a:t>
            </a:r>
            <a:r>
              <a:rPr lang="ru-RU" dirty="0" err="1"/>
              <a:t>рецесивним</a:t>
            </a:r>
            <a:r>
              <a:rPr lang="ru-RU" dirty="0"/>
              <a:t> </a:t>
            </a:r>
            <a:r>
              <a:rPr lang="ru-RU" dirty="0" err="1"/>
              <a:t>алелем</a:t>
            </a:r>
            <a:r>
              <a:rPr lang="ru-RU" dirty="0"/>
              <a:t> </a:t>
            </a:r>
            <a:r>
              <a:rPr lang="ru-RU" b="1" i="1" dirty="0"/>
              <a:t>b</a:t>
            </a:r>
            <a:r>
              <a:rPr lang="ru-RU" b="1" dirty="0"/>
              <a:t>, </a:t>
            </a:r>
          </a:p>
          <a:p>
            <a:r>
              <a:rPr lang="ru-RU" dirty="0" err="1"/>
              <a:t>домінантний</a:t>
            </a:r>
            <a:r>
              <a:rPr lang="ru-RU" dirty="0"/>
              <a:t> </a:t>
            </a:r>
            <a:r>
              <a:rPr lang="ru-RU" dirty="0" err="1"/>
              <a:t>алель</a:t>
            </a:r>
            <a:r>
              <a:rPr lang="ru-RU" dirty="0"/>
              <a:t> </a:t>
            </a:r>
            <a:r>
              <a:rPr lang="ru-RU" b="1" i="1" dirty="0"/>
              <a:t>С</a:t>
            </a:r>
            <a:r>
              <a:rPr lang="ru-RU" b="1" dirty="0"/>
              <a:t> </a:t>
            </a:r>
            <a:r>
              <a:rPr lang="ru-RU" dirty="0"/>
              <a:t>через </a:t>
            </a:r>
            <a:r>
              <a:rPr lang="ru-RU" dirty="0" err="1"/>
              <a:t>раннє</a:t>
            </a:r>
            <a:r>
              <a:rPr lang="ru-RU" dirty="0"/>
              <a:t> </a:t>
            </a:r>
            <a:r>
              <a:rPr lang="ru-RU" dirty="0" err="1"/>
              <a:t>посивіння</a:t>
            </a:r>
            <a:r>
              <a:rPr lang="ru-RU" dirty="0"/>
              <a:t> </a:t>
            </a:r>
            <a:r>
              <a:rPr lang="ru-RU" dirty="0" err="1"/>
              <a:t>волосся</a:t>
            </a:r>
            <a:r>
              <a:rPr lang="ru-RU" dirty="0"/>
              <a:t>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сіру</a:t>
            </a:r>
            <a:r>
              <a:rPr lang="ru-RU" dirty="0"/>
              <a:t> масть</a:t>
            </a:r>
            <a:r>
              <a:rPr lang="ru-RU" b="1" dirty="0"/>
              <a:t>. </a:t>
            </a:r>
          </a:p>
          <a:p>
            <a:r>
              <a:rPr lang="ru-RU" dirty="0" err="1"/>
              <a:t>Гомозиготи</a:t>
            </a:r>
            <a:r>
              <a:rPr lang="ru-RU" dirty="0"/>
              <a:t> і </a:t>
            </a:r>
            <a:r>
              <a:rPr lang="ru-RU" dirty="0" err="1"/>
              <a:t>гетерозиготи</a:t>
            </a:r>
            <a:r>
              <a:rPr lang="ru-RU" dirty="0"/>
              <a:t> по</a:t>
            </a:r>
            <a:r>
              <a:rPr lang="ru-RU" b="1" dirty="0"/>
              <a:t> </a:t>
            </a:r>
            <a:r>
              <a:rPr lang="ru-RU" b="1" i="1" dirty="0"/>
              <a:t>С</a:t>
            </a:r>
            <a:r>
              <a:rPr lang="ru-RU" b="1" dirty="0"/>
              <a:t>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будуть</a:t>
            </a:r>
            <a:r>
              <a:rPr lang="ru-RU" dirty="0"/>
              <a:t> </a:t>
            </a:r>
            <a:r>
              <a:rPr lang="ru-RU" dirty="0" err="1"/>
              <a:t>сірими</a:t>
            </a:r>
            <a:r>
              <a:rPr lang="ru-RU" dirty="0"/>
              <a:t> через </a:t>
            </a:r>
            <a:r>
              <a:rPr lang="ru-RU" dirty="0" err="1"/>
              <a:t>сивину</a:t>
            </a:r>
            <a:r>
              <a:rPr lang="ru-RU" dirty="0"/>
              <a:t>, </a:t>
            </a:r>
            <a:r>
              <a:rPr lang="ru-RU" dirty="0" err="1"/>
              <a:t>незалежно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того,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алелі</a:t>
            </a:r>
            <a:r>
              <a:rPr lang="ru-RU" dirty="0"/>
              <a:t> гена </a:t>
            </a:r>
            <a:r>
              <a:rPr lang="ru-RU" b="1" i="1" dirty="0"/>
              <a:t>В</a:t>
            </a:r>
            <a:r>
              <a:rPr lang="ru-RU" b="1" dirty="0"/>
              <a:t> </a:t>
            </a:r>
            <a:r>
              <a:rPr lang="ru-RU" dirty="0" err="1"/>
              <a:t>будуть</a:t>
            </a:r>
            <a:r>
              <a:rPr lang="ru-RU" dirty="0"/>
              <a:t> у коня </a:t>
            </a:r>
            <a:r>
              <a:rPr lang="ru-RU" b="1" i="1" dirty="0"/>
              <a:t>(С&gt; В, b). </a:t>
            </a:r>
          </a:p>
          <a:p>
            <a:endParaRPr lang="ru-RU" dirty="0"/>
          </a:p>
          <a:p>
            <a:r>
              <a:rPr lang="ru-RU" dirty="0"/>
              <a:t>У другому </a:t>
            </a:r>
            <a:r>
              <a:rPr lang="ru-RU" dirty="0" err="1"/>
              <a:t>поколінні</a:t>
            </a:r>
            <a:r>
              <a:rPr lang="ru-RU" dirty="0"/>
              <a:t> </a:t>
            </a:r>
            <a:r>
              <a:rPr lang="ru-RU" dirty="0" err="1"/>
              <a:t>спостерігається</a:t>
            </a:r>
            <a:r>
              <a:rPr lang="ru-RU" dirty="0"/>
              <a:t> </a:t>
            </a:r>
            <a:r>
              <a:rPr lang="ru-RU" dirty="0" err="1"/>
              <a:t>розщеплення</a:t>
            </a:r>
            <a:r>
              <a:rPr lang="ru-RU" dirty="0"/>
              <a:t> </a:t>
            </a:r>
            <a:r>
              <a:rPr lang="ru-RU" b="1" dirty="0"/>
              <a:t>12 </a:t>
            </a:r>
            <a:r>
              <a:rPr lang="ru-RU" b="1" dirty="0" err="1"/>
              <a:t>сірих</a:t>
            </a:r>
            <a:r>
              <a:rPr lang="ru-RU" b="1" dirty="0"/>
              <a:t>: 3 </a:t>
            </a:r>
            <a:r>
              <a:rPr lang="ru-RU" b="1" dirty="0" err="1"/>
              <a:t>воронних</a:t>
            </a:r>
            <a:r>
              <a:rPr lang="ru-RU" b="1" dirty="0"/>
              <a:t>: 1 </a:t>
            </a:r>
            <a:r>
              <a:rPr lang="ru-RU" b="1" dirty="0" err="1"/>
              <a:t>рудий</a:t>
            </a:r>
            <a:r>
              <a:rPr lang="ru-RU" b="1" dirty="0"/>
              <a:t>. </a:t>
            </a:r>
          </a:p>
          <a:p>
            <a:endParaRPr lang="ru-RU" b="1" dirty="0"/>
          </a:p>
          <a:p>
            <a:r>
              <a:rPr lang="ru-RU" b="1" dirty="0"/>
              <a:t>9 С-В-</a:t>
            </a:r>
          </a:p>
          <a:p>
            <a:r>
              <a:rPr lang="ru-RU" b="1" dirty="0"/>
              <a:t>3 С-</a:t>
            </a:r>
            <a:r>
              <a:rPr lang="en-US" b="1" dirty="0"/>
              <a:t> bb</a:t>
            </a:r>
          </a:p>
          <a:p>
            <a:r>
              <a:rPr lang="en-US" b="1" dirty="0"/>
              <a:t>3 cc</a:t>
            </a:r>
            <a:r>
              <a:rPr lang="ru-RU" b="1" dirty="0"/>
              <a:t> </a:t>
            </a:r>
            <a:r>
              <a:rPr lang="en-US" b="1" dirty="0"/>
              <a:t>B-</a:t>
            </a:r>
          </a:p>
          <a:p>
            <a:r>
              <a:rPr lang="en-US" b="1" dirty="0"/>
              <a:t>1 </a:t>
            </a:r>
            <a:r>
              <a:rPr lang="en-US" b="1" dirty="0" err="1"/>
              <a:t>ccbb</a:t>
            </a:r>
            <a:endParaRPr lang="uk-UA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F6751CC-CB1F-4AE9-AFDA-F4E96B2C02E0}"/>
              </a:ext>
            </a:extLst>
          </p:cNvPr>
          <p:cNvSpPr/>
          <p:nvPr/>
        </p:nvSpPr>
        <p:spPr>
          <a:xfrm>
            <a:off x="4355976" y="4581128"/>
            <a:ext cx="864096" cy="64807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51D056E9-B11D-4E11-91B6-B211CEFB2E6D}"/>
              </a:ext>
            </a:extLst>
          </p:cNvPr>
          <p:cNvCxnSpPr/>
          <p:nvPr/>
        </p:nvCxnSpPr>
        <p:spPr>
          <a:xfrm flipH="1">
            <a:off x="5292080" y="4365104"/>
            <a:ext cx="936104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79109EE9-A534-4E93-8338-8421109D8195}"/>
              </a:ext>
            </a:extLst>
          </p:cNvPr>
          <p:cNvCxnSpPr/>
          <p:nvPr/>
        </p:nvCxnSpPr>
        <p:spPr>
          <a:xfrm flipH="1">
            <a:off x="5220072" y="4509120"/>
            <a:ext cx="2160240" cy="86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7FE33087-9FB1-402E-B19E-83F65E871BC0}"/>
              </a:ext>
            </a:extLst>
          </p:cNvPr>
          <p:cNvCxnSpPr/>
          <p:nvPr/>
        </p:nvCxnSpPr>
        <p:spPr>
          <a:xfrm flipH="1">
            <a:off x="5076056" y="4365104"/>
            <a:ext cx="3384376" cy="1296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3368" t="52179" r="2384" b="1579"/>
          <a:stretch/>
        </p:blipFill>
        <p:spPr>
          <a:xfrm>
            <a:off x="3292922" y="3606465"/>
            <a:ext cx="5750434" cy="232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2947" r="10044" b="57114"/>
          <a:stretch/>
        </p:blipFill>
        <p:spPr>
          <a:xfrm>
            <a:off x="4776537" y="1801227"/>
            <a:ext cx="2568743" cy="13961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857" t="35679" r="56414" b="56745"/>
          <a:stretch/>
        </p:blipFill>
        <p:spPr>
          <a:xfrm>
            <a:off x="179512" y="1552073"/>
            <a:ext cx="3842333" cy="3195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943" t="45288" r="68722" b="29766"/>
          <a:stretch/>
        </p:blipFill>
        <p:spPr>
          <a:xfrm>
            <a:off x="336885" y="3166604"/>
            <a:ext cx="2590856" cy="9993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066" y="3166604"/>
            <a:ext cx="460208" cy="3953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778" y="4850166"/>
            <a:ext cx="33554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500" dirty="0">
                <a:latin typeface="Comic Sans MS" panose="030F0702030302020204" pitchFamily="66" charset="0"/>
              </a:rPr>
              <a:t>За генотипом – </a:t>
            </a:r>
          </a:p>
          <a:p>
            <a:r>
              <a:rPr lang="uk-UA" sz="1500" dirty="0">
                <a:latin typeface="Comic Sans MS" panose="030F0702030302020204" pitchFamily="66" charset="0"/>
              </a:rPr>
              <a:t>9ААІІ : 3А-іі : 3ааІ- : 1ааіі</a:t>
            </a:r>
          </a:p>
          <a:p>
            <a:r>
              <a:rPr lang="uk-UA" sz="1500" dirty="0">
                <a:latin typeface="Comic Sans MS" panose="030F0702030302020204" pitchFamily="66" charset="0"/>
              </a:rPr>
              <a:t>За фенотипом –</a:t>
            </a:r>
          </a:p>
          <a:p>
            <a:r>
              <a:rPr lang="uk-UA" sz="1500" b="1" dirty="0">
                <a:latin typeface="Comic Sans MS" panose="030F0702030302020204" pitchFamily="66" charset="0"/>
              </a:rPr>
              <a:t>12 білих : 3 жовтих : 1 зелених</a:t>
            </a:r>
            <a:endParaRPr lang="ru-RU" sz="1500" b="1" dirty="0">
              <a:latin typeface="Comic Sans MS" panose="030F0702030302020204" pitchFamily="66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2E169C3-C703-426C-9DC8-9E2CC67D3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pPr algn="ctr"/>
            <a:r>
              <a:rPr lang="uk-UA" dirty="0">
                <a:highlight>
                  <a:srgbClr val="FFFF00"/>
                </a:highlight>
              </a:rPr>
              <a:t>Домінантний епістаз  12:3:1</a:t>
            </a:r>
          </a:p>
        </p:txBody>
      </p:sp>
    </p:spTree>
    <p:extLst>
      <p:ext uri="{BB962C8B-B14F-4D97-AF65-F5344CB8AC3E}">
        <p14:creationId xmlns:p14="http://schemas.microsoft.com/office/powerpoint/2010/main" val="264337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51520" y="44363"/>
            <a:ext cx="1296144" cy="8643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uk-UA" sz="2800" dirty="0">
                <a:solidFill>
                  <a:srgbClr val="FF0000"/>
                </a:solidFill>
                <a:effectLst/>
              </a:rPr>
              <a:t>Задача</a:t>
            </a:r>
          </a:p>
        </p:txBody>
      </p:sp>
      <p:sp>
        <p:nvSpPr>
          <p:cNvPr id="17411" name="Rectangle 6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107504" y="908720"/>
            <a:ext cx="8464550" cy="20162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 algn="just"/>
            <a:r>
              <a:rPr lang="uk-UA" altLang="uk-UA" dirty="0">
                <a:effectLst/>
              </a:rPr>
              <a:t>При схрещуванні безбарвного гарбуза із гарбузом зеленого кольору в першому поколінні всі плоди безбарвні. Яке потомство отримають в</a:t>
            </a:r>
            <a:r>
              <a:rPr lang="ru-RU" altLang="uk-UA" dirty="0">
                <a:effectLst/>
              </a:rPr>
              <a:t> </a:t>
            </a:r>
            <a:r>
              <a:rPr lang="en-US" altLang="uk-UA" dirty="0">
                <a:effectLst/>
              </a:rPr>
              <a:t>F</a:t>
            </a:r>
            <a:r>
              <a:rPr lang="ru-RU" altLang="uk-UA" sz="2000" dirty="0">
                <a:effectLst/>
              </a:rPr>
              <a:t>2</a:t>
            </a:r>
            <a:r>
              <a:rPr lang="ru-RU" altLang="uk-UA" dirty="0">
                <a:effectLst/>
              </a:rPr>
              <a:t>, </a:t>
            </a:r>
            <a:r>
              <a:rPr lang="uk-UA" altLang="uk-UA" dirty="0">
                <a:effectLst/>
              </a:rPr>
              <a:t>якщо один із домінантних генів в генотипі є інгібітором, жовтий колір гарбуза – домінантна ознака, зелений – рецесивна? </a:t>
            </a:r>
            <a:endParaRPr lang="ru-RU" altLang="uk-UA" dirty="0"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57EF46-BEBD-4796-8EE3-9993C28C7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401" y="3428419"/>
            <a:ext cx="625407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altLang="uk-UA" sz="2800" dirty="0"/>
              <a:t>Р     </a:t>
            </a:r>
            <a:r>
              <a:rPr lang="en-US" altLang="uk-UA" sz="2800" dirty="0">
                <a:solidFill>
                  <a:srgbClr val="FFFF00"/>
                </a:solidFill>
              </a:rPr>
              <a:t>AA</a:t>
            </a:r>
            <a:r>
              <a:rPr lang="uk-UA" altLang="uk-UA" sz="2800" dirty="0"/>
              <a:t>ВВ</a:t>
            </a:r>
            <a:r>
              <a:rPr lang="ru-RU" altLang="uk-UA" sz="2800" dirty="0"/>
              <a:t>           х         </a:t>
            </a:r>
            <a:r>
              <a:rPr lang="en-US" altLang="uk-UA" sz="2800" dirty="0" err="1"/>
              <a:t>aabb</a:t>
            </a:r>
            <a:endParaRPr lang="ru-RU" altLang="uk-UA" sz="2800" dirty="0"/>
          </a:p>
          <a:p>
            <a:r>
              <a:rPr lang="ru-RU" altLang="uk-UA" sz="2800" dirty="0"/>
              <a:t>                     </a:t>
            </a:r>
            <a:r>
              <a:rPr lang="ru-RU" altLang="uk-UA" sz="2800" dirty="0" err="1"/>
              <a:t>білі</a:t>
            </a:r>
            <a:r>
              <a:rPr lang="ru-RU" altLang="uk-UA" sz="2800" dirty="0"/>
              <a:t>                         </a:t>
            </a:r>
            <a:r>
              <a:rPr lang="uk-UA" altLang="uk-UA" sz="2800" dirty="0" err="1"/>
              <a:t>зелен</a:t>
            </a:r>
            <a:r>
              <a:rPr lang="ru-RU" altLang="uk-UA" sz="2800" dirty="0"/>
              <a:t>і</a:t>
            </a:r>
          </a:p>
          <a:p>
            <a:r>
              <a:rPr lang="uk-UA" altLang="uk-UA" sz="2800" dirty="0">
                <a:solidFill>
                  <a:srgbClr val="FFFF00"/>
                </a:solidFill>
              </a:rPr>
              <a:t>	</a:t>
            </a:r>
            <a:r>
              <a:rPr lang="en-US" altLang="uk-UA" sz="2800" dirty="0"/>
              <a:t>G</a:t>
            </a:r>
            <a:r>
              <a:rPr lang="en-US" altLang="uk-UA" sz="2800" dirty="0">
                <a:solidFill>
                  <a:srgbClr val="FFFF00"/>
                </a:solidFill>
              </a:rPr>
              <a:t>       A</a:t>
            </a:r>
            <a:r>
              <a:rPr lang="uk-UA" altLang="uk-UA" sz="2800" dirty="0"/>
              <a:t>В</a:t>
            </a:r>
            <a:r>
              <a:rPr lang="en-US" altLang="uk-UA" sz="2800" dirty="0"/>
              <a:t> </a:t>
            </a:r>
            <a:r>
              <a:rPr lang="uk-UA" altLang="uk-UA" sz="2800" dirty="0"/>
              <a:t>                          </a:t>
            </a:r>
            <a:r>
              <a:rPr lang="en-US" altLang="uk-UA" sz="2800" dirty="0"/>
              <a:t>ab</a:t>
            </a:r>
            <a:endParaRPr lang="ru-RU" altLang="uk-UA" sz="2800" dirty="0"/>
          </a:p>
          <a:p>
            <a:r>
              <a:rPr lang="ru-RU" altLang="uk-UA" sz="2800" dirty="0"/>
              <a:t>          </a:t>
            </a:r>
          </a:p>
          <a:p>
            <a:r>
              <a:rPr lang="ru-RU" altLang="uk-UA" sz="2800" dirty="0"/>
              <a:t>            </a:t>
            </a:r>
            <a:r>
              <a:rPr lang="en-US" altLang="uk-UA" sz="2800" dirty="0"/>
              <a:t>F</a:t>
            </a:r>
            <a:r>
              <a:rPr lang="en-US" altLang="uk-UA" dirty="0"/>
              <a:t>1 </a:t>
            </a:r>
            <a:r>
              <a:rPr lang="ru-RU" altLang="uk-UA" sz="2800" dirty="0"/>
              <a:t>                       </a:t>
            </a:r>
            <a:r>
              <a:rPr lang="en-US" altLang="uk-UA" sz="2800" dirty="0">
                <a:solidFill>
                  <a:srgbClr val="FFFF00"/>
                </a:solidFill>
              </a:rPr>
              <a:t>A</a:t>
            </a:r>
            <a:r>
              <a:rPr lang="en-US" altLang="uk-UA" sz="2800" dirty="0"/>
              <a:t>a</a:t>
            </a:r>
            <a:r>
              <a:rPr lang="uk-UA" altLang="uk-UA" sz="2800" dirty="0"/>
              <a:t>В</a:t>
            </a:r>
            <a:r>
              <a:rPr lang="en-US" altLang="uk-UA" sz="2800" dirty="0"/>
              <a:t>b</a:t>
            </a:r>
            <a:endParaRPr lang="ru-RU" altLang="uk-UA" sz="2800" dirty="0"/>
          </a:p>
          <a:p>
            <a:r>
              <a:rPr lang="ru-RU" altLang="uk-UA" sz="2800" dirty="0"/>
              <a:t>                                       б</a:t>
            </a:r>
            <a:r>
              <a:rPr lang="uk-UA" altLang="uk-UA" sz="2800" dirty="0" err="1"/>
              <a:t>іл</a:t>
            </a:r>
            <a:r>
              <a:rPr lang="ru-RU" altLang="uk-UA" sz="2800" dirty="0"/>
              <a:t>і</a:t>
            </a:r>
          </a:p>
        </p:txBody>
      </p:sp>
      <p:pic>
        <p:nvPicPr>
          <p:cNvPr id="6" name="Picture 8" descr="CHem-polezna-tyikva">
            <a:extLst>
              <a:ext uri="{FF2B5EF4-FFF2-40B4-BE49-F238E27FC236}">
                <a16:creationId xmlns:a16="http://schemas.microsoft.com/office/drawing/2014/main" id="{4E88DE18-47FB-47AB-9199-BAF88D021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5" y="2780928"/>
            <a:ext cx="1861319" cy="153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1762F8-4787-406D-ABFC-52EDA00E0930}"/>
              </a:ext>
            </a:extLst>
          </p:cNvPr>
          <p:cNvSpPr txBox="1"/>
          <p:nvPr/>
        </p:nvSpPr>
        <p:spPr>
          <a:xfrm>
            <a:off x="189956" y="4864675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– </a:t>
            </a:r>
            <a:r>
              <a:rPr lang="uk-UA" sz="2000" dirty="0"/>
              <a:t>інгібітор забарвлення</a:t>
            </a:r>
          </a:p>
          <a:p>
            <a:r>
              <a:rPr lang="uk-UA" sz="2000" dirty="0"/>
              <a:t>В – жовтий</a:t>
            </a:r>
          </a:p>
          <a:p>
            <a:r>
              <a:rPr lang="en-US" sz="2000" dirty="0"/>
              <a:t>b</a:t>
            </a:r>
            <a:r>
              <a:rPr lang="uk-UA" sz="2000" dirty="0"/>
              <a:t>- зелений</a:t>
            </a:r>
          </a:p>
          <a:p>
            <a:r>
              <a:rPr lang="uk-UA" sz="2000" dirty="0"/>
              <a:t>А˃ </a:t>
            </a:r>
            <a:r>
              <a:rPr lang="en-US" sz="2000" dirty="0" err="1"/>
              <a:t>B,b</a:t>
            </a:r>
            <a:endParaRPr lang="ru-UA" sz="2000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3185DA1-478D-4F61-A841-B3BF076613FF}"/>
              </a:ext>
            </a:extLst>
          </p:cNvPr>
          <p:cNvSpPr/>
          <p:nvPr/>
        </p:nvSpPr>
        <p:spPr>
          <a:xfrm>
            <a:off x="4427984" y="4315906"/>
            <a:ext cx="720080" cy="4513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81BAAA0C-8787-4353-9C8C-98AA527FE82A}"/>
              </a:ext>
            </a:extLst>
          </p:cNvPr>
          <p:cNvSpPr/>
          <p:nvPr/>
        </p:nvSpPr>
        <p:spPr>
          <a:xfrm>
            <a:off x="7164288" y="4315906"/>
            <a:ext cx="504056" cy="6252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4125249"/>
      </p:ext>
    </p:extLst>
  </p:cSld>
  <p:clrMapOvr>
    <a:masterClrMapping/>
  </p:clrMapOvr>
  <p:transition spd="med">
    <p:blinds dir="vert"/>
    <p:sndAc>
      <p:stSnd>
        <p:snd r:embed="rId2" name="wind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50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626832"/>
              </p:ext>
            </p:extLst>
          </p:nvPr>
        </p:nvGraphicFramePr>
        <p:xfrm>
          <a:off x="1000125" y="1714500"/>
          <a:ext cx="7345363" cy="3455989"/>
        </p:xfrm>
        <a:graphic>
          <a:graphicData uri="http://schemas.openxmlformats.org/drawingml/2006/table">
            <a:tbl>
              <a:tblPr/>
              <a:tblGrid>
                <a:gridCol w="1468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0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8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0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8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21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Гамети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uk-UA" altLang="uk-U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В</a:t>
                      </a:r>
                      <a:endParaRPr kumimoji="0" lang="ru-RU" altLang="uk-U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aB</a:t>
                      </a:r>
                      <a:endParaRPr kumimoji="0" lang="en-US" altLang="uk-U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AB</a:t>
                      </a:r>
                      <a:endParaRPr kumimoji="0" lang="ru-RU" altLang="uk-U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Ab</a:t>
                      </a:r>
                      <a:endParaRPr kumimoji="0" lang="ru-RU" altLang="uk-U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aB</a:t>
                      </a:r>
                      <a:endParaRPr kumimoji="0" lang="ru-RU" altLang="uk-U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21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ab</a:t>
                      </a:r>
                      <a:endParaRPr kumimoji="0" lang="ru-RU" altLang="uk-U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aaii</a:t>
                      </a:r>
                      <a:endParaRPr kumimoji="0" lang="en-US" altLang="uk-UA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496" name="Rectangle 165"/>
          <p:cNvSpPr>
            <a:spLocks noChangeArrowheads="1"/>
          </p:cNvSpPr>
          <p:nvPr/>
        </p:nvSpPr>
        <p:spPr bwMode="auto">
          <a:xfrm>
            <a:off x="0" y="38941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uk-UA" altLang="uk-UA" b="0"/>
          </a:p>
        </p:txBody>
      </p:sp>
      <p:sp>
        <p:nvSpPr>
          <p:cNvPr id="19497" name="Text Box 176"/>
          <p:cNvSpPr txBox="1">
            <a:spLocks noChangeArrowheads="1"/>
          </p:cNvSpPr>
          <p:nvPr/>
        </p:nvSpPr>
        <p:spPr bwMode="auto">
          <a:xfrm>
            <a:off x="357188" y="1500188"/>
            <a:ext cx="514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uk-UA" sz="2800"/>
              <a:t>F</a:t>
            </a:r>
            <a:r>
              <a:rPr lang="en-US" altLang="uk-UA" sz="1600"/>
              <a:t>2</a:t>
            </a:r>
            <a:endParaRPr lang="ru-RU" altLang="uk-UA" sz="1600"/>
          </a:p>
        </p:txBody>
      </p:sp>
      <p:sp>
        <p:nvSpPr>
          <p:cNvPr id="19498" name="Text Box 177"/>
          <p:cNvSpPr txBox="1">
            <a:spLocks noChangeArrowheads="1"/>
          </p:cNvSpPr>
          <p:nvPr/>
        </p:nvSpPr>
        <p:spPr bwMode="auto">
          <a:xfrm>
            <a:off x="1023937" y="6024876"/>
            <a:ext cx="79597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altLang="uk-UA" sz="2000" dirty="0"/>
          </a:p>
          <a:p>
            <a:r>
              <a:rPr lang="uk-UA" altLang="uk-UA" sz="2000" dirty="0"/>
              <a:t>12 безбарвних : </a:t>
            </a:r>
            <a:r>
              <a:rPr lang="uk-UA" altLang="uk-UA" sz="2000" dirty="0">
                <a:solidFill>
                  <a:srgbClr val="FFFF00"/>
                </a:solidFill>
              </a:rPr>
              <a:t>3 жовтих</a:t>
            </a:r>
            <a:r>
              <a:rPr lang="uk-UA" altLang="uk-UA" sz="2000" dirty="0"/>
              <a:t> : </a:t>
            </a:r>
            <a:r>
              <a:rPr lang="uk-UA" altLang="uk-UA" sz="2000" dirty="0">
                <a:solidFill>
                  <a:srgbClr val="00B050"/>
                </a:solidFill>
              </a:rPr>
              <a:t>1 зелений</a:t>
            </a:r>
          </a:p>
        </p:txBody>
      </p:sp>
      <p:pic>
        <p:nvPicPr>
          <p:cNvPr id="19501" name="Picture 49" descr="slide0022_image0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581525"/>
            <a:ext cx="79216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02" name="Picture 53" descr="slide0022_image0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213100"/>
            <a:ext cx="79216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03" name="Picture 54" descr="slide0022_image0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213100"/>
            <a:ext cx="79216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04" name="Picture 56" descr="%D0%A2%D1%8B%D0%BA%D0%B2%D0%B0-%D0%B8%D0%B7%D0%BE%D0%BB%D0%B8%D1%80%D0%BE%D0%B2%D0%B0%D0%BD%D0%BD%D0%B0%D1%8F-1287403065_6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508500"/>
            <a:ext cx="91281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05" name="Picture 58" descr="ANd9GcTZCY89F69KbLY2MgPpRpL-iyzngV6y7cWPZALJGJdE5__NxPV6mSt6WRets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8" r="45354" b="2408"/>
          <a:stretch>
            <a:fillRect/>
          </a:stretch>
        </p:blipFill>
        <p:spPr bwMode="auto">
          <a:xfrm>
            <a:off x="2843213" y="2492375"/>
            <a:ext cx="79216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06" name="Picture 59" descr="ANd9GcTZCY89F69KbLY2MgPpRpL-iyzngV6y7cWPZALJGJdE5__NxPV6mSt6WRets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8" r="45354" b="2408"/>
          <a:stretch>
            <a:fillRect/>
          </a:stretch>
        </p:blipFill>
        <p:spPr bwMode="auto">
          <a:xfrm>
            <a:off x="4356100" y="2492375"/>
            <a:ext cx="79216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07" name="Picture 60" descr="ANd9GcTZCY89F69KbLY2MgPpRpL-iyzngV6y7cWPZALJGJdE5__NxPV6mSt6WRets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8" r="45354" b="2408"/>
          <a:stretch>
            <a:fillRect/>
          </a:stretch>
        </p:blipFill>
        <p:spPr bwMode="auto">
          <a:xfrm>
            <a:off x="5795963" y="2492375"/>
            <a:ext cx="79216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08" name="Picture 61" descr="ANd9GcTZCY89F69KbLY2MgPpRpL-iyzngV6y7cWPZALJGJdE5__NxPV6mSt6WRets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8" r="45354" b="2408"/>
          <a:stretch>
            <a:fillRect/>
          </a:stretch>
        </p:blipFill>
        <p:spPr bwMode="auto">
          <a:xfrm>
            <a:off x="7235825" y="2492375"/>
            <a:ext cx="79216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09" name="Picture 62" descr="ANd9GcTZCY89F69KbLY2MgPpRpL-iyzngV6y7cWPZALJGJdE5__NxPV6mSt6WRets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8" r="45354" b="2408"/>
          <a:stretch>
            <a:fillRect/>
          </a:stretch>
        </p:blipFill>
        <p:spPr bwMode="auto">
          <a:xfrm>
            <a:off x="2843213" y="3213100"/>
            <a:ext cx="79216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0" name="Picture 63" descr="ANd9GcTZCY89F69KbLY2MgPpRpL-iyzngV6y7cWPZALJGJdE5__NxPV6mSt6WRets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8" r="45354" b="2408"/>
          <a:stretch>
            <a:fillRect/>
          </a:stretch>
        </p:blipFill>
        <p:spPr bwMode="auto">
          <a:xfrm>
            <a:off x="5795963" y="3213100"/>
            <a:ext cx="79216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1" name="Picture 64" descr="ANd9GcTZCY89F69KbLY2MgPpRpL-iyzngV6y7cWPZALJGJdE5__NxPV6mSt6WRets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8" r="45354" b="2408"/>
          <a:stretch>
            <a:fillRect/>
          </a:stretch>
        </p:blipFill>
        <p:spPr bwMode="auto">
          <a:xfrm>
            <a:off x="2843213" y="3860800"/>
            <a:ext cx="79216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2" name="Picture 65" descr="ANd9GcTZCY89F69KbLY2MgPpRpL-iyzngV6y7cWPZALJGJdE5__NxPV6mSt6WRets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8" r="45354" b="2408"/>
          <a:stretch>
            <a:fillRect/>
          </a:stretch>
        </p:blipFill>
        <p:spPr bwMode="auto">
          <a:xfrm>
            <a:off x="4284663" y="3860800"/>
            <a:ext cx="79216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3" name="Picture 66" descr="ANd9GcTZCY89F69KbLY2MgPpRpL-iyzngV6y7cWPZALJGJdE5__NxPV6mSt6WRets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8" r="45354" b="2408"/>
          <a:stretch>
            <a:fillRect/>
          </a:stretch>
        </p:blipFill>
        <p:spPr bwMode="auto">
          <a:xfrm>
            <a:off x="5795963" y="3860800"/>
            <a:ext cx="79216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4" name="Picture 67" descr="ANd9GcTZCY89F69KbLY2MgPpRpL-iyzngV6y7cWPZALJGJdE5__NxPV6mSt6WRets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8" r="45354" b="2408"/>
          <a:stretch>
            <a:fillRect/>
          </a:stretch>
        </p:blipFill>
        <p:spPr bwMode="auto">
          <a:xfrm>
            <a:off x="7235825" y="3860800"/>
            <a:ext cx="79216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5" name="Picture 68" descr="ANd9GcTZCY89F69KbLY2MgPpRpL-iyzngV6y7cWPZALJGJdE5__NxPV6mSt6WRets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8" r="45354" b="2408"/>
          <a:stretch>
            <a:fillRect/>
          </a:stretch>
        </p:blipFill>
        <p:spPr bwMode="auto">
          <a:xfrm>
            <a:off x="2843213" y="4581525"/>
            <a:ext cx="79216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6" name="Picture 69" descr="ANd9GcTZCY89F69KbLY2MgPpRpL-iyzngV6y7cWPZALJGJdE5__NxPV6mSt6WRets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8" r="45354" b="2408"/>
          <a:stretch>
            <a:fillRect/>
          </a:stretch>
        </p:blipFill>
        <p:spPr bwMode="auto">
          <a:xfrm>
            <a:off x="5795963" y="4581525"/>
            <a:ext cx="79216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0EE558-2F55-4E3A-9A66-8F4E361C52E0}"/>
              </a:ext>
            </a:extLst>
          </p:cNvPr>
          <p:cNvSpPr txBox="1"/>
          <p:nvPr/>
        </p:nvSpPr>
        <p:spPr>
          <a:xfrm>
            <a:off x="6300191" y="5359026"/>
            <a:ext cx="1979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 A-B-</a:t>
            </a:r>
          </a:p>
          <a:p>
            <a:r>
              <a:rPr lang="en-US" dirty="0"/>
              <a:t>3A-bb</a:t>
            </a:r>
          </a:p>
          <a:p>
            <a:r>
              <a:rPr lang="en-US" dirty="0"/>
              <a:t>3 </a:t>
            </a:r>
            <a:r>
              <a:rPr lang="en-US" dirty="0" err="1"/>
              <a:t>aaB</a:t>
            </a:r>
            <a:r>
              <a:rPr lang="en-US" dirty="0"/>
              <a:t>-</a:t>
            </a:r>
          </a:p>
          <a:p>
            <a:r>
              <a:rPr lang="en-US" dirty="0"/>
              <a:t>1 </a:t>
            </a:r>
            <a:r>
              <a:rPr lang="en-US" dirty="0" err="1"/>
              <a:t>aabb</a:t>
            </a:r>
            <a:endParaRPr lang="ru-UA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29B4DAD-36F4-49FA-B1D1-FAA131F77A6B}"/>
              </a:ext>
            </a:extLst>
          </p:cNvPr>
          <p:cNvSpPr/>
          <p:nvPr/>
        </p:nvSpPr>
        <p:spPr>
          <a:xfrm>
            <a:off x="6300192" y="5349876"/>
            <a:ext cx="864196" cy="5937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429431CA-B393-48E1-B418-682664278BC7}"/>
              </a:ext>
            </a:extLst>
          </p:cNvPr>
          <p:cNvCxnSpPr/>
          <p:nvPr/>
        </p:nvCxnSpPr>
        <p:spPr>
          <a:xfrm flipV="1">
            <a:off x="1907704" y="5589240"/>
            <a:ext cx="4176464" cy="720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3996B2B9-A1B4-4F76-925E-5A72CCF3A004}"/>
              </a:ext>
            </a:extLst>
          </p:cNvPr>
          <p:cNvCxnSpPr/>
          <p:nvPr/>
        </p:nvCxnSpPr>
        <p:spPr>
          <a:xfrm flipV="1">
            <a:off x="3635375" y="6024876"/>
            <a:ext cx="2664816" cy="284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026D15CC-798B-429A-B761-D61B996FB2AF}"/>
              </a:ext>
            </a:extLst>
          </p:cNvPr>
          <p:cNvCxnSpPr/>
          <p:nvPr/>
        </p:nvCxnSpPr>
        <p:spPr>
          <a:xfrm flipV="1">
            <a:off x="5580112" y="6381328"/>
            <a:ext cx="720079" cy="178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223373"/>
      </p:ext>
    </p:extLst>
  </p:cSld>
  <p:clrMapOvr>
    <a:masterClrMapping/>
  </p:clrMapOvr>
  <p:transition spd="med">
    <p:blinds dir="vert"/>
    <p:sndAc>
      <p:stSnd>
        <p:snd r:embed="rId2" name="wind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-6936"/>
            <a:ext cx="4125144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highlight>
                  <a:srgbClr val="FFFF00"/>
                </a:highlight>
              </a:rPr>
              <a:t>Домінантний епістаз   13:3</a:t>
            </a:r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9778" t="25172" r="63446" b="8621"/>
          <a:stretch>
            <a:fillRect/>
          </a:stretch>
        </p:blipFill>
        <p:spPr bwMode="auto">
          <a:xfrm>
            <a:off x="29796" y="491473"/>
            <a:ext cx="541434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AE1020-EDAB-4B31-A06B-7547D52577F8}"/>
              </a:ext>
            </a:extLst>
          </p:cNvPr>
          <p:cNvSpPr txBox="1"/>
          <p:nvPr/>
        </p:nvSpPr>
        <p:spPr>
          <a:xfrm>
            <a:off x="6084168" y="1412776"/>
            <a:ext cx="3059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С – інгібітор забарвлення</a:t>
            </a:r>
          </a:p>
          <a:p>
            <a:r>
              <a:rPr lang="en-US" dirty="0"/>
              <a:t>c </a:t>
            </a:r>
            <a:r>
              <a:rPr lang="uk-UA" dirty="0"/>
              <a:t>- не інгібує забарвлення</a:t>
            </a:r>
          </a:p>
          <a:p>
            <a:r>
              <a:rPr lang="en-US" dirty="0"/>
              <a:t>I - </a:t>
            </a:r>
            <a:r>
              <a:rPr lang="uk-UA" dirty="0"/>
              <a:t> наявність </a:t>
            </a:r>
            <a:r>
              <a:rPr lang="ru-RU" dirty="0" err="1"/>
              <a:t>пігменту</a:t>
            </a:r>
            <a:endParaRPr lang="ru-RU" dirty="0"/>
          </a:p>
          <a:p>
            <a:r>
              <a:rPr lang="en-US" dirty="0" err="1"/>
              <a:t>i</a:t>
            </a:r>
            <a:r>
              <a:rPr lang="en-US" dirty="0"/>
              <a:t> – </a:t>
            </a:r>
            <a:r>
              <a:rPr lang="uk-UA" dirty="0"/>
              <a:t>відсутність пігменту</a:t>
            </a:r>
            <a:endParaRPr lang="ru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BA7046-E3CA-4E6F-B512-DB260CB964BC}"/>
              </a:ext>
            </a:extLst>
          </p:cNvPr>
          <p:cNvSpPr txBox="1"/>
          <p:nvPr/>
        </p:nvSpPr>
        <p:spPr>
          <a:xfrm>
            <a:off x="6588224" y="3933056"/>
            <a:ext cx="23762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400" dirty="0"/>
              <a:t>9 C-I-</a:t>
            </a:r>
          </a:p>
          <a:p>
            <a:r>
              <a:rPr lang="en-US" sz="2400" dirty="0"/>
              <a:t>3 C-ii</a:t>
            </a:r>
          </a:p>
          <a:p>
            <a:r>
              <a:rPr lang="en-US" sz="2400" dirty="0"/>
              <a:t>3 </a:t>
            </a:r>
            <a:r>
              <a:rPr lang="en-US" sz="2400" dirty="0" err="1"/>
              <a:t>ccI</a:t>
            </a:r>
            <a:r>
              <a:rPr lang="en-US" sz="2400" dirty="0"/>
              <a:t>-</a:t>
            </a:r>
          </a:p>
          <a:p>
            <a:r>
              <a:rPr lang="en-US" sz="2400" dirty="0"/>
              <a:t>1 ccii</a:t>
            </a:r>
            <a:endParaRPr lang="ru-UA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19602B-C677-4A75-A73E-4F3B5C14B12C}"/>
              </a:ext>
            </a:extLst>
          </p:cNvPr>
          <p:cNvSpPr txBox="1"/>
          <p:nvPr/>
        </p:nvSpPr>
        <p:spPr>
          <a:xfrm>
            <a:off x="5565124" y="5951406"/>
            <a:ext cx="35490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13</a:t>
            </a:r>
            <a:r>
              <a:rPr lang="en-US" sz="2800" dirty="0"/>
              <a:t> </a:t>
            </a:r>
            <a:r>
              <a:rPr lang="ru-RU" sz="2800" dirty="0" err="1"/>
              <a:t>білі</a:t>
            </a:r>
            <a:r>
              <a:rPr lang="ru-RU" sz="2800" dirty="0"/>
              <a:t> : 3 </a:t>
            </a:r>
            <a:r>
              <a:rPr lang="ru-RU" sz="2800" dirty="0" err="1"/>
              <a:t>забарвлені</a:t>
            </a:r>
            <a:endParaRPr lang="ru-RU" sz="2800" dirty="0"/>
          </a:p>
          <a:p>
            <a:endParaRPr lang="ru-UA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A7EDE2-042D-4BCB-A005-73815BF99CA6}"/>
              </a:ext>
            </a:extLst>
          </p:cNvPr>
          <p:cNvSpPr/>
          <p:nvPr/>
        </p:nvSpPr>
        <p:spPr>
          <a:xfrm>
            <a:off x="6588224" y="4244896"/>
            <a:ext cx="936104" cy="7222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8BDE25C3-60CB-495E-887D-58335D1C5E06}"/>
              </a:ext>
            </a:extLst>
          </p:cNvPr>
          <p:cNvCxnSpPr/>
          <p:nvPr/>
        </p:nvCxnSpPr>
        <p:spPr>
          <a:xfrm flipV="1">
            <a:off x="5796136" y="4797152"/>
            <a:ext cx="576064" cy="982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D84ACFD9-D8FF-49CA-A0A7-878F21313B0B}"/>
              </a:ext>
            </a:extLst>
          </p:cNvPr>
          <p:cNvCxnSpPr/>
          <p:nvPr/>
        </p:nvCxnSpPr>
        <p:spPr>
          <a:xfrm flipH="1" flipV="1">
            <a:off x="7524328" y="5229200"/>
            <a:ext cx="504056" cy="7222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255B8937-6045-48A2-91F3-DE038523AD52}"/>
              </a:ext>
            </a:extLst>
          </p:cNvPr>
          <p:cNvCxnSpPr/>
          <p:nvPr/>
        </p:nvCxnSpPr>
        <p:spPr>
          <a:xfrm flipV="1">
            <a:off x="6084168" y="5589240"/>
            <a:ext cx="504056" cy="362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32" y="203422"/>
            <a:ext cx="8646132" cy="633290"/>
          </a:xfrm>
        </p:spPr>
        <p:txBody>
          <a:bodyPr>
            <a:normAutofit/>
          </a:bodyPr>
          <a:lstStyle/>
          <a:p>
            <a:r>
              <a:rPr lang="uk-UA" dirty="0">
                <a:highlight>
                  <a:srgbClr val="FFFF00"/>
                </a:highlight>
              </a:rPr>
              <a:t>Рецесивний епістаз    	9: 3:4		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196752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А – </a:t>
            </a:r>
            <a:r>
              <a:rPr lang="ru-RU" sz="2000" b="1" dirty="0" err="1"/>
              <a:t>пігмент</a:t>
            </a:r>
            <a:endParaRPr lang="ru-RU" sz="2000" b="1" dirty="0"/>
          </a:p>
          <a:p>
            <a:r>
              <a:rPr lang="en-US" sz="2000" b="1" dirty="0"/>
              <a:t>a</a:t>
            </a:r>
            <a:r>
              <a:rPr lang="ru-RU" sz="2000" b="1" dirty="0"/>
              <a:t> – </a:t>
            </a:r>
            <a:r>
              <a:rPr lang="ru-RU" sz="2000" b="1" dirty="0" err="1"/>
              <a:t>відсутність</a:t>
            </a:r>
            <a:r>
              <a:rPr lang="ru-RU" sz="2000" b="1" dirty="0"/>
              <a:t> </a:t>
            </a:r>
            <a:r>
              <a:rPr lang="ru-RU" sz="2000" b="1" dirty="0" err="1"/>
              <a:t>пігмента</a:t>
            </a:r>
            <a:endParaRPr lang="ru-RU" sz="2000" b="1" dirty="0"/>
          </a:p>
          <a:p>
            <a:r>
              <a:rPr lang="ru-RU" sz="2000" b="1" dirty="0" err="1">
                <a:highlight>
                  <a:srgbClr val="FFFF00"/>
                </a:highlight>
              </a:rPr>
              <a:t>аа</a:t>
            </a:r>
            <a:r>
              <a:rPr lang="ru-RU" sz="2000" b="1" dirty="0">
                <a:highlight>
                  <a:srgbClr val="FFFF00"/>
                </a:highlight>
              </a:rPr>
              <a:t>&gt;</a:t>
            </a:r>
            <a:r>
              <a:rPr lang="ru-RU" sz="2000" b="1" dirty="0" err="1">
                <a:highlight>
                  <a:srgbClr val="FFFF00"/>
                </a:highlight>
              </a:rPr>
              <a:t>В,в</a:t>
            </a:r>
            <a:endParaRPr lang="ru-RU" sz="2000" b="1" dirty="0">
              <a:highlight>
                <a:srgbClr val="FFFF00"/>
              </a:highlight>
            </a:endParaRPr>
          </a:p>
          <a:p>
            <a:r>
              <a:rPr lang="ru-RU" sz="2000" b="1" dirty="0"/>
              <a:t>В – </a:t>
            </a:r>
            <a:r>
              <a:rPr lang="ru-RU" sz="2000" b="1" dirty="0" err="1"/>
              <a:t>нерівномірний</a:t>
            </a:r>
            <a:r>
              <a:rPr lang="ru-RU" sz="2000" b="1" dirty="0"/>
              <a:t> </a:t>
            </a:r>
            <a:r>
              <a:rPr lang="ru-RU" sz="2000" b="1" dirty="0" err="1"/>
              <a:t>розподіл</a:t>
            </a:r>
            <a:r>
              <a:rPr lang="ru-RU" sz="2000" b="1" dirty="0"/>
              <a:t> </a:t>
            </a:r>
            <a:r>
              <a:rPr lang="ru-RU" sz="2000" b="1" dirty="0" err="1"/>
              <a:t>пігмента</a:t>
            </a:r>
            <a:r>
              <a:rPr lang="ru-RU" sz="2000" b="1" dirty="0"/>
              <a:t>  по </a:t>
            </a:r>
            <a:r>
              <a:rPr lang="ru-RU" sz="2000" b="1" dirty="0" err="1"/>
              <a:t>довжині</a:t>
            </a:r>
            <a:r>
              <a:rPr lang="ru-RU" sz="2000" b="1" dirty="0"/>
              <a:t> </a:t>
            </a:r>
            <a:r>
              <a:rPr lang="ru-RU" sz="2000" b="1" dirty="0" err="1"/>
              <a:t>волосся</a:t>
            </a:r>
            <a:r>
              <a:rPr lang="ru-RU" sz="2000" b="1" dirty="0"/>
              <a:t> (</a:t>
            </a:r>
            <a:r>
              <a:rPr lang="ru-RU" sz="2000" b="1" dirty="0" err="1"/>
              <a:t>агуті</a:t>
            </a:r>
            <a:r>
              <a:rPr lang="ru-RU" sz="2000" b="1" dirty="0"/>
              <a:t>)</a:t>
            </a:r>
          </a:p>
          <a:p>
            <a:r>
              <a:rPr lang="en-US" sz="2000" b="1" dirty="0"/>
              <a:t>b</a:t>
            </a:r>
            <a:r>
              <a:rPr lang="ru-RU" sz="2000" b="1" dirty="0"/>
              <a:t> – </a:t>
            </a:r>
            <a:r>
              <a:rPr lang="ru-RU" sz="2000" b="1" dirty="0" err="1"/>
              <a:t>рівномірний</a:t>
            </a:r>
            <a:r>
              <a:rPr lang="ru-RU" sz="2000" b="1" dirty="0"/>
              <a:t> </a:t>
            </a:r>
            <a:r>
              <a:rPr lang="ru-RU" sz="2000" b="1" dirty="0" err="1"/>
              <a:t>розподіл</a:t>
            </a:r>
            <a:r>
              <a:rPr lang="ru-RU" sz="2000" b="1" dirty="0"/>
              <a:t> </a:t>
            </a:r>
            <a:r>
              <a:rPr lang="ru-RU" sz="2000" b="1" dirty="0" err="1"/>
              <a:t>пігмента</a:t>
            </a:r>
            <a:endParaRPr lang="ru-RU" sz="2000" b="1" dirty="0"/>
          </a:p>
        </p:txBody>
      </p:sp>
      <p:pic>
        <p:nvPicPr>
          <p:cNvPr id="1026" name="Picture 2" descr="Взаимодействие неаллельных генов. - Биология - 11 класс">
            <a:extLst>
              <a:ext uri="{FF2B5EF4-FFF2-40B4-BE49-F238E27FC236}">
                <a16:creationId xmlns:a16="http://schemas.microsoft.com/office/drawing/2014/main" id="{4EE1DCCF-C362-4BB7-AC6E-D22E9D7CF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10136" r="1021" b="23714"/>
          <a:stretch/>
        </p:blipFill>
        <p:spPr bwMode="auto">
          <a:xfrm>
            <a:off x="1583668" y="3284984"/>
            <a:ext cx="597666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206" y="140792"/>
            <a:ext cx="3546308" cy="115741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dirty="0">
                <a:latin typeface="Comic Sans MS" panose="030F0702030302020204" pitchFamily="66" charset="0"/>
              </a:rPr>
              <a:t>Успадкування забарвлення</a:t>
            </a:r>
          </a:p>
          <a:p>
            <a:pPr marL="0" indent="0">
              <a:buNone/>
            </a:pPr>
            <a:r>
              <a:rPr lang="uk-UA" dirty="0">
                <a:latin typeface="Comic Sans MS" panose="030F0702030302020204" pitchFamily="66" charset="0"/>
              </a:rPr>
              <a:t>кольору хутра кроликів </a:t>
            </a:r>
          </a:p>
          <a:p>
            <a:pPr marL="0" indent="0">
              <a:buNone/>
            </a:pP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396" y="1298205"/>
            <a:ext cx="267733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500" dirty="0">
                <a:latin typeface="Comic Sans MS" panose="030F0702030302020204" pitchFamily="66" charset="0"/>
              </a:rPr>
              <a:t>А – наявність забарвлення</a:t>
            </a:r>
          </a:p>
          <a:p>
            <a:r>
              <a:rPr lang="uk-UA" sz="1500" dirty="0">
                <a:latin typeface="Comic Sans MS" panose="030F0702030302020204" pitchFamily="66" charset="0"/>
              </a:rPr>
              <a:t>а – </a:t>
            </a:r>
            <a:r>
              <a:rPr lang="uk-UA" sz="1500" dirty="0" err="1">
                <a:latin typeface="Comic Sans MS" panose="030F0702030302020204" pitchFamily="66" charset="0"/>
              </a:rPr>
              <a:t>інгібування</a:t>
            </a:r>
            <a:r>
              <a:rPr lang="uk-UA" sz="1500" dirty="0">
                <a:latin typeface="Comic Sans MS" panose="030F0702030302020204" pitchFamily="66" charset="0"/>
              </a:rPr>
              <a:t> забарвлення</a:t>
            </a:r>
          </a:p>
          <a:p>
            <a:r>
              <a:rPr lang="uk-UA" sz="1500" dirty="0" err="1">
                <a:highlight>
                  <a:srgbClr val="FFFF00"/>
                </a:highlight>
                <a:latin typeface="Comic Sans MS" panose="030F0702030302020204" pitchFamily="66" charset="0"/>
              </a:rPr>
              <a:t>аа</a:t>
            </a:r>
            <a:r>
              <a:rPr lang="uk-UA" sz="15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˃ В,</a:t>
            </a:r>
            <a:r>
              <a:rPr lang="en-US" sz="15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uk-UA" sz="1500" dirty="0">
              <a:highlight>
                <a:srgbClr val="FFFF00"/>
              </a:highlight>
              <a:latin typeface="Comic Sans MS" panose="030F0702030302020204" pitchFamily="66" charset="0"/>
            </a:endParaRPr>
          </a:p>
          <a:p>
            <a:r>
              <a:rPr lang="uk-UA" sz="1500" dirty="0">
                <a:latin typeface="Comic Sans MS" panose="030F0702030302020204" pitchFamily="66" charset="0"/>
              </a:rPr>
              <a:t>В – чорний колір</a:t>
            </a:r>
          </a:p>
          <a:p>
            <a:r>
              <a:rPr lang="en-US" sz="1500" dirty="0">
                <a:latin typeface="Comic Sans MS" panose="030F0702030302020204" pitchFamily="66" charset="0"/>
              </a:rPr>
              <a:t>b –</a:t>
            </a:r>
            <a:r>
              <a:rPr lang="uk-UA" sz="1500" dirty="0">
                <a:latin typeface="Comic Sans MS" panose="030F0702030302020204" pitchFamily="66" charset="0"/>
              </a:rPr>
              <a:t> блакитний колір</a:t>
            </a:r>
            <a:endParaRPr lang="ru-RU" sz="1500" dirty="0">
              <a:latin typeface="Comic Sans MS" panose="030F0702030302020204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732" y="3389971"/>
            <a:ext cx="31293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350" dirty="0">
                <a:latin typeface="Comic Sans MS" panose="030F0702030302020204" pitchFamily="66" charset="0"/>
              </a:rPr>
              <a:t>За генотипом – </a:t>
            </a:r>
          </a:p>
          <a:p>
            <a:r>
              <a:rPr lang="uk-UA" sz="1350" dirty="0">
                <a:latin typeface="Comic Sans MS" panose="030F0702030302020204" pitchFamily="66" charset="0"/>
              </a:rPr>
              <a:t>9А-В- : 3А-</a:t>
            </a:r>
            <a:r>
              <a:rPr lang="en-US" sz="1350" dirty="0">
                <a:latin typeface="Comic Sans MS" panose="030F0702030302020204" pitchFamily="66" charset="0"/>
              </a:rPr>
              <a:t>bb : 3aaB- : 1 </a:t>
            </a:r>
            <a:r>
              <a:rPr lang="en-US" sz="1350" dirty="0" err="1">
                <a:latin typeface="Comic Sans MS" panose="030F0702030302020204" pitchFamily="66" charset="0"/>
              </a:rPr>
              <a:t>aabb</a:t>
            </a:r>
            <a:endParaRPr lang="en-US" sz="1350" dirty="0">
              <a:latin typeface="Comic Sans MS" panose="030F0702030302020204" pitchFamily="66" charset="0"/>
            </a:endParaRPr>
          </a:p>
          <a:p>
            <a:r>
              <a:rPr lang="uk-UA" sz="1350" dirty="0">
                <a:latin typeface="Comic Sans MS" panose="030F0702030302020204" pitchFamily="66" charset="0"/>
              </a:rPr>
              <a:t>За фенотипом –</a:t>
            </a:r>
          </a:p>
          <a:p>
            <a:r>
              <a:rPr lang="uk-UA" sz="1350" b="1" dirty="0">
                <a:latin typeface="Comic Sans MS" panose="030F0702030302020204" pitchFamily="66" charset="0"/>
              </a:rPr>
              <a:t>9 чорних : 3 блакитних : 4 білих</a:t>
            </a:r>
            <a:endParaRPr lang="ru-RU" sz="1350" b="1" dirty="0">
              <a:latin typeface="Comic Sans MS" panose="030F0702030302020204" pitchFamily="66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932" y="109349"/>
            <a:ext cx="4044676" cy="211945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3"/>
          <a:srcRect l="31307" t="21995" r="59449" b="61751"/>
          <a:stretch/>
        </p:blipFill>
        <p:spPr>
          <a:xfrm>
            <a:off x="6081135" y="2138185"/>
            <a:ext cx="685801" cy="56388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4"/>
          <a:srcRect l="34238" t="46632" r="1295" b="1737"/>
          <a:stretch/>
        </p:blipFill>
        <p:spPr>
          <a:xfrm>
            <a:off x="3082123" y="2702065"/>
            <a:ext cx="5978041" cy="269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2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рми взаємодії неалельних генів">
            <a:extLst>
              <a:ext uri="{FF2B5EF4-FFF2-40B4-BE49-F238E27FC236}">
                <a16:creationId xmlns:a16="http://schemas.microsoft.com/office/drawing/2014/main" id="{5E35AE58-D80A-432C-B005-2F18B383C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7451" r="2750" b="20600"/>
          <a:stretch/>
        </p:blipFill>
        <p:spPr bwMode="auto">
          <a:xfrm>
            <a:off x="251520" y="1124744"/>
            <a:ext cx="864096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324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57F711-0811-41A8-9F59-9C224366E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uk-UA" dirty="0">
                <a:latin typeface="Comic Sans MS" panose="030F0702030302020204" pitchFamily="66" charset="0"/>
              </a:rPr>
              <a:t>Успадкування забарвлення</a:t>
            </a:r>
            <a:br>
              <a:rPr lang="uk-UA" dirty="0">
                <a:latin typeface="Comic Sans MS" panose="030F0702030302020204" pitchFamily="66" charset="0"/>
              </a:rPr>
            </a:br>
            <a:r>
              <a:rPr lang="uk-UA" dirty="0">
                <a:latin typeface="Comic Sans MS" panose="030F0702030302020204" pitchFamily="66" charset="0"/>
              </a:rPr>
              <a:t>кольору цибулини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C5681-737D-4176-B6B3-511E05D4704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UA" dirty="0"/>
          </a:p>
        </p:txBody>
      </p:sp>
      <p:pic>
        <p:nvPicPr>
          <p:cNvPr id="2050" name="Picture 2" descr="Сайт учителей биологии МБОУ Лицей № 2 города Воронежа">
            <a:extLst>
              <a:ext uri="{FF2B5EF4-FFF2-40B4-BE49-F238E27FC236}">
                <a16:creationId xmlns:a16="http://schemas.microsoft.com/office/drawing/2014/main" id="{1DF20672-4554-4BD8-8E4F-2B6D5FAC3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37382"/>
            <a:ext cx="5400600" cy="424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060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www.askims.dk/wp-content/uploads/2010/02/coatcollor-genes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686292"/>
            <a:ext cx="7272808" cy="481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9512" y="116632"/>
            <a:ext cx="896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/>
              <a:t>Успадкування забарвлення шерсті </a:t>
            </a:r>
            <a:r>
              <a:rPr lang="uk-UA" sz="2400" dirty="0">
                <a:solidFill>
                  <a:srgbClr val="FF0000"/>
                </a:solidFill>
              </a:rPr>
              <a:t>у собак </a:t>
            </a:r>
            <a:r>
              <a:rPr lang="uk-UA" sz="2400" dirty="0"/>
              <a:t>контролюється набагато </a:t>
            </a:r>
            <a:r>
              <a:rPr lang="uk-UA" sz="2400" dirty="0">
                <a:highlight>
                  <a:srgbClr val="FFFF00"/>
                </a:highlight>
              </a:rPr>
              <a:t>більшою кількістю генів</a:t>
            </a:r>
            <a:r>
              <a:rPr lang="uk-UA" sz="2400" dirty="0"/>
              <a:t>, багато з яких представлені </a:t>
            </a:r>
            <a:r>
              <a:rPr lang="uk-UA" sz="2400" dirty="0">
                <a:highlight>
                  <a:srgbClr val="FFFF00"/>
                </a:highlight>
              </a:rPr>
              <a:t>більш ніж двома алелями </a:t>
            </a:r>
            <a:r>
              <a:rPr lang="uk-UA" sz="2400" dirty="0"/>
              <a:t>і знаходяться в різних типах взаємодій з </a:t>
            </a:r>
            <a:r>
              <a:rPr lang="uk-UA" sz="2400" dirty="0" err="1"/>
              <a:t>неалельними</a:t>
            </a:r>
            <a:r>
              <a:rPr lang="ru-RU" sz="2400" dirty="0"/>
              <a:t>.</a:t>
            </a:r>
            <a:r>
              <a:rPr lang="uk-UA" sz="2400" dirty="0"/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576509" y="775942"/>
            <a:ext cx="8046443" cy="5877271"/>
            <a:chOff x="24493" y="-29471"/>
            <a:chExt cx="8921542" cy="6887470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24493" y="-29471"/>
              <a:ext cx="8921542" cy="5120947"/>
              <a:chOff x="35538" y="776513"/>
              <a:chExt cx="8921542" cy="5120947"/>
            </a:xfrm>
          </p:grpSpPr>
          <p:grpSp>
            <p:nvGrpSpPr>
              <p:cNvPr id="9" name="Группа 8"/>
              <p:cNvGrpSpPr/>
              <p:nvPr/>
            </p:nvGrpSpPr>
            <p:grpSpPr>
              <a:xfrm>
                <a:off x="106846" y="776514"/>
                <a:ext cx="3336170" cy="2262074"/>
                <a:chOff x="460305" y="1628800"/>
                <a:chExt cx="3099878" cy="2215681"/>
              </a:xfrm>
            </p:grpSpPr>
            <p:sp>
              <p:nvSpPr>
                <p:cNvPr id="8" name="Прямоугольник 7"/>
                <p:cNvSpPr/>
                <p:nvPr/>
              </p:nvSpPr>
              <p:spPr>
                <a:xfrm>
                  <a:off x="460305" y="1628800"/>
                  <a:ext cx="3099878" cy="4521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uk-UA" sz="2400" b="1" dirty="0"/>
                    <a:t>Ген </a:t>
                  </a:r>
                  <a:r>
                    <a:rPr lang="uk-UA" sz="2400" b="1" i="1" dirty="0"/>
                    <a:t>А</a:t>
                  </a:r>
                  <a:r>
                    <a:rPr lang="uk-UA" sz="2400" b="1" dirty="0"/>
                    <a:t> «агуті» (</a:t>
                  </a:r>
                  <a:r>
                    <a:rPr lang="en-US" sz="2400" b="1" dirty="0"/>
                    <a:t>agouti)</a:t>
                  </a:r>
                  <a:endParaRPr lang="uk-UA" sz="2400" b="1" dirty="0"/>
                </a:p>
              </p:txBody>
            </p:sp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355" y="2176938"/>
                  <a:ext cx="2977580" cy="16675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3" name="Группа 12"/>
              <p:cNvGrpSpPr/>
              <p:nvPr/>
            </p:nvGrpSpPr>
            <p:grpSpPr>
              <a:xfrm>
                <a:off x="3332931" y="776514"/>
                <a:ext cx="2804623" cy="2264765"/>
                <a:chOff x="3921620" y="1626109"/>
                <a:chExt cx="2804623" cy="2264765"/>
              </a:xfrm>
            </p:grpSpPr>
            <p:sp>
              <p:nvSpPr>
                <p:cNvPr id="11" name="Прямоугольник 10"/>
                <p:cNvSpPr/>
                <p:nvPr/>
              </p:nvSpPr>
              <p:spPr>
                <a:xfrm>
                  <a:off x="4283968" y="1626109"/>
                  <a:ext cx="239200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uk-UA" sz="2400" b="1" dirty="0"/>
                    <a:t>Ген </a:t>
                  </a:r>
                  <a:r>
                    <a:rPr lang="uk-UA" sz="2400" b="1" i="1" dirty="0"/>
                    <a:t>О</a:t>
                  </a:r>
                  <a:r>
                    <a:rPr lang="uk-UA" sz="2400" b="1" dirty="0"/>
                    <a:t> (</a:t>
                  </a:r>
                  <a:r>
                    <a:rPr lang="en-US" sz="2400" b="1" dirty="0"/>
                    <a:t>Orange)</a:t>
                  </a:r>
                  <a:endParaRPr lang="uk-UA" sz="2400" b="1" dirty="0"/>
                </a:p>
              </p:txBody>
            </p:sp>
            <p:pic>
              <p:nvPicPr>
                <p:cNvPr id="1028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997" t="8237" r="3471" b="8237"/>
                <a:stretch/>
              </p:blipFill>
              <p:spPr bwMode="auto">
                <a:xfrm>
                  <a:off x="3921620" y="2176938"/>
                  <a:ext cx="2804623" cy="17139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4" name="Прямоугольник 13"/>
              <p:cNvSpPr/>
              <p:nvPr/>
            </p:nvSpPr>
            <p:spPr>
              <a:xfrm>
                <a:off x="2958206" y="3048666"/>
                <a:ext cx="226215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uk-UA" sz="2400" b="1" dirty="0"/>
                  <a:t>Ген </a:t>
                </a:r>
                <a:r>
                  <a:rPr lang="en-US" sz="2400" b="1" i="1" dirty="0"/>
                  <a:t>D</a:t>
                </a:r>
                <a:r>
                  <a:rPr lang="en-US" sz="2400" b="1" dirty="0"/>
                  <a:t> (Dense </a:t>
                </a:r>
                <a:br>
                  <a:rPr lang="uk-UA" sz="2400" b="1" dirty="0"/>
                </a:br>
                <a:r>
                  <a:rPr lang="en-US" sz="2400" b="1" dirty="0"/>
                  <a:t>pigmentation) </a:t>
                </a:r>
                <a:endParaRPr lang="uk-UA" sz="2400" b="1" dirty="0"/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30" t="12726" r="19541" b="27294"/>
              <a:stretch/>
            </p:blipFill>
            <p:spPr bwMode="auto">
              <a:xfrm>
                <a:off x="2403330" y="3879663"/>
                <a:ext cx="3180284" cy="20177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Прямоугольник 14"/>
              <p:cNvSpPr/>
              <p:nvPr/>
            </p:nvSpPr>
            <p:spPr>
              <a:xfrm>
                <a:off x="153178" y="3038588"/>
                <a:ext cx="231345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2400" b="1" dirty="0"/>
                  <a:t>Ген </a:t>
                </a:r>
                <a:r>
                  <a:rPr lang="en-US" sz="2400" b="1" i="1" dirty="0"/>
                  <a:t>S</a:t>
                </a:r>
                <a:r>
                  <a:rPr lang="en-US" sz="2400" b="1" dirty="0"/>
                  <a:t> (Piebald </a:t>
                </a:r>
                <a:endParaRPr lang="uk-UA" sz="2400" b="1" dirty="0"/>
              </a:p>
              <a:p>
                <a:pPr algn="ctr"/>
                <a:r>
                  <a:rPr lang="en-US" sz="2400" b="1" dirty="0"/>
                  <a:t>spotting) </a:t>
                </a:r>
                <a:endParaRPr lang="uk-UA" sz="2400" b="1" dirty="0"/>
              </a:p>
            </p:txBody>
          </p:sp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25" t="16887" r="18713" b="18755"/>
              <a:stretch/>
            </p:blipFill>
            <p:spPr bwMode="auto">
              <a:xfrm>
                <a:off x="35538" y="3869585"/>
                <a:ext cx="2367791" cy="2027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Прямоугольник 15"/>
              <p:cNvSpPr/>
              <p:nvPr/>
            </p:nvSpPr>
            <p:spPr>
              <a:xfrm>
                <a:off x="6349229" y="776513"/>
                <a:ext cx="236553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uk-UA" sz="2400" b="1" dirty="0"/>
                  <a:t>Ген </a:t>
                </a:r>
                <a:r>
                  <a:rPr lang="uk-UA" sz="2400" b="1" i="1" dirty="0"/>
                  <a:t>Т</a:t>
                </a:r>
                <a:r>
                  <a:rPr lang="uk-UA" sz="2400" b="1" dirty="0"/>
                  <a:t> (</a:t>
                </a:r>
                <a:r>
                  <a:rPr lang="en-US" sz="2400" b="1" dirty="0"/>
                  <a:t>Tabby)</a:t>
                </a:r>
                <a:endParaRPr lang="uk-UA" sz="2400" b="1" dirty="0"/>
              </a:p>
            </p:txBody>
          </p:sp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6394" y="1336130"/>
                <a:ext cx="2811210" cy="1705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Прямоугольник 16"/>
              <p:cNvSpPr/>
              <p:nvPr/>
            </p:nvSpPr>
            <p:spPr>
              <a:xfrm>
                <a:off x="6015117" y="3009885"/>
                <a:ext cx="2151551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uk-UA" sz="2400" b="1" dirty="0"/>
                  <a:t>Ген </a:t>
                </a:r>
                <a:r>
                  <a:rPr lang="en-US" sz="2400" b="1" i="1" dirty="0"/>
                  <a:t>W</a:t>
                </a:r>
                <a:r>
                  <a:rPr lang="en-US" sz="2400" b="1" dirty="0"/>
                  <a:t> (White</a:t>
                </a:r>
                <a:endParaRPr lang="uk-UA" sz="2400" b="1" dirty="0"/>
              </a:p>
              <a:p>
                <a:pPr algn="ctr"/>
                <a:r>
                  <a:rPr lang="en-US" sz="2400" b="1" dirty="0"/>
                  <a:t> dominant) </a:t>
                </a:r>
                <a:endParaRPr lang="uk-UA" sz="2400" b="1" dirty="0"/>
              </a:p>
            </p:txBody>
          </p:sp>
          <p:pic>
            <p:nvPicPr>
              <p:cNvPr id="1032" name="Picture 8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61" r="4092"/>
              <a:stretch/>
            </p:blipFill>
            <p:spPr bwMode="auto">
              <a:xfrm>
                <a:off x="5611160" y="3877647"/>
                <a:ext cx="3345920" cy="2019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033" name="Picture 9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11" b="21256"/>
            <a:stretch/>
          </p:blipFill>
          <p:spPr bwMode="auto">
            <a:xfrm>
              <a:off x="3864706" y="5114504"/>
              <a:ext cx="4290917" cy="1743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1140964" y="5755418"/>
              <a:ext cx="262924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2400" b="1" dirty="0"/>
                <a:t>Ген </a:t>
              </a:r>
              <a:r>
                <a:rPr lang="en-US" sz="2400" b="1" i="1" dirty="0"/>
                <a:t>l </a:t>
              </a:r>
              <a:r>
                <a:rPr lang="en-US" sz="2400" b="1" dirty="0"/>
                <a:t>(Long hair )</a:t>
              </a:r>
              <a:endParaRPr lang="uk-UA" sz="2400" b="1" dirty="0"/>
            </a:p>
          </p:txBody>
        </p:sp>
      </p:grp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541DB26B-F1A5-4787-8631-59E75D85C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210" y="141845"/>
            <a:ext cx="8229600" cy="634097"/>
          </a:xfrm>
        </p:spPr>
        <p:txBody>
          <a:bodyPr/>
          <a:lstStyle/>
          <a:p>
            <a:r>
              <a:rPr lang="ru-RU" dirty="0"/>
              <a:t> </a:t>
            </a:r>
            <a:r>
              <a:rPr lang="uk-UA" dirty="0"/>
              <a:t> </a:t>
            </a:r>
            <a:r>
              <a:rPr lang="uk-UA" dirty="0">
                <a:solidFill>
                  <a:srgbClr val="FF0000"/>
                </a:solidFill>
              </a:rPr>
              <a:t>І у котів….</a:t>
            </a:r>
            <a:endParaRPr lang="ru-U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09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349" y="361988"/>
            <a:ext cx="8229600" cy="36933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Генетичні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портрети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дворових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котів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м.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Запоріжжя</a:t>
            </a:r>
            <a:b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дипломна</a:t>
            </a: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 Коваль В.)</a:t>
            </a:r>
            <a:endParaRPr lang="uk-UA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99387" y="847967"/>
            <a:ext cx="3179452" cy="2331824"/>
            <a:chOff x="107504" y="2936198"/>
            <a:chExt cx="5008296" cy="3721384"/>
          </a:xfrm>
        </p:grpSpPr>
        <p:pic>
          <p:nvPicPr>
            <p:cNvPr id="6150" name="Рисунок 38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68" t="18022" r="12973" b="15695"/>
            <a:stretch>
              <a:fillRect/>
            </a:stretch>
          </p:blipFill>
          <p:spPr bwMode="auto">
            <a:xfrm>
              <a:off x="107504" y="2936198"/>
              <a:ext cx="4688557" cy="2863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1183774" y="6019042"/>
              <a:ext cx="3932026" cy="6385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A_D_L_</a:t>
              </a:r>
              <a:r>
                <a:rPr lang="uk-UA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Х</a:t>
              </a:r>
              <a:r>
                <a:rPr lang="en-US" sz="2000" b="1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uk-UA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Х</a:t>
              </a:r>
              <a:r>
                <a:rPr lang="en-US" sz="2000" b="1" i="1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20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S_T_ww</a:t>
              </a:r>
              <a:endPara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DA70347-9940-4AB0-8DC5-469A8459233E}"/>
              </a:ext>
            </a:extLst>
          </p:cNvPr>
          <p:cNvGrpSpPr/>
          <p:nvPr/>
        </p:nvGrpSpPr>
        <p:grpSpPr>
          <a:xfrm>
            <a:off x="608349" y="3715402"/>
            <a:ext cx="3159789" cy="2294631"/>
            <a:chOff x="285743" y="1685742"/>
            <a:chExt cx="5229370" cy="4794965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5EC716C-D8B8-4769-B13E-6111F7FB7EBB}"/>
                </a:ext>
              </a:extLst>
            </p:cNvPr>
            <p:cNvGrpSpPr/>
            <p:nvPr/>
          </p:nvGrpSpPr>
          <p:grpSpPr>
            <a:xfrm>
              <a:off x="1183773" y="1685742"/>
              <a:ext cx="4331340" cy="4794965"/>
              <a:chOff x="1183773" y="1685742"/>
              <a:chExt cx="4331340" cy="4794965"/>
            </a:xfrm>
          </p:grpSpPr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3424E30B-2E50-463B-8727-4FD4C9AF908C}"/>
                  </a:ext>
                </a:extLst>
              </p:cNvPr>
              <p:cNvSpPr/>
              <p:nvPr/>
            </p:nvSpPr>
            <p:spPr>
              <a:xfrm>
                <a:off x="4829129" y="1685742"/>
                <a:ext cx="18473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uk-UA" sz="2800" b="1" dirty="0"/>
              </a:p>
            </p:txBody>
          </p:sp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9A0898ED-E783-4587-A966-3A96256E7F28}"/>
                  </a:ext>
                </a:extLst>
              </p:cNvPr>
              <p:cNvSpPr/>
              <p:nvPr/>
            </p:nvSpPr>
            <p:spPr>
              <a:xfrm>
                <a:off x="1183773" y="6019042"/>
                <a:ext cx="1847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uk-UA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48874A23-C009-4FC5-ABC8-C7E356C4D925}"/>
                  </a:ext>
                </a:extLst>
              </p:cNvPr>
              <p:cNvSpPr/>
              <p:nvPr/>
            </p:nvSpPr>
            <p:spPr>
              <a:xfrm>
                <a:off x="5330382" y="6019042"/>
                <a:ext cx="1847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uk-UA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DDA095F2-02A5-4C15-A6E4-09CC56367F5D}"/>
                </a:ext>
              </a:extLst>
            </p:cNvPr>
            <p:cNvSpPr/>
            <p:nvPr/>
          </p:nvSpPr>
          <p:spPr>
            <a:xfrm>
              <a:off x="1162069" y="5726653"/>
              <a:ext cx="32079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i="1" dirty="0" err="1"/>
                <a:t>aaD</a:t>
              </a:r>
              <a:r>
                <a:rPr lang="ru-RU" sz="2800" b="1" i="1" dirty="0"/>
                <a:t>_</a:t>
              </a:r>
              <a:r>
                <a:rPr lang="en-US" sz="2800" b="1" i="1" dirty="0"/>
                <a:t>L</a:t>
              </a:r>
              <a:r>
                <a:rPr lang="ru-RU" sz="2800" b="1" i="1" dirty="0"/>
                <a:t>_</a:t>
              </a:r>
              <a:r>
                <a:rPr lang="uk-UA" sz="2800" b="1" i="1" dirty="0"/>
                <a:t>Х</a:t>
              </a:r>
              <a:r>
                <a:rPr lang="en-US" sz="2800" b="1" i="1" baseline="30000" dirty="0"/>
                <a:t>o</a:t>
              </a:r>
              <a:r>
                <a:rPr lang="uk-UA" sz="2800" b="1" i="1" dirty="0"/>
                <a:t>Х</a:t>
              </a:r>
              <a:r>
                <a:rPr lang="en-US" sz="2800" b="1" i="1" baseline="30000" dirty="0" err="1"/>
                <a:t>o</a:t>
              </a:r>
              <a:r>
                <a:rPr lang="en-US" sz="2800" b="1" i="1" dirty="0" err="1"/>
                <a:t>S</a:t>
              </a:r>
              <a:r>
                <a:rPr lang="ru-RU" sz="2800" b="1" i="1" dirty="0"/>
                <a:t>_</a:t>
              </a:r>
              <a:r>
                <a:rPr lang="en-US" sz="2800" b="1" i="1" dirty="0" err="1"/>
                <a:t>ww</a:t>
              </a:r>
              <a:endParaRPr lang="uk-UA" sz="2800" b="1" dirty="0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A99C0E9E-3713-4C58-84CC-A83105F1B641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43" y="2348880"/>
              <a:ext cx="4526163" cy="30603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72D05669-9B38-48CC-8DCC-0F6C1905CE00}"/>
              </a:ext>
            </a:extLst>
          </p:cNvPr>
          <p:cNvGrpSpPr/>
          <p:nvPr/>
        </p:nvGrpSpPr>
        <p:grpSpPr>
          <a:xfrm>
            <a:off x="4895730" y="426018"/>
            <a:ext cx="2976425" cy="2767756"/>
            <a:chOff x="317633" y="1685742"/>
            <a:chExt cx="5197480" cy="4794965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6BDDC66D-6FFF-4D90-A778-6DBEA9C9A172}"/>
                </a:ext>
              </a:extLst>
            </p:cNvPr>
            <p:cNvGrpSpPr/>
            <p:nvPr/>
          </p:nvGrpSpPr>
          <p:grpSpPr>
            <a:xfrm>
              <a:off x="1162069" y="1685742"/>
              <a:ext cx="4353044" cy="4794965"/>
              <a:chOff x="1162069" y="1685742"/>
              <a:chExt cx="4353044" cy="4794965"/>
            </a:xfrm>
          </p:grpSpPr>
          <p:grpSp>
            <p:nvGrpSpPr>
              <p:cNvPr id="32" name="Группа 31">
                <a:extLst>
                  <a:ext uri="{FF2B5EF4-FFF2-40B4-BE49-F238E27FC236}">
                    <a16:creationId xmlns:a16="http://schemas.microsoft.com/office/drawing/2014/main" id="{C8A83609-D423-4012-93D9-46BA1EBE0B7B}"/>
                  </a:ext>
                </a:extLst>
              </p:cNvPr>
              <p:cNvGrpSpPr/>
              <p:nvPr/>
            </p:nvGrpSpPr>
            <p:grpSpPr>
              <a:xfrm>
                <a:off x="1183773" y="1685742"/>
                <a:ext cx="4331340" cy="4794965"/>
                <a:chOff x="1183773" y="1685742"/>
                <a:chExt cx="4331340" cy="4794965"/>
              </a:xfrm>
            </p:grpSpPr>
            <p:sp>
              <p:nvSpPr>
                <p:cNvPr id="39" name="Прямоугольник 38">
                  <a:extLst>
                    <a:ext uri="{FF2B5EF4-FFF2-40B4-BE49-F238E27FC236}">
                      <a16:creationId xmlns:a16="http://schemas.microsoft.com/office/drawing/2014/main" id="{EB308515-131A-4ACD-8694-3B5FBFF75841}"/>
                    </a:ext>
                  </a:extLst>
                </p:cNvPr>
                <p:cNvSpPr/>
                <p:nvPr/>
              </p:nvSpPr>
              <p:spPr>
                <a:xfrm>
                  <a:off x="4829130" y="1685742"/>
                  <a:ext cx="18473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endParaRPr lang="uk-UA" sz="2800" b="1" dirty="0"/>
                </a:p>
              </p:txBody>
            </p:sp>
            <p:sp>
              <p:nvSpPr>
                <p:cNvPr id="37" name="Прямоугольник 36">
                  <a:extLst>
                    <a:ext uri="{FF2B5EF4-FFF2-40B4-BE49-F238E27FC236}">
                      <a16:creationId xmlns:a16="http://schemas.microsoft.com/office/drawing/2014/main" id="{3998BE14-181F-49A6-B0A5-8742C7EE9995}"/>
                    </a:ext>
                  </a:extLst>
                </p:cNvPr>
                <p:cNvSpPr/>
                <p:nvPr/>
              </p:nvSpPr>
              <p:spPr>
                <a:xfrm>
                  <a:off x="1183773" y="6019042"/>
                  <a:ext cx="18473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endParaRPr lang="uk-UA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Прямоугольник 37">
                  <a:extLst>
                    <a:ext uri="{FF2B5EF4-FFF2-40B4-BE49-F238E27FC236}">
                      <a16:creationId xmlns:a16="http://schemas.microsoft.com/office/drawing/2014/main" id="{DDB429FA-6F77-4ABF-A2BA-855362A64B08}"/>
                    </a:ext>
                  </a:extLst>
                </p:cNvPr>
                <p:cNvSpPr/>
                <p:nvPr/>
              </p:nvSpPr>
              <p:spPr>
                <a:xfrm>
                  <a:off x="5330382" y="6019042"/>
                  <a:ext cx="18473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endParaRPr lang="uk-UA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7BB1F735-82F0-4CAC-8C5F-A0724E92DBA7}"/>
                  </a:ext>
                </a:extLst>
              </p:cNvPr>
              <p:cNvSpPr/>
              <p:nvPr/>
            </p:nvSpPr>
            <p:spPr>
              <a:xfrm>
                <a:off x="1162069" y="5726653"/>
                <a:ext cx="314541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i="1" dirty="0" err="1"/>
                  <a:t>aaD</a:t>
                </a:r>
                <a:r>
                  <a:rPr lang="ru-RU" sz="2800" b="1" i="1" dirty="0"/>
                  <a:t>_</a:t>
                </a:r>
                <a:r>
                  <a:rPr lang="en-US" sz="2800" b="1" i="1" dirty="0"/>
                  <a:t>L</a:t>
                </a:r>
                <a:r>
                  <a:rPr lang="ru-RU" sz="2800" b="1" i="1" dirty="0"/>
                  <a:t>_</a:t>
                </a:r>
                <a:r>
                  <a:rPr lang="uk-UA" sz="2800" b="1" i="1" dirty="0"/>
                  <a:t>Х</a:t>
                </a:r>
                <a:r>
                  <a:rPr lang="en-US" sz="2800" b="1" i="1" baseline="30000" dirty="0"/>
                  <a:t>o</a:t>
                </a:r>
                <a:r>
                  <a:rPr lang="uk-UA" sz="2800" b="1" i="1" dirty="0"/>
                  <a:t>Х</a:t>
                </a:r>
                <a:r>
                  <a:rPr lang="en-US" sz="2800" b="1" i="1" baseline="30000" dirty="0" err="1"/>
                  <a:t>o</a:t>
                </a:r>
                <a:r>
                  <a:rPr lang="en-US" sz="2800" b="1" i="1" dirty="0" err="1"/>
                  <a:t>ssww</a:t>
                </a:r>
                <a:endParaRPr lang="uk-UA" sz="2800" b="1" dirty="0"/>
              </a:p>
            </p:txBody>
          </p:sp>
        </p:grpSp>
        <p:pic>
          <p:nvPicPr>
            <p:cNvPr id="30" name="Picture 3">
              <a:extLst>
                <a:ext uri="{FF2B5EF4-FFF2-40B4-BE49-F238E27FC236}">
                  <a16:creationId xmlns:a16="http://schemas.microsoft.com/office/drawing/2014/main" id="{DB3E21EC-0DD1-4816-9494-173F0EFDBC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633" y="2511641"/>
              <a:ext cx="4481822" cy="27467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7FF4BAE-2608-45E6-A3AB-1635CF00B2E2}"/>
              </a:ext>
            </a:extLst>
          </p:cNvPr>
          <p:cNvGrpSpPr/>
          <p:nvPr/>
        </p:nvGrpSpPr>
        <p:grpSpPr>
          <a:xfrm>
            <a:off x="4723831" y="3430449"/>
            <a:ext cx="3711380" cy="2880897"/>
            <a:chOff x="234313" y="1685742"/>
            <a:chExt cx="5280800" cy="4794965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7694BFAF-E314-41A9-8B51-4A1E912A84D9}"/>
                </a:ext>
              </a:extLst>
            </p:cNvPr>
            <p:cNvGrpSpPr/>
            <p:nvPr/>
          </p:nvGrpSpPr>
          <p:grpSpPr>
            <a:xfrm>
              <a:off x="1162068" y="1685742"/>
              <a:ext cx="4353045" cy="4794965"/>
              <a:chOff x="1162068" y="1685742"/>
              <a:chExt cx="4353045" cy="4794965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id="{74450F3A-F91B-489E-902C-9E475260F6A8}"/>
                  </a:ext>
                </a:extLst>
              </p:cNvPr>
              <p:cNvGrpSpPr/>
              <p:nvPr/>
            </p:nvGrpSpPr>
            <p:grpSpPr>
              <a:xfrm>
                <a:off x="1183773" y="1685742"/>
                <a:ext cx="4331340" cy="4794965"/>
                <a:chOff x="1183773" y="1685742"/>
                <a:chExt cx="4331340" cy="4794965"/>
              </a:xfrm>
            </p:grpSpPr>
            <p:sp>
              <p:nvSpPr>
                <p:cNvPr id="55" name="Прямоугольник 54">
                  <a:extLst>
                    <a:ext uri="{FF2B5EF4-FFF2-40B4-BE49-F238E27FC236}">
                      <a16:creationId xmlns:a16="http://schemas.microsoft.com/office/drawing/2014/main" id="{2495A307-15D0-46F3-9CFB-ADE91BB54E86}"/>
                    </a:ext>
                  </a:extLst>
                </p:cNvPr>
                <p:cNvSpPr/>
                <p:nvPr/>
              </p:nvSpPr>
              <p:spPr>
                <a:xfrm>
                  <a:off x="4829130" y="1685742"/>
                  <a:ext cx="18473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endParaRPr lang="uk-UA" sz="2800" b="1" dirty="0"/>
                </a:p>
              </p:txBody>
            </p:sp>
            <p:sp>
              <p:nvSpPr>
                <p:cNvPr id="53" name="Прямоугольник 52">
                  <a:extLst>
                    <a:ext uri="{FF2B5EF4-FFF2-40B4-BE49-F238E27FC236}">
                      <a16:creationId xmlns:a16="http://schemas.microsoft.com/office/drawing/2014/main" id="{D6DDBE31-6659-48BC-BDA5-9E56E59ACFB9}"/>
                    </a:ext>
                  </a:extLst>
                </p:cNvPr>
                <p:cNvSpPr/>
                <p:nvPr/>
              </p:nvSpPr>
              <p:spPr>
                <a:xfrm>
                  <a:off x="1183773" y="6019042"/>
                  <a:ext cx="18473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endParaRPr lang="uk-UA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Прямоугольник 53">
                  <a:extLst>
                    <a:ext uri="{FF2B5EF4-FFF2-40B4-BE49-F238E27FC236}">
                      <a16:creationId xmlns:a16="http://schemas.microsoft.com/office/drawing/2014/main" id="{A15928CD-07F2-4148-86A3-FC0DBB0F40E2}"/>
                    </a:ext>
                  </a:extLst>
                </p:cNvPr>
                <p:cNvSpPr/>
                <p:nvPr/>
              </p:nvSpPr>
              <p:spPr>
                <a:xfrm>
                  <a:off x="5330382" y="6019042"/>
                  <a:ext cx="18473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endParaRPr lang="uk-UA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BBE5C23A-1489-4B68-BBE3-BFD4E9A40E6B}"/>
                  </a:ext>
                </a:extLst>
              </p:cNvPr>
              <p:cNvSpPr/>
              <p:nvPr/>
            </p:nvSpPr>
            <p:spPr>
              <a:xfrm>
                <a:off x="1162068" y="5757432"/>
                <a:ext cx="18473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uk-UA" sz="2800" b="1" dirty="0"/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B07F416E-465B-4252-8759-56B8F8639184}"/>
                  </a:ext>
                </a:extLst>
              </p:cNvPr>
              <p:cNvSpPr/>
              <p:nvPr/>
            </p:nvSpPr>
            <p:spPr>
              <a:xfrm>
                <a:off x="5330382" y="5726653"/>
                <a:ext cx="1847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uk-UA" sz="2400" b="1" dirty="0"/>
              </a:p>
            </p:txBody>
          </p:sp>
        </p:grp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D25749BE-4D45-43E6-9A49-EBAAEC99D72B}"/>
                </a:ext>
              </a:extLst>
            </p:cNvPr>
            <p:cNvSpPr/>
            <p:nvPr/>
          </p:nvSpPr>
          <p:spPr>
            <a:xfrm>
              <a:off x="1594877" y="5726653"/>
              <a:ext cx="26484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i="1" dirty="0" err="1"/>
                <a:t>aaD</a:t>
              </a:r>
              <a:r>
                <a:rPr lang="ru-RU" sz="2400" b="1" i="1" dirty="0"/>
                <a:t>_</a:t>
              </a:r>
              <a:r>
                <a:rPr lang="en-US" sz="2400" b="1" i="1" dirty="0"/>
                <a:t>L</a:t>
              </a:r>
              <a:r>
                <a:rPr lang="ru-RU" sz="2400" b="1" i="1" dirty="0"/>
                <a:t>_</a:t>
              </a:r>
              <a:r>
                <a:rPr lang="en-US" sz="2400" b="1" i="1" dirty="0"/>
                <a:t>X</a:t>
              </a:r>
              <a:r>
                <a:rPr lang="en-US" sz="2400" b="1" i="1" baseline="30000" dirty="0"/>
                <a:t>O</a:t>
              </a:r>
              <a:r>
                <a:rPr lang="ru-RU" sz="2400" b="1" i="1" dirty="0"/>
                <a:t>_</a:t>
              </a:r>
              <a:r>
                <a:rPr lang="en-US" sz="2400" b="1" i="1" dirty="0"/>
                <a:t>S</a:t>
              </a:r>
              <a:r>
                <a:rPr lang="ru-RU" sz="2400" b="1" i="1" dirty="0"/>
                <a:t>_</a:t>
              </a:r>
              <a:r>
                <a:rPr lang="en-US" sz="2400" b="1" i="1" dirty="0" err="1"/>
                <a:t>ww</a:t>
              </a:r>
              <a:endParaRPr lang="uk-UA" sz="2400" b="1" dirty="0"/>
            </a:p>
          </p:txBody>
        </p:sp>
        <p:pic>
          <p:nvPicPr>
            <p:cNvPr id="46" name="Объект 3">
              <a:extLst>
                <a:ext uri="{FF2B5EF4-FFF2-40B4-BE49-F238E27FC236}">
                  <a16:creationId xmlns:a16="http://schemas.microsoft.com/office/drawing/2014/main" id="{0FA75AFC-22B3-460E-BCE8-E4845FE48147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86" t="2390" r="22273" b="34618"/>
            <a:stretch>
              <a:fillRect/>
            </a:stretch>
          </p:blipFill>
          <p:spPr bwMode="auto">
            <a:xfrm rot="5400000">
              <a:off x="1093271" y="1652687"/>
              <a:ext cx="2719067" cy="443698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13436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299BB2-2DA2-4E23-8083-F8DFD2709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48640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0000"/>
                </a:solidFill>
              </a:rPr>
              <a:t>І у шиншил….</a:t>
            </a:r>
            <a:endParaRPr lang="ru-UA" dirty="0"/>
          </a:p>
        </p:txBody>
      </p:sp>
      <p:pic>
        <p:nvPicPr>
          <p:cNvPr id="4" name="Рисунок 0" descr="052054054124049051055053052051049.jpeg">
            <a:extLst>
              <a:ext uri="{FF2B5EF4-FFF2-40B4-BE49-F238E27FC236}">
                <a16:creationId xmlns:a16="http://schemas.microsoft.com/office/drawing/2014/main" id="{4A4381CB-91CE-4BBF-BF15-44873D37A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5904"/>
          <a:stretch>
            <a:fillRect/>
          </a:stretch>
        </p:blipFill>
        <p:spPr bwMode="auto">
          <a:xfrm>
            <a:off x="3491880" y="368382"/>
            <a:ext cx="3816424" cy="4015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4F32BD9-7199-49EA-94A8-CC862393B7DB}"/>
              </a:ext>
            </a:extLst>
          </p:cNvPr>
          <p:cNvSpPr txBox="1">
            <a:spLocks/>
          </p:cNvSpPr>
          <p:nvPr/>
        </p:nvSpPr>
        <p:spPr>
          <a:xfrm>
            <a:off x="2877988" y="4869160"/>
            <a:ext cx="4430316" cy="871287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dirty="0">
                <a:solidFill>
                  <a:schemeClr val="tx1"/>
                </a:solidFill>
              </a:rPr>
              <a:t>Стандартний сірий</a:t>
            </a:r>
            <a:br>
              <a:rPr lang="uk-UA" sz="2000" dirty="0">
                <a:solidFill>
                  <a:schemeClr val="tx1"/>
                </a:solidFill>
              </a:rPr>
            </a:br>
            <a:r>
              <a:rPr lang="en-US" sz="2000" b="1" i="1" dirty="0" err="1">
                <a:solidFill>
                  <a:schemeClr val="tx1"/>
                </a:solidFill>
              </a:rPr>
              <a:t>AABBCCeeMMPPSSblblwwVV</a:t>
            </a:r>
            <a:endParaRPr lang="uk-UA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41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179512" y="1196752"/>
            <a:ext cx="2974975" cy="2529572"/>
            <a:chOff x="323528" y="332656"/>
            <a:chExt cx="2974975" cy="2529572"/>
          </a:xfrm>
        </p:grpSpPr>
        <p:pic>
          <p:nvPicPr>
            <p:cNvPr id="1025" name="Рисунок 3" descr="http://www.chinworld.ru/im.xp/052054054124053055051056051048054.jpeg"/>
            <p:cNvPicPr>
              <a:picLocks noChangeAspect="1" noChangeArrowheads="1"/>
            </p:cNvPicPr>
            <p:nvPr/>
          </p:nvPicPr>
          <p:blipFill>
            <a:blip r:embed="rId2" cstate="print"/>
            <a:srcRect l="4839" b="5238"/>
            <a:stretch>
              <a:fillRect/>
            </a:stretch>
          </p:blipFill>
          <p:spPr bwMode="auto">
            <a:xfrm>
              <a:off x="323528" y="332656"/>
              <a:ext cx="2974975" cy="2114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Прямоугольник 4"/>
            <p:cNvSpPr/>
            <p:nvPr/>
          </p:nvSpPr>
          <p:spPr>
            <a:xfrm>
              <a:off x="899592" y="2492896"/>
              <a:ext cx="17883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/>
                <a:t>Чорний оксамит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347864" y="1340768"/>
            <a:ext cx="2781840" cy="2385556"/>
            <a:chOff x="3419872" y="476672"/>
            <a:chExt cx="2781840" cy="2385556"/>
          </a:xfrm>
        </p:grpSpPr>
        <p:pic>
          <p:nvPicPr>
            <p:cNvPr id="1026" name="Рисунок 6" descr="http://www.chinworld.ru/im.xp/052054054124056052055053055049.jpeg"/>
            <p:cNvPicPr>
              <a:picLocks noChangeAspect="1" noChangeArrowheads="1"/>
            </p:cNvPicPr>
            <p:nvPr/>
          </p:nvPicPr>
          <p:blipFill>
            <a:blip r:embed="rId3" cstate="print"/>
            <a:srcRect b="8597"/>
            <a:stretch>
              <a:fillRect/>
            </a:stretch>
          </p:blipFill>
          <p:spPr bwMode="auto">
            <a:xfrm>
              <a:off x="3419872" y="476672"/>
              <a:ext cx="2781840" cy="1873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Прямоугольник 6"/>
            <p:cNvSpPr/>
            <p:nvPr/>
          </p:nvSpPr>
          <p:spPr>
            <a:xfrm>
              <a:off x="3995936" y="2492896"/>
              <a:ext cx="16385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/>
                <a:t>Білий Вільсона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372200" y="1196752"/>
            <a:ext cx="2592288" cy="2457564"/>
            <a:chOff x="6300192" y="332656"/>
            <a:chExt cx="2592288" cy="2457564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804248" y="2420888"/>
              <a:ext cx="16898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 err="1"/>
                <a:t>Гетеробежевий</a:t>
              </a:r>
              <a:endParaRPr lang="uk-UA" dirty="0"/>
            </a:p>
          </p:txBody>
        </p:sp>
        <p:pic>
          <p:nvPicPr>
            <p:cNvPr id="1027" name="Рисунок 12" descr="http://www.chinworld.ru/im.xp/052054054124050049056051052056054055.jpeg"/>
            <p:cNvPicPr>
              <a:picLocks noChangeAspect="1" noChangeArrowheads="1"/>
            </p:cNvPicPr>
            <p:nvPr/>
          </p:nvPicPr>
          <p:blipFill>
            <a:blip r:embed="rId4" cstate="print"/>
            <a:srcRect t="9544" b="4150"/>
            <a:stretch>
              <a:fillRect/>
            </a:stretch>
          </p:blipFill>
          <p:spPr bwMode="auto">
            <a:xfrm>
              <a:off x="6300192" y="332656"/>
              <a:ext cx="2592288" cy="2094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Группа 18"/>
          <p:cNvGrpSpPr/>
          <p:nvPr/>
        </p:nvGrpSpPr>
        <p:grpSpPr>
          <a:xfrm>
            <a:off x="683568" y="3861048"/>
            <a:ext cx="2511425" cy="2385556"/>
            <a:chOff x="611560" y="3068960"/>
            <a:chExt cx="2511425" cy="2385556"/>
          </a:xfrm>
        </p:grpSpPr>
        <p:pic>
          <p:nvPicPr>
            <p:cNvPr id="1028" name="Рисунок 15" descr="http://www.chinworld.ru/im.xp/052054054124050049056051052057048049.jpeg"/>
            <p:cNvPicPr>
              <a:picLocks noChangeAspect="1" noChangeArrowheads="1"/>
            </p:cNvPicPr>
            <p:nvPr/>
          </p:nvPicPr>
          <p:blipFill>
            <a:blip r:embed="rId5" cstate="print"/>
            <a:srcRect t="11394"/>
            <a:stretch>
              <a:fillRect/>
            </a:stretch>
          </p:blipFill>
          <p:spPr bwMode="auto">
            <a:xfrm>
              <a:off x="611560" y="3068960"/>
              <a:ext cx="2511425" cy="1965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Прямоугольник 10"/>
            <p:cNvSpPr/>
            <p:nvPr/>
          </p:nvSpPr>
          <p:spPr>
            <a:xfrm>
              <a:off x="971600" y="5085184"/>
              <a:ext cx="15258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 err="1"/>
                <a:t>Гомобежевий</a:t>
              </a:r>
              <a:endParaRPr lang="uk-UA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707904" y="3861048"/>
            <a:ext cx="1992313" cy="2385556"/>
            <a:chOff x="3635896" y="3068960"/>
            <a:chExt cx="1992313" cy="2385556"/>
          </a:xfrm>
        </p:grpSpPr>
        <p:pic>
          <p:nvPicPr>
            <p:cNvPr id="1029" name="Рисунок 9" descr="http://www.chinworld.ru/im.xp/052054054124050050048048049056054050.jpeg"/>
            <p:cNvPicPr>
              <a:picLocks noChangeAspect="1" noChangeArrowheads="1"/>
            </p:cNvPicPr>
            <p:nvPr/>
          </p:nvPicPr>
          <p:blipFill>
            <a:blip r:embed="rId6" cstate="print"/>
            <a:srcRect l="8191" r="13197" b="12605"/>
            <a:stretch>
              <a:fillRect/>
            </a:stretch>
          </p:blipFill>
          <p:spPr bwMode="auto">
            <a:xfrm>
              <a:off x="3635896" y="3068960"/>
              <a:ext cx="1992313" cy="1992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Прямоугольник 13"/>
            <p:cNvSpPr/>
            <p:nvPr/>
          </p:nvSpPr>
          <p:spPr>
            <a:xfrm>
              <a:off x="3923928" y="5085184"/>
              <a:ext cx="13593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 err="1"/>
                <a:t>Гетероебоні</a:t>
              </a:r>
              <a:endParaRPr lang="uk-UA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156176" y="3933056"/>
            <a:ext cx="2647950" cy="2313548"/>
            <a:chOff x="6084168" y="3068960"/>
            <a:chExt cx="2647950" cy="2313548"/>
          </a:xfrm>
        </p:grpSpPr>
        <p:pic>
          <p:nvPicPr>
            <p:cNvPr id="1031" name="Рисунок 10" descr="http://www.chinworld.ru/im.xp/052054054124050050048048048056057048.jpeg"/>
            <p:cNvPicPr>
              <a:picLocks noChangeAspect="1" noChangeArrowheads="1"/>
            </p:cNvPicPr>
            <p:nvPr/>
          </p:nvPicPr>
          <p:blipFill>
            <a:blip r:embed="rId7" cstate="print"/>
            <a:srcRect t="11731" r="3714"/>
            <a:stretch>
              <a:fillRect/>
            </a:stretch>
          </p:blipFill>
          <p:spPr bwMode="auto">
            <a:xfrm>
              <a:off x="6084168" y="3068960"/>
              <a:ext cx="2647950" cy="174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Прямоугольник 20"/>
            <p:cNvSpPr/>
            <p:nvPr/>
          </p:nvSpPr>
          <p:spPr>
            <a:xfrm>
              <a:off x="7020272" y="5013176"/>
              <a:ext cx="11953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 err="1"/>
                <a:t>Гомоебоні</a:t>
              </a:r>
              <a:endParaRPr lang="uk-UA" dirty="0"/>
            </a:p>
          </p:txBody>
        </p:sp>
      </p:grp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/>
              <a:t>Поліморфізм забарвлення шиншил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/>
              <a:t>Поліморфізм забарвлення шиншил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51520" y="1196752"/>
            <a:ext cx="2452008" cy="2385556"/>
            <a:chOff x="251520" y="1196752"/>
            <a:chExt cx="2452008" cy="2385556"/>
          </a:xfrm>
        </p:grpSpPr>
        <p:pic>
          <p:nvPicPr>
            <p:cNvPr id="7170" name="Рисунок 12" descr="Картинки по запросу шиншилла древесній уголь"/>
            <p:cNvPicPr>
              <a:picLocks noChangeAspect="1" noChangeArrowheads="1"/>
            </p:cNvPicPr>
            <p:nvPr/>
          </p:nvPicPr>
          <p:blipFill>
            <a:blip r:embed="rId2" cstate="print"/>
            <a:srcRect r="17175"/>
            <a:stretch>
              <a:fillRect/>
            </a:stretch>
          </p:blipFill>
          <p:spPr bwMode="auto">
            <a:xfrm>
              <a:off x="251520" y="1196752"/>
              <a:ext cx="2452008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Прямоугольник 3"/>
            <p:cNvSpPr/>
            <p:nvPr/>
          </p:nvSpPr>
          <p:spPr>
            <a:xfrm>
              <a:off x="611560" y="3212976"/>
              <a:ext cx="17768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/>
                <a:t>Деревне вугілля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987824" y="1196752"/>
            <a:ext cx="2906713" cy="2313548"/>
            <a:chOff x="2987824" y="1196752"/>
            <a:chExt cx="2906713" cy="2313548"/>
          </a:xfrm>
        </p:grpSpPr>
        <p:pic>
          <p:nvPicPr>
            <p:cNvPr id="7171" name="Рисунок 14" descr="http://www.chinworld.ru/im.xp/052054054124056052056051048051.jpeg"/>
            <p:cNvPicPr>
              <a:picLocks noChangeAspect="1" noChangeArrowheads="1"/>
            </p:cNvPicPr>
            <p:nvPr/>
          </p:nvPicPr>
          <p:blipFill>
            <a:blip r:embed="rId3" cstate="print"/>
            <a:srcRect b="9378"/>
            <a:stretch>
              <a:fillRect/>
            </a:stretch>
          </p:blipFill>
          <p:spPr bwMode="auto">
            <a:xfrm>
              <a:off x="2987824" y="1196752"/>
              <a:ext cx="2906713" cy="1938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Прямоугольник 6"/>
            <p:cNvSpPr/>
            <p:nvPr/>
          </p:nvSpPr>
          <p:spPr>
            <a:xfrm>
              <a:off x="4067944" y="3140968"/>
              <a:ext cx="836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 err="1"/>
                <a:t>Фіолет</a:t>
              </a:r>
              <a:endParaRPr lang="uk-UA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228184" y="1196752"/>
            <a:ext cx="2461671" cy="2313548"/>
            <a:chOff x="6228184" y="1196752"/>
            <a:chExt cx="2461671" cy="2313548"/>
          </a:xfrm>
        </p:grpSpPr>
        <p:pic>
          <p:nvPicPr>
            <p:cNvPr id="7172" name="Рисунок 15" descr="Картинки по запросу шиншилла альбинос"/>
            <p:cNvPicPr>
              <a:picLocks noChangeAspect="1" noChangeArrowheads="1"/>
            </p:cNvPicPr>
            <p:nvPr/>
          </p:nvPicPr>
          <p:blipFill>
            <a:blip r:embed="rId4" cstate="print"/>
            <a:srcRect r="15762"/>
            <a:stretch>
              <a:fillRect/>
            </a:stretch>
          </p:blipFill>
          <p:spPr bwMode="auto">
            <a:xfrm>
              <a:off x="6228184" y="1196752"/>
              <a:ext cx="2461671" cy="1947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Прямоугольник 9"/>
            <p:cNvSpPr/>
            <p:nvPr/>
          </p:nvSpPr>
          <p:spPr>
            <a:xfrm>
              <a:off x="6948264" y="3140968"/>
              <a:ext cx="10631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/>
                <a:t>Альбінос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51520" y="3717032"/>
            <a:ext cx="2538413" cy="2601580"/>
            <a:chOff x="251520" y="3717032"/>
            <a:chExt cx="2538413" cy="2601580"/>
          </a:xfrm>
        </p:grpSpPr>
        <p:pic>
          <p:nvPicPr>
            <p:cNvPr id="7173" name="Picture 5" descr="Шиншилла туманная"/>
            <p:cNvPicPr>
              <a:picLocks noChangeAspect="1" noChangeArrowheads="1"/>
            </p:cNvPicPr>
            <p:nvPr/>
          </p:nvPicPr>
          <p:blipFill>
            <a:blip r:embed="rId5" cstate="print"/>
            <a:srcRect l="7686" r="17418"/>
            <a:stretch>
              <a:fillRect/>
            </a:stretch>
          </p:blipFill>
          <p:spPr bwMode="auto">
            <a:xfrm>
              <a:off x="251520" y="3717032"/>
              <a:ext cx="2538413" cy="2251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Прямоугольник 12"/>
            <p:cNvSpPr/>
            <p:nvPr/>
          </p:nvSpPr>
          <p:spPr>
            <a:xfrm>
              <a:off x="971600" y="5949280"/>
              <a:ext cx="10088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/>
                <a:t>Туманна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987824" y="4005064"/>
            <a:ext cx="2892425" cy="2313548"/>
            <a:chOff x="2987824" y="4005064"/>
            <a:chExt cx="2892425" cy="2313548"/>
          </a:xfrm>
        </p:grpSpPr>
        <p:pic>
          <p:nvPicPr>
            <p:cNvPr id="7174" name="Рисунок 17" descr="Картинки по запросу бежевій рецесивній шиншилла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87824" y="4005064"/>
              <a:ext cx="2892425" cy="174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Прямоугольник 15"/>
            <p:cNvSpPr/>
            <p:nvPr/>
          </p:nvSpPr>
          <p:spPr>
            <a:xfrm>
              <a:off x="3275856" y="5949280"/>
              <a:ext cx="22876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/>
                <a:t>Бежевий рецесивний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084168" y="3789040"/>
            <a:ext cx="2784475" cy="2529572"/>
            <a:chOff x="6084168" y="3789040"/>
            <a:chExt cx="2784475" cy="2529572"/>
          </a:xfrm>
        </p:grpSpPr>
        <p:pic>
          <p:nvPicPr>
            <p:cNvPr id="7175" name="Рисунок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84168" y="3789040"/>
              <a:ext cx="2784475" cy="2114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Прямоугольник 19"/>
            <p:cNvSpPr/>
            <p:nvPr/>
          </p:nvSpPr>
          <p:spPr>
            <a:xfrm>
              <a:off x="7092280" y="5949280"/>
              <a:ext cx="8579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/>
                <a:t>Сапфір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"/>
            <a:ext cx="8515350" cy="773996"/>
          </a:xfrm>
        </p:spPr>
        <p:txBody>
          <a:bodyPr>
            <a:normAutofit/>
          </a:bodyPr>
          <a:lstStyle/>
          <a:p>
            <a:r>
              <a:rPr lang="uk-UA" b="1" dirty="0"/>
              <a:t>Поліморфізм забарвлення шиншил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51520" y="1196752"/>
            <a:ext cx="2784475" cy="2529572"/>
            <a:chOff x="179512" y="1268760"/>
            <a:chExt cx="2784475" cy="2529572"/>
          </a:xfrm>
        </p:grpSpPr>
        <p:pic>
          <p:nvPicPr>
            <p:cNvPr id="8194" name="Рисунок 2"/>
            <p:cNvPicPr>
              <a:picLocks noChangeAspect="1" noChangeArrowheads="1"/>
            </p:cNvPicPr>
            <p:nvPr/>
          </p:nvPicPr>
          <p:blipFill>
            <a:blip r:embed="rId2" cstate="print"/>
            <a:srcRect r="10863" b="6213"/>
            <a:stretch>
              <a:fillRect/>
            </a:stretch>
          </p:blipFill>
          <p:spPr bwMode="auto">
            <a:xfrm>
              <a:off x="179512" y="1268760"/>
              <a:ext cx="2784475" cy="2128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Прямоугольник 3"/>
            <p:cNvSpPr/>
            <p:nvPr/>
          </p:nvSpPr>
          <p:spPr>
            <a:xfrm>
              <a:off x="827584" y="3429000"/>
              <a:ext cx="15863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/>
                <a:t>Білий оксамит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203848" y="1268760"/>
            <a:ext cx="2947988" cy="2313548"/>
            <a:chOff x="3131840" y="1412776"/>
            <a:chExt cx="2947988" cy="2313548"/>
          </a:xfrm>
        </p:grpSpPr>
        <p:pic>
          <p:nvPicPr>
            <p:cNvPr id="8195" name="Рисунок 3"/>
            <p:cNvPicPr>
              <a:picLocks noChangeAspect="1" noChangeArrowheads="1"/>
            </p:cNvPicPr>
            <p:nvPr/>
          </p:nvPicPr>
          <p:blipFill>
            <a:blip r:embed="rId3" cstate="print"/>
            <a:srcRect l="9032"/>
            <a:stretch>
              <a:fillRect/>
            </a:stretch>
          </p:blipFill>
          <p:spPr bwMode="auto">
            <a:xfrm>
              <a:off x="3131840" y="1412776"/>
              <a:ext cx="2947988" cy="1897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Прямоугольник 6"/>
            <p:cNvSpPr/>
            <p:nvPr/>
          </p:nvSpPr>
          <p:spPr>
            <a:xfrm>
              <a:off x="3491880" y="3356992"/>
              <a:ext cx="22419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/>
                <a:t>Коричневий оксамит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372200" y="1124744"/>
            <a:ext cx="2434962" cy="2806571"/>
            <a:chOff x="6372200" y="1268760"/>
            <a:chExt cx="2434962" cy="2806571"/>
          </a:xfrm>
        </p:grpSpPr>
        <p:pic>
          <p:nvPicPr>
            <p:cNvPr id="8196" name="Рисунок 18" descr="http://www.chinworld.ru/im.xp/052054054124056055055053054048053.jpe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72200" y="1268760"/>
              <a:ext cx="2428875" cy="2101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Прямоугольник 9"/>
            <p:cNvSpPr/>
            <p:nvPr/>
          </p:nvSpPr>
          <p:spPr>
            <a:xfrm>
              <a:off x="6372200" y="3429000"/>
              <a:ext cx="243496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uk-UA" dirty="0"/>
                <a:t>Бежевий домінантний </a:t>
              </a:r>
              <a:br>
                <a:rPr lang="uk-UA" dirty="0"/>
              </a:br>
              <a:r>
                <a:rPr lang="uk-UA" dirty="0"/>
                <a:t>оксамит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79512" y="4005064"/>
            <a:ext cx="3096344" cy="2448272"/>
            <a:chOff x="251520" y="4005064"/>
            <a:chExt cx="2989263" cy="2385556"/>
          </a:xfrm>
        </p:grpSpPr>
        <p:pic>
          <p:nvPicPr>
            <p:cNvPr id="8197" name="Рисунок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520" y="4005064"/>
              <a:ext cx="2989263" cy="1992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Прямоугольник 12"/>
            <p:cNvSpPr/>
            <p:nvPr/>
          </p:nvSpPr>
          <p:spPr>
            <a:xfrm>
              <a:off x="755576" y="6021288"/>
              <a:ext cx="15440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/>
                <a:t>Біло-рожевий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851920" y="4005064"/>
            <a:ext cx="2232248" cy="2448272"/>
            <a:chOff x="3419872" y="4005064"/>
            <a:chExt cx="2232248" cy="2385556"/>
          </a:xfrm>
        </p:grpSpPr>
        <p:pic>
          <p:nvPicPr>
            <p:cNvPr id="8198" name="Рисунок 20" descr="http://www.chinworld.ru/im.xp/052054054124056053048056057053.jpeg"/>
            <p:cNvPicPr>
              <a:picLocks noChangeAspect="1" noChangeArrowheads="1"/>
            </p:cNvPicPr>
            <p:nvPr/>
          </p:nvPicPr>
          <p:blipFill>
            <a:blip r:embed="rId6" cstate="print"/>
            <a:srcRect l="14340" r="10976" b="12093"/>
            <a:stretch>
              <a:fillRect/>
            </a:stretch>
          </p:blipFill>
          <p:spPr bwMode="auto">
            <a:xfrm>
              <a:off x="3419872" y="4005064"/>
              <a:ext cx="2232248" cy="1979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Прямоугольник 15"/>
            <p:cNvSpPr/>
            <p:nvPr/>
          </p:nvSpPr>
          <p:spPr>
            <a:xfrm>
              <a:off x="3491880" y="6021288"/>
              <a:ext cx="21339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/>
                <a:t>Біло-рожевий </a:t>
              </a:r>
              <a:r>
                <a:rPr lang="uk-UA" dirty="0" err="1"/>
                <a:t>ебоні</a:t>
              </a:r>
              <a:endParaRPr lang="uk-UA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6660232" y="4005064"/>
            <a:ext cx="1872208" cy="2457564"/>
            <a:chOff x="6660232" y="4005064"/>
            <a:chExt cx="1872208" cy="2457564"/>
          </a:xfrm>
        </p:grpSpPr>
        <p:pic>
          <p:nvPicPr>
            <p:cNvPr id="8199" name="Рисунок 21" descr="http://www.chinworld.ru/im.xp/052054054124056055055053057054057.jpe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660232" y="4005064"/>
              <a:ext cx="1872208" cy="203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Прямоугольник 18"/>
            <p:cNvSpPr/>
            <p:nvPr/>
          </p:nvSpPr>
          <p:spPr>
            <a:xfrm>
              <a:off x="6948264" y="6093296"/>
              <a:ext cx="13179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/>
                <a:t>Білий </a:t>
              </a:r>
              <a:r>
                <a:rPr lang="uk-UA" dirty="0" err="1"/>
                <a:t>ебоні</a:t>
              </a:r>
              <a:endParaRPr lang="uk-UA" dirty="0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786" y="-438137"/>
            <a:ext cx="8515350" cy="1325563"/>
          </a:xfrm>
        </p:spPr>
        <p:txBody>
          <a:bodyPr/>
          <a:lstStyle/>
          <a:p>
            <a:r>
              <a:rPr lang="uk-UA" b="1" dirty="0"/>
              <a:t>Поліморфізм забарвлення шиншил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683568" y="1124744"/>
            <a:ext cx="3467100" cy="2241540"/>
            <a:chOff x="251520" y="1124744"/>
            <a:chExt cx="3467100" cy="2241540"/>
          </a:xfrm>
        </p:grpSpPr>
        <p:pic>
          <p:nvPicPr>
            <p:cNvPr id="9218" name="Рисунок 23" descr="http://www.chinworld.ru/im.xp/052054054124050052048051051051053050.jpe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520" y="1124744"/>
              <a:ext cx="3467100" cy="1855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Прямоугольник 3"/>
            <p:cNvSpPr/>
            <p:nvPr/>
          </p:nvSpPr>
          <p:spPr>
            <a:xfrm>
              <a:off x="899592" y="2996952"/>
              <a:ext cx="20553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/>
                <a:t>Блакитний діамант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627784" y="3717032"/>
            <a:ext cx="2770188" cy="2385556"/>
            <a:chOff x="2699792" y="3789040"/>
            <a:chExt cx="2770188" cy="2385556"/>
          </a:xfrm>
        </p:grpSpPr>
        <p:pic>
          <p:nvPicPr>
            <p:cNvPr id="9220" name="Рисунок 14" descr="ÐÐ°ÑÑÐµÐ»Ñ"/>
            <p:cNvPicPr>
              <a:picLocks noChangeAspect="1" noChangeArrowheads="1"/>
            </p:cNvPicPr>
            <p:nvPr/>
          </p:nvPicPr>
          <p:blipFill>
            <a:blip r:embed="rId3" cstate="print"/>
            <a:srcRect b="7695"/>
            <a:stretch>
              <a:fillRect/>
            </a:stretch>
          </p:blipFill>
          <p:spPr bwMode="auto">
            <a:xfrm>
              <a:off x="2699792" y="3789040"/>
              <a:ext cx="2770188" cy="1965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Прямоугольник 9"/>
            <p:cNvSpPr/>
            <p:nvPr/>
          </p:nvSpPr>
          <p:spPr>
            <a:xfrm>
              <a:off x="3491880" y="5805264"/>
              <a:ext cx="9626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/>
                <a:t>Пастель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5580112" y="3717032"/>
            <a:ext cx="3333024" cy="2313548"/>
            <a:chOff x="5580112" y="3717032"/>
            <a:chExt cx="3333024" cy="2313548"/>
          </a:xfrm>
        </p:grpSpPr>
        <p:pic>
          <p:nvPicPr>
            <p:cNvPr id="9221" name="Рисунок 39" descr="http://www.chinworld.ru/im.xp/052054054124053054051050051053053.jpeg"/>
            <p:cNvPicPr>
              <a:picLocks noChangeAspect="1" noChangeArrowheads="1"/>
            </p:cNvPicPr>
            <p:nvPr/>
          </p:nvPicPr>
          <p:blipFill>
            <a:blip r:embed="rId4" cstate="print"/>
            <a:srcRect l="24400" t="23361" r="16684" b="22951"/>
            <a:stretch>
              <a:fillRect/>
            </a:stretch>
          </p:blipFill>
          <p:spPr bwMode="auto">
            <a:xfrm>
              <a:off x="5580112" y="3717032"/>
              <a:ext cx="3333024" cy="1931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Прямоугольник 12"/>
            <p:cNvSpPr/>
            <p:nvPr/>
          </p:nvSpPr>
          <p:spPr>
            <a:xfrm>
              <a:off x="6084168" y="5661248"/>
              <a:ext cx="22009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/>
                <a:t>Оксамитовий сапфір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644008" y="1124744"/>
            <a:ext cx="3491880" cy="2169532"/>
            <a:chOff x="4644008" y="1124744"/>
            <a:chExt cx="3491880" cy="2169532"/>
          </a:xfrm>
        </p:grpSpPr>
        <p:pic>
          <p:nvPicPr>
            <p:cNvPr id="9222" name="Рисунок 33" descr="http://www.chinworld.ru/im.xp/052054054124049054054053048056056.jpeg"/>
            <p:cNvPicPr>
              <a:picLocks noChangeAspect="1" noChangeArrowheads="1"/>
            </p:cNvPicPr>
            <p:nvPr/>
          </p:nvPicPr>
          <p:blipFill>
            <a:blip r:embed="rId5" cstate="print"/>
            <a:srcRect t="16517" b="13792"/>
            <a:stretch>
              <a:fillRect/>
            </a:stretch>
          </p:blipFill>
          <p:spPr bwMode="auto">
            <a:xfrm>
              <a:off x="4644008" y="1124744"/>
              <a:ext cx="3491880" cy="1823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Прямоугольник 14"/>
            <p:cNvSpPr/>
            <p:nvPr/>
          </p:nvSpPr>
          <p:spPr>
            <a:xfrm>
              <a:off x="5292080" y="2924944"/>
              <a:ext cx="21932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 err="1"/>
                <a:t>Гомобежева</a:t>
              </a:r>
              <a:r>
                <a:rPr lang="uk-UA" dirty="0"/>
                <a:t> пастель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51520" y="3645024"/>
            <a:ext cx="2101850" cy="2529572"/>
            <a:chOff x="251520" y="3645024"/>
            <a:chExt cx="2101850" cy="2529572"/>
          </a:xfrm>
        </p:grpSpPr>
        <p:pic>
          <p:nvPicPr>
            <p:cNvPr id="9223" name="Picture 7" descr="Картинки по запросу шиншилла белій фиолет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1520" y="3645024"/>
              <a:ext cx="2101850" cy="215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Прямоугольник 17"/>
            <p:cNvSpPr/>
            <p:nvPr/>
          </p:nvSpPr>
          <p:spPr>
            <a:xfrm>
              <a:off x="611560" y="5805264"/>
              <a:ext cx="14169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/>
                <a:t>Білий </a:t>
              </a:r>
              <a:r>
                <a:rPr lang="uk-UA" dirty="0" err="1"/>
                <a:t>фіолет</a:t>
              </a:r>
              <a:endParaRPr lang="uk-UA" dirty="0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683568" y="-479193"/>
            <a:ext cx="8892480" cy="1325563"/>
          </a:xfrm>
        </p:spPr>
        <p:txBody>
          <a:bodyPr/>
          <a:lstStyle/>
          <a:p>
            <a:r>
              <a:rPr lang="uk-UA" b="1" dirty="0"/>
              <a:t>Поліморфізм забарвлення шиншил</a:t>
            </a:r>
          </a:p>
        </p:txBody>
      </p:sp>
      <p:pic>
        <p:nvPicPr>
          <p:cNvPr id="10242" name="Рисунок 51" descr="http://www.chinworld.ru/im.xp/052054054124050050048048052048048052.jpeg"/>
          <p:cNvPicPr>
            <a:picLocks noChangeAspect="1" noChangeArrowheads="1"/>
          </p:cNvPicPr>
          <p:nvPr/>
        </p:nvPicPr>
        <p:blipFill>
          <a:blip r:embed="rId2" cstate="print"/>
          <a:srcRect t="8885"/>
          <a:stretch>
            <a:fillRect/>
          </a:stretch>
        </p:blipFill>
        <p:spPr bwMode="auto">
          <a:xfrm>
            <a:off x="179512" y="1196752"/>
            <a:ext cx="2808312" cy="245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7544" y="3717032"/>
            <a:ext cx="2545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Фіолетовий</a:t>
            </a:r>
            <a:r>
              <a:rPr lang="ru-RU" dirty="0"/>
              <a:t> </a:t>
            </a:r>
            <a:r>
              <a:rPr lang="ru-RU" dirty="0" err="1"/>
              <a:t>гетероебоні</a:t>
            </a:r>
            <a:endParaRPr lang="uk-UA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3131840" y="1268760"/>
            <a:ext cx="2879725" cy="2817604"/>
            <a:chOff x="3491880" y="1268760"/>
            <a:chExt cx="2879725" cy="2817604"/>
          </a:xfrm>
        </p:grpSpPr>
        <p:pic>
          <p:nvPicPr>
            <p:cNvPr id="10243" name="Рисунок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91880" y="1268760"/>
              <a:ext cx="2879725" cy="2360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Прямоугольник 6"/>
            <p:cNvSpPr/>
            <p:nvPr/>
          </p:nvSpPr>
          <p:spPr>
            <a:xfrm>
              <a:off x="3563888" y="3717032"/>
              <a:ext cx="26606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err="1"/>
                <a:t>Фіолетово-білий</a:t>
              </a:r>
              <a:r>
                <a:rPr lang="ru-RU" dirty="0"/>
                <a:t> </a:t>
              </a:r>
              <a:r>
                <a:rPr lang="ru-RU" dirty="0" err="1"/>
                <a:t>оксамит</a:t>
              </a:r>
              <a:endParaRPr lang="uk-UA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156175" y="1268760"/>
            <a:ext cx="2800859" cy="2817604"/>
            <a:chOff x="6156175" y="1268760"/>
            <a:chExt cx="2800859" cy="2817604"/>
          </a:xfrm>
        </p:grpSpPr>
        <p:pic>
          <p:nvPicPr>
            <p:cNvPr id="10244" name="Рисунок 45" descr="http://www.chinworld.ru/im.xp/052054054124050052055057053051057049.jpeg"/>
            <p:cNvPicPr>
              <a:picLocks noChangeAspect="1" noChangeArrowheads="1"/>
            </p:cNvPicPr>
            <p:nvPr/>
          </p:nvPicPr>
          <p:blipFill>
            <a:blip r:embed="rId4" cstate="print"/>
            <a:srcRect t="4483" b="13463"/>
            <a:stretch>
              <a:fillRect/>
            </a:stretch>
          </p:blipFill>
          <p:spPr bwMode="auto">
            <a:xfrm>
              <a:off x="6156175" y="1268760"/>
              <a:ext cx="2800859" cy="2304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Прямоугольник 9"/>
            <p:cNvSpPr/>
            <p:nvPr/>
          </p:nvSpPr>
          <p:spPr>
            <a:xfrm>
              <a:off x="6444208" y="3717032"/>
              <a:ext cx="21893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/>
                <a:t>Оксамитовий </a:t>
              </a:r>
              <a:r>
                <a:rPr lang="uk-UA" dirty="0" err="1"/>
                <a:t>фіолет</a:t>
              </a:r>
              <a:endParaRPr lang="uk-UA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71600" y="4221088"/>
            <a:ext cx="3221038" cy="2313548"/>
            <a:chOff x="971600" y="4221088"/>
            <a:chExt cx="3221038" cy="2313548"/>
          </a:xfrm>
        </p:grpSpPr>
        <p:pic>
          <p:nvPicPr>
            <p:cNvPr id="10245" name="Рисунок 30" descr="http://www.chinworld.ru/im.xp/052054054124049054053054049057055.jpe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71600" y="4221088"/>
              <a:ext cx="3221038" cy="1951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Прямоугольник 12"/>
            <p:cNvSpPr/>
            <p:nvPr/>
          </p:nvSpPr>
          <p:spPr>
            <a:xfrm>
              <a:off x="1475656" y="6165304"/>
              <a:ext cx="21678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/>
                <a:t>Оксамитова пастель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860032" y="4221088"/>
            <a:ext cx="2852738" cy="2313548"/>
            <a:chOff x="4860032" y="4221088"/>
            <a:chExt cx="2852738" cy="2313548"/>
          </a:xfrm>
        </p:grpSpPr>
        <p:pic>
          <p:nvPicPr>
            <p:cNvPr id="10246" name="Рисунок 6"/>
            <p:cNvPicPr>
              <a:picLocks noChangeAspect="1" noChangeArrowheads="1"/>
            </p:cNvPicPr>
            <p:nvPr/>
          </p:nvPicPr>
          <p:blipFill>
            <a:blip r:embed="rId6" cstate="print"/>
            <a:srcRect b="17207"/>
            <a:stretch>
              <a:fillRect/>
            </a:stretch>
          </p:blipFill>
          <p:spPr bwMode="auto">
            <a:xfrm>
              <a:off x="4860032" y="4221088"/>
              <a:ext cx="2852738" cy="1924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Прямоугольник 15"/>
            <p:cNvSpPr/>
            <p:nvPr/>
          </p:nvSpPr>
          <p:spPr>
            <a:xfrm>
              <a:off x="5436096" y="6165304"/>
              <a:ext cx="19303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/>
                <a:t>Сапфіровий </a:t>
              </a:r>
              <a:r>
                <a:rPr lang="uk-UA" dirty="0" err="1"/>
                <a:t>ебоні</a:t>
              </a:r>
              <a:endParaRPr lang="uk-UA" dirty="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878989AB-97D7-48A1-A91A-42308DCD3E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2728988"/>
              </p:ext>
            </p:extLst>
          </p:nvPr>
        </p:nvGraphicFramePr>
        <p:xfrm>
          <a:off x="1475656" y="1124744"/>
          <a:ext cx="6504384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DCE119B-E28D-4935-9CFC-10D7D0367102}"/>
              </a:ext>
            </a:extLst>
          </p:cNvPr>
          <p:cNvSpPr txBox="1"/>
          <p:nvPr/>
        </p:nvSpPr>
        <p:spPr>
          <a:xfrm>
            <a:off x="1763688" y="645598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highlight>
                  <a:srgbClr val="FFFF00"/>
                </a:highlight>
              </a:rPr>
              <a:t>Одна ознака може залежати від впливу багатьох генів !!!</a:t>
            </a:r>
            <a:endParaRPr lang="ru-UA" dirty="0"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3B860C-6FD2-427A-A95B-A32C3FE3D325}"/>
              </a:ext>
            </a:extLst>
          </p:cNvPr>
          <p:cNvSpPr txBox="1"/>
          <p:nvPr/>
        </p:nvSpPr>
        <p:spPr>
          <a:xfrm>
            <a:off x="755576" y="116632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Схема «один ген = одна ознака» не є універсальною !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364809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7064" y="67437"/>
            <a:ext cx="9201063" cy="751367"/>
          </a:xfrm>
        </p:spPr>
        <p:txBody>
          <a:bodyPr>
            <a:normAutofit fontScale="90000"/>
          </a:bodyPr>
          <a:lstStyle/>
          <a:p>
            <a:pPr algn="r"/>
            <a:r>
              <a:rPr lang="uk-UA" sz="2000" dirty="0">
                <a:highlight>
                  <a:srgbClr val="FFFF00"/>
                </a:highlight>
              </a:rPr>
              <a:t>Врахування всіх типів взаємодії дозволяє передбачити результати схрещування</a:t>
            </a:r>
            <a:br>
              <a:rPr lang="uk-UA" sz="2400" b="1" dirty="0"/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фрагмент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дипломної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Коваль В.)</a:t>
            </a:r>
            <a:endParaRPr lang="uk-UA" sz="20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1331640" y="980728"/>
            <a:ext cx="3275856" cy="2847802"/>
            <a:chOff x="6084168" y="1052736"/>
            <a:chExt cx="3275856" cy="2847802"/>
          </a:xfrm>
        </p:grpSpPr>
        <p:pic>
          <p:nvPicPr>
            <p:cNvPr id="4" name="Рисунок 11" descr="photo5787171726885499093.jpg"/>
            <p:cNvPicPr>
              <a:picLocks noChangeAspect="1" noChangeArrowheads="1"/>
            </p:cNvPicPr>
            <p:nvPr/>
          </p:nvPicPr>
          <p:blipFill>
            <a:blip r:embed="rId2" cstate="print"/>
            <a:srcRect t="15987" r="7271" b="28952"/>
            <a:stretch>
              <a:fillRect/>
            </a:stretch>
          </p:blipFill>
          <p:spPr bwMode="auto">
            <a:xfrm>
              <a:off x="6588224" y="1052736"/>
              <a:ext cx="2088232" cy="2219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6084168" y="3254207"/>
              <a:ext cx="327585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♂ </a:t>
              </a:r>
              <a:r>
                <a:rPr kumimoji="0" lang="uk-UA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Гомобежевий</a:t>
              </a:r>
              <a:r>
                <a:rPr kumimoji="0" lang="uk-UA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uk-UA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фіолет</a:t>
              </a:r>
              <a:endPara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AABBCCeeMM</a:t>
              </a:r>
              <a:r>
                <a:rPr kumimoji="0" lang="en-US" b="1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P</a:t>
              </a:r>
              <a:r>
                <a:rPr kumimoji="0" lang="en-US" b="1" i="1" u="none" strike="noStrike" cap="none" normalizeH="0" baseline="300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w</a:t>
              </a:r>
              <a:r>
                <a:rPr kumimoji="0" lang="en-US" b="1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P</a:t>
              </a:r>
              <a:r>
                <a:rPr kumimoji="0" lang="en-US" b="1" i="1" u="none" strike="noStrike" cap="none" normalizeH="0" baseline="300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w</a:t>
              </a:r>
              <a:r>
                <a:rPr kumimoji="0" lang="en-US" b="0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SSblblww</a:t>
              </a:r>
              <a:r>
                <a:rPr kumimoji="0" lang="en-US" b="1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vv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5004048" y="908720"/>
            <a:ext cx="3888432" cy="2950587"/>
            <a:chOff x="4572000" y="3921721"/>
            <a:chExt cx="3970306" cy="3182816"/>
          </a:xfrm>
        </p:grpSpPr>
        <p:pic>
          <p:nvPicPr>
            <p:cNvPr id="7" name="Рисунок 4" descr="P90617-143654.jpg"/>
            <p:cNvPicPr>
              <a:picLocks noChangeAspect="1" noChangeArrowheads="1"/>
            </p:cNvPicPr>
            <p:nvPr/>
          </p:nvPicPr>
          <p:blipFill>
            <a:blip r:embed="rId3" cstate="print"/>
            <a:srcRect l="44196" t="3734" r="20636" b="35892"/>
            <a:stretch>
              <a:fillRect/>
            </a:stretch>
          </p:blipFill>
          <p:spPr bwMode="auto">
            <a:xfrm>
              <a:off x="5307242" y="3921721"/>
              <a:ext cx="1937396" cy="2485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4572000" y="6407336"/>
              <a:ext cx="3970306" cy="697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♀ Фіолетовий </a:t>
              </a:r>
              <a:r>
                <a:rPr kumimoji="0" lang="uk-UA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ебоні</a:t>
              </a:r>
              <a:r>
                <a:rPr kumimoji="0" lang="uk-UA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, носій сапфіру</a:t>
              </a:r>
              <a:endParaRPr kumimoji="0" 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AABBCC</a:t>
              </a:r>
              <a:r>
                <a:rPr kumimoji="0" lang="en-US" b="1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Ee</a:t>
              </a:r>
              <a:r>
                <a:rPr kumimoji="0" lang="en-US" b="0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MMp</a:t>
              </a:r>
              <a:r>
                <a:rPr kumimoji="0" lang="en-US" b="0" i="1" u="none" strike="noStrike" cap="none" normalizeH="0" baseline="300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w</a:t>
              </a:r>
              <a:r>
                <a:rPr kumimoji="0" lang="en-US" b="0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p</a:t>
              </a:r>
              <a:r>
                <a:rPr kumimoji="0" lang="en-US" b="0" i="1" u="none" strike="noStrike" cap="none" normalizeH="0" baseline="300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w</a:t>
              </a:r>
              <a:r>
                <a:rPr kumimoji="0" lang="en-US" b="1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Ss</a:t>
              </a:r>
              <a:r>
                <a:rPr kumimoji="0" lang="en-US" b="0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blblwwVV</a:t>
              </a:r>
              <a:r>
                <a:rPr kumimoji="0" lang="uk-UA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</p:grpSp>
      <p:pic>
        <p:nvPicPr>
          <p:cNvPr id="9" name="Рисунок 2" descr="Закрыт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44824"/>
            <a:ext cx="428625" cy="42862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39552" y="1124744"/>
            <a:ext cx="4026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atin typeface="Calibri" pitchFamily="34" charset="0"/>
                <a:cs typeface="Times New Roman" pitchFamily="18" charset="0"/>
              </a:rPr>
              <a:t>P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4221088"/>
            <a:ext cx="6835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</a:t>
            </a:r>
            <a:r>
              <a:rPr kumimoji="0" lang="en-US" sz="3200" b="1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699792" y="4134470"/>
            <a:ext cx="3888432" cy="2723530"/>
            <a:chOff x="2699792" y="3933056"/>
            <a:chExt cx="3888432" cy="2723530"/>
          </a:xfrm>
        </p:grpSpPr>
        <p:pic>
          <p:nvPicPr>
            <p:cNvPr id="38913" name="Рисунок 22" descr="Шиншилла Мальвина, темная фиолетовая пастель "/>
            <p:cNvPicPr>
              <a:picLocks noChangeAspect="1" noChangeArrowheads="1"/>
            </p:cNvPicPr>
            <p:nvPr/>
          </p:nvPicPr>
          <p:blipFill>
            <a:blip r:embed="rId5" cstate="print"/>
            <a:srcRect t="6244" b="12590"/>
            <a:stretch>
              <a:fillRect/>
            </a:stretch>
          </p:blipFill>
          <p:spPr bwMode="auto">
            <a:xfrm>
              <a:off x="2843808" y="3933056"/>
              <a:ext cx="3343275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14" name="Rectangle 2"/>
            <p:cNvSpPr>
              <a:spLocks noChangeArrowheads="1"/>
            </p:cNvSpPr>
            <p:nvPr/>
          </p:nvSpPr>
          <p:spPr bwMode="auto">
            <a:xfrm>
              <a:off x="2699792" y="5733256"/>
              <a:ext cx="3888432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45085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Фіолетова пастель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kumimoji="0" lang="en-US" b="0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AABBCC</a:t>
              </a:r>
              <a:r>
                <a:rPr lang="en-US" b="1" i="1" dirty="0" err="1">
                  <a:latin typeface="Times New Roman"/>
                </a:rPr>
                <a:t>Ee</a:t>
              </a:r>
              <a:r>
                <a:rPr lang="en-US" i="1" dirty="0" err="1">
                  <a:latin typeface="Times New Roman"/>
                </a:rPr>
                <a:t>MM</a:t>
              </a:r>
              <a:r>
                <a:rPr lang="en-US" b="1" i="1" dirty="0" err="1">
                  <a:latin typeface="Times New Roman"/>
                </a:rPr>
                <a:t>P</a:t>
              </a:r>
              <a:r>
                <a:rPr lang="en-US" b="1" i="1" baseline="30000" dirty="0" err="1">
                  <a:latin typeface="Times New Roman"/>
                </a:rPr>
                <a:t>w</a:t>
              </a:r>
              <a:r>
                <a:rPr lang="en-US" b="1" i="1" dirty="0" err="1">
                  <a:latin typeface="Times New Roman"/>
                </a:rPr>
                <a:t>P</a:t>
              </a:r>
              <a:r>
                <a:rPr lang="en-US" b="1" i="1" baseline="30000" dirty="0" err="1">
                  <a:latin typeface="Times New Roman"/>
                </a:rPr>
                <a:t>w</a:t>
              </a:r>
              <a:r>
                <a:rPr lang="en-US" b="1" i="1" dirty="0" err="1">
                  <a:latin typeface="Times New Roman"/>
                </a:rPr>
                <a:t>SS</a:t>
              </a:r>
              <a:r>
                <a:rPr kumimoji="0" lang="en-US" b="0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blblww</a:t>
              </a:r>
              <a:r>
                <a:rPr lang="en-US" b="1" i="1" dirty="0" err="1">
                  <a:latin typeface="Times New Roman"/>
                </a:rPr>
                <a:t>vv</a:t>
              </a:r>
              <a:endParaRPr lang="uk-UA" b="1" dirty="0"/>
            </a:p>
            <a:p>
              <a:pPr marL="0" marR="0" lvl="0" indent="45085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Розщеплення при різних взаємодіях </a:t>
            </a:r>
            <a:r>
              <a:rPr lang="uk-UA" dirty="0" err="1"/>
              <a:t>неалельних</a:t>
            </a:r>
            <a:r>
              <a:rPr lang="uk-UA" dirty="0"/>
              <a:t> генів</a:t>
            </a:r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13205" t="28085" r="32608" b="32944"/>
          <a:stretch>
            <a:fillRect/>
          </a:stretch>
        </p:blipFill>
        <p:spPr bwMode="auto">
          <a:xfrm>
            <a:off x="0" y="1196752"/>
            <a:ext cx="8820472" cy="496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68313" y="1916113"/>
            <a:ext cx="8353425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uk-UA" altLang="uk-UA" sz="3000" b="1" dirty="0">
                <a:solidFill>
                  <a:srgbClr val="FF0000"/>
                </a:solidFill>
                <a:effectLst/>
              </a:rPr>
              <a:t>Кумулятивна</a:t>
            </a:r>
            <a:r>
              <a:rPr lang="uk-UA" altLang="uk-UA" sz="3000" dirty="0">
                <a:effectLst/>
              </a:rPr>
              <a:t> – ступінь прояву                                ознаки залежить від кількості домінантних алелів – чим більше домінантних генів, тим сильніше проявляється ознака;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uk-UA" altLang="uk-UA" sz="3000" dirty="0">
                <a:effectLst/>
              </a:rPr>
              <a:t>Розщеплення за фенотипом </a:t>
            </a:r>
            <a:r>
              <a:rPr lang="uk-UA" altLang="uk-UA" sz="3000" b="1" dirty="0">
                <a:solidFill>
                  <a:srgbClr val="F7A1CA"/>
                </a:solidFill>
                <a:effectLst/>
                <a:highlight>
                  <a:srgbClr val="FFFF00"/>
                </a:highlight>
              </a:rPr>
              <a:t>1 : 4 : 6 : 4 : 1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uk-UA" altLang="uk-UA" sz="3000" dirty="0">
              <a:effectLst/>
            </a:endParaRPr>
          </a:p>
          <a:p>
            <a:pPr>
              <a:lnSpc>
                <a:spcPct val="90000"/>
              </a:lnSpc>
            </a:pPr>
            <a:r>
              <a:rPr lang="uk-UA" altLang="uk-UA" sz="3000" b="1" dirty="0">
                <a:solidFill>
                  <a:srgbClr val="FF0000"/>
                </a:solidFill>
                <a:effectLst/>
              </a:rPr>
              <a:t>Некумулятивна</a:t>
            </a:r>
            <a:r>
              <a:rPr lang="uk-UA" altLang="uk-UA" sz="3000" b="1" dirty="0">
                <a:effectLst/>
              </a:rPr>
              <a:t> </a:t>
            </a:r>
            <a:r>
              <a:rPr lang="uk-UA" altLang="uk-UA" sz="3000" dirty="0">
                <a:effectLst/>
              </a:rPr>
              <a:t>– ступінь прояву ознаки не залежить від кількості домінантних алелів, а лише від їх наявності;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uk-UA" altLang="uk-UA" sz="3000" dirty="0">
                <a:effectLst/>
              </a:rPr>
              <a:t>  Розщеплення за фенотипом – </a:t>
            </a:r>
            <a:r>
              <a:rPr lang="uk-UA" altLang="uk-UA" sz="3000" b="1" dirty="0">
                <a:solidFill>
                  <a:srgbClr val="F7A1CA"/>
                </a:solidFill>
                <a:effectLst/>
                <a:highlight>
                  <a:srgbClr val="FFFF00"/>
                </a:highlight>
              </a:rPr>
              <a:t>15 : 1</a:t>
            </a:r>
            <a:r>
              <a:rPr lang="uk-UA" altLang="uk-UA" sz="3000" dirty="0">
                <a:effectLst/>
              </a:rPr>
              <a:t>. </a:t>
            </a: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0" y="188640"/>
            <a:ext cx="9001348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3. Полімерія</a:t>
            </a:r>
            <a:r>
              <a:rPr lang="uk-UA" altLang="uk-UA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– </a:t>
            </a:r>
          </a:p>
          <a:p>
            <a:pPr algn="ctr">
              <a:defRPr/>
            </a:pPr>
            <a:r>
              <a:rPr lang="uk-UA" altLang="uk-UA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це явище, коли одна і та ж </a:t>
            </a:r>
          </a:p>
          <a:p>
            <a:pPr algn="ctr">
              <a:defRPr/>
            </a:pPr>
            <a:r>
              <a:rPr lang="uk-UA" altLang="uk-UA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ознака визначається кількома алелями різних генів</a:t>
            </a:r>
          </a:p>
          <a:p>
            <a:pPr algn="ctr">
              <a:defRPr/>
            </a:pPr>
            <a:endParaRPr lang="uk-UA" altLang="uk-UA" sz="28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066591"/>
      </p:ext>
    </p:extLst>
  </p:cSld>
  <p:clrMapOvr>
    <a:masterClrMapping/>
  </p:clrMapOvr>
  <p:transition spd="med">
    <p:blinds dir="vert"/>
    <p:sndAc>
      <p:stSnd>
        <p:snd r:embed="rId2" name="wind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2" y="-243408"/>
            <a:ext cx="5050904" cy="990600"/>
          </a:xfrm>
        </p:spPr>
        <p:txBody>
          <a:bodyPr/>
          <a:lstStyle/>
          <a:p>
            <a:r>
              <a:rPr lang="uk-UA" dirty="0">
                <a:highlight>
                  <a:srgbClr val="FFFF00"/>
                </a:highlight>
              </a:rPr>
              <a:t>Полімерія </a:t>
            </a:r>
            <a:r>
              <a:rPr lang="uk-UA" dirty="0" err="1">
                <a:highlight>
                  <a:srgbClr val="FFFF00"/>
                </a:highlight>
              </a:rPr>
              <a:t>некумулятивна</a:t>
            </a:r>
            <a:endParaRPr lang="uk-UA" dirty="0">
              <a:highlight>
                <a:srgbClr val="FFFF00"/>
              </a:highlight>
            </a:endParaRPr>
          </a:p>
        </p:txBody>
      </p:sp>
      <p:pic>
        <p:nvPicPr>
          <p:cNvPr id="4" name="Содержимое 3" descr="http://images.myshared.ru/7/821005/slide_22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29957" t="22997" r="25684" b="14987"/>
          <a:stretch>
            <a:fillRect/>
          </a:stretch>
        </p:blipFill>
        <p:spPr bwMode="auto">
          <a:xfrm>
            <a:off x="5050904" y="151114"/>
            <a:ext cx="3995936" cy="4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7160" y="1085314"/>
            <a:ext cx="5050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 </a:t>
            </a:r>
            <a:r>
              <a:rPr lang="ru-RU" dirty="0" err="1"/>
              <a:t>схрещуванні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 </a:t>
            </a:r>
            <a:r>
              <a:rPr lang="ru-RU" dirty="0" err="1"/>
              <a:t>грициків</a:t>
            </a:r>
            <a:r>
              <a:rPr lang="ru-RU" dirty="0"/>
              <a:t> </a:t>
            </a:r>
            <a:r>
              <a:rPr lang="ru-RU" dirty="0" err="1"/>
              <a:t>з</a:t>
            </a:r>
            <a:r>
              <a:rPr lang="ru-RU" dirty="0"/>
              <a:t> </a:t>
            </a:r>
            <a:r>
              <a:rPr lang="ru-RU" dirty="0" err="1"/>
              <a:t>трикутними</a:t>
            </a:r>
            <a:r>
              <a:rPr lang="ru-RU" dirty="0"/>
              <a:t> стручками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з</a:t>
            </a:r>
            <a:r>
              <a:rPr lang="ru-RU" dirty="0"/>
              <a:t> </a:t>
            </a:r>
            <a:r>
              <a:rPr lang="ru-RU" dirty="0" err="1"/>
              <a:t>овальними</a:t>
            </a:r>
            <a:r>
              <a:rPr lang="ru-RU" dirty="0"/>
              <a:t> стручкам в F</a:t>
            </a:r>
            <a:r>
              <a:rPr lang="ru-RU" baseline="-25000" dirty="0"/>
              <a:t>1</a:t>
            </a:r>
            <a:r>
              <a:rPr lang="ru-RU" dirty="0"/>
              <a:t> </a:t>
            </a:r>
            <a:r>
              <a:rPr lang="ru-RU" dirty="0" err="1"/>
              <a:t>утворилися</a:t>
            </a:r>
            <a:r>
              <a:rPr lang="ru-RU" dirty="0"/>
              <a:t> </a:t>
            </a:r>
            <a:r>
              <a:rPr lang="ru-RU" dirty="0" err="1"/>
              <a:t>рослини</a:t>
            </a:r>
            <a:r>
              <a:rPr lang="ru-RU" dirty="0"/>
              <a:t> </a:t>
            </a:r>
            <a:r>
              <a:rPr lang="ru-RU" dirty="0" err="1"/>
              <a:t>з</a:t>
            </a:r>
            <a:r>
              <a:rPr lang="ru-RU" dirty="0"/>
              <a:t> </a:t>
            </a:r>
            <a:r>
              <a:rPr lang="ru-RU" dirty="0" err="1"/>
              <a:t>трикутною</a:t>
            </a:r>
            <a:r>
              <a:rPr lang="ru-RU" dirty="0"/>
              <a:t> формою. При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самозапиленні</a:t>
            </a:r>
            <a:r>
              <a:rPr lang="ru-RU" dirty="0"/>
              <a:t> в F</a:t>
            </a:r>
            <a:r>
              <a:rPr lang="ru-RU" baseline="-25000" dirty="0"/>
              <a:t>2</a:t>
            </a:r>
            <a:r>
              <a:rPr lang="ru-RU" dirty="0"/>
              <a:t> </a:t>
            </a:r>
            <a:r>
              <a:rPr lang="ru-RU" dirty="0" err="1"/>
              <a:t>спостерігається</a:t>
            </a:r>
            <a:r>
              <a:rPr lang="ru-RU" dirty="0"/>
              <a:t> </a:t>
            </a:r>
            <a:r>
              <a:rPr lang="ru-RU" dirty="0" err="1"/>
              <a:t>розщеплення</a:t>
            </a:r>
            <a:r>
              <a:rPr lang="ru-RU" dirty="0"/>
              <a:t> на </a:t>
            </a:r>
            <a:r>
              <a:rPr lang="ru-RU" dirty="0" err="1"/>
              <a:t>рослини</a:t>
            </a:r>
            <a:r>
              <a:rPr lang="ru-RU" dirty="0"/>
              <a:t> </a:t>
            </a:r>
            <a:r>
              <a:rPr lang="ru-RU" dirty="0" err="1"/>
              <a:t>з</a:t>
            </a:r>
            <a:r>
              <a:rPr lang="ru-RU" dirty="0"/>
              <a:t> </a:t>
            </a:r>
            <a:r>
              <a:rPr lang="ru-RU" dirty="0" err="1"/>
              <a:t>трикутними</a:t>
            </a:r>
            <a:r>
              <a:rPr lang="ru-RU" dirty="0"/>
              <a:t>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овальними</a:t>
            </a:r>
            <a:r>
              <a:rPr lang="ru-RU" dirty="0"/>
              <a:t> стручками в </a:t>
            </a:r>
            <a:r>
              <a:rPr lang="ru-RU" dirty="0" err="1"/>
              <a:t>співвідношенні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  <a:highlight>
                  <a:srgbClr val="FFFF00"/>
                </a:highlight>
              </a:rPr>
              <a:t>15: 1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пояснюється</a:t>
            </a:r>
            <a:r>
              <a:rPr lang="ru-RU" dirty="0"/>
              <a:t> </a:t>
            </a:r>
            <a:r>
              <a:rPr lang="ru-RU" dirty="0" err="1"/>
              <a:t>тим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існує</a:t>
            </a:r>
            <a:r>
              <a:rPr lang="ru-RU" dirty="0"/>
              <a:t> два </a:t>
            </a:r>
            <a:r>
              <a:rPr lang="ru-RU" dirty="0" err="1"/>
              <a:t>гени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діють</a:t>
            </a:r>
            <a:r>
              <a:rPr lang="ru-RU" dirty="0"/>
              <a:t> однозначно. У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випадках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позначать</a:t>
            </a:r>
            <a:r>
              <a:rPr lang="ru-RU" dirty="0"/>
              <a:t> </a:t>
            </a:r>
            <a:r>
              <a:rPr lang="ru-RU" dirty="0" err="1"/>
              <a:t>однаково</a:t>
            </a:r>
            <a:r>
              <a:rPr lang="ru-RU" dirty="0"/>
              <a:t> (</a:t>
            </a:r>
            <a:r>
              <a:rPr lang="ru-RU" i="1" dirty="0"/>
              <a:t>А</a:t>
            </a:r>
            <a:r>
              <a:rPr lang="ru-RU" i="1" baseline="-25000" dirty="0"/>
              <a:t>1</a:t>
            </a:r>
            <a:r>
              <a:rPr lang="ru-RU" i="1" dirty="0"/>
              <a:t> </a:t>
            </a:r>
            <a:r>
              <a:rPr lang="ru-RU" i="1" dirty="0" err="1"/>
              <a:t>і</a:t>
            </a:r>
            <a:r>
              <a:rPr lang="ru-RU" i="1" dirty="0"/>
              <a:t> А</a:t>
            </a:r>
            <a:r>
              <a:rPr lang="ru-RU" i="1" baseline="-25000" dirty="0"/>
              <a:t>2</a:t>
            </a:r>
            <a:r>
              <a:rPr lang="ru-RU" dirty="0"/>
              <a:t>).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генотипи</a:t>
            </a:r>
            <a:r>
              <a:rPr lang="ru-RU" dirty="0"/>
              <a:t> (</a:t>
            </a:r>
            <a:r>
              <a:rPr lang="ru-RU" i="1" dirty="0"/>
              <a:t>9А</a:t>
            </a:r>
            <a:r>
              <a:rPr lang="ru-RU" i="1" baseline="-25000" dirty="0"/>
              <a:t>1</a:t>
            </a:r>
            <a:r>
              <a:rPr lang="ru-RU" i="1" dirty="0"/>
              <a:t>-А</a:t>
            </a:r>
            <a:r>
              <a:rPr lang="ru-RU" i="1" baseline="-25000" dirty="0"/>
              <a:t>2</a:t>
            </a:r>
            <a:r>
              <a:rPr lang="ru-RU" i="1" dirty="0"/>
              <a:t>- + 3А</a:t>
            </a:r>
            <a:r>
              <a:rPr lang="ru-RU" i="1" baseline="-25000" dirty="0"/>
              <a:t>1</a:t>
            </a:r>
            <a:r>
              <a:rPr lang="ru-RU" i="1" dirty="0"/>
              <a:t>-А</a:t>
            </a:r>
            <a:r>
              <a:rPr lang="ru-RU" i="1" baseline="-25000" dirty="0"/>
              <a:t>2</a:t>
            </a:r>
            <a:r>
              <a:rPr lang="ru-RU" i="1" dirty="0"/>
              <a:t>А</a:t>
            </a:r>
            <a:r>
              <a:rPr lang="ru-RU" i="1" baseline="-25000" dirty="0"/>
              <a:t>2</a:t>
            </a:r>
            <a:r>
              <a:rPr lang="ru-RU" i="1" dirty="0"/>
              <a:t> + 3а</a:t>
            </a:r>
            <a:r>
              <a:rPr lang="ru-RU" i="1" baseline="-25000" dirty="0"/>
              <a:t>1</a:t>
            </a:r>
            <a:r>
              <a:rPr lang="ru-RU" i="1" dirty="0"/>
              <a:t>а</a:t>
            </a:r>
            <a:r>
              <a:rPr lang="ru-RU" i="1" baseline="-25000" dirty="0"/>
              <a:t>1</a:t>
            </a:r>
            <a:r>
              <a:rPr lang="ru-RU" i="1" dirty="0"/>
              <a:t>А</a:t>
            </a:r>
            <a:r>
              <a:rPr lang="ru-RU" i="1" baseline="-25000" dirty="0"/>
              <a:t>2</a:t>
            </a:r>
            <a:r>
              <a:rPr lang="ru-RU" i="1" dirty="0"/>
              <a:t>-</a:t>
            </a:r>
            <a:r>
              <a:rPr lang="ru-RU" dirty="0"/>
              <a:t>) </a:t>
            </a:r>
            <a:r>
              <a:rPr lang="ru-RU" dirty="0" err="1"/>
              <a:t>матимуть</a:t>
            </a:r>
            <a:r>
              <a:rPr lang="ru-RU" dirty="0"/>
              <a:t> </a:t>
            </a:r>
            <a:r>
              <a:rPr lang="ru-RU" dirty="0" err="1"/>
              <a:t>однакову</a:t>
            </a:r>
            <a:r>
              <a:rPr lang="ru-RU" dirty="0"/>
              <a:t> </a:t>
            </a:r>
            <a:r>
              <a:rPr lang="ru-RU" dirty="0" err="1"/>
              <a:t>фенотипову</a:t>
            </a:r>
            <a:r>
              <a:rPr lang="ru-RU" dirty="0"/>
              <a:t> характеристику - </a:t>
            </a:r>
            <a:r>
              <a:rPr lang="ru-RU" dirty="0" err="1"/>
              <a:t>трикутні</a:t>
            </a:r>
            <a:r>
              <a:rPr lang="ru-RU" dirty="0"/>
              <a:t> стручки,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рослини</a:t>
            </a:r>
            <a:r>
              <a:rPr lang="ru-RU" dirty="0"/>
              <a:t> </a:t>
            </a:r>
            <a:r>
              <a:rPr lang="ru-RU" i="1" dirty="0"/>
              <a:t>а</a:t>
            </a:r>
            <a:r>
              <a:rPr lang="ru-RU" i="1" baseline="-25000" dirty="0"/>
              <a:t>1</a:t>
            </a:r>
            <a:r>
              <a:rPr lang="ru-RU" i="1" dirty="0"/>
              <a:t>а</a:t>
            </a:r>
            <a:r>
              <a:rPr lang="ru-RU" i="1" baseline="-25000" dirty="0"/>
              <a:t>1</a:t>
            </a:r>
            <a:r>
              <a:rPr lang="ru-RU" i="1" dirty="0"/>
              <a:t>а</a:t>
            </a:r>
            <a:r>
              <a:rPr lang="ru-RU" i="1" baseline="-25000" dirty="0"/>
              <a:t>2</a:t>
            </a:r>
            <a:r>
              <a:rPr lang="ru-RU" i="1" dirty="0"/>
              <a:t>а</a:t>
            </a:r>
            <a:r>
              <a:rPr lang="ru-RU" i="1" baseline="-25000" dirty="0"/>
              <a:t>2</a:t>
            </a:r>
            <a:r>
              <a:rPr lang="ru-RU" dirty="0"/>
              <a:t> </a:t>
            </a:r>
            <a:r>
              <a:rPr lang="ru-RU" dirty="0" err="1"/>
              <a:t>будуть</a:t>
            </a:r>
            <a:r>
              <a:rPr lang="ru-RU" dirty="0"/>
              <a:t> </a:t>
            </a:r>
            <a:r>
              <a:rPr lang="ru-RU" dirty="0" err="1"/>
              <a:t>відрізнятися</a:t>
            </a:r>
            <a:r>
              <a:rPr lang="ru-RU" dirty="0"/>
              <a:t> - </a:t>
            </a:r>
            <a:r>
              <a:rPr lang="ru-RU" dirty="0" err="1"/>
              <a:t>утворювати</a:t>
            </a:r>
            <a:r>
              <a:rPr lang="ru-RU" dirty="0"/>
              <a:t> </a:t>
            </a:r>
            <a:r>
              <a:rPr lang="ru-RU" dirty="0" err="1"/>
              <a:t>овальні</a:t>
            </a:r>
            <a:r>
              <a:rPr lang="ru-RU" dirty="0"/>
              <a:t> стручки. </a:t>
            </a:r>
            <a:endParaRPr lang="uk-UA" dirty="0"/>
          </a:p>
        </p:txBody>
      </p:sp>
      <p:pic>
        <p:nvPicPr>
          <p:cNvPr id="5122" name="Picture 2" descr="Формальна генетика: закономірності спадкування ознак » Народна Освіта">
            <a:extLst>
              <a:ext uri="{FF2B5EF4-FFF2-40B4-BE49-F238E27FC236}">
                <a16:creationId xmlns:a16="http://schemas.microsoft.com/office/drawing/2014/main" id="{486526EF-B129-4AC0-9D21-59BD96EAD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37" y="4547359"/>
            <a:ext cx="8191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/>
          <a:lstStyle/>
          <a:p>
            <a:pPr algn="ctr"/>
            <a:r>
              <a:rPr lang="uk-UA" dirty="0">
                <a:highlight>
                  <a:srgbClr val="FFFF00"/>
                </a:highlight>
              </a:rPr>
              <a:t>Полімерія кумулятивна</a:t>
            </a:r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56284" t="22414" r="15134" b="17511"/>
          <a:stretch>
            <a:fillRect/>
          </a:stretch>
        </p:blipFill>
        <p:spPr bwMode="auto">
          <a:xfrm>
            <a:off x="251520" y="1089862"/>
            <a:ext cx="4523720" cy="536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097152" y="3861048"/>
            <a:ext cx="3779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Інтенсивність забарвлення ендосперму зерен пшениці є пропорційною числу домінантних алелів різних генів (А1 та А2).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31F25DB-FB1E-42D7-95D0-0FB36E000FBA}"/>
              </a:ext>
            </a:extLst>
          </p:cNvPr>
          <p:cNvSpPr/>
          <p:nvPr/>
        </p:nvSpPr>
        <p:spPr>
          <a:xfrm>
            <a:off x="4860032" y="1556792"/>
            <a:ext cx="40324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dirty="0"/>
              <a:t>Червоне забарвлення </a:t>
            </a:r>
            <a:r>
              <a:rPr lang="uk-UA" altLang="uk-UA" dirty="0" err="1"/>
              <a:t>зерен</a:t>
            </a:r>
            <a:r>
              <a:rPr lang="uk-UA" altLang="uk-UA" dirty="0"/>
              <a:t> пшениці визначається двома парами </a:t>
            </a:r>
            <a:r>
              <a:rPr lang="uk-UA" altLang="uk-UA" dirty="0" err="1"/>
              <a:t>неалельних</a:t>
            </a:r>
            <a:r>
              <a:rPr lang="uk-UA" altLang="uk-UA" dirty="0"/>
              <a:t> незчеплених генів: А</a:t>
            </a:r>
            <a:r>
              <a:rPr lang="uk-UA" altLang="uk-UA" sz="1100" dirty="0"/>
              <a:t>1</a:t>
            </a:r>
            <a:r>
              <a:rPr lang="uk-UA" altLang="uk-UA" dirty="0"/>
              <a:t> та А</a:t>
            </a:r>
            <a:r>
              <a:rPr lang="uk-UA" altLang="uk-UA" sz="1100" dirty="0"/>
              <a:t>2</a:t>
            </a:r>
            <a:r>
              <a:rPr lang="uk-UA" altLang="uk-UA" dirty="0"/>
              <a:t>.                                    </a:t>
            </a:r>
          </a:p>
          <a:p>
            <a:r>
              <a:rPr lang="uk-UA" altLang="uk-UA" dirty="0"/>
              <a:t>Кожен з домінантних алелів                            визначає червоне забарвлення,                                  а рецесивні – біле. </a:t>
            </a:r>
            <a:endParaRPr lang="ru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C0EDCC-2EE0-4B91-BE87-3BA80FC1BF6D}"/>
              </a:ext>
            </a:extLst>
          </p:cNvPr>
          <p:cNvSpPr txBox="1"/>
          <p:nvPr/>
        </p:nvSpPr>
        <p:spPr>
          <a:xfrm>
            <a:off x="266936" y="3446592"/>
            <a:ext cx="7920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dirty="0"/>
              <a:t>А1А1а2А2</a:t>
            </a:r>
          </a:p>
          <a:p>
            <a:r>
              <a:rPr lang="uk-UA" sz="1100" dirty="0"/>
              <a:t>а1А1А2А2</a:t>
            </a:r>
            <a:endParaRPr lang="ru-UA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0EBAF2-3043-4B9D-B3F0-DEC623DB3FD8}"/>
              </a:ext>
            </a:extLst>
          </p:cNvPr>
          <p:cNvSpPr txBox="1"/>
          <p:nvPr/>
        </p:nvSpPr>
        <p:spPr>
          <a:xfrm>
            <a:off x="266936" y="5085184"/>
            <a:ext cx="7920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dirty="0"/>
              <a:t>а1А1а2а2</a:t>
            </a:r>
          </a:p>
          <a:p>
            <a:r>
              <a:rPr lang="uk-UA" sz="1100" dirty="0"/>
              <a:t>а1а1а2А2</a:t>
            </a:r>
            <a:endParaRPr lang="ru-UA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FF03BC-28F7-493D-93FA-FEE3DD81709E}"/>
              </a:ext>
            </a:extLst>
          </p:cNvPr>
          <p:cNvSpPr txBox="1"/>
          <p:nvPr/>
        </p:nvSpPr>
        <p:spPr>
          <a:xfrm>
            <a:off x="259228" y="4266080"/>
            <a:ext cx="8075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dirty="0"/>
              <a:t>А1А1а2а2</a:t>
            </a:r>
          </a:p>
          <a:p>
            <a:r>
              <a:rPr lang="uk-UA" sz="1100" dirty="0"/>
              <a:t>а1А1А2а2</a:t>
            </a:r>
          </a:p>
          <a:p>
            <a:r>
              <a:rPr lang="uk-UA" sz="1100" dirty="0"/>
              <a:t>А1а1а2А2</a:t>
            </a:r>
            <a:endParaRPr lang="ru-UA" sz="11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371" name="Group 1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15499"/>
              </p:ext>
            </p:extLst>
          </p:nvPr>
        </p:nvGraphicFramePr>
        <p:xfrm>
          <a:off x="623447" y="2198748"/>
          <a:ext cx="7777162" cy="3444875"/>
        </p:xfrm>
        <a:graphic>
          <a:graphicData uri="http://schemas.openxmlformats.org/drawingml/2006/table">
            <a:tbl>
              <a:tblPr/>
              <a:tblGrid>
                <a:gridCol w="155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5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8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Гамети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    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   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   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8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3242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436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436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8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436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8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   </a:t>
                      </a:r>
                      <a:endParaRPr kumimoji="0" lang="ru-RU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436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8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592" name="Rectangle 166"/>
          <p:cNvSpPr>
            <a:spLocks noChangeArrowheads="1"/>
          </p:cNvSpPr>
          <p:nvPr/>
        </p:nvSpPr>
        <p:spPr bwMode="auto">
          <a:xfrm>
            <a:off x="0" y="4210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uk-UA" altLang="uk-UA" b="0"/>
          </a:p>
        </p:txBody>
      </p:sp>
      <p:sp>
        <p:nvSpPr>
          <p:cNvPr id="23593" name="Text Box 172"/>
          <p:cNvSpPr txBox="1">
            <a:spLocks noChangeArrowheads="1"/>
          </p:cNvSpPr>
          <p:nvPr/>
        </p:nvSpPr>
        <p:spPr bwMode="auto">
          <a:xfrm>
            <a:off x="808038" y="14319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uk-UA" altLang="uk-UA" sz="1800"/>
          </a:p>
        </p:txBody>
      </p:sp>
      <p:sp>
        <p:nvSpPr>
          <p:cNvPr id="23594" name="Rectangle 173"/>
          <p:cNvSpPr>
            <a:spLocks noChangeArrowheads="1"/>
          </p:cNvSpPr>
          <p:nvPr/>
        </p:nvSpPr>
        <p:spPr bwMode="auto">
          <a:xfrm>
            <a:off x="357188" y="1712447"/>
            <a:ext cx="5325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altLang="uk-UA" sz="2800" b="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F</a:t>
            </a:r>
            <a:r>
              <a:rPr lang="uk-UA" altLang="uk-UA" sz="2800" b="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endParaRPr lang="en-US" altLang="uk-UA" sz="2800" b="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595" name="Text Box 175"/>
          <p:cNvSpPr txBox="1">
            <a:spLocks noChangeArrowheads="1"/>
          </p:cNvSpPr>
          <p:nvPr/>
        </p:nvSpPr>
        <p:spPr bwMode="auto">
          <a:xfrm>
            <a:off x="1023938" y="57531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uk-UA" altLang="uk-UA" sz="1800"/>
          </a:p>
        </p:txBody>
      </p:sp>
      <p:sp>
        <p:nvSpPr>
          <p:cNvPr id="23596" name="Text Box 176"/>
          <p:cNvSpPr txBox="1">
            <a:spLocks noChangeArrowheads="1"/>
          </p:cNvSpPr>
          <p:nvPr/>
        </p:nvSpPr>
        <p:spPr bwMode="auto">
          <a:xfrm>
            <a:off x="1565484" y="6078552"/>
            <a:ext cx="61774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uk-UA" sz="2400" dirty="0" err="1">
                <a:highlight>
                  <a:srgbClr val="FFFF00"/>
                </a:highlight>
              </a:rPr>
              <a:t>Розщеплення</a:t>
            </a:r>
            <a:r>
              <a:rPr lang="ru-RU" altLang="uk-UA" sz="2400" dirty="0">
                <a:highlight>
                  <a:srgbClr val="FFFF00"/>
                </a:highlight>
              </a:rPr>
              <a:t> за фенотипом 1 : 4 : 6 : 4 :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C14BE6-59EB-4178-8606-2398AA13711B}"/>
              </a:ext>
            </a:extLst>
          </p:cNvPr>
          <p:cNvSpPr txBox="1"/>
          <p:nvPr/>
        </p:nvSpPr>
        <p:spPr>
          <a:xfrm>
            <a:off x="2483768" y="260648"/>
            <a:ext cx="3744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  A</a:t>
            </a:r>
            <a:r>
              <a:rPr lang="en-US" baseline="-25000" dirty="0"/>
              <a:t>1</a:t>
            </a:r>
            <a:r>
              <a:rPr lang="en-US" dirty="0"/>
              <a:t>A</a:t>
            </a:r>
            <a:r>
              <a:rPr lang="en-US" baseline="-25000" dirty="0"/>
              <a:t>1</a:t>
            </a:r>
            <a:r>
              <a:rPr lang="en-US" dirty="0"/>
              <a:t>A</a:t>
            </a:r>
            <a:r>
              <a:rPr lang="en-US" baseline="-25000" dirty="0"/>
              <a:t>2</a:t>
            </a:r>
            <a:r>
              <a:rPr lang="en-US" dirty="0"/>
              <a:t>A</a:t>
            </a:r>
            <a:r>
              <a:rPr lang="en-US" baseline="-25000" dirty="0"/>
              <a:t>2</a:t>
            </a:r>
            <a:r>
              <a:rPr lang="en-US" dirty="0"/>
              <a:t>   x a</a:t>
            </a:r>
            <a:r>
              <a:rPr lang="en-US" baseline="-25000" dirty="0"/>
              <a:t>1</a:t>
            </a:r>
            <a:r>
              <a:rPr lang="en-US" dirty="0"/>
              <a:t>a</a:t>
            </a:r>
            <a:r>
              <a:rPr lang="en-US" baseline="-25000" dirty="0"/>
              <a:t>1</a:t>
            </a:r>
            <a:r>
              <a:rPr lang="en-US" dirty="0"/>
              <a:t>a</a:t>
            </a:r>
            <a:r>
              <a:rPr lang="en-US" baseline="-25000" dirty="0"/>
              <a:t>2</a:t>
            </a:r>
            <a:r>
              <a:rPr lang="en-US" dirty="0"/>
              <a:t>a</a:t>
            </a:r>
            <a:r>
              <a:rPr lang="en-US" baseline="-25000" dirty="0"/>
              <a:t>2</a:t>
            </a:r>
          </a:p>
          <a:p>
            <a:r>
              <a:rPr lang="en-US" dirty="0"/>
              <a:t> </a:t>
            </a:r>
            <a:r>
              <a:rPr lang="ru-RU" sz="1400" dirty="0"/>
              <a:t>те</a:t>
            </a:r>
            <a:r>
              <a:rPr lang="uk-UA" sz="1400" dirty="0" err="1"/>
              <a:t>мно</a:t>
            </a:r>
            <a:r>
              <a:rPr lang="uk-UA" sz="1400" dirty="0"/>
              <a:t>-ч</a:t>
            </a:r>
            <a:r>
              <a:rPr lang="uk-UA" sz="1200" dirty="0"/>
              <a:t>ерв</a:t>
            </a:r>
            <a:r>
              <a:rPr lang="uk-UA" dirty="0"/>
              <a:t>		</a:t>
            </a:r>
            <a:r>
              <a:rPr lang="uk-UA" sz="1200" dirty="0"/>
              <a:t>білий</a:t>
            </a:r>
            <a:endParaRPr lang="en-US" sz="1200" dirty="0"/>
          </a:p>
          <a:p>
            <a:endParaRPr lang="en-US" dirty="0"/>
          </a:p>
          <a:p>
            <a:r>
              <a:rPr lang="en-US" dirty="0"/>
              <a:t>F1           A</a:t>
            </a:r>
            <a:r>
              <a:rPr lang="en-US" baseline="-25000" dirty="0"/>
              <a:t>1</a:t>
            </a:r>
            <a:r>
              <a:rPr lang="en-US" dirty="0"/>
              <a:t>a</a:t>
            </a:r>
            <a:r>
              <a:rPr lang="en-US" baseline="-25000" dirty="0"/>
              <a:t>1</a:t>
            </a:r>
            <a:r>
              <a:rPr lang="en-US" dirty="0"/>
              <a:t>A</a:t>
            </a:r>
            <a:r>
              <a:rPr lang="en-US" baseline="-25000" dirty="0"/>
              <a:t>2</a:t>
            </a:r>
            <a:r>
              <a:rPr lang="en-US" dirty="0"/>
              <a:t>a</a:t>
            </a:r>
            <a:r>
              <a:rPr lang="en-US" baseline="-25000" dirty="0"/>
              <a:t>2</a:t>
            </a:r>
            <a:endParaRPr lang="uk-UA" baseline="-25000" dirty="0"/>
          </a:p>
          <a:p>
            <a:r>
              <a:rPr lang="uk-UA" baseline="-25000" dirty="0"/>
              <a:t>	червоний</a:t>
            </a:r>
            <a:endParaRPr lang="ru-UA" baseline="-25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D40D6E3-25A7-4AFF-8DCA-54A41DA329F3}"/>
              </a:ext>
            </a:extLst>
          </p:cNvPr>
          <p:cNvSpPr/>
          <p:nvPr/>
        </p:nvSpPr>
        <p:spPr>
          <a:xfrm>
            <a:off x="2286000" y="171721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altLang="uk-UA" b="1" dirty="0"/>
              <a:t>G</a:t>
            </a:r>
            <a:r>
              <a:rPr lang="en-US" altLang="uk-UA" b="1" baseline="-25000" dirty="0"/>
              <a:t>1</a:t>
            </a:r>
            <a:r>
              <a:rPr lang="en-US" altLang="uk-UA" b="1" dirty="0"/>
              <a:t>         A</a:t>
            </a:r>
            <a:r>
              <a:rPr lang="en-US" altLang="uk-UA" sz="1050" b="1" dirty="0"/>
              <a:t>1</a:t>
            </a:r>
            <a:r>
              <a:rPr lang="en-US" altLang="uk-UA" b="1" dirty="0"/>
              <a:t>A</a:t>
            </a:r>
            <a:r>
              <a:rPr lang="en-US" altLang="uk-UA" sz="1050" b="1" dirty="0"/>
              <a:t>2 </a:t>
            </a:r>
            <a:r>
              <a:rPr lang="en-US" altLang="uk-UA" b="1" dirty="0"/>
              <a:t>  </a:t>
            </a:r>
            <a:r>
              <a:rPr lang="en-US" altLang="uk-UA" b="1" dirty="0" err="1"/>
              <a:t>A</a:t>
            </a:r>
            <a:r>
              <a:rPr lang="en-US" altLang="uk-UA" sz="1050" b="1" dirty="0" err="1"/>
              <a:t>1</a:t>
            </a:r>
            <a:r>
              <a:rPr lang="en-US" altLang="uk-UA" b="1" dirty="0" err="1"/>
              <a:t>a</a:t>
            </a:r>
            <a:r>
              <a:rPr lang="en-US" altLang="uk-UA" sz="1050" b="1" dirty="0" err="1"/>
              <a:t>2</a:t>
            </a:r>
            <a:r>
              <a:rPr lang="en-US" altLang="uk-UA" sz="1050" b="1" dirty="0"/>
              <a:t>  </a:t>
            </a:r>
            <a:r>
              <a:rPr lang="ru-RU" altLang="uk-UA" b="1" dirty="0"/>
              <a:t>  </a:t>
            </a:r>
            <a:r>
              <a:rPr lang="en-US" altLang="uk-UA" b="1" dirty="0"/>
              <a:t>a</a:t>
            </a:r>
            <a:r>
              <a:rPr lang="en-US" altLang="uk-UA" sz="1050" b="1" dirty="0"/>
              <a:t>1</a:t>
            </a:r>
            <a:r>
              <a:rPr lang="en-US" altLang="uk-UA" b="1" dirty="0"/>
              <a:t>A</a:t>
            </a:r>
            <a:r>
              <a:rPr lang="en-US" altLang="uk-UA" sz="1050" b="1" dirty="0"/>
              <a:t>2</a:t>
            </a:r>
            <a:r>
              <a:rPr lang="en-US" altLang="uk-UA" b="1" dirty="0"/>
              <a:t>  </a:t>
            </a:r>
            <a:r>
              <a:rPr lang="en-US" altLang="uk-UA" b="1" dirty="0" err="1"/>
              <a:t>a</a:t>
            </a:r>
            <a:r>
              <a:rPr lang="en-US" altLang="uk-UA" sz="1050" b="1" dirty="0" err="1"/>
              <a:t>1</a:t>
            </a:r>
            <a:r>
              <a:rPr lang="en-US" altLang="uk-UA" b="1" dirty="0" err="1"/>
              <a:t>a</a:t>
            </a:r>
            <a:r>
              <a:rPr lang="en-US" altLang="uk-UA" sz="1050" b="1" dirty="0" err="1"/>
              <a:t>2</a:t>
            </a:r>
            <a:endParaRPr lang="ru-UA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5F832BFD-7DB3-4E78-8AC7-A9F1EC068409}"/>
              </a:ext>
            </a:extLst>
          </p:cNvPr>
          <p:cNvSpPr/>
          <p:nvPr/>
        </p:nvSpPr>
        <p:spPr>
          <a:xfrm>
            <a:off x="3203848" y="1712447"/>
            <a:ext cx="532518" cy="3878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E9C0AFC-8E3F-4453-9453-92E3701CC72D}"/>
              </a:ext>
            </a:extLst>
          </p:cNvPr>
          <p:cNvSpPr/>
          <p:nvPr/>
        </p:nvSpPr>
        <p:spPr>
          <a:xfrm>
            <a:off x="3771595" y="1732069"/>
            <a:ext cx="532518" cy="3878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570EB118-BE7A-4D2D-BBCC-555C2FE44902}"/>
              </a:ext>
            </a:extLst>
          </p:cNvPr>
          <p:cNvSpPr/>
          <p:nvPr/>
        </p:nvSpPr>
        <p:spPr>
          <a:xfrm>
            <a:off x="4387955" y="1740426"/>
            <a:ext cx="532518" cy="3878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1F567E8B-0163-4F17-8256-4CCAA3F044C8}"/>
              </a:ext>
            </a:extLst>
          </p:cNvPr>
          <p:cNvSpPr/>
          <p:nvPr/>
        </p:nvSpPr>
        <p:spPr>
          <a:xfrm>
            <a:off x="4931831" y="1762823"/>
            <a:ext cx="532518" cy="3878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7231882"/>
      </p:ext>
    </p:extLst>
  </p:cSld>
  <p:clrMapOvr>
    <a:masterClrMapping/>
  </p:clrMapOvr>
  <p:transition spd="med">
    <p:blinds dir="vert"/>
    <p:sndAc>
      <p:stSnd>
        <p:snd r:embed="rId2" name="wind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atterns of Inheritance - ppt video online download">
            <a:extLst>
              <a:ext uri="{FF2B5EF4-FFF2-40B4-BE49-F238E27FC236}">
                <a16:creationId xmlns:a16="http://schemas.microsoft.com/office/drawing/2014/main" id="{FABF37EE-4D33-44D7-AF01-5DCFB2901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4"/>
          <a:stretch/>
        </p:blipFill>
        <p:spPr bwMode="auto">
          <a:xfrm>
            <a:off x="1342280" y="476672"/>
            <a:ext cx="6871531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kin Color - Variation in Faces - LHS CNS-Chemistry (Term A)">
            <a:extLst>
              <a:ext uri="{FF2B5EF4-FFF2-40B4-BE49-F238E27FC236}">
                <a16:creationId xmlns:a16="http://schemas.microsoft.com/office/drawing/2014/main" id="{6BCB9EED-420F-4D43-ABD1-27A80614DC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8" t="19513" r="5865" b="9756"/>
          <a:stretch/>
        </p:blipFill>
        <p:spPr bwMode="auto">
          <a:xfrm>
            <a:off x="827584" y="4840770"/>
            <a:ext cx="7848872" cy="191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1F3898-EE84-4D65-8D06-C16A15689D54}"/>
              </a:ext>
            </a:extLst>
          </p:cNvPr>
          <p:cNvSpPr txBox="1"/>
          <p:nvPr/>
        </p:nvSpPr>
        <p:spPr>
          <a:xfrm>
            <a:off x="3167844" y="-7487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highlight>
                  <a:srgbClr val="FFFF00"/>
                </a:highlight>
              </a:rPr>
              <a:t>Колір шкіри у людини</a:t>
            </a:r>
            <a:endParaRPr lang="ru-UA" sz="2400" dirty="0">
              <a:highlight>
                <a:srgbClr val="FFFF0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65EF96-3F69-4329-8481-77854EC92D5D}"/>
              </a:ext>
            </a:extLst>
          </p:cNvPr>
          <p:cNvSpPr txBox="1"/>
          <p:nvPr/>
        </p:nvSpPr>
        <p:spPr>
          <a:xfrm>
            <a:off x="2627784" y="4365104"/>
            <a:ext cx="2329408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0712024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Генетика людини й медична генетика » mozok.click">
            <a:extLst>
              <a:ext uri="{FF2B5EF4-FFF2-40B4-BE49-F238E27FC236}">
                <a16:creationId xmlns:a16="http://schemas.microsoft.com/office/drawing/2014/main" id="{88BD1E6C-369D-411A-9224-CB34C1772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5" y="1268760"/>
            <a:ext cx="3904698" cy="259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vo and Proud: The puzzle of European hair and eye color">
            <a:extLst>
              <a:ext uri="{FF2B5EF4-FFF2-40B4-BE49-F238E27FC236}">
                <a16:creationId xmlns:a16="http://schemas.microsoft.com/office/drawing/2014/main" id="{26D18A15-619B-45ED-86E6-5291557E8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 t="8181"/>
          <a:stretch/>
        </p:blipFill>
        <p:spPr bwMode="auto">
          <a:xfrm>
            <a:off x="4229100" y="2204864"/>
            <a:ext cx="4813582" cy="449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741D9D-549F-4E8E-A3DC-3D096FBAF492}"/>
              </a:ext>
            </a:extLst>
          </p:cNvPr>
          <p:cNvSpPr txBox="1"/>
          <p:nvPr/>
        </p:nvSpPr>
        <p:spPr>
          <a:xfrm>
            <a:off x="3203848" y="337851"/>
            <a:ext cx="3636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highlight>
                  <a:srgbClr val="FFFF00"/>
                </a:highlight>
              </a:rPr>
              <a:t>Колір волосся у людини</a:t>
            </a:r>
            <a:endParaRPr lang="ru-UA" sz="2400" dirty="0">
              <a:highlight>
                <a:srgbClr val="FFFF0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0A2E59-1012-410E-BAA5-D7F693542DA8}"/>
              </a:ext>
            </a:extLst>
          </p:cNvPr>
          <p:cNvSpPr txBox="1"/>
          <p:nvPr/>
        </p:nvSpPr>
        <p:spPr>
          <a:xfrm>
            <a:off x="4355976" y="1144855"/>
            <a:ext cx="4375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Контролюється 4 генами (всього 8 алелів)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8426261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1340768"/>
            <a:ext cx="4104456" cy="720080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0000"/>
                </a:solidFill>
                <a:highlight>
                  <a:srgbClr val="FFFF00"/>
                </a:highlight>
              </a:rPr>
              <a:t>Кількісні ознаки </a:t>
            </a:r>
            <a:r>
              <a:rPr lang="uk-UA" dirty="0">
                <a:highlight>
                  <a:srgbClr val="FFFF00"/>
                </a:highlight>
              </a:rPr>
              <a:t>– результат полімерного успадкування </a:t>
            </a:r>
            <a:r>
              <a:rPr lang="uk-UA" dirty="0" err="1">
                <a:highlight>
                  <a:srgbClr val="FFFF00"/>
                </a:highlight>
              </a:rPr>
              <a:t>декілької</a:t>
            </a:r>
            <a:r>
              <a:rPr lang="uk-UA" dirty="0">
                <a:highlight>
                  <a:srgbClr val="FFFF00"/>
                </a:highlight>
              </a:rPr>
              <a:t> генів</a:t>
            </a:r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61488" t="26521" r="19743" b="10773"/>
          <a:stretch>
            <a:fillRect/>
          </a:stretch>
        </p:blipFill>
        <p:spPr bwMode="auto">
          <a:xfrm>
            <a:off x="323528" y="620688"/>
            <a:ext cx="3203848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BlackNick Place::&lt;br /&gt; &lt;b&gt;Notice&lt;/b&gt;: Undefined variable: head in  &lt;b&gt;/home/www/blacknick.info/www/index.php&lt;/b&gt; on line &lt;b&gt;45&lt;/b&gt;&lt;br /&gt;">
            <a:extLst>
              <a:ext uri="{FF2B5EF4-FFF2-40B4-BE49-F238E27FC236}">
                <a16:creationId xmlns:a16="http://schemas.microsoft.com/office/drawing/2014/main" id="{3578D6D9-154C-4E99-99CC-F6BD6A39E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524" y="2769781"/>
            <a:ext cx="41529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9B332F-1A9C-4672-94F4-7AB96EED3E6C}"/>
              </a:ext>
            </a:extLst>
          </p:cNvPr>
          <p:cNvSpPr txBox="1"/>
          <p:nvPr/>
        </p:nvSpPr>
        <p:spPr>
          <a:xfrm>
            <a:off x="3803721" y="6202075"/>
            <a:ext cx="4944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highlight>
                  <a:srgbClr val="FFFF00"/>
                </a:highlight>
              </a:rPr>
              <a:t>Крива розподілу (варіаційна крива)</a:t>
            </a:r>
            <a:endParaRPr lang="ru-UA" sz="2400" dirty="0"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F3452D-F3A1-421F-9C3E-7E6D7F680112}"/>
              </a:ext>
            </a:extLst>
          </p:cNvPr>
          <p:cNvSpPr txBox="1"/>
          <p:nvPr/>
        </p:nvSpPr>
        <p:spPr>
          <a:xfrm>
            <a:off x="3803721" y="2557852"/>
            <a:ext cx="738664" cy="267544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uk-UA" dirty="0"/>
              <a:t>Частота </a:t>
            </a:r>
            <a:r>
              <a:rPr lang="uk-UA" dirty="0" err="1"/>
              <a:t>зустрічання</a:t>
            </a:r>
            <a:endParaRPr lang="uk-UA" dirty="0"/>
          </a:p>
          <a:p>
            <a:endParaRPr lang="ru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E2EBFA-731C-415F-ABD5-91EE32F01E3C}"/>
              </a:ext>
            </a:extLst>
          </p:cNvPr>
          <p:cNvSpPr txBox="1"/>
          <p:nvPr/>
        </p:nvSpPr>
        <p:spPr>
          <a:xfrm>
            <a:off x="5004048" y="551723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Фенотиповий</a:t>
            </a:r>
            <a:r>
              <a:rPr lang="uk-UA" dirty="0"/>
              <a:t> прояв ознаки</a:t>
            </a:r>
            <a:endParaRPr lang="ru-UA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D323F-8F43-4E78-8914-B206A8B84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highlight>
                  <a:srgbClr val="FFFF00"/>
                </a:highlight>
              </a:rPr>
              <a:t>Кількісні ознаки</a:t>
            </a:r>
            <a:endParaRPr lang="ru-UA" dirty="0">
              <a:highlight>
                <a:srgbClr val="FFFF00"/>
              </a:highlight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07B7E4E-88E0-4824-A52B-A84A1BBC415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33375" t="28000" r="34250" b="34668"/>
          <a:stretch/>
        </p:blipFill>
        <p:spPr>
          <a:xfrm>
            <a:off x="484786" y="1340768"/>
            <a:ext cx="4662518" cy="30243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AD7F4A-8DE1-4E2F-B2D9-72CE73076E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8" t="24801" r="45274" b="17800"/>
          <a:stretch/>
        </p:blipFill>
        <p:spPr>
          <a:xfrm>
            <a:off x="6022504" y="1376772"/>
            <a:ext cx="266429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42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DBEF5DDD-701A-43F7-903A-18B2B9DDC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644524"/>
            <a:ext cx="8964488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altLang="uk-UA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FFFF00"/>
                </a:highlight>
                <a:latin typeface="Bookman Old Style" panose="02050604050505020204" pitchFamily="18" charset="0"/>
              </a:rPr>
              <a:t>ВЗАЄМОДІЯ ГЕНІВ</a:t>
            </a:r>
            <a:r>
              <a:rPr lang="uk-UA" altLang="uk-U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FFFF00"/>
                </a:highlight>
                <a:latin typeface="Bookman Old Style" panose="02050604050505020204" pitchFamily="18" charset="0"/>
              </a:rPr>
              <a:t> </a:t>
            </a:r>
            <a:r>
              <a:rPr lang="uk-UA" altLang="uk-UA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– ЯВИЩЕ, ЗА ЯКОГО ДВА ЧИ БІЛЬШЕ НЕАЛЕЛЬНИХ ГЕНІВ В ГЕНОТИПІ ВПЛИВАЮТЬ НА ПРОЯВ НОВИХ ОЗНАК.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F22635-D772-46E7-A1FB-48B6FBB4EEED}"/>
              </a:ext>
            </a:extLst>
          </p:cNvPr>
          <p:cNvSpPr txBox="1"/>
          <p:nvPr/>
        </p:nvSpPr>
        <p:spPr>
          <a:xfrm>
            <a:off x="2737190" y="3789040"/>
            <a:ext cx="4713150" cy="1954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1 -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uk-UA" sz="2800" b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комплементарність</a:t>
            </a:r>
            <a:endParaRPr lang="uk-UA" sz="2800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2 -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епістаз</a:t>
            </a:r>
          </a:p>
          <a:p>
            <a:pPr>
              <a:lnSpc>
                <a:spcPct val="150000"/>
              </a:lnSpc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3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-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полімерія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570BF79-3A17-48F0-AAC9-7398DA9BCD9A}"/>
              </a:ext>
            </a:extLst>
          </p:cNvPr>
          <p:cNvSpPr txBox="1">
            <a:spLocks/>
          </p:cNvSpPr>
          <p:nvPr/>
        </p:nvSpPr>
        <p:spPr>
          <a:xfrm>
            <a:off x="-252536" y="2503207"/>
            <a:ext cx="8712968" cy="925793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4472C4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highlight>
                  <a:srgbClr val="FFFF00"/>
                </a:highlight>
                <a:latin typeface="Bookman Old Style" panose="02050604050505020204" pitchFamily="18" charset="0"/>
              </a:rPr>
              <a:t>Типи</a:t>
            </a:r>
            <a:r>
              <a:rPr lang="ru-RU" b="1" dirty="0">
                <a:solidFill>
                  <a:srgbClr val="002060"/>
                </a:solidFill>
                <a:highlight>
                  <a:srgbClr val="FFFF00"/>
                </a:highlight>
                <a:latin typeface="Bookman Old Style" panose="02050604050505020204" pitchFamily="18" charset="0"/>
              </a:rPr>
              <a:t> в</a:t>
            </a:r>
            <a:r>
              <a:rPr lang="uk-UA" b="1" dirty="0" err="1">
                <a:solidFill>
                  <a:srgbClr val="002060"/>
                </a:solidFill>
                <a:highlight>
                  <a:srgbClr val="FFFF00"/>
                </a:highlight>
                <a:latin typeface="Bookman Old Style" panose="02050604050505020204" pitchFamily="18" charset="0"/>
              </a:rPr>
              <a:t>заємодії</a:t>
            </a:r>
            <a:r>
              <a:rPr lang="uk-UA" b="1" dirty="0">
                <a:solidFill>
                  <a:srgbClr val="002060"/>
                </a:solidFill>
                <a:highlight>
                  <a:srgbClr val="FFFF00"/>
                </a:highlight>
                <a:latin typeface="Bookman Old Style" panose="02050604050505020204" pitchFamily="18" charset="0"/>
              </a:rPr>
              <a:t> між </a:t>
            </a:r>
            <a:r>
              <a:rPr lang="uk-UA" b="1" dirty="0" err="1">
                <a:solidFill>
                  <a:srgbClr val="002060"/>
                </a:solidFill>
                <a:highlight>
                  <a:srgbClr val="FFFF00"/>
                </a:highlight>
                <a:latin typeface="Bookman Old Style" panose="02050604050505020204" pitchFamily="18" charset="0"/>
              </a:rPr>
              <a:t>неалельними</a:t>
            </a:r>
            <a:r>
              <a:rPr lang="uk-UA" b="1" dirty="0">
                <a:solidFill>
                  <a:srgbClr val="002060"/>
                </a:solidFill>
                <a:highlight>
                  <a:srgbClr val="FFFF00"/>
                </a:highlight>
                <a:latin typeface="Bookman Old Style" panose="02050604050505020204" pitchFamily="18" charset="0"/>
              </a:rPr>
              <a:t> генами</a:t>
            </a:r>
            <a:endParaRPr lang="ru-RU" dirty="0">
              <a:solidFill>
                <a:srgbClr val="002060"/>
              </a:solidFill>
              <a:highlight>
                <a:srgbClr val="FFFF00"/>
              </a:highligh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71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13C61-A1AB-44A0-B367-E956A4D44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507288" cy="548640"/>
          </a:xfrm>
        </p:spPr>
        <p:txBody>
          <a:bodyPr>
            <a:normAutofit fontScale="90000"/>
          </a:bodyPr>
          <a:lstStyle/>
          <a:p>
            <a:r>
              <a:rPr lang="uk-UA" dirty="0"/>
              <a:t>Статистичні закономірності розподілу фенотипів </a:t>
            </a:r>
            <a:endParaRPr lang="ru-UA" dirty="0"/>
          </a:p>
        </p:txBody>
      </p:sp>
      <p:pic>
        <p:nvPicPr>
          <p:cNvPr id="4098" name="Picture 2" descr="Показники варіації та формули для їх розрахунку">
            <a:extLst>
              <a:ext uri="{FF2B5EF4-FFF2-40B4-BE49-F238E27FC236}">
                <a16:creationId xmlns:a16="http://schemas.microsoft.com/office/drawing/2014/main" id="{ACCE23ED-F275-4291-9BD8-72C1BE7BD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75819"/>
            <a:ext cx="2649013" cy="106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Изменения механики 8.6">
            <a:extLst>
              <a:ext uri="{FF2B5EF4-FFF2-40B4-BE49-F238E27FC236}">
                <a16:creationId xmlns:a16="http://schemas.microsoft.com/office/drawing/2014/main" id="{5A900147-0E5E-46AA-9E5A-BD1335CA7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06" y="1061704"/>
            <a:ext cx="571500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Функция СРЗНАЧ() - Среднее арифметическое в EXCEL. Примеры и описание">
            <a:extLst>
              <a:ext uri="{FF2B5EF4-FFF2-40B4-BE49-F238E27FC236}">
                <a16:creationId xmlns:a16="http://schemas.microsoft.com/office/drawing/2014/main" id="{DAF4AF95-2653-4EAF-97D1-B2B4E09841B7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42553"/>
            <a:ext cx="2055490" cy="126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22C126-CFB6-423B-A53B-13B63E98BFBB}"/>
              </a:ext>
            </a:extLst>
          </p:cNvPr>
          <p:cNvSpPr txBox="1"/>
          <p:nvPr/>
        </p:nvSpPr>
        <p:spPr>
          <a:xfrm>
            <a:off x="6336704" y="1924945"/>
            <a:ext cx="262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Нормальний розподіл (</a:t>
            </a:r>
            <a:r>
              <a:rPr lang="uk-UA" dirty="0" err="1"/>
              <a:t>Гаусова</a:t>
            </a:r>
            <a:r>
              <a:rPr lang="uk-UA" dirty="0"/>
              <a:t> крива)</a:t>
            </a:r>
            <a:endParaRPr lang="ru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67C7C3-0BA4-4D48-8CFF-1012AFF286B9}"/>
              </a:ext>
            </a:extLst>
          </p:cNvPr>
          <p:cNvSpPr txBox="1"/>
          <p:nvPr/>
        </p:nvSpPr>
        <p:spPr>
          <a:xfrm>
            <a:off x="755576" y="61653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Середнє арифметичне</a:t>
            </a:r>
            <a:endParaRPr lang="ru-U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B537B1-A59C-4953-AC8E-1CEF97090FEB}"/>
              </a:ext>
            </a:extLst>
          </p:cNvPr>
          <p:cNvSpPr txBox="1"/>
          <p:nvPr/>
        </p:nvSpPr>
        <p:spPr>
          <a:xfrm>
            <a:off x="5220072" y="6133038"/>
            <a:ext cx="372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Середнє квадратичне відхилення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0980649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Гени-модифікатори</a:t>
            </a:r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556792"/>
            <a:ext cx="3598724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1520" y="234888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2000" b="1" dirty="0"/>
              <a:t>Модифікатор</a:t>
            </a:r>
            <a:r>
              <a:rPr lang="uk-UA" sz="2000" dirty="0"/>
              <a:t>-це ген, що впливає на </a:t>
            </a:r>
            <a:r>
              <a:rPr lang="uk-UA" sz="2000" dirty="0" err="1"/>
              <a:t>фенотиповий</a:t>
            </a:r>
            <a:r>
              <a:rPr lang="uk-UA" sz="2000" dirty="0"/>
              <a:t> прояв гена іншого локусу. У мишей ген плямистого забарвлення </a:t>
            </a:r>
            <a:r>
              <a:rPr lang="uk-UA" sz="2000" i="1" dirty="0"/>
              <a:t>(а) </a:t>
            </a:r>
            <a:r>
              <a:rPr lang="uk-UA" sz="2000" dirty="0"/>
              <a:t>визначає присутність на черевці білої шерсті; площа білої плями варіює від дуже невеликої до тієї, що займає всю шкірку.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138E65-C250-425F-8AB2-2724A9B5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85475"/>
            <a:ext cx="8229600" cy="990600"/>
          </a:xfrm>
        </p:spPr>
        <p:txBody>
          <a:bodyPr/>
          <a:lstStyle/>
          <a:p>
            <a:r>
              <a:rPr lang="uk-UA" dirty="0"/>
              <a:t>Вплив довкілля на прояв кількісних однак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DE5182-4FEF-4044-A39D-49421E71DCF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кількісних</a:t>
            </a:r>
            <a:r>
              <a:rPr lang="ru-RU" dirty="0"/>
              <a:t> </a:t>
            </a:r>
            <a:r>
              <a:rPr lang="ru-RU" dirty="0" err="1"/>
              <a:t>ознак</a:t>
            </a:r>
            <a:r>
              <a:rPr lang="ru-RU" dirty="0"/>
              <a:t> є </a:t>
            </a:r>
            <a:r>
              <a:rPr lang="ru-RU" dirty="0" err="1"/>
              <a:t>наслідком</a:t>
            </a:r>
            <a:r>
              <a:rPr lang="ru-RU" dirty="0"/>
              <a:t> </a:t>
            </a:r>
            <a:r>
              <a:rPr lang="ru-RU" dirty="0" err="1"/>
              <a:t>взаємодії</a:t>
            </a:r>
            <a:r>
              <a:rPr lang="ru-RU" dirty="0"/>
              <a:t> </a:t>
            </a:r>
            <a:r>
              <a:rPr lang="ru-RU" dirty="0" err="1"/>
              <a:t>численних</a:t>
            </a:r>
            <a:r>
              <a:rPr lang="ru-RU" dirty="0"/>
              <a:t> </a:t>
            </a:r>
            <a:r>
              <a:rPr lang="ru-RU" dirty="0" err="1"/>
              <a:t>генів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собою та з факторами </a:t>
            </a:r>
            <a:r>
              <a:rPr lang="ru-RU" dirty="0" err="1"/>
              <a:t>довкілля</a:t>
            </a:r>
            <a:r>
              <a:rPr lang="ru-RU" dirty="0"/>
              <a:t>.</a:t>
            </a:r>
            <a:endParaRPr lang="ru-UA" dirty="0"/>
          </a:p>
        </p:txBody>
      </p:sp>
      <p:pic>
        <p:nvPicPr>
          <p:cNvPr id="7170" name="Picture 2" descr="Генотипна мінливість — Вікіпедія">
            <a:extLst>
              <a:ext uri="{FF2B5EF4-FFF2-40B4-BE49-F238E27FC236}">
                <a16:creationId xmlns:a16="http://schemas.microsoft.com/office/drawing/2014/main" id="{6DD1D830-3723-44CA-9D93-D1C96687A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63" y="2230171"/>
            <a:ext cx="28575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оефіцієнт успадковуваності (h2) ознак і способи його визначення">
            <a:extLst>
              <a:ext uri="{FF2B5EF4-FFF2-40B4-BE49-F238E27FC236}">
                <a16:creationId xmlns:a16="http://schemas.microsoft.com/office/drawing/2014/main" id="{35B7D7CE-69FC-4327-AC0A-FE72195D7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740" y="2263864"/>
            <a:ext cx="1828519" cy="137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C00D042-7B25-40E6-956A-F46122FC7BF3}"/>
              </a:ext>
            </a:extLst>
          </p:cNvPr>
          <p:cNvSpPr/>
          <p:nvPr/>
        </p:nvSpPr>
        <p:spPr>
          <a:xfrm>
            <a:off x="4571999" y="385526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2</a:t>
            </a:r>
            <a:r>
              <a:rPr lang="uk-UA" baseline="30000" dirty="0"/>
              <a:t> </a:t>
            </a:r>
            <a:r>
              <a:rPr lang="uk-UA" dirty="0">
                <a:highlight>
                  <a:srgbClr val="FFFF00"/>
                </a:highlight>
              </a:rPr>
              <a:t>-  коефіцієнт </a:t>
            </a:r>
            <a:r>
              <a:rPr lang="uk-UA" dirty="0" err="1">
                <a:highlight>
                  <a:srgbClr val="FFFF00"/>
                </a:highlight>
              </a:rPr>
              <a:t>успадковованості</a:t>
            </a:r>
            <a:r>
              <a:rPr lang="uk-UA" dirty="0">
                <a:highlight>
                  <a:srgbClr val="FFFF00"/>
                </a:highlight>
              </a:rPr>
              <a:t> ознаки</a:t>
            </a:r>
            <a:endParaRPr lang="ru-RU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Сх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) - 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дисперсія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різноманіття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),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породжена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генетичними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факторами </a:t>
            </a: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(Су) -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загальна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фенотипова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дисперсія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ознаки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UA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4681066-0441-4421-A218-BA102BDB705E}"/>
              </a:ext>
            </a:extLst>
          </p:cNvPr>
          <p:cNvSpPr/>
          <p:nvPr/>
        </p:nvSpPr>
        <p:spPr>
          <a:xfrm>
            <a:off x="184887" y="5581077"/>
            <a:ext cx="87742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Ступінь</a:t>
            </a:r>
            <a:r>
              <a:rPr lang="ru-RU" dirty="0"/>
              <a:t> </a:t>
            </a:r>
            <a:r>
              <a:rPr lang="ru-RU" dirty="0" err="1"/>
              <a:t>успадковуваності</a:t>
            </a:r>
            <a:r>
              <a:rPr lang="ru-RU" dirty="0"/>
              <a:t> </a:t>
            </a:r>
            <a:r>
              <a:rPr lang="ru-RU" dirty="0" err="1"/>
              <a:t>ознаки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високим</a:t>
            </a:r>
            <a:r>
              <a:rPr lang="ru-RU" dirty="0"/>
              <a:t> (</a:t>
            </a:r>
            <a:r>
              <a:rPr lang="en-US" dirty="0"/>
              <a:t>h</a:t>
            </a:r>
            <a:r>
              <a:rPr lang="en-US" baseline="30000" dirty="0"/>
              <a:t>2 </a:t>
            </a:r>
            <a:r>
              <a:rPr lang="en-US" dirty="0"/>
              <a:t>&gt;=</a:t>
            </a:r>
            <a:r>
              <a:rPr lang="en-US" baseline="30000" dirty="0"/>
              <a:t> </a:t>
            </a:r>
            <a:r>
              <a:rPr lang="en-US" dirty="0"/>
              <a:t>0,4), </a:t>
            </a:r>
            <a:r>
              <a:rPr lang="ru-RU" dirty="0" err="1"/>
              <a:t>середнім</a:t>
            </a:r>
            <a:r>
              <a:rPr lang="ru-RU" dirty="0"/>
              <a:t> (</a:t>
            </a:r>
            <a:r>
              <a:rPr lang="en-US" dirty="0"/>
              <a:t>h</a:t>
            </a:r>
            <a:r>
              <a:rPr lang="en-US" baseline="30000" dirty="0"/>
              <a:t>2 </a:t>
            </a:r>
            <a:r>
              <a:rPr lang="en-US" dirty="0"/>
              <a:t>= 0,2-0,39) </a:t>
            </a:r>
            <a:r>
              <a:rPr lang="ru-RU" dirty="0"/>
              <a:t>і </a:t>
            </a:r>
            <a:r>
              <a:rPr lang="ru-RU" dirty="0" err="1"/>
              <a:t>низьким</a:t>
            </a:r>
            <a:r>
              <a:rPr lang="ru-RU" dirty="0"/>
              <a:t> (</a:t>
            </a:r>
            <a:r>
              <a:rPr lang="en-US" dirty="0"/>
              <a:t>h</a:t>
            </a:r>
            <a:r>
              <a:rPr lang="en-US" baseline="30000" dirty="0"/>
              <a:t>2 </a:t>
            </a:r>
            <a:r>
              <a:rPr lang="en-US" dirty="0"/>
              <a:t>=&lt; 0,19). </a:t>
            </a:r>
            <a:endParaRPr lang="uk-UA" dirty="0"/>
          </a:p>
          <a:p>
            <a:pPr algn="just"/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коефіцієнт</a:t>
            </a:r>
            <a:r>
              <a:rPr lang="ru-RU" dirty="0"/>
              <a:t> </a:t>
            </a:r>
            <a:r>
              <a:rPr lang="ru-RU" dirty="0" err="1"/>
              <a:t>успадковуваності</a:t>
            </a:r>
            <a:r>
              <a:rPr lang="ru-RU" dirty="0"/>
              <a:t> </a:t>
            </a:r>
            <a:r>
              <a:rPr lang="ru-RU" dirty="0" err="1"/>
              <a:t>вмісту</a:t>
            </a:r>
            <a:r>
              <a:rPr lang="ru-RU" dirty="0"/>
              <a:t> жиру в </a:t>
            </a:r>
            <a:r>
              <a:rPr lang="ru-RU" dirty="0" err="1"/>
              <a:t>молоці</a:t>
            </a:r>
            <a:r>
              <a:rPr lang="ru-RU" dirty="0"/>
              <a:t> </a:t>
            </a:r>
            <a:r>
              <a:rPr lang="ru-RU" dirty="0" err="1"/>
              <a:t>корів</a:t>
            </a:r>
            <a:r>
              <a:rPr lang="ru-RU" dirty="0"/>
              <a:t> становить 0,60, надою молока – 0,30, а </a:t>
            </a:r>
            <a:r>
              <a:rPr lang="ru-RU" dirty="0" err="1"/>
              <a:t>плодючості</a:t>
            </a:r>
            <a:r>
              <a:rPr lang="ru-RU" dirty="0"/>
              <a:t> – 0,20.</a:t>
            </a:r>
          </a:p>
          <a:p>
            <a:r>
              <a:rPr lang="ru-RU" dirty="0">
                <a:solidFill>
                  <a:srgbClr val="FFFFFF"/>
                </a:solidFill>
                <a:latin typeface="arial" panose="020B0604020202020204" pitchFamily="34" charset="0"/>
              </a:rPr>
              <a:t>+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336044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6785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highlight>
                  <a:srgbClr val="FFFF00"/>
                </a:highlight>
                <a:latin typeface="Bookman Old Style" panose="02050604050505020204" pitchFamily="18" charset="0"/>
              </a:rPr>
              <a:t>1. </a:t>
            </a:r>
            <a:r>
              <a:rPr lang="ru-RU" b="1" dirty="0" err="1">
                <a:solidFill>
                  <a:srgbClr val="002060"/>
                </a:solidFill>
                <a:highlight>
                  <a:srgbClr val="FFFF00"/>
                </a:highlight>
                <a:latin typeface="Bookman Old Style" panose="02050604050505020204" pitchFamily="18" charset="0"/>
              </a:rPr>
              <a:t>Комплементарн</a:t>
            </a:r>
            <a:r>
              <a:rPr lang="uk-UA" b="1" dirty="0">
                <a:solidFill>
                  <a:srgbClr val="002060"/>
                </a:solidFill>
                <a:highlight>
                  <a:srgbClr val="FFFF00"/>
                </a:highlight>
                <a:latin typeface="Bookman Old Style" panose="02050604050505020204" pitchFamily="18" charset="0"/>
              </a:rPr>
              <a:t>і</a:t>
            </a:r>
            <a:r>
              <a:rPr lang="ru-RU" b="1" dirty="0" err="1">
                <a:solidFill>
                  <a:srgbClr val="002060"/>
                </a:solidFill>
                <a:highlight>
                  <a:srgbClr val="FFFF00"/>
                </a:highlight>
                <a:latin typeface="Bookman Old Style" panose="02050604050505020204" pitchFamily="18" charset="0"/>
              </a:rPr>
              <a:t>сть</a:t>
            </a:r>
            <a:r>
              <a:rPr lang="ru-RU" b="1" dirty="0">
                <a:solidFill>
                  <a:srgbClr val="002060"/>
                </a:solidFill>
                <a:highlight>
                  <a:srgbClr val="FFFF00"/>
                </a:highlight>
                <a:latin typeface="Bookman Old Style" panose="020506040505050202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–</a:t>
            </a:r>
            <a:b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325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потрібна</a:t>
            </a:r>
            <a:r>
              <a:rPr lang="ru-RU" sz="2325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325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присутність</a:t>
            </a:r>
            <a:r>
              <a:rPr lang="ru-RU" sz="2325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325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двох</a:t>
            </a:r>
            <a:r>
              <a:rPr lang="ru-RU" sz="2325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325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або</a:t>
            </a:r>
            <a:r>
              <a:rPr lang="ru-RU" sz="2325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325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більше</a:t>
            </a:r>
            <a:r>
              <a:rPr lang="ru-RU" sz="2325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325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домінантних</a:t>
            </a:r>
            <a:r>
              <a:rPr lang="ru-RU" sz="2325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325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неалельних</a:t>
            </a:r>
            <a:r>
              <a:rPr lang="ru-RU" sz="2325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325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генів</a:t>
            </a:r>
            <a:r>
              <a:rPr lang="ru-RU" sz="2325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, </a:t>
            </a:r>
            <a:br>
              <a:rPr lang="ru-RU" sz="2325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325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які</a:t>
            </a:r>
            <a:r>
              <a:rPr lang="ru-RU" sz="2325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разом </a:t>
            </a:r>
            <a:r>
              <a:rPr lang="ru-RU" sz="2325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визначають</a:t>
            </a:r>
            <a:r>
              <a:rPr lang="ru-RU" sz="2325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325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прояв</a:t>
            </a:r>
            <a:r>
              <a:rPr lang="ru-RU" sz="2325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325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нової</a:t>
            </a:r>
            <a:r>
              <a:rPr lang="ru-RU" sz="2325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325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ознаки</a:t>
            </a:r>
            <a:endParaRPr lang="ru-RU" sz="2325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8413" y="3044250"/>
            <a:ext cx="3077077" cy="12957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1350" dirty="0">
                <a:latin typeface="Comic Sans MS" panose="030F0702030302020204" pitchFamily="66" charset="0"/>
              </a:rPr>
              <a:t>А – ген блакитного оперення папуг</a:t>
            </a:r>
          </a:p>
          <a:p>
            <a:pPr marL="0" indent="0">
              <a:buNone/>
            </a:pPr>
            <a:r>
              <a:rPr lang="uk-UA" sz="1350" dirty="0">
                <a:latin typeface="Comic Sans MS" panose="030F0702030302020204" pitchFamily="66" charset="0"/>
              </a:rPr>
              <a:t>а – блакитний пігмент відсутній</a:t>
            </a:r>
          </a:p>
          <a:p>
            <a:pPr marL="0" indent="0">
              <a:buNone/>
            </a:pPr>
            <a:r>
              <a:rPr lang="uk-UA" sz="1350" dirty="0">
                <a:latin typeface="Comic Sans MS" panose="030F0702030302020204" pitchFamily="66" charset="0"/>
              </a:rPr>
              <a:t>В – ген жовтого оперення папуг</a:t>
            </a:r>
          </a:p>
          <a:p>
            <a:pPr marL="0" indent="0">
              <a:buNone/>
            </a:pPr>
            <a:r>
              <a:rPr lang="en-US" sz="1350" dirty="0">
                <a:latin typeface="Comic Sans MS" panose="030F0702030302020204" pitchFamily="66" charset="0"/>
              </a:rPr>
              <a:t>b – </a:t>
            </a:r>
            <a:r>
              <a:rPr lang="uk-UA" sz="1350" dirty="0">
                <a:latin typeface="Comic Sans MS" panose="030F0702030302020204" pitchFamily="66" charset="0"/>
              </a:rPr>
              <a:t>жовтий пігмент відсутній</a:t>
            </a:r>
          </a:p>
          <a:p>
            <a:pPr marL="0" indent="0">
              <a:buNone/>
            </a:pPr>
            <a:r>
              <a:rPr lang="en-US" altLang="uk-UA" sz="1400" dirty="0">
                <a:solidFill>
                  <a:srgbClr val="006600"/>
                </a:solidFill>
              </a:rPr>
              <a:t>AB</a:t>
            </a:r>
            <a:r>
              <a:rPr lang="en-US" altLang="uk-UA" sz="1400" dirty="0"/>
              <a:t> </a:t>
            </a:r>
            <a:r>
              <a:rPr lang="en-US" altLang="uk-UA" sz="1400" dirty="0">
                <a:highlight>
                  <a:srgbClr val="FFFF00"/>
                </a:highlight>
              </a:rPr>
              <a:t>– </a:t>
            </a:r>
            <a:r>
              <a:rPr lang="ru-RU" altLang="uk-UA" sz="1400" dirty="0" err="1">
                <a:highlight>
                  <a:srgbClr val="FFFF00"/>
                </a:highlight>
              </a:rPr>
              <a:t>зелений</a:t>
            </a:r>
            <a:r>
              <a:rPr lang="ru-RU" altLang="uk-UA" sz="1400" dirty="0">
                <a:highlight>
                  <a:srgbClr val="FFFF00"/>
                </a:highlight>
              </a:rPr>
              <a:t> </a:t>
            </a:r>
            <a:r>
              <a:rPr lang="ru-RU" altLang="uk-UA" sz="1400" dirty="0" err="1">
                <a:highlight>
                  <a:srgbClr val="FFFF00"/>
                </a:highlight>
              </a:rPr>
              <a:t>колір</a:t>
            </a:r>
            <a:endParaRPr lang="en-US" altLang="uk-UA" sz="14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ru-RU" sz="1350" dirty="0">
              <a:latin typeface="Comic Sans MS" panose="030F0702030302020204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052" y="2382879"/>
            <a:ext cx="3342422" cy="29126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9813" y="4983872"/>
            <a:ext cx="5505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За генотипом – </a:t>
            </a:r>
            <a:r>
              <a:rPr lang="uk-UA" dirty="0" err="1">
                <a:latin typeface="Comic Sans MS" panose="030F0702030302020204" pitchFamily="66" charset="0"/>
              </a:rPr>
              <a:t>АаВ</a:t>
            </a:r>
            <a:r>
              <a:rPr lang="en-US" dirty="0">
                <a:latin typeface="Comic Sans MS" panose="030F0702030302020204" pitchFamily="66" charset="0"/>
              </a:rPr>
              <a:t>b - </a:t>
            </a:r>
            <a:r>
              <a:rPr lang="uk-UA" dirty="0">
                <a:latin typeface="Comic Sans MS" panose="030F0702030302020204" pitchFamily="66" charset="0"/>
              </a:rPr>
              <a:t>100%</a:t>
            </a:r>
          </a:p>
          <a:p>
            <a:r>
              <a:rPr lang="uk-UA" dirty="0">
                <a:latin typeface="Comic Sans MS" panose="030F0702030302020204" pitchFamily="66" charset="0"/>
              </a:rPr>
              <a:t>За фенотипом – 100% - зелене оперення папуг 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7075" y="2406634"/>
            <a:ext cx="32255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500" dirty="0">
                <a:latin typeface="Comic Sans MS" panose="030F0702030302020204" pitchFamily="66" charset="0"/>
              </a:rPr>
              <a:t>Успадкування кольору оперення </a:t>
            </a:r>
          </a:p>
          <a:p>
            <a:r>
              <a:rPr lang="uk-UA" sz="1500" dirty="0">
                <a:latin typeface="Comic Sans MS" panose="030F0702030302020204" pitchFamily="66" charset="0"/>
              </a:rPr>
              <a:t>хвилястих папуг</a:t>
            </a:r>
            <a:endParaRPr lang="ru-RU" sz="15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6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087" t="8213" r="62295" b="65288"/>
          <a:stretch/>
        </p:blipFill>
        <p:spPr>
          <a:xfrm>
            <a:off x="318837" y="1248277"/>
            <a:ext cx="3392396" cy="1419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2363" t="9597" r="15956" b="66108"/>
          <a:stretch/>
        </p:blipFill>
        <p:spPr>
          <a:xfrm>
            <a:off x="4373480" y="1248278"/>
            <a:ext cx="3486145" cy="1143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8679" y="5170571"/>
            <a:ext cx="7152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За генотипом – 9А-В- : 3А-</a:t>
            </a:r>
            <a:r>
              <a:rPr lang="en-US" dirty="0">
                <a:latin typeface="Comic Sans MS" panose="030F0702030302020204" pitchFamily="66" charset="0"/>
              </a:rPr>
              <a:t>bb</a:t>
            </a:r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>:</a:t>
            </a:r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>3aaB-</a:t>
            </a:r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>:</a:t>
            </a:r>
            <a:r>
              <a:rPr lang="uk-UA" dirty="0">
                <a:latin typeface="Comic Sans MS" panose="030F0702030302020204" pitchFamily="66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>1aabb</a:t>
            </a:r>
          </a:p>
          <a:p>
            <a:r>
              <a:rPr lang="uk-UA" b="1" dirty="0">
                <a:latin typeface="Comic Sans MS" panose="030F0702030302020204" pitchFamily="66" charset="0"/>
              </a:rPr>
              <a:t>За фенотипом – </a:t>
            </a:r>
            <a:r>
              <a:rPr lang="uk-UA" b="1" dirty="0">
                <a:highlight>
                  <a:srgbClr val="FFFF00"/>
                </a:highlight>
                <a:latin typeface="Comic Sans MS" panose="030F0702030302020204" pitchFamily="66" charset="0"/>
              </a:rPr>
              <a:t>9зелених : 3блакитних : 3жовтих : 1білих</a:t>
            </a:r>
            <a:endParaRPr lang="ru-RU" b="1" dirty="0"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27658"/>
          <a:stretch/>
        </p:blipFill>
        <p:spPr>
          <a:xfrm>
            <a:off x="712459" y="2633035"/>
            <a:ext cx="2072852" cy="18879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36279" t="30297" r="3473" b="20439"/>
          <a:stretch/>
        </p:blipFill>
        <p:spPr>
          <a:xfrm>
            <a:off x="3007894" y="2391278"/>
            <a:ext cx="6042581" cy="2779293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FD63520-20CF-4018-80BE-75AAA8787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/>
          <a:lstStyle/>
          <a:p>
            <a:pPr algn="ctr"/>
            <a:r>
              <a:rPr lang="uk-UA" dirty="0" err="1">
                <a:highlight>
                  <a:srgbClr val="FFFF00"/>
                </a:highlight>
              </a:rPr>
              <a:t>Комплементарність</a:t>
            </a:r>
            <a:r>
              <a:rPr lang="uk-UA" dirty="0">
                <a:highlight>
                  <a:srgbClr val="FFFF00"/>
                </a:highlight>
              </a:rPr>
              <a:t>    9:3:3:1</a:t>
            </a:r>
          </a:p>
        </p:txBody>
      </p:sp>
    </p:spTree>
    <p:extLst>
      <p:ext uri="{BB962C8B-B14F-4D97-AF65-F5344CB8AC3E}">
        <p14:creationId xmlns:p14="http://schemas.microsoft.com/office/powerpoint/2010/main" val="83997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200" dirty="0" err="1"/>
              <a:t>Визначити</a:t>
            </a:r>
            <a:r>
              <a:rPr lang="ru-RU" sz="3200" dirty="0"/>
              <a:t> </a:t>
            </a:r>
            <a:r>
              <a:rPr lang="ru-RU" sz="3200" dirty="0" err="1"/>
              <a:t>генотипи</a:t>
            </a:r>
            <a:r>
              <a:rPr lang="ru-RU" sz="3200" dirty="0"/>
              <a:t> </a:t>
            </a:r>
            <a:r>
              <a:rPr lang="ru-RU" sz="3200" dirty="0" err="1"/>
              <a:t>і</a:t>
            </a:r>
            <a:r>
              <a:rPr lang="ru-RU" sz="3200" dirty="0"/>
              <a:t> </a:t>
            </a:r>
            <a:r>
              <a:rPr lang="ru-RU" sz="3200" dirty="0" err="1"/>
              <a:t>фенотипи</a:t>
            </a:r>
            <a:r>
              <a:rPr lang="ru-RU" sz="3200" dirty="0"/>
              <a:t> потомства у </a:t>
            </a:r>
            <a:r>
              <a:rPr lang="ru-RU" sz="3200" dirty="0" err="1"/>
              <a:t>папуг</a:t>
            </a:r>
            <a:r>
              <a:rPr lang="ru-RU" sz="3200" dirty="0"/>
              <a:t> за схемою</a:t>
            </a:r>
            <a:r>
              <a:rPr lang="ru-RU" sz="3200" dirty="0">
                <a:latin typeface="Arial" charset="0"/>
              </a:rPr>
              <a:t>: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576" y="1219200"/>
            <a:ext cx="7931224" cy="2582862"/>
          </a:xfrm>
          <a:ln w="381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endParaRPr lang="ru-RU" dirty="0"/>
          </a:p>
          <a:p>
            <a:pPr eaLnBrk="1" hangingPunct="1">
              <a:defRPr/>
            </a:pPr>
            <a:r>
              <a:rPr lang="ru-RU" b="1" dirty="0"/>
              <a:t>Р </a:t>
            </a:r>
            <a:r>
              <a:rPr lang="ru-RU" dirty="0"/>
              <a:t>     </a:t>
            </a:r>
            <a:r>
              <a:rPr lang="en-US" b="1" dirty="0"/>
              <a:t>♀ </a:t>
            </a:r>
            <a:r>
              <a:rPr lang="en-US" dirty="0"/>
              <a:t>  </a:t>
            </a:r>
            <a:r>
              <a:rPr lang="ru-RU" b="1" dirty="0"/>
              <a:t>.  .  .  .   Х   ♂  .  .  .  .    </a:t>
            </a:r>
            <a:endParaRPr lang="en-US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/>
              <a:t>           </a:t>
            </a:r>
            <a:r>
              <a:rPr lang="ru-RU" b="1" dirty="0" err="1">
                <a:solidFill>
                  <a:srgbClr val="00CCFF"/>
                </a:solidFill>
              </a:rPr>
              <a:t>блакитний</a:t>
            </a:r>
            <a:r>
              <a:rPr lang="ru-RU" b="1" dirty="0">
                <a:solidFill>
                  <a:srgbClr val="00CCFF"/>
                </a:solidFill>
              </a:rPr>
              <a:t> </a:t>
            </a:r>
            <a:r>
              <a:rPr lang="ru-RU" b="1" dirty="0"/>
              <a:t>            </a:t>
            </a:r>
            <a:r>
              <a:rPr lang="ru-RU" b="1" dirty="0" err="1">
                <a:solidFill>
                  <a:srgbClr val="FFFF00"/>
                </a:solidFill>
              </a:rPr>
              <a:t>жовтий</a:t>
            </a:r>
            <a:endParaRPr lang="ru-RU" b="1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en-US" b="1" dirty="0"/>
              <a:t>F</a:t>
            </a:r>
            <a:r>
              <a:rPr lang="en-US" sz="1600" b="1" dirty="0"/>
              <a:t>1</a:t>
            </a:r>
            <a:r>
              <a:rPr lang="ru-RU" sz="1600" b="1" dirty="0"/>
              <a:t> </a:t>
            </a:r>
            <a:r>
              <a:rPr lang="ru-RU" dirty="0"/>
              <a:t>          </a:t>
            </a:r>
            <a:r>
              <a:rPr lang="ru-RU" b="1" dirty="0" err="1"/>
              <a:t>білий</a:t>
            </a:r>
            <a:r>
              <a:rPr lang="ru-RU" b="1" dirty="0"/>
              <a:t>   :   ?</a:t>
            </a:r>
          </a:p>
        </p:txBody>
      </p:sp>
      <p:pic>
        <p:nvPicPr>
          <p:cNvPr id="13317" name="Picture 5" descr="Много попугае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40768"/>
            <a:ext cx="2568898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EA419067-CBC5-446D-9247-831B026CB740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079612" y="4077072"/>
            <a:ext cx="6984776" cy="2359050"/>
          </a:xfrm>
          <a:prstGeom prst="rect">
            <a:avLst/>
          </a:prstGeom>
          <a:extLst/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ru-RU" altLang="uk-UA" b="1" dirty="0"/>
              <a:t>    Р </a:t>
            </a:r>
            <a:r>
              <a:rPr lang="ru-RU" altLang="uk-UA" dirty="0"/>
              <a:t>     </a:t>
            </a:r>
            <a:r>
              <a:rPr lang="en-US" altLang="uk-UA" b="1" dirty="0"/>
              <a:t>♀ </a:t>
            </a:r>
            <a:r>
              <a:rPr lang="en-US" altLang="uk-UA" dirty="0"/>
              <a:t>  </a:t>
            </a:r>
            <a:r>
              <a:rPr lang="en-US" altLang="uk-UA" b="1" dirty="0" err="1">
                <a:solidFill>
                  <a:srgbClr val="00CCFF"/>
                </a:solidFill>
              </a:rPr>
              <a:t>A</a:t>
            </a:r>
            <a:r>
              <a:rPr lang="en-US" altLang="uk-UA" b="1" dirty="0" err="1"/>
              <a:t>abb</a:t>
            </a:r>
            <a:r>
              <a:rPr lang="ru-RU" altLang="uk-UA" b="1" dirty="0"/>
              <a:t>   Х   ♂  </a:t>
            </a:r>
            <a:r>
              <a:rPr lang="en-US" altLang="uk-UA" b="1" dirty="0" err="1"/>
              <a:t>aa</a:t>
            </a:r>
            <a:r>
              <a:rPr lang="en-US" altLang="uk-UA" b="1" dirty="0" err="1">
                <a:solidFill>
                  <a:srgbClr val="FFFF00"/>
                </a:solidFill>
              </a:rPr>
              <a:t>B</a:t>
            </a:r>
            <a:r>
              <a:rPr lang="en-US" altLang="uk-UA" b="1" dirty="0" err="1"/>
              <a:t>b</a:t>
            </a:r>
            <a:r>
              <a:rPr lang="ru-RU" altLang="uk-UA" b="1" dirty="0"/>
              <a:t>    </a:t>
            </a:r>
            <a:endParaRPr lang="en-US" altLang="uk-UA" dirty="0"/>
          </a:p>
          <a:p>
            <a:pPr>
              <a:buFont typeface="Wingdings" pitchFamily="2" charset="2"/>
              <a:buNone/>
              <a:defRPr/>
            </a:pPr>
            <a:r>
              <a:rPr lang="ru-RU" altLang="uk-UA" dirty="0"/>
              <a:t>    </a:t>
            </a:r>
            <a:r>
              <a:rPr lang="en-US" altLang="uk-UA" dirty="0"/>
              <a:t>           </a:t>
            </a:r>
            <a:r>
              <a:rPr lang="ru-RU" altLang="uk-UA" sz="2800" b="1" dirty="0" err="1">
                <a:solidFill>
                  <a:srgbClr val="00CCFF"/>
                </a:solidFill>
              </a:rPr>
              <a:t>блакитний</a:t>
            </a:r>
            <a:r>
              <a:rPr lang="ru-RU" altLang="uk-UA" sz="2800" b="1" dirty="0"/>
              <a:t>             </a:t>
            </a:r>
            <a:r>
              <a:rPr lang="ru-RU" altLang="uk-UA" sz="2800" b="1" dirty="0" err="1">
                <a:solidFill>
                  <a:srgbClr val="FFFF00"/>
                </a:solidFill>
              </a:rPr>
              <a:t>жовтий</a:t>
            </a:r>
            <a:endParaRPr lang="ru-RU" altLang="uk-UA" sz="2800" b="1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ru-RU" altLang="uk-UA" b="1" dirty="0" err="1"/>
              <a:t>Гамети</a:t>
            </a:r>
            <a:r>
              <a:rPr lang="en-US" altLang="uk-UA" b="1" dirty="0"/>
              <a:t>  </a:t>
            </a:r>
            <a:r>
              <a:rPr lang="en-US" altLang="uk-UA" dirty="0"/>
              <a:t>  </a:t>
            </a:r>
            <a:r>
              <a:rPr lang="en-US" altLang="uk-UA" b="1" dirty="0"/>
              <a:t>Ab    </a:t>
            </a:r>
            <a:r>
              <a:rPr lang="en-US" altLang="uk-UA" b="1" dirty="0" err="1"/>
              <a:t>ab</a:t>
            </a:r>
            <a:r>
              <a:rPr lang="en-US" altLang="uk-UA" b="1" dirty="0"/>
              <a:t>         </a:t>
            </a:r>
            <a:r>
              <a:rPr lang="en-US" altLang="uk-UA" b="1" dirty="0" err="1"/>
              <a:t>aB</a:t>
            </a:r>
            <a:r>
              <a:rPr lang="en-US" altLang="uk-UA" b="1" dirty="0"/>
              <a:t>    ab</a:t>
            </a:r>
            <a:endParaRPr lang="ru-RU" altLang="uk-UA" b="1" dirty="0"/>
          </a:p>
          <a:p>
            <a:pPr>
              <a:buFont typeface="Wingdings" pitchFamily="2" charset="2"/>
              <a:buNone/>
              <a:defRPr/>
            </a:pPr>
            <a:r>
              <a:rPr lang="ru-RU" altLang="uk-UA" b="1" dirty="0"/>
              <a:t>  </a:t>
            </a:r>
            <a:r>
              <a:rPr lang="en-US" altLang="uk-UA" b="1" dirty="0"/>
              <a:t>F</a:t>
            </a:r>
            <a:r>
              <a:rPr lang="en-US" altLang="uk-UA" sz="1600" b="1" dirty="0"/>
              <a:t>1</a:t>
            </a:r>
            <a:r>
              <a:rPr lang="ru-RU" altLang="uk-UA" sz="1600" b="1" dirty="0"/>
              <a:t> </a:t>
            </a:r>
            <a:r>
              <a:rPr lang="ru-RU" altLang="uk-UA" b="1" dirty="0"/>
              <a:t>    </a:t>
            </a:r>
            <a:r>
              <a:rPr lang="en-US" altLang="uk-UA" b="1" dirty="0" err="1"/>
              <a:t>aabb</a:t>
            </a:r>
            <a:r>
              <a:rPr lang="en-US" altLang="uk-UA" b="1" dirty="0"/>
              <a:t>  </a:t>
            </a:r>
            <a:r>
              <a:rPr lang="ru-RU" altLang="uk-UA" b="1" dirty="0"/>
              <a:t>:</a:t>
            </a:r>
            <a:r>
              <a:rPr lang="en-US" altLang="uk-UA" b="1" dirty="0"/>
              <a:t>  </a:t>
            </a:r>
            <a:r>
              <a:rPr lang="en-US" altLang="uk-UA" b="1" dirty="0" err="1">
                <a:solidFill>
                  <a:srgbClr val="00CCFF"/>
                </a:solidFill>
              </a:rPr>
              <a:t>A</a:t>
            </a:r>
            <a:r>
              <a:rPr lang="en-US" altLang="uk-UA" b="1" dirty="0" err="1"/>
              <a:t>a</a:t>
            </a:r>
            <a:r>
              <a:rPr lang="en-US" altLang="uk-UA" b="1" dirty="0" err="1">
                <a:solidFill>
                  <a:srgbClr val="FFFF00"/>
                </a:solidFill>
              </a:rPr>
              <a:t>B</a:t>
            </a:r>
            <a:r>
              <a:rPr lang="en-US" altLang="uk-UA" b="1" dirty="0" err="1"/>
              <a:t>b</a:t>
            </a:r>
            <a:r>
              <a:rPr lang="en-US" altLang="uk-UA" b="1" dirty="0"/>
              <a:t>  </a:t>
            </a:r>
            <a:r>
              <a:rPr lang="ru-RU" altLang="uk-UA" b="1" dirty="0"/>
              <a:t>: </a:t>
            </a:r>
            <a:r>
              <a:rPr lang="en-US" altLang="uk-UA" b="1" dirty="0"/>
              <a:t> </a:t>
            </a:r>
            <a:r>
              <a:rPr lang="en-US" altLang="uk-UA" b="1" dirty="0" err="1"/>
              <a:t>aa</a:t>
            </a:r>
            <a:r>
              <a:rPr lang="en-US" altLang="uk-UA" b="1" dirty="0" err="1">
                <a:solidFill>
                  <a:srgbClr val="FFFF00"/>
                </a:solidFill>
              </a:rPr>
              <a:t>B</a:t>
            </a:r>
            <a:r>
              <a:rPr lang="en-US" altLang="uk-UA" b="1" dirty="0" err="1"/>
              <a:t>b</a:t>
            </a:r>
            <a:r>
              <a:rPr lang="en-US" altLang="uk-UA" b="1" dirty="0"/>
              <a:t>  </a:t>
            </a:r>
            <a:r>
              <a:rPr lang="ru-RU" altLang="uk-UA" b="1" dirty="0"/>
              <a:t>:</a:t>
            </a:r>
            <a:r>
              <a:rPr lang="en-US" altLang="uk-UA" b="1" dirty="0"/>
              <a:t>  </a:t>
            </a:r>
            <a:r>
              <a:rPr lang="en-US" altLang="uk-UA" b="1" dirty="0" err="1">
                <a:solidFill>
                  <a:srgbClr val="00CCFF"/>
                </a:solidFill>
              </a:rPr>
              <a:t>A</a:t>
            </a:r>
            <a:r>
              <a:rPr lang="en-US" altLang="uk-UA" b="1" dirty="0" err="1"/>
              <a:t>abb</a:t>
            </a:r>
            <a:endParaRPr lang="ru-RU" altLang="uk-UA" b="1" dirty="0"/>
          </a:p>
          <a:p>
            <a:pPr>
              <a:buFont typeface="Wingdings" pitchFamily="2" charset="2"/>
              <a:buNone/>
              <a:defRPr/>
            </a:pPr>
            <a:r>
              <a:rPr lang="ru-RU" altLang="uk-UA" dirty="0"/>
              <a:t>          </a:t>
            </a:r>
            <a:r>
              <a:rPr lang="ru-RU" altLang="uk-UA" sz="2400" b="1" dirty="0" err="1"/>
              <a:t>білий</a:t>
            </a:r>
            <a:r>
              <a:rPr lang="ru-RU" altLang="uk-UA" sz="2400" b="1" dirty="0"/>
              <a:t>       </a:t>
            </a:r>
            <a:r>
              <a:rPr lang="ru-RU" altLang="uk-UA" sz="2400" b="1" dirty="0" err="1">
                <a:solidFill>
                  <a:srgbClr val="006600"/>
                </a:solidFill>
              </a:rPr>
              <a:t>зелений</a:t>
            </a:r>
            <a:r>
              <a:rPr lang="ru-RU" altLang="uk-UA" sz="2400" b="1" dirty="0">
                <a:solidFill>
                  <a:srgbClr val="006600"/>
                </a:solidFill>
              </a:rPr>
              <a:t>  </a:t>
            </a:r>
            <a:r>
              <a:rPr lang="ru-RU" altLang="uk-UA" sz="2400" b="1" dirty="0"/>
              <a:t>   </a:t>
            </a:r>
            <a:r>
              <a:rPr lang="ru-RU" altLang="uk-UA" sz="2400" b="1" dirty="0" err="1">
                <a:solidFill>
                  <a:srgbClr val="FFFF00"/>
                </a:solidFill>
              </a:rPr>
              <a:t>жовтий</a:t>
            </a:r>
            <a:r>
              <a:rPr lang="ru-RU" altLang="uk-UA" sz="2400" b="1" dirty="0"/>
              <a:t>     </a:t>
            </a:r>
            <a:r>
              <a:rPr lang="ru-RU" altLang="uk-UA" sz="2400" b="1" dirty="0" err="1">
                <a:solidFill>
                  <a:srgbClr val="00CCFF"/>
                </a:solidFill>
              </a:rPr>
              <a:t>блакитний</a:t>
            </a:r>
            <a:r>
              <a:rPr lang="ru-RU" altLang="uk-UA" sz="2400" b="1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956342238"/>
      </p:ext>
    </p:extLst>
  </p:cSld>
  <p:clrMapOvr>
    <a:masterClrMapping/>
  </p:clrMapOvr>
  <p:transition spd="med">
    <p:blinds dir="vert"/>
    <p:sndAc>
      <p:stSnd>
        <p:snd r:embed="rId2" name="wind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9599" t="30313" r="40592" b="16532"/>
          <a:stretch>
            <a:fillRect/>
          </a:stretch>
        </p:blipFill>
        <p:spPr bwMode="auto">
          <a:xfrm>
            <a:off x="4271055" y="3933423"/>
            <a:ext cx="480053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/>
          <p:cNvPicPr>
            <a:picLocks noGrp="1"/>
          </p:cNvPicPr>
          <p:nvPr>
            <p:ph sz="quarter" idx="1"/>
          </p:nvPr>
        </p:nvPicPr>
        <p:blipFill>
          <a:blip r:embed="rId3" cstate="print"/>
          <a:srcRect l="20387" t="35319" r="45640" b="23360"/>
          <a:stretch>
            <a:fillRect/>
          </a:stretch>
        </p:blipFill>
        <p:spPr bwMode="auto">
          <a:xfrm>
            <a:off x="72412" y="834971"/>
            <a:ext cx="455273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2412" y="188640"/>
            <a:ext cx="8820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</a:t>
            </a:r>
            <a:r>
              <a:rPr lang="ru-RU" dirty="0"/>
              <a:t>Один з перших </a:t>
            </a:r>
            <a:r>
              <a:rPr lang="ru-RU" dirty="0" err="1"/>
              <a:t>прикладів</a:t>
            </a:r>
            <a:r>
              <a:rPr lang="ru-RU" dirty="0"/>
              <a:t> </a:t>
            </a:r>
            <a:r>
              <a:rPr lang="ru-RU" dirty="0" err="1"/>
              <a:t>взаємодії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виявлений</a:t>
            </a:r>
            <a:r>
              <a:rPr lang="ru-RU" dirty="0"/>
              <a:t> на початку 20-го </a:t>
            </a:r>
            <a:r>
              <a:rPr lang="ru-RU" dirty="0" err="1"/>
              <a:t>століття</a:t>
            </a:r>
            <a:r>
              <a:rPr lang="ru-RU" dirty="0"/>
              <a:t> при </a:t>
            </a:r>
            <a:r>
              <a:rPr lang="ru-RU" dirty="0" err="1"/>
              <a:t>аналізі</a:t>
            </a:r>
            <a:r>
              <a:rPr lang="ru-RU" dirty="0"/>
              <a:t> </a:t>
            </a:r>
            <a:r>
              <a:rPr lang="ru-RU" dirty="0" err="1">
                <a:highlight>
                  <a:srgbClr val="FFFF00"/>
                </a:highlight>
              </a:rPr>
              <a:t>форми</a:t>
            </a:r>
            <a:r>
              <a:rPr lang="ru-RU" dirty="0">
                <a:highlight>
                  <a:srgbClr val="FFFF00"/>
                </a:highlight>
              </a:rPr>
              <a:t> </a:t>
            </a:r>
            <a:r>
              <a:rPr lang="ru-RU" dirty="0" err="1">
                <a:highlight>
                  <a:srgbClr val="FFFF00"/>
                </a:highlight>
              </a:rPr>
              <a:t>гребеня</a:t>
            </a:r>
            <a:r>
              <a:rPr lang="ru-RU" dirty="0">
                <a:highlight>
                  <a:srgbClr val="FFFF00"/>
                </a:highlight>
              </a:rPr>
              <a:t> у курей</a:t>
            </a:r>
            <a:r>
              <a:rPr lang="ru-RU" dirty="0"/>
              <a:t>. </a:t>
            </a:r>
            <a:endParaRPr lang="uk-UA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9A4464D-7EAE-4D8D-AC70-D6A1F02B777E}"/>
              </a:ext>
            </a:extLst>
          </p:cNvPr>
          <p:cNvSpPr txBox="1">
            <a:spLocks/>
          </p:cNvSpPr>
          <p:nvPr/>
        </p:nvSpPr>
        <p:spPr>
          <a:xfrm>
            <a:off x="5580112" y="1628800"/>
            <a:ext cx="3077077" cy="129577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/>
              <a:buNone/>
            </a:pPr>
            <a:r>
              <a:rPr lang="uk-UA" sz="1350" dirty="0">
                <a:latin typeface="Comic Sans MS" panose="030F0702030302020204" pitchFamily="66" charset="0"/>
              </a:rPr>
              <a:t>А – ген </a:t>
            </a:r>
            <a:r>
              <a:rPr lang="uk-UA" sz="1350" dirty="0" err="1">
                <a:latin typeface="Comic Sans MS" panose="030F0702030302020204" pitchFamily="66" charset="0"/>
              </a:rPr>
              <a:t>розовидної</a:t>
            </a:r>
            <a:r>
              <a:rPr lang="uk-UA" sz="1350" dirty="0">
                <a:latin typeface="Comic Sans MS" panose="030F0702030302020204" pitchFamily="66" charset="0"/>
              </a:rPr>
              <a:t> форми</a:t>
            </a:r>
          </a:p>
          <a:p>
            <a:pPr marL="0" indent="0">
              <a:buFont typeface="Wingdings 3"/>
              <a:buNone/>
            </a:pPr>
            <a:r>
              <a:rPr lang="uk-UA" sz="1350" dirty="0">
                <a:latin typeface="Comic Sans MS" panose="030F0702030302020204" pitchFamily="66" charset="0"/>
              </a:rPr>
              <a:t>В – ген </a:t>
            </a:r>
            <a:r>
              <a:rPr lang="uk-UA" sz="1350" dirty="0" err="1">
                <a:latin typeface="Comic Sans MS" panose="030F0702030302020204" pitchFamily="66" charset="0"/>
              </a:rPr>
              <a:t>гороховидної</a:t>
            </a:r>
            <a:r>
              <a:rPr lang="uk-UA" sz="1350" dirty="0">
                <a:latin typeface="Comic Sans MS" panose="030F0702030302020204" pitchFamily="66" charset="0"/>
              </a:rPr>
              <a:t> форми</a:t>
            </a:r>
          </a:p>
          <a:p>
            <a:pPr marL="0" indent="0">
              <a:buFont typeface="Wingdings 3"/>
              <a:buNone/>
            </a:pPr>
            <a:r>
              <a:rPr lang="en-US" altLang="uk-UA" sz="1400" dirty="0">
                <a:solidFill>
                  <a:srgbClr val="006600"/>
                </a:solidFill>
              </a:rPr>
              <a:t>AB</a:t>
            </a:r>
            <a:r>
              <a:rPr lang="en-US" altLang="uk-UA" sz="1400" dirty="0"/>
              <a:t> </a:t>
            </a:r>
            <a:r>
              <a:rPr lang="en-US" altLang="uk-UA" sz="1400" dirty="0">
                <a:highlight>
                  <a:srgbClr val="FFFF00"/>
                </a:highlight>
              </a:rPr>
              <a:t>– </a:t>
            </a:r>
            <a:r>
              <a:rPr lang="ru-RU" altLang="uk-UA" sz="1400" dirty="0" err="1">
                <a:highlight>
                  <a:srgbClr val="FFFF00"/>
                </a:highlight>
              </a:rPr>
              <a:t>горіховидна</a:t>
            </a:r>
            <a:r>
              <a:rPr lang="ru-RU" altLang="uk-UA" sz="1400" dirty="0">
                <a:highlight>
                  <a:srgbClr val="FFFF00"/>
                </a:highlight>
              </a:rPr>
              <a:t> форма</a:t>
            </a:r>
          </a:p>
          <a:p>
            <a:pPr marL="0" indent="0">
              <a:buFont typeface="Wingdings 3"/>
              <a:buNone/>
            </a:pPr>
            <a:r>
              <a:rPr lang="ru-RU" altLang="uk-UA" sz="1400" dirty="0" err="1"/>
              <a:t>аа</a:t>
            </a:r>
            <a:r>
              <a:rPr lang="en-US" altLang="uk-UA" sz="1400" dirty="0"/>
              <a:t>bb – </a:t>
            </a:r>
            <a:r>
              <a:rPr lang="uk-UA" altLang="uk-UA" sz="1400" dirty="0"/>
              <a:t>листовидний гребінь</a:t>
            </a:r>
            <a:endParaRPr lang="en-US" altLang="uk-UA" sz="1400" dirty="0"/>
          </a:p>
          <a:p>
            <a:pPr marL="0" indent="0">
              <a:buFont typeface="Wingdings 3"/>
              <a:buNone/>
            </a:pPr>
            <a:endParaRPr lang="ru-RU" sz="1350" dirty="0"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0D6829-AD28-470E-B824-6B12784F398C}"/>
              </a:ext>
            </a:extLst>
          </p:cNvPr>
          <p:cNvSpPr/>
          <p:nvPr/>
        </p:nvSpPr>
        <p:spPr>
          <a:xfrm>
            <a:off x="467544" y="482311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9 А-В- </a:t>
            </a:r>
            <a:r>
              <a:rPr lang="ru-RU" b="1" dirty="0" err="1"/>
              <a:t>горіховидні</a:t>
            </a:r>
            <a:endParaRPr lang="ru-RU" b="1" dirty="0"/>
          </a:p>
          <a:p>
            <a:r>
              <a:rPr lang="ru-RU" b="1" dirty="0"/>
              <a:t>3 А-</a:t>
            </a:r>
            <a:r>
              <a:rPr lang="en-US" b="1" dirty="0"/>
              <a:t> bb</a:t>
            </a:r>
            <a:r>
              <a:rPr lang="uk-UA" b="1" dirty="0"/>
              <a:t> </a:t>
            </a:r>
            <a:r>
              <a:rPr lang="uk-UA" b="1" dirty="0" err="1"/>
              <a:t>розовидні</a:t>
            </a:r>
            <a:endParaRPr lang="en-US" b="1" dirty="0"/>
          </a:p>
          <a:p>
            <a:r>
              <a:rPr lang="en-US" b="1" dirty="0"/>
              <a:t>3 </a:t>
            </a:r>
            <a:r>
              <a:rPr lang="uk-UA" b="1" dirty="0" err="1"/>
              <a:t>аа</a:t>
            </a:r>
            <a:r>
              <a:rPr lang="ru-RU" b="1" dirty="0"/>
              <a:t> </a:t>
            </a:r>
            <a:r>
              <a:rPr lang="en-US" b="1" dirty="0"/>
              <a:t>B-</a:t>
            </a:r>
            <a:r>
              <a:rPr lang="uk-UA" b="1" dirty="0"/>
              <a:t> </a:t>
            </a:r>
            <a:r>
              <a:rPr lang="uk-UA" b="1" dirty="0" err="1"/>
              <a:t>гороховидні</a:t>
            </a:r>
            <a:endParaRPr lang="en-US" b="1" dirty="0"/>
          </a:p>
          <a:p>
            <a:r>
              <a:rPr lang="en-US" b="1" dirty="0"/>
              <a:t>1 </a:t>
            </a:r>
            <a:r>
              <a:rPr lang="uk-UA" b="1" dirty="0" err="1"/>
              <a:t>аа</a:t>
            </a:r>
            <a:r>
              <a:rPr lang="uk-UA" b="1" dirty="0"/>
              <a:t> </a:t>
            </a:r>
            <a:r>
              <a:rPr lang="en-US" b="1" dirty="0"/>
              <a:t>bb</a:t>
            </a:r>
            <a:r>
              <a:rPr lang="uk-UA" b="1" dirty="0"/>
              <a:t> листовидні</a:t>
            </a:r>
            <a:endParaRPr lang="ru-U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17" t="4363" r="64162" b="78807"/>
          <a:stretch/>
        </p:blipFill>
        <p:spPr>
          <a:xfrm>
            <a:off x="457200" y="1392655"/>
            <a:ext cx="3184900" cy="697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4080" t="4716" r="12392" b="51497"/>
          <a:stretch/>
        </p:blipFill>
        <p:spPr>
          <a:xfrm>
            <a:off x="4627604" y="1048778"/>
            <a:ext cx="3341217" cy="18905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33726" t="40153" r="1779" b="8432"/>
          <a:stretch/>
        </p:blipFill>
        <p:spPr>
          <a:xfrm>
            <a:off x="2857499" y="2849909"/>
            <a:ext cx="6154154" cy="27596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0295" y="2090487"/>
            <a:ext cx="25170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A-B-</a:t>
            </a:r>
            <a:r>
              <a:rPr lang="uk-UA" dirty="0">
                <a:latin typeface="Comic Sans MS" panose="030F0702030302020204" pitchFamily="66" charset="0"/>
              </a:rPr>
              <a:t>   - дископодібні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A-bb</a:t>
            </a:r>
            <a:r>
              <a:rPr lang="uk-UA" dirty="0">
                <a:latin typeface="Comic Sans MS" panose="030F0702030302020204" pitchFamily="66" charset="0"/>
              </a:rPr>
              <a:t>  - сферичні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 err="1">
                <a:latin typeface="Comic Sans MS" panose="030F0702030302020204" pitchFamily="66" charset="0"/>
              </a:rPr>
              <a:t>aaB</a:t>
            </a:r>
            <a:r>
              <a:rPr lang="en-US" dirty="0">
                <a:latin typeface="Comic Sans MS" panose="030F0702030302020204" pitchFamily="66" charset="0"/>
              </a:rPr>
              <a:t>-</a:t>
            </a:r>
            <a:r>
              <a:rPr lang="uk-UA" dirty="0">
                <a:latin typeface="Comic Sans MS" panose="030F0702030302020204" pitchFamily="66" charset="0"/>
              </a:rPr>
              <a:t>   - сферичні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 err="1">
                <a:latin typeface="Comic Sans MS" panose="030F0702030302020204" pitchFamily="66" charset="0"/>
              </a:rPr>
              <a:t>aabb</a:t>
            </a:r>
            <a:r>
              <a:rPr lang="uk-UA" dirty="0">
                <a:latin typeface="Comic Sans MS" panose="030F0702030302020204" pitchFamily="66" charset="0"/>
              </a:rPr>
              <a:t>  - видовжені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8441" y="495460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sz="1350" dirty="0">
                <a:solidFill>
                  <a:prstClr val="black"/>
                </a:solidFill>
                <a:latin typeface="Comic Sans MS" panose="030F0702030302020204" pitchFamily="66" charset="0"/>
              </a:rPr>
              <a:t>За генотипом -</a:t>
            </a:r>
          </a:p>
          <a:p>
            <a:pPr lvl="0"/>
            <a:r>
              <a:rPr lang="uk-UA" sz="1350" dirty="0">
                <a:solidFill>
                  <a:prstClr val="black"/>
                </a:solidFill>
                <a:latin typeface="Comic Sans MS" panose="030F0702030302020204" pitchFamily="66" charset="0"/>
              </a:rPr>
              <a:t>9</a:t>
            </a:r>
            <a:r>
              <a:rPr lang="en-US" sz="1350" dirty="0">
                <a:solidFill>
                  <a:prstClr val="black"/>
                </a:solidFill>
                <a:latin typeface="Comic Sans MS" panose="030F0702030302020204" pitchFamily="66" charset="0"/>
              </a:rPr>
              <a:t>A-B-</a:t>
            </a:r>
            <a:r>
              <a:rPr lang="uk-UA" sz="1350" dirty="0">
                <a:solidFill>
                  <a:prstClr val="black"/>
                </a:solidFill>
                <a:latin typeface="Comic Sans MS" panose="030F0702030302020204" pitchFamily="66" charset="0"/>
              </a:rPr>
              <a:t> : 3</a:t>
            </a:r>
            <a:r>
              <a:rPr lang="en-US" sz="1350" dirty="0">
                <a:solidFill>
                  <a:prstClr val="black"/>
                </a:solidFill>
                <a:latin typeface="Comic Sans MS" panose="030F0702030302020204" pitchFamily="66" charset="0"/>
              </a:rPr>
              <a:t>A-bb</a:t>
            </a:r>
            <a:r>
              <a:rPr lang="uk-UA" sz="1350" dirty="0">
                <a:solidFill>
                  <a:prstClr val="black"/>
                </a:solidFill>
                <a:latin typeface="Comic Sans MS" panose="030F0702030302020204" pitchFamily="66" charset="0"/>
              </a:rPr>
              <a:t> :</a:t>
            </a:r>
            <a:r>
              <a:rPr lang="en-US" sz="135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uk-UA" sz="1350" dirty="0">
                <a:solidFill>
                  <a:prstClr val="black"/>
                </a:solidFill>
                <a:latin typeface="Comic Sans MS" panose="030F0702030302020204" pitchFamily="66" charset="0"/>
              </a:rPr>
              <a:t>3</a:t>
            </a:r>
            <a:r>
              <a:rPr lang="en-US" sz="1350" dirty="0" err="1">
                <a:solidFill>
                  <a:prstClr val="black"/>
                </a:solidFill>
                <a:latin typeface="Comic Sans MS" panose="030F0702030302020204" pitchFamily="66" charset="0"/>
              </a:rPr>
              <a:t>aaB</a:t>
            </a:r>
            <a:r>
              <a:rPr lang="en-US" sz="1350" dirty="0">
                <a:solidFill>
                  <a:prstClr val="black"/>
                </a:solidFill>
                <a:latin typeface="Comic Sans MS" panose="030F0702030302020204" pitchFamily="66" charset="0"/>
              </a:rPr>
              <a:t>-</a:t>
            </a:r>
            <a:r>
              <a:rPr lang="uk-UA" sz="1350" dirty="0">
                <a:solidFill>
                  <a:prstClr val="black"/>
                </a:solidFill>
                <a:latin typeface="Comic Sans MS" panose="030F0702030302020204" pitchFamily="66" charset="0"/>
              </a:rPr>
              <a:t> : 1</a:t>
            </a:r>
            <a:r>
              <a:rPr lang="en-US" sz="1350" dirty="0" err="1">
                <a:solidFill>
                  <a:prstClr val="black"/>
                </a:solidFill>
                <a:latin typeface="Comic Sans MS" panose="030F0702030302020204" pitchFamily="66" charset="0"/>
              </a:rPr>
              <a:t>aabb</a:t>
            </a:r>
            <a:endParaRPr lang="en-US" sz="135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r>
              <a:rPr lang="uk-UA" sz="1350" dirty="0">
                <a:solidFill>
                  <a:prstClr val="black"/>
                </a:solidFill>
                <a:latin typeface="Comic Sans MS" panose="030F0702030302020204" pitchFamily="66" charset="0"/>
              </a:rPr>
              <a:t>За фенотипом - </a:t>
            </a:r>
          </a:p>
          <a:p>
            <a:pPr lvl="0"/>
            <a:r>
              <a:rPr lang="uk-UA" sz="1350" b="1" dirty="0">
                <a:solidFill>
                  <a:prstClr val="black"/>
                </a:solidFill>
                <a:latin typeface="Comic Sans MS" panose="030F0702030302020204" pitchFamily="66" charset="0"/>
              </a:rPr>
              <a:t>9дископодібних : 6сферичні : 1видовжені</a:t>
            </a:r>
            <a:endParaRPr lang="ru-RU" sz="135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EFB05FC-8B9C-4B80-B7E0-ECFB4F7CD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28037"/>
          </a:xfrm>
        </p:spPr>
        <p:txBody>
          <a:bodyPr/>
          <a:lstStyle/>
          <a:p>
            <a:pPr algn="ctr"/>
            <a:r>
              <a:rPr lang="uk-UA" dirty="0" err="1">
                <a:highlight>
                  <a:srgbClr val="FFFF00"/>
                </a:highlight>
              </a:rPr>
              <a:t>Комплементарність</a:t>
            </a:r>
            <a:r>
              <a:rPr lang="uk-UA" dirty="0">
                <a:highlight>
                  <a:srgbClr val="FFFF00"/>
                </a:highlight>
              </a:rPr>
              <a:t>    9:6:1</a:t>
            </a:r>
          </a:p>
        </p:txBody>
      </p:sp>
    </p:spTree>
    <p:extLst>
      <p:ext uri="{BB962C8B-B14F-4D97-AF65-F5344CB8AC3E}">
        <p14:creationId xmlns:p14="http://schemas.microsoft.com/office/powerpoint/2010/main" val="325782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763</TotalTime>
  <Words>1452</Words>
  <Application>Microsoft Office PowerPoint</Application>
  <PresentationFormat>Экран (4:3)</PresentationFormat>
  <Paragraphs>326</Paragraphs>
  <Slides>42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3" baseType="lpstr">
      <vt:lpstr>Arial</vt:lpstr>
      <vt:lpstr>Arial</vt:lpstr>
      <vt:lpstr>Bookman Old Style</vt:lpstr>
      <vt:lpstr>Calibri</vt:lpstr>
      <vt:lpstr>Cambria</vt:lpstr>
      <vt:lpstr>Comic Sans MS</vt:lpstr>
      <vt:lpstr>Gill Sans MT</vt:lpstr>
      <vt:lpstr>Times New Roman</vt:lpstr>
      <vt:lpstr>Wingdings</vt:lpstr>
      <vt:lpstr>Wingdings 3</vt:lpstr>
      <vt:lpstr>Начальная</vt:lpstr>
      <vt:lpstr>Взаємодія неалельних генів</vt:lpstr>
      <vt:lpstr>Презентация PowerPoint</vt:lpstr>
      <vt:lpstr>Презентация PowerPoint</vt:lpstr>
      <vt:lpstr>Презентация PowerPoint</vt:lpstr>
      <vt:lpstr>1. Комплементарність – потрібна присутність двох або більше домінантних неалельних генів,  які разом визначають прояв нової ознаки</vt:lpstr>
      <vt:lpstr>Комплементарність    9:3:3:1</vt:lpstr>
      <vt:lpstr>Визначити генотипи і фенотипи потомства у папуг за схемою:</vt:lpstr>
      <vt:lpstr>Презентация PowerPoint</vt:lpstr>
      <vt:lpstr>Комплементарність    9:6:1</vt:lpstr>
      <vt:lpstr>Комплементарність 9:7</vt:lpstr>
      <vt:lpstr>Презентация PowerPoint</vt:lpstr>
      <vt:lpstr>Презентация PowerPoint</vt:lpstr>
      <vt:lpstr>Домінантний епістаз  12:3:1</vt:lpstr>
      <vt:lpstr>Домінантний епістаз  12:3:1</vt:lpstr>
      <vt:lpstr>Задача</vt:lpstr>
      <vt:lpstr>Презентация PowerPoint</vt:lpstr>
      <vt:lpstr>Домінантний епістаз   13:3</vt:lpstr>
      <vt:lpstr>Рецесивний епістаз     9: 3:4   </vt:lpstr>
      <vt:lpstr>Презентация PowerPoint</vt:lpstr>
      <vt:lpstr>Успадкування забарвлення кольору цибулини</vt:lpstr>
      <vt:lpstr>Презентация PowerPoint</vt:lpstr>
      <vt:lpstr>  І у котів….</vt:lpstr>
      <vt:lpstr> «Генетичні портрети» дворових котів м. Запоріжжя  (дипломна робота Коваль В.)</vt:lpstr>
      <vt:lpstr>І у шиншил….</vt:lpstr>
      <vt:lpstr>Поліморфізм забарвлення шиншил</vt:lpstr>
      <vt:lpstr>Поліморфізм забарвлення шиншил</vt:lpstr>
      <vt:lpstr>Поліморфізм забарвлення шиншил</vt:lpstr>
      <vt:lpstr>Поліморфізм забарвлення шиншил</vt:lpstr>
      <vt:lpstr>Поліморфізм забарвлення шиншил</vt:lpstr>
      <vt:lpstr>Врахування всіх типів взаємодії дозволяє передбачити результати схрещування ( фрагмент дипломної роботи Коваль В.)</vt:lpstr>
      <vt:lpstr>Розщеплення при різних взаємодіях неалельних генів</vt:lpstr>
      <vt:lpstr>Презентация PowerPoint</vt:lpstr>
      <vt:lpstr>Полімерія некумулятивна</vt:lpstr>
      <vt:lpstr>Полімерія кумулятивна</vt:lpstr>
      <vt:lpstr>Презентация PowerPoint</vt:lpstr>
      <vt:lpstr>Презентация PowerPoint</vt:lpstr>
      <vt:lpstr>Презентация PowerPoint</vt:lpstr>
      <vt:lpstr>Кількісні ознаки – результат полімерного успадкування декілької генів</vt:lpstr>
      <vt:lpstr>Кількісні ознаки</vt:lpstr>
      <vt:lpstr>Статистичні закономірності розподілу фенотипів </vt:lpstr>
      <vt:lpstr>Гени-модифікатори</vt:lpstr>
      <vt:lpstr>Вплив довкілля на прояв кількісних однак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5. Взаємодія генів</dc:title>
  <dc:creator>Саня</dc:creator>
  <cp:lastModifiedBy>helenVoit@gmail.com</cp:lastModifiedBy>
  <cp:revision>67</cp:revision>
  <dcterms:created xsi:type="dcterms:W3CDTF">2019-06-02T14:27:20Z</dcterms:created>
  <dcterms:modified xsi:type="dcterms:W3CDTF">2021-03-25T11:39:14Z</dcterms:modified>
</cp:coreProperties>
</file>