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0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7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5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4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5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6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3CFDF-CEE8-4CA2-8EC3-D782A7A25BA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ФОРМУВАННЯ СИСТЕМ ЗБУТУ ЗА УЧАСТІ МІЖНАРОДНИХ РОЗДРІБНИХ ТОРГОВЕЛЬНИХ МЕРЕЖ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9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521" y="117566"/>
            <a:ext cx="10515600" cy="574765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Класифікація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маркетингових</a:t>
            </a:r>
            <a:r>
              <a:rPr lang="ru-RU" sz="2400" b="1" dirty="0" smtClean="0"/>
              <a:t> систем </a:t>
            </a:r>
            <a:r>
              <a:rPr lang="ru-RU" sz="2400" b="1" dirty="0" err="1" smtClean="0"/>
              <a:t>збуту</a:t>
            </a:r>
            <a:endParaRPr lang="en-US" sz="24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807" y="1123407"/>
            <a:ext cx="7850776" cy="4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6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77" y="340872"/>
            <a:ext cx="113777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Міжнародна</a:t>
            </a:r>
            <a:r>
              <a:rPr lang="ru-RU" dirty="0" smtClean="0"/>
              <a:t>  практика  </a:t>
            </a:r>
            <a:r>
              <a:rPr lang="ru-RU" dirty="0" err="1" smtClean="0"/>
              <a:t>свідчить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перевага</a:t>
            </a:r>
            <a:r>
              <a:rPr lang="ru-RU" dirty="0" smtClean="0"/>
              <a:t>  </a:t>
            </a:r>
            <a:r>
              <a:rPr lang="ru-RU" dirty="0" err="1" smtClean="0"/>
              <a:t>нада</a:t>
            </a:r>
            <a:r>
              <a:rPr lang="ru-RU" dirty="0" smtClean="0"/>
              <a:t>- </a:t>
            </a:r>
            <a:r>
              <a:rPr lang="ru-RU" dirty="0" err="1" smtClean="0"/>
              <a:t>ється</a:t>
            </a:r>
            <a:r>
              <a:rPr lang="ru-RU" dirty="0" smtClean="0"/>
              <a:t> </a:t>
            </a:r>
            <a:r>
              <a:rPr lang="ru-RU" dirty="0" err="1" smtClean="0"/>
              <a:t>складним</a:t>
            </a:r>
            <a:r>
              <a:rPr lang="ru-RU" dirty="0" smtClean="0"/>
              <a:t> </a:t>
            </a:r>
            <a:r>
              <a:rPr lang="ru-RU" dirty="0" err="1" smtClean="0"/>
              <a:t>вертикальним</a:t>
            </a:r>
            <a:r>
              <a:rPr lang="ru-RU" dirty="0" smtClean="0"/>
              <a:t> </a:t>
            </a:r>
            <a:r>
              <a:rPr lang="ru-RU" dirty="0" err="1" smtClean="0"/>
              <a:t>маркетинговим</a:t>
            </a:r>
            <a:r>
              <a:rPr lang="ru-RU" dirty="0" smtClean="0"/>
              <a:t> системам </a:t>
            </a:r>
            <a:r>
              <a:rPr lang="ru-RU" dirty="0" err="1" smtClean="0"/>
              <a:t>збуту</a:t>
            </a:r>
            <a:r>
              <a:rPr lang="ru-RU" dirty="0" smtClean="0"/>
              <a:t>, коли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 </a:t>
            </a:r>
            <a:r>
              <a:rPr lang="ru-RU" dirty="0" err="1" smtClean="0"/>
              <a:t>тими</a:t>
            </a:r>
            <a:r>
              <a:rPr lang="ru-RU" dirty="0" smtClean="0"/>
              <a:t>  </a:t>
            </a:r>
            <a:r>
              <a:rPr lang="ru-RU" dirty="0" err="1" smtClean="0"/>
              <a:t>чи</a:t>
            </a:r>
            <a:r>
              <a:rPr lang="ru-RU" dirty="0" smtClean="0"/>
              <a:t>  </a:t>
            </a:r>
            <a:r>
              <a:rPr lang="ru-RU" dirty="0" err="1" smtClean="0"/>
              <a:t>іншими</a:t>
            </a:r>
            <a:r>
              <a:rPr lang="ru-RU" dirty="0" smtClean="0"/>
              <a:t>  </a:t>
            </a:r>
            <a:r>
              <a:rPr lang="ru-RU" dirty="0" err="1" smtClean="0"/>
              <a:t>умовами</a:t>
            </a:r>
            <a:r>
              <a:rPr lang="ru-RU" dirty="0" smtClean="0"/>
              <a:t>  і  </a:t>
            </a:r>
            <a:r>
              <a:rPr lang="ru-RU" dirty="0" err="1" smtClean="0"/>
              <a:t>працюють</a:t>
            </a:r>
            <a:r>
              <a:rPr lang="ru-RU" dirty="0" smtClean="0"/>
              <a:t>  як  </a:t>
            </a:r>
            <a:r>
              <a:rPr lang="ru-RU" dirty="0" err="1" smtClean="0"/>
              <a:t>єдине</a:t>
            </a:r>
            <a:r>
              <a:rPr lang="ru-RU" dirty="0" smtClean="0"/>
              <a:t> </a:t>
            </a:r>
            <a:r>
              <a:rPr lang="ru-RU" dirty="0" err="1" smtClean="0"/>
              <a:t>ціле</a:t>
            </a:r>
            <a:r>
              <a:rPr lang="ru-RU" dirty="0" smtClean="0"/>
              <a:t>,  </a:t>
            </a:r>
            <a:r>
              <a:rPr lang="ru-RU" dirty="0" err="1" smtClean="0"/>
              <a:t>тобто</a:t>
            </a:r>
            <a:r>
              <a:rPr lang="ru-RU" dirty="0" smtClean="0"/>
              <a:t>  </a:t>
            </a:r>
            <a:r>
              <a:rPr lang="ru-RU" dirty="0" err="1" smtClean="0"/>
              <a:t>злагоджений</a:t>
            </a:r>
            <a:r>
              <a:rPr lang="ru-RU" dirty="0" smtClean="0"/>
              <a:t>  </a:t>
            </a:r>
            <a:r>
              <a:rPr lang="ru-RU" dirty="0" err="1" smtClean="0"/>
              <a:t>взаємообумовлений</a:t>
            </a:r>
            <a:r>
              <a:rPr lang="ru-RU" dirty="0" smtClean="0"/>
              <a:t>  </a:t>
            </a:r>
            <a:r>
              <a:rPr lang="ru-RU" dirty="0" err="1" smtClean="0"/>
              <a:t>механізм</a:t>
            </a:r>
            <a:r>
              <a:rPr lang="ru-RU" dirty="0" smtClean="0"/>
              <a:t> у  </a:t>
            </a:r>
            <a:r>
              <a:rPr lang="ru-RU" dirty="0" err="1" smtClean="0"/>
              <a:t>формі</a:t>
            </a:r>
            <a:r>
              <a:rPr lang="ru-RU" dirty="0" smtClean="0"/>
              <a:t>  </a:t>
            </a:r>
            <a:r>
              <a:rPr lang="ru-RU" dirty="0" err="1" smtClean="0"/>
              <a:t>внутрішньокорпоративної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 </a:t>
            </a:r>
            <a:r>
              <a:rPr lang="ru-RU" dirty="0" err="1" smtClean="0"/>
              <a:t>афілійованими</a:t>
            </a:r>
            <a:r>
              <a:rPr lang="ru-RU" dirty="0" smtClean="0"/>
              <a:t>  </a:t>
            </a:r>
            <a:r>
              <a:rPr lang="ru-RU" dirty="0" err="1" smtClean="0"/>
              <a:t>компаніями</a:t>
            </a:r>
            <a:r>
              <a:rPr lang="ru-RU" dirty="0" smtClean="0"/>
              <a:t>,  </a:t>
            </a:r>
            <a:r>
              <a:rPr lang="ru-RU" dirty="0" err="1" smtClean="0"/>
              <a:t>або</a:t>
            </a:r>
            <a:r>
              <a:rPr lang="ru-RU" dirty="0" smtClean="0"/>
              <a:t>   </a:t>
            </a:r>
            <a:r>
              <a:rPr lang="ru-RU" dirty="0" err="1" smtClean="0"/>
              <a:t>компаніями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на </a:t>
            </a:r>
            <a:r>
              <a:rPr lang="ru-RU" dirty="0" err="1" smtClean="0"/>
              <a:t>світовому</a:t>
            </a:r>
            <a:r>
              <a:rPr lang="ru-RU" dirty="0" smtClean="0"/>
              <a:t> ринку в рамках </a:t>
            </a:r>
            <a:r>
              <a:rPr lang="ru-RU" dirty="0" err="1" smtClean="0"/>
              <a:t>довгострокових</a:t>
            </a:r>
            <a:r>
              <a:rPr lang="ru-RU" dirty="0" smtClean="0"/>
              <a:t> </a:t>
            </a:r>
            <a:r>
              <a:rPr lang="ru-RU" dirty="0" err="1" smtClean="0"/>
              <a:t>торговельних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 та </a:t>
            </a:r>
            <a:r>
              <a:rPr lang="ru-RU" dirty="0" err="1" smtClean="0"/>
              <a:t>угод</a:t>
            </a:r>
            <a:r>
              <a:rPr lang="ru-RU" dirty="0" smtClean="0"/>
              <a:t> про </a:t>
            </a:r>
            <a:r>
              <a:rPr lang="ru-RU" dirty="0" err="1" smtClean="0"/>
              <a:t>співпрацю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[19].</a:t>
            </a:r>
          </a:p>
          <a:p>
            <a:r>
              <a:rPr lang="ru-RU" dirty="0" smtClean="0"/>
              <a:t>Як  </a:t>
            </a:r>
            <a:r>
              <a:rPr lang="ru-RU" dirty="0" err="1" smtClean="0"/>
              <a:t>зазначає</a:t>
            </a:r>
            <a:r>
              <a:rPr lang="ru-RU" dirty="0" smtClean="0"/>
              <a:t>  Ф.  </a:t>
            </a:r>
            <a:r>
              <a:rPr lang="ru-RU" dirty="0" err="1" smtClean="0"/>
              <a:t>Котлер</a:t>
            </a:r>
            <a:r>
              <a:rPr lang="ru-RU" dirty="0" smtClean="0"/>
              <a:t>,  </a:t>
            </a:r>
            <a:r>
              <a:rPr lang="ru-RU" dirty="0" err="1" smtClean="0"/>
              <a:t>виділяють</a:t>
            </a:r>
            <a:r>
              <a:rPr lang="ru-RU" dirty="0" smtClean="0"/>
              <a:t>  три  </a:t>
            </a:r>
            <a:r>
              <a:rPr lang="ru-RU" dirty="0" err="1" smtClean="0"/>
              <a:t>види</a:t>
            </a:r>
            <a:r>
              <a:rPr lang="ru-RU" dirty="0" smtClean="0"/>
              <a:t>  </a:t>
            </a:r>
            <a:r>
              <a:rPr lang="ru-RU" dirty="0" err="1" smtClean="0"/>
              <a:t>міжна</a:t>
            </a:r>
            <a:r>
              <a:rPr lang="ru-RU" dirty="0" smtClean="0"/>
              <a:t>- </a:t>
            </a:r>
            <a:r>
              <a:rPr lang="ru-RU" dirty="0" err="1" smtClean="0"/>
              <a:t>родних</a:t>
            </a:r>
            <a:r>
              <a:rPr lang="ru-RU" dirty="0" smtClean="0"/>
              <a:t> </a:t>
            </a:r>
            <a:r>
              <a:rPr lang="ru-RU" dirty="0" err="1" smtClean="0"/>
              <a:t>вертикальних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систем </a:t>
            </a:r>
            <a:r>
              <a:rPr lang="ru-RU" dirty="0" err="1" smtClean="0"/>
              <a:t>збуту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міжнародні</a:t>
            </a:r>
            <a:r>
              <a:rPr lang="ru-RU" dirty="0" smtClean="0"/>
              <a:t>  </a:t>
            </a:r>
            <a:r>
              <a:rPr lang="ru-RU" dirty="0" err="1" smtClean="0"/>
              <a:t>корпоративні</a:t>
            </a:r>
            <a:r>
              <a:rPr lang="ru-RU" dirty="0" smtClean="0"/>
              <a:t>  (у рамках одного  </a:t>
            </a:r>
            <a:r>
              <a:rPr lang="ru-RU" dirty="0" err="1" smtClean="0"/>
              <a:t>влас</a:t>
            </a:r>
            <a:r>
              <a:rPr lang="ru-RU" dirty="0" smtClean="0"/>
              <a:t>- </a:t>
            </a:r>
            <a:r>
              <a:rPr lang="ru-RU" dirty="0" err="1" smtClean="0"/>
              <a:t>ника</a:t>
            </a:r>
            <a:r>
              <a:rPr lang="ru-RU" dirty="0" smtClean="0"/>
              <a:t>, прав </a:t>
            </a:r>
            <a:r>
              <a:rPr lang="ru-RU" dirty="0" err="1" smtClean="0"/>
              <a:t>власності</a:t>
            </a:r>
            <a:r>
              <a:rPr lang="ru-RU" dirty="0" smtClean="0"/>
              <a:t>);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договірні</a:t>
            </a:r>
            <a:r>
              <a:rPr lang="ru-RU" dirty="0" smtClean="0"/>
              <a:t> (у рамках </a:t>
            </a:r>
            <a:r>
              <a:rPr lang="ru-RU" dirty="0" err="1" smtClean="0"/>
              <a:t>договірних</a:t>
            </a:r>
            <a:r>
              <a:rPr lang="ru-RU" dirty="0" smtClean="0"/>
              <a:t> </a:t>
            </a:r>
            <a:r>
              <a:rPr lang="ru-RU" dirty="0" err="1" smtClean="0"/>
              <a:t>відно</a:t>
            </a:r>
            <a:r>
              <a:rPr lang="ru-RU" dirty="0" smtClean="0"/>
              <a:t>- </a:t>
            </a:r>
            <a:r>
              <a:rPr lang="ru-RU" dirty="0" err="1" smtClean="0"/>
              <a:t>син</a:t>
            </a:r>
            <a:r>
              <a:rPr lang="ru-RU" dirty="0" smtClean="0"/>
              <a:t> і </a:t>
            </a:r>
            <a:r>
              <a:rPr lang="ru-RU" dirty="0" err="1" smtClean="0"/>
              <a:t>координуючих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);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міжнародні</a:t>
            </a:r>
            <a:r>
              <a:rPr lang="ru-RU" dirty="0" smtClean="0"/>
              <a:t> непрямого </a:t>
            </a:r>
            <a:r>
              <a:rPr lang="ru-RU" dirty="0" err="1" smtClean="0"/>
              <a:t>впливу</a:t>
            </a:r>
            <a:r>
              <a:rPr lang="ru-RU" dirty="0" smtClean="0"/>
              <a:t> (у рамках </a:t>
            </a:r>
            <a:r>
              <a:rPr lang="ru-RU" dirty="0" err="1" smtClean="0"/>
              <a:t>впливу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 </a:t>
            </a:r>
            <a:r>
              <a:rPr lang="ru-RU" dirty="0" err="1" smtClean="0"/>
              <a:t>розміром</a:t>
            </a:r>
            <a:r>
              <a:rPr lang="ru-RU" dirty="0" smtClean="0"/>
              <a:t>,  </a:t>
            </a:r>
            <a:r>
              <a:rPr lang="ru-RU" dirty="0" err="1" smtClean="0"/>
              <a:t>міццю</a:t>
            </a:r>
            <a:r>
              <a:rPr lang="ru-RU" dirty="0" smtClean="0"/>
              <a:t>,  авторитетом  в  активах одного з </a:t>
            </a:r>
            <a:r>
              <a:rPr lang="ru-RU" dirty="0" err="1" smtClean="0"/>
              <a:t>учасників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роль </a:t>
            </a:r>
            <a:r>
              <a:rPr lang="ru-RU" dirty="0" err="1" smtClean="0"/>
              <a:t>лідера</a:t>
            </a:r>
            <a:r>
              <a:rPr lang="ru-RU" dirty="0" smtClean="0"/>
              <a:t>) [1, с. 556].</a:t>
            </a:r>
          </a:p>
          <a:p>
            <a:r>
              <a:rPr lang="ru-RU" dirty="0" err="1" smtClean="0"/>
              <a:t>Міжнародні</a:t>
            </a:r>
            <a:r>
              <a:rPr lang="ru-RU" dirty="0" smtClean="0"/>
              <a:t>  </a:t>
            </a:r>
            <a:r>
              <a:rPr lang="ru-RU" dirty="0" err="1" smtClean="0"/>
              <a:t>корпоративні</a:t>
            </a:r>
            <a:r>
              <a:rPr lang="ru-RU" dirty="0" smtClean="0"/>
              <a:t>  </a:t>
            </a:r>
            <a:r>
              <a:rPr lang="ru-RU" dirty="0" err="1" smtClean="0"/>
              <a:t>вертикальні</a:t>
            </a:r>
            <a:r>
              <a:rPr lang="ru-RU" dirty="0" smtClean="0"/>
              <a:t>  </a:t>
            </a:r>
            <a:r>
              <a:rPr lang="ru-RU" dirty="0" err="1" smtClean="0"/>
              <a:t>системи</a:t>
            </a:r>
            <a:r>
              <a:rPr lang="ru-RU" dirty="0" smtClean="0"/>
              <a:t>  об'- </a:t>
            </a:r>
            <a:r>
              <a:rPr lang="ru-RU" dirty="0" err="1" smtClean="0"/>
              <a:t>єднують</a:t>
            </a:r>
            <a:r>
              <a:rPr lang="ru-RU" dirty="0" smtClean="0"/>
              <a:t>  </a:t>
            </a:r>
            <a:r>
              <a:rPr lang="ru-RU" dirty="0" err="1" smtClean="0"/>
              <a:t>стадії</a:t>
            </a:r>
            <a:r>
              <a:rPr lang="ru-RU" dirty="0" smtClean="0"/>
              <a:t>  </a:t>
            </a:r>
            <a:r>
              <a:rPr lang="ru-RU" dirty="0" err="1" smtClean="0"/>
              <a:t>виробництва</a:t>
            </a:r>
            <a:r>
              <a:rPr lang="ru-RU" dirty="0" smtClean="0"/>
              <a:t>  і  </a:t>
            </a:r>
            <a:r>
              <a:rPr lang="ru-RU" dirty="0" err="1" smtClean="0"/>
              <a:t>збуту</a:t>
            </a:r>
            <a:r>
              <a:rPr lang="ru-RU" dirty="0" smtClean="0"/>
              <a:t>  </a:t>
            </a:r>
            <a:r>
              <a:rPr lang="ru-RU" dirty="0" err="1" smtClean="0"/>
              <a:t>під</a:t>
            </a:r>
            <a:r>
              <a:rPr lang="ru-RU" dirty="0" smtClean="0"/>
              <a:t>  одним  </a:t>
            </a:r>
            <a:r>
              <a:rPr lang="ru-RU" dirty="0" err="1" smtClean="0"/>
              <a:t>власни</a:t>
            </a:r>
            <a:r>
              <a:rPr lang="ru-RU" dirty="0" smtClean="0"/>
              <a:t>- ком.  </a:t>
            </a:r>
            <a:r>
              <a:rPr lang="ru-RU" dirty="0" err="1" smtClean="0"/>
              <a:t>Такі</a:t>
            </a:r>
            <a:r>
              <a:rPr lang="ru-RU" dirty="0" smtClean="0"/>
              <a:t>  </a:t>
            </a:r>
            <a:r>
              <a:rPr lang="ru-RU" dirty="0" err="1" smtClean="0"/>
              <a:t>системи</a:t>
            </a:r>
            <a:r>
              <a:rPr lang="ru-RU" dirty="0" smtClean="0"/>
              <a:t>  широко 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 </a:t>
            </a:r>
            <a:r>
              <a:rPr lang="ru-RU" dirty="0" err="1" smtClean="0"/>
              <a:t>компаніями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посилити</a:t>
            </a:r>
            <a:r>
              <a:rPr lang="ru-RU" dirty="0" smtClean="0"/>
              <a:t> контроль за каналами </a:t>
            </a:r>
            <a:r>
              <a:rPr lang="ru-RU" dirty="0" err="1" smtClean="0"/>
              <a:t>розподілу</a:t>
            </a:r>
            <a:r>
              <a:rPr lang="ru-RU" dirty="0" smtClean="0"/>
              <a:t> і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єдиної</a:t>
            </a:r>
            <a:r>
              <a:rPr lang="ru-RU" dirty="0" smtClean="0"/>
              <a:t> </a:t>
            </a:r>
            <a:r>
              <a:rPr lang="ru-RU" dirty="0" err="1" smtClean="0"/>
              <a:t>маркетингової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для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збутової</a:t>
            </a:r>
            <a:r>
              <a:rPr lang="ru-RU" dirty="0" smtClean="0"/>
              <a:t> ланки. Контроль у </a:t>
            </a:r>
            <a:r>
              <a:rPr lang="ru-RU" dirty="0" err="1" smtClean="0"/>
              <a:t>корпоративній</a:t>
            </a:r>
            <a:r>
              <a:rPr lang="ru-RU" dirty="0" smtClean="0"/>
              <a:t> </a:t>
            </a:r>
            <a:r>
              <a:rPr lang="ru-RU" dirty="0" err="1" smtClean="0"/>
              <a:t>вертикальній</a:t>
            </a:r>
            <a:r>
              <a:rPr lang="ru-RU" dirty="0" smtClean="0"/>
              <a:t> </a:t>
            </a:r>
            <a:r>
              <a:rPr lang="ru-RU" dirty="0" err="1" smtClean="0"/>
              <a:t>маркетинговій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поширюється</a:t>
            </a:r>
            <a:r>
              <a:rPr lang="ru-RU" dirty="0" smtClean="0"/>
              <a:t> на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стосуються</a:t>
            </a:r>
            <a:r>
              <a:rPr lang="ru-RU" dirty="0" smtClean="0"/>
              <a:t>  </a:t>
            </a:r>
            <a:r>
              <a:rPr lang="ru-RU" dirty="0" err="1" smtClean="0"/>
              <a:t>питань</a:t>
            </a:r>
            <a:r>
              <a:rPr lang="ru-RU" dirty="0" smtClean="0"/>
              <a:t>  </a:t>
            </a:r>
            <a:r>
              <a:rPr lang="ru-RU" dirty="0" err="1" smtClean="0"/>
              <a:t>виходу</a:t>
            </a:r>
            <a:r>
              <a:rPr lang="ru-RU" dirty="0" smtClean="0"/>
              <a:t>  на  </a:t>
            </a:r>
            <a:r>
              <a:rPr lang="ru-RU" dirty="0" err="1" smtClean="0"/>
              <a:t>міжнарод</a:t>
            </a:r>
            <a:r>
              <a:rPr lang="ru-RU" dirty="0" smtClean="0"/>
              <a:t>- </a:t>
            </a:r>
            <a:r>
              <a:rPr lang="ru-RU" dirty="0" err="1" smtClean="0"/>
              <a:t>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, </a:t>
            </a:r>
            <a:r>
              <a:rPr lang="ru-RU" dirty="0" err="1" smtClean="0"/>
              <a:t>процесів</a:t>
            </a:r>
            <a:r>
              <a:rPr lang="ru-RU" dirty="0" smtClean="0"/>
              <a:t> продажу,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 та </a:t>
            </a:r>
            <a:r>
              <a:rPr lang="ru-RU" dirty="0" err="1" smtClean="0"/>
              <a:t>захи</a:t>
            </a:r>
            <a:r>
              <a:rPr lang="ru-RU" dirty="0" smtClean="0"/>
              <a:t>- </a:t>
            </a:r>
            <a:r>
              <a:rPr lang="ru-RU" dirty="0" err="1" smtClean="0"/>
              <a:t>сту</a:t>
            </a:r>
            <a:r>
              <a:rPr lang="ru-RU" dirty="0" smtClean="0"/>
              <a:t> </a:t>
            </a:r>
            <a:r>
              <a:rPr lang="ru-RU" dirty="0" err="1" smtClean="0"/>
              <a:t>репутації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й </a:t>
            </a:r>
            <a:r>
              <a:rPr lang="ru-RU" dirty="0" err="1" smtClean="0"/>
              <a:t>її</a:t>
            </a:r>
            <a:r>
              <a:rPr lang="ru-RU" dirty="0" smtClean="0"/>
              <a:t> товару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  </a:t>
            </a:r>
            <a:r>
              <a:rPr lang="ru-RU" dirty="0" err="1" smtClean="0"/>
              <a:t>корпоративні</a:t>
            </a:r>
            <a:r>
              <a:rPr lang="ru-RU" dirty="0" smtClean="0"/>
              <a:t>   </a:t>
            </a:r>
            <a:r>
              <a:rPr lang="ru-RU" dirty="0" err="1" smtClean="0"/>
              <a:t>вертикальні</a:t>
            </a:r>
            <a:r>
              <a:rPr lang="ru-RU" dirty="0" smtClean="0"/>
              <a:t>  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створюватись</a:t>
            </a:r>
            <a:r>
              <a:rPr lang="ru-RU" dirty="0" smtClean="0"/>
              <a:t> шляхом </a:t>
            </a:r>
            <a:r>
              <a:rPr lang="ru-RU" dirty="0" err="1" smtClean="0"/>
              <a:t>прямої</a:t>
            </a:r>
            <a:r>
              <a:rPr lang="ru-RU" dirty="0" smtClean="0"/>
              <a:t> та </a:t>
            </a:r>
            <a:r>
              <a:rPr lang="ru-RU" dirty="0" err="1" smtClean="0"/>
              <a:t>зворот</a:t>
            </a:r>
            <a:r>
              <a:rPr lang="ru-RU" dirty="0" smtClean="0"/>
              <a:t>- </a:t>
            </a:r>
            <a:r>
              <a:rPr lang="ru-RU" dirty="0" err="1" smtClean="0"/>
              <a:t>ної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. За </a:t>
            </a:r>
            <a:r>
              <a:rPr lang="ru-RU" dirty="0" err="1" smtClean="0"/>
              <a:t>прямої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 </a:t>
            </a:r>
            <a:r>
              <a:rPr lang="ru-RU" dirty="0" err="1" smtClean="0"/>
              <a:t>виробник</a:t>
            </a:r>
            <a:r>
              <a:rPr lang="ru-RU" dirty="0" smtClean="0"/>
              <a:t> є </a:t>
            </a:r>
            <a:r>
              <a:rPr lang="ru-RU" dirty="0" err="1" smtClean="0"/>
              <a:t>власником</a:t>
            </a:r>
            <a:r>
              <a:rPr lang="ru-RU" dirty="0" smtClean="0"/>
              <a:t> </a:t>
            </a:r>
            <a:r>
              <a:rPr lang="ru-RU" dirty="0" err="1" smtClean="0"/>
              <a:t>збутових</a:t>
            </a:r>
            <a:r>
              <a:rPr lang="ru-RU" dirty="0" smtClean="0"/>
              <a:t> структур, у той час як при </a:t>
            </a:r>
            <a:r>
              <a:rPr lang="ru-RU" dirty="0" err="1" smtClean="0"/>
              <a:t>зворотній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 – </a:t>
            </a:r>
            <a:r>
              <a:rPr lang="ru-RU" dirty="0" err="1" smtClean="0"/>
              <a:t>власником</a:t>
            </a:r>
            <a:r>
              <a:rPr lang="ru-RU" dirty="0" smtClean="0"/>
              <a:t> є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роздрібної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46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" y="-79653"/>
            <a:ext cx="1163900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Міжнародні</a:t>
            </a:r>
            <a:r>
              <a:rPr lang="ru-RU" dirty="0" smtClean="0"/>
              <a:t>  </a:t>
            </a:r>
            <a:r>
              <a:rPr lang="ru-RU" dirty="0" err="1" smtClean="0"/>
              <a:t>договірні</a:t>
            </a:r>
            <a:r>
              <a:rPr lang="ru-RU" dirty="0" smtClean="0"/>
              <a:t>  </a:t>
            </a:r>
            <a:r>
              <a:rPr lang="ru-RU" dirty="0" err="1" smtClean="0"/>
              <a:t>вертикальні</a:t>
            </a:r>
            <a:r>
              <a:rPr lang="ru-RU" dirty="0" smtClean="0"/>
              <a:t>  </a:t>
            </a:r>
            <a:r>
              <a:rPr lang="ru-RU" dirty="0" err="1" smtClean="0"/>
              <a:t>системи</a:t>
            </a:r>
            <a:r>
              <a:rPr lang="ru-RU" dirty="0" smtClean="0"/>
              <a:t>  склада- </a:t>
            </a:r>
            <a:r>
              <a:rPr lang="ru-RU" dirty="0" err="1" smtClean="0"/>
              <a:t>ються</a:t>
            </a:r>
            <a:r>
              <a:rPr lang="ru-RU" dirty="0" smtClean="0"/>
              <a:t>  з  </a:t>
            </a:r>
            <a:r>
              <a:rPr lang="ru-RU" dirty="0" err="1" smtClean="0"/>
              <a:t>незалежних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  </a:t>
            </a:r>
            <a:r>
              <a:rPr lang="ru-RU" dirty="0" err="1" smtClean="0"/>
              <a:t>щодо</a:t>
            </a:r>
            <a:r>
              <a:rPr lang="ru-RU" dirty="0" smtClean="0"/>
              <a:t>  </a:t>
            </a:r>
            <a:r>
              <a:rPr lang="ru-RU" dirty="0" err="1" smtClean="0"/>
              <a:t>ви</a:t>
            </a:r>
            <a:r>
              <a:rPr lang="ru-RU" dirty="0" smtClean="0"/>
              <a:t>- </a:t>
            </a:r>
            <a:r>
              <a:rPr lang="ru-RU" dirty="0" err="1" smtClean="0"/>
              <a:t>робництва</a:t>
            </a:r>
            <a:r>
              <a:rPr lang="ru-RU" dirty="0" smtClean="0"/>
              <a:t>  та  </a:t>
            </a:r>
            <a:r>
              <a:rPr lang="ru-RU" dirty="0" err="1" smtClean="0"/>
              <a:t>розподілу</a:t>
            </a:r>
            <a:r>
              <a:rPr lang="ru-RU" dirty="0" smtClean="0"/>
              <a:t>  </a:t>
            </a:r>
            <a:r>
              <a:rPr lang="ru-RU" dirty="0" err="1" smtClean="0"/>
              <a:t>товарів</a:t>
            </a:r>
            <a:r>
              <a:rPr lang="ru-RU" dirty="0" smtClean="0"/>
              <a:t>,  </a:t>
            </a:r>
            <a:r>
              <a:rPr lang="ru-RU" dirty="0" err="1" smtClean="0"/>
              <a:t>які</a:t>
            </a:r>
            <a:r>
              <a:rPr lang="ru-RU" dirty="0" smtClean="0"/>
              <a:t>  </a:t>
            </a:r>
            <a:r>
              <a:rPr lang="ru-RU" dirty="0" err="1" smtClean="0"/>
              <a:t>пов'язані</a:t>
            </a:r>
            <a:r>
              <a:rPr lang="ru-RU" dirty="0" smtClean="0"/>
              <a:t>  </a:t>
            </a:r>
            <a:r>
              <a:rPr lang="ru-RU" dirty="0" err="1" smtClean="0"/>
              <a:t>договір</a:t>
            </a:r>
            <a:r>
              <a:rPr lang="ru-RU" dirty="0" smtClean="0"/>
              <a:t>- ними  </a:t>
            </a:r>
            <a:r>
              <a:rPr lang="ru-RU" dirty="0" err="1" smtClean="0"/>
              <a:t>відносинами</a:t>
            </a:r>
            <a:r>
              <a:rPr lang="ru-RU" dirty="0" smtClean="0"/>
              <a:t>.  Контроль  </a:t>
            </a:r>
            <a:r>
              <a:rPr lang="ru-RU" dirty="0" err="1" smtClean="0"/>
              <a:t>учасників</a:t>
            </a:r>
            <a:r>
              <a:rPr lang="ru-RU" dirty="0" smtClean="0"/>
              <a:t>  каналу 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обмежений</a:t>
            </a:r>
            <a:r>
              <a:rPr lang="ru-RU" dirty="0" smtClean="0"/>
              <a:t>  </a:t>
            </a:r>
            <a:r>
              <a:rPr lang="ru-RU" dirty="0" err="1" smtClean="0"/>
              <a:t>умовами</a:t>
            </a:r>
            <a:r>
              <a:rPr lang="ru-RU" dirty="0" smtClean="0"/>
              <a:t>,  </a:t>
            </a:r>
            <a:r>
              <a:rPr lang="ru-RU" dirty="0" err="1" smtClean="0"/>
              <a:t>зафіксованими</a:t>
            </a:r>
            <a:r>
              <a:rPr lang="ru-RU" dirty="0" smtClean="0"/>
              <a:t>  в  </a:t>
            </a:r>
            <a:r>
              <a:rPr lang="ru-RU" dirty="0" err="1" smtClean="0"/>
              <a:t>укладених</a:t>
            </a:r>
            <a:r>
              <a:rPr lang="ru-RU" dirty="0" smtClean="0"/>
              <a:t>  </a:t>
            </a:r>
            <a:r>
              <a:rPr lang="ru-RU" dirty="0" err="1" smtClean="0"/>
              <a:t>між</a:t>
            </a:r>
            <a:r>
              <a:rPr lang="ru-RU" dirty="0" smtClean="0"/>
              <a:t> сторонами </a:t>
            </a:r>
            <a:r>
              <a:rPr lang="ru-RU" dirty="0" err="1" smtClean="0"/>
              <a:t>угодами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 </a:t>
            </a:r>
            <a:r>
              <a:rPr lang="ru-RU" dirty="0" err="1" smtClean="0"/>
              <a:t>типів</a:t>
            </a:r>
            <a:r>
              <a:rPr lang="ru-RU" dirty="0" smtClean="0"/>
              <a:t>:  </a:t>
            </a:r>
            <a:r>
              <a:rPr lang="ru-RU" dirty="0" err="1" smtClean="0"/>
              <a:t>добровільні</a:t>
            </a:r>
            <a:r>
              <a:rPr lang="ru-RU" dirty="0" smtClean="0"/>
              <a:t>  </a:t>
            </a:r>
            <a:r>
              <a:rPr lang="ru-RU" dirty="0" err="1" smtClean="0"/>
              <a:t>ланцюги</a:t>
            </a:r>
            <a:r>
              <a:rPr lang="ru-RU" dirty="0" smtClean="0"/>
              <a:t>  </a:t>
            </a:r>
            <a:r>
              <a:rPr lang="ru-RU" dirty="0" err="1" smtClean="0"/>
              <a:t>під</a:t>
            </a:r>
            <a:r>
              <a:rPr lang="ru-RU" dirty="0" smtClean="0"/>
              <a:t>  </a:t>
            </a:r>
            <a:r>
              <a:rPr lang="ru-RU" dirty="0" err="1" smtClean="0"/>
              <a:t>егідою</a:t>
            </a:r>
            <a:r>
              <a:rPr lang="ru-RU" dirty="0" smtClean="0"/>
              <a:t>  </a:t>
            </a:r>
            <a:r>
              <a:rPr lang="ru-RU" dirty="0" err="1" smtClean="0"/>
              <a:t>підпри</a:t>
            </a:r>
            <a:r>
              <a:rPr lang="ru-RU" dirty="0" smtClean="0"/>
              <a:t>- </a:t>
            </a:r>
            <a:r>
              <a:rPr lang="ru-RU" dirty="0" err="1" smtClean="0"/>
              <a:t>ємств</a:t>
            </a:r>
            <a:r>
              <a:rPr lang="ru-RU" dirty="0" smtClean="0"/>
              <a:t>  </a:t>
            </a:r>
            <a:r>
              <a:rPr lang="ru-RU" dirty="0" err="1" smtClean="0"/>
              <a:t>оптової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,  </a:t>
            </a:r>
            <a:r>
              <a:rPr lang="ru-RU" dirty="0" err="1" smtClean="0"/>
              <a:t>кооперативи</a:t>
            </a:r>
            <a:r>
              <a:rPr lang="ru-RU" dirty="0" smtClean="0"/>
              <a:t>  </a:t>
            </a:r>
            <a:r>
              <a:rPr lang="ru-RU" dirty="0" err="1" smtClean="0"/>
              <a:t>підприємств</a:t>
            </a:r>
            <a:r>
              <a:rPr lang="ru-RU" dirty="0" smtClean="0"/>
              <a:t>  роз- </a:t>
            </a:r>
            <a:r>
              <a:rPr lang="ru-RU" dirty="0" err="1" smtClean="0"/>
              <a:t>дрібної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і </a:t>
            </a:r>
            <a:r>
              <a:rPr lang="ru-RU" dirty="0" err="1" smtClean="0"/>
              <a:t>франшизні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[5, с. 24]. Добро- </a:t>
            </a:r>
            <a:r>
              <a:rPr lang="ru-RU" dirty="0" err="1" smtClean="0"/>
              <a:t>вільні</a:t>
            </a:r>
            <a:r>
              <a:rPr lang="ru-RU" dirty="0" smtClean="0"/>
              <a:t>  </a:t>
            </a:r>
            <a:r>
              <a:rPr lang="ru-RU" dirty="0" err="1" smtClean="0"/>
              <a:t>ланцюги</a:t>
            </a:r>
            <a:r>
              <a:rPr lang="ru-RU" dirty="0" smtClean="0"/>
              <a:t>  </a:t>
            </a:r>
            <a:r>
              <a:rPr lang="ru-RU" dirty="0" err="1" smtClean="0"/>
              <a:t>під</a:t>
            </a:r>
            <a:r>
              <a:rPr lang="ru-RU" dirty="0" smtClean="0"/>
              <a:t>  </a:t>
            </a:r>
            <a:r>
              <a:rPr lang="ru-RU" dirty="0" err="1" smtClean="0"/>
              <a:t>егідою</a:t>
            </a:r>
            <a:r>
              <a:rPr lang="ru-RU" dirty="0" smtClean="0"/>
              <a:t>  </a:t>
            </a:r>
            <a:r>
              <a:rPr lang="ru-RU" dirty="0" err="1" smtClean="0"/>
              <a:t>підприємств</a:t>
            </a:r>
            <a:r>
              <a:rPr lang="ru-RU" dirty="0" smtClean="0"/>
              <a:t>  </a:t>
            </a:r>
            <a:r>
              <a:rPr lang="ru-RU" dirty="0" err="1" smtClean="0"/>
              <a:t>оптової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передбачають</a:t>
            </a:r>
            <a:r>
              <a:rPr lang="ru-RU" dirty="0" smtClean="0"/>
              <a:t>  </a:t>
            </a:r>
            <a:r>
              <a:rPr lang="ru-RU" dirty="0" err="1" smtClean="0"/>
              <a:t>організацію</a:t>
            </a:r>
            <a:r>
              <a:rPr lang="ru-RU" dirty="0" smtClean="0"/>
              <a:t>  </a:t>
            </a:r>
            <a:r>
              <a:rPr lang="ru-RU" dirty="0" err="1" smtClean="0"/>
              <a:t>підприємством</a:t>
            </a:r>
            <a:r>
              <a:rPr lang="ru-RU" dirty="0" smtClean="0"/>
              <a:t>  </a:t>
            </a:r>
            <a:r>
              <a:rPr lang="ru-RU" dirty="0" err="1" smtClean="0"/>
              <a:t>оптової</a:t>
            </a:r>
            <a:r>
              <a:rPr lang="ru-RU" dirty="0" smtClean="0"/>
              <a:t>  тор- </a:t>
            </a:r>
            <a:r>
              <a:rPr lang="ru-RU" dirty="0" err="1" smtClean="0"/>
              <a:t>гівлі</a:t>
            </a:r>
            <a:r>
              <a:rPr lang="ru-RU" dirty="0" smtClean="0"/>
              <a:t>  </a:t>
            </a:r>
            <a:r>
              <a:rPr lang="ru-RU" dirty="0" err="1" smtClean="0"/>
              <a:t>ланцюга</a:t>
            </a:r>
            <a:r>
              <a:rPr lang="ru-RU" dirty="0" smtClean="0"/>
              <a:t>  </a:t>
            </a:r>
            <a:r>
              <a:rPr lang="ru-RU" dirty="0" err="1" smtClean="0"/>
              <a:t>підприємств</a:t>
            </a:r>
            <a:r>
              <a:rPr lang="ru-RU" dirty="0" smtClean="0"/>
              <a:t>  </a:t>
            </a:r>
            <a:r>
              <a:rPr lang="ru-RU" dirty="0" err="1" smtClean="0"/>
              <a:t>роздрібної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 з  метою </a:t>
            </a:r>
            <a:r>
              <a:rPr lang="ru-RU" dirty="0" err="1" smtClean="0"/>
              <a:t>допомогти</a:t>
            </a:r>
            <a:r>
              <a:rPr lang="ru-RU" dirty="0" smtClean="0"/>
              <a:t>  </a:t>
            </a:r>
            <a:r>
              <a:rPr lang="ru-RU" dirty="0" err="1" smtClean="0"/>
              <a:t>їм</a:t>
            </a:r>
            <a:r>
              <a:rPr lang="ru-RU" dirty="0" smtClean="0"/>
              <a:t>  у  </a:t>
            </a:r>
            <a:r>
              <a:rPr lang="ru-RU" dirty="0" err="1" smtClean="0"/>
              <a:t>конкурентній</a:t>
            </a:r>
            <a:r>
              <a:rPr lang="ru-RU" dirty="0" smtClean="0"/>
              <a:t>  </a:t>
            </a:r>
            <a:r>
              <a:rPr lang="ru-RU" dirty="0" err="1" smtClean="0"/>
              <a:t>боротьбі</a:t>
            </a:r>
            <a:r>
              <a:rPr lang="ru-RU" dirty="0" smtClean="0"/>
              <a:t>  з  великими  роз- </a:t>
            </a:r>
            <a:r>
              <a:rPr lang="ru-RU" dirty="0" err="1" smtClean="0"/>
              <a:t>подільчими</a:t>
            </a:r>
            <a:r>
              <a:rPr lang="ru-RU" dirty="0" smtClean="0"/>
              <a:t> мережами. Кооператив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роздрі</a:t>
            </a:r>
            <a:r>
              <a:rPr lang="ru-RU" dirty="0" smtClean="0"/>
              <a:t>- </a:t>
            </a:r>
            <a:r>
              <a:rPr lang="ru-RU" dirty="0" err="1" smtClean="0"/>
              <a:t>бної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 </a:t>
            </a:r>
            <a:r>
              <a:rPr lang="ru-RU" dirty="0" err="1" smtClean="0"/>
              <a:t>об'єднує</a:t>
            </a:r>
            <a:r>
              <a:rPr lang="ru-RU" dirty="0" smtClean="0"/>
              <a:t>  </a:t>
            </a:r>
            <a:r>
              <a:rPr lang="ru-RU" dirty="0" err="1" smtClean="0"/>
              <a:t>групу</a:t>
            </a:r>
            <a:r>
              <a:rPr lang="ru-RU" dirty="0" smtClean="0"/>
              <a:t>  </a:t>
            </a:r>
            <a:r>
              <a:rPr lang="ru-RU" dirty="0" err="1" smtClean="0"/>
              <a:t>незалежних</a:t>
            </a:r>
            <a:r>
              <a:rPr lang="ru-RU" dirty="0" smtClean="0"/>
              <a:t> 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роздрібної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 для  </a:t>
            </a:r>
            <a:r>
              <a:rPr lang="ru-RU" dirty="0" err="1" smtClean="0"/>
              <a:t>здійснення</a:t>
            </a:r>
            <a:r>
              <a:rPr lang="ru-RU" dirty="0" smtClean="0"/>
              <a:t>  </a:t>
            </a:r>
            <a:r>
              <a:rPr lang="ru-RU" dirty="0" err="1" smtClean="0"/>
              <a:t>спільних</a:t>
            </a:r>
            <a:r>
              <a:rPr lang="ru-RU" dirty="0" smtClean="0"/>
              <a:t>  </a:t>
            </a:r>
            <a:r>
              <a:rPr lang="ru-RU" dirty="0" err="1" smtClean="0"/>
              <a:t>закупівель</a:t>
            </a:r>
            <a:r>
              <a:rPr lang="ru-RU" dirty="0" smtClean="0"/>
              <a:t> та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закупівлі</a:t>
            </a:r>
            <a:r>
              <a:rPr lang="ru-RU" dirty="0" smtClean="0"/>
              <a:t> і </a:t>
            </a:r>
            <a:r>
              <a:rPr lang="ru-RU" dirty="0" err="1" smtClean="0"/>
              <a:t>просування</a:t>
            </a:r>
            <a:r>
              <a:rPr lang="ru-RU" dirty="0" smtClean="0"/>
              <a:t> продукту. Членами кооперативу </a:t>
            </a:r>
            <a:r>
              <a:rPr lang="ru-RU" dirty="0" err="1" smtClean="0"/>
              <a:t>розробляється</a:t>
            </a:r>
            <a:r>
              <a:rPr lang="ru-RU" dirty="0" smtClean="0"/>
              <a:t> </a:t>
            </a:r>
            <a:r>
              <a:rPr lang="ru-RU" dirty="0" err="1" smtClean="0"/>
              <a:t>спільна</a:t>
            </a:r>
            <a:r>
              <a:rPr lang="ru-RU" dirty="0" smtClean="0"/>
              <a:t> </a:t>
            </a:r>
            <a:r>
              <a:rPr lang="ru-RU" dirty="0" err="1" smtClean="0"/>
              <a:t>рекламна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, а </a:t>
            </a:r>
            <a:r>
              <a:rPr lang="ru-RU" dirty="0" err="1" smtClean="0"/>
              <a:t>прибуток</a:t>
            </a:r>
            <a:r>
              <a:rPr lang="ru-RU" dirty="0" smtClean="0"/>
              <a:t> кожного </a:t>
            </a:r>
            <a:r>
              <a:rPr lang="ru-RU" dirty="0" err="1" smtClean="0"/>
              <a:t>учасника</a:t>
            </a:r>
            <a:r>
              <a:rPr lang="ru-RU" dirty="0" smtClean="0"/>
              <a:t> є про- </a:t>
            </a:r>
            <a:r>
              <a:rPr lang="ru-RU" dirty="0" err="1" smtClean="0"/>
              <a:t>порційним</a:t>
            </a:r>
            <a:r>
              <a:rPr lang="ru-RU" dirty="0" smtClean="0"/>
              <a:t>   </a:t>
            </a:r>
            <a:r>
              <a:rPr lang="ru-RU" dirty="0" err="1" smtClean="0"/>
              <a:t>обсягу</a:t>
            </a:r>
            <a:r>
              <a:rPr lang="ru-RU" dirty="0" smtClean="0"/>
              <a:t>   </a:t>
            </a:r>
            <a:r>
              <a:rPr lang="ru-RU" dirty="0" err="1" smtClean="0"/>
              <a:t>зроблених</a:t>
            </a:r>
            <a:r>
              <a:rPr lang="ru-RU" dirty="0" smtClean="0"/>
              <a:t>   </a:t>
            </a:r>
            <a:r>
              <a:rPr lang="ru-RU" dirty="0" err="1" smtClean="0"/>
              <a:t>закупівель</a:t>
            </a:r>
            <a:r>
              <a:rPr lang="ru-RU" dirty="0" smtClean="0"/>
              <a:t>.   </a:t>
            </a:r>
            <a:r>
              <a:rPr lang="ru-RU" dirty="0" err="1" smtClean="0"/>
              <a:t>Франшизні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на </a:t>
            </a:r>
            <a:r>
              <a:rPr lang="ru-RU" dirty="0" err="1" smtClean="0"/>
              <a:t>підставі</a:t>
            </a:r>
            <a:r>
              <a:rPr lang="ru-RU" dirty="0" smtClean="0"/>
              <a:t> </a:t>
            </a:r>
            <a:r>
              <a:rPr lang="ru-RU" dirty="0" err="1" smtClean="0"/>
              <a:t>укладення</a:t>
            </a:r>
            <a:r>
              <a:rPr lang="ru-RU" dirty="0" smtClean="0"/>
              <a:t> договору (фра- </a:t>
            </a:r>
            <a:r>
              <a:rPr lang="ru-RU" dirty="0" err="1" smtClean="0"/>
              <a:t>ншизи</a:t>
            </a:r>
            <a:r>
              <a:rPr lang="ru-RU" dirty="0" smtClean="0"/>
              <a:t>)  </a:t>
            </a:r>
            <a:r>
              <a:rPr lang="ru-RU" dirty="0" err="1" smtClean="0"/>
              <a:t>між</a:t>
            </a:r>
            <a:r>
              <a:rPr lang="ru-RU" dirty="0" smtClean="0"/>
              <a:t>  </a:t>
            </a:r>
            <a:r>
              <a:rPr lang="ru-RU" dirty="0" err="1" smtClean="0"/>
              <a:t>торговельним</a:t>
            </a:r>
            <a:r>
              <a:rPr lang="ru-RU" dirty="0" smtClean="0"/>
              <a:t>  </a:t>
            </a:r>
            <a:r>
              <a:rPr lang="ru-RU" dirty="0" err="1" smtClean="0"/>
              <a:t>підприємством</a:t>
            </a:r>
            <a:r>
              <a:rPr lang="ru-RU" dirty="0" smtClean="0"/>
              <a:t>  (</a:t>
            </a:r>
            <a:r>
              <a:rPr lang="ru-RU" dirty="0" err="1" smtClean="0"/>
              <a:t>франчайзе</a:t>
            </a:r>
            <a:r>
              <a:rPr lang="ru-RU" dirty="0" smtClean="0"/>
              <a:t>- ром)  та  </a:t>
            </a:r>
            <a:r>
              <a:rPr lang="ru-RU" dirty="0" err="1" smtClean="0"/>
              <a:t>підприємством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починає</a:t>
            </a:r>
            <a:r>
              <a:rPr lang="ru-RU" dirty="0" smtClean="0"/>
              <a:t>  </a:t>
            </a:r>
            <a:r>
              <a:rPr lang="ru-RU" dirty="0" err="1" smtClean="0"/>
              <a:t>діяльність</a:t>
            </a:r>
            <a:r>
              <a:rPr lang="ru-RU" dirty="0" smtClean="0"/>
              <a:t>  (</a:t>
            </a:r>
            <a:r>
              <a:rPr lang="ru-RU" dirty="0" err="1" smtClean="0"/>
              <a:t>фран</a:t>
            </a:r>
            <a:r>
              <a:rPr lang="ru-RU" dirty="0" smtClean="0"/>
              <a:t>- </a:t>
            </a:r>
            <a:r>
              <a:rPr lang="ru-RU" dirty="0" err="1" smtClean="0"/>
              <a:t>чайзі</a:t>
            </a:r>
            <a:r>
              <a:rPr lang="ru-RU" dirty="0" smtClean="0"/>
              <a:t>), за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право на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 виду  </a:t>
            </a:r>
            <a:r>
              <a:rPr lang="ru-RU" dirty="0" err="1" smtClean="0"/>
              <a:t>діяльності</a:t>
            </a:r>
            <a:r>
              <a:rPr lang="ru-RU" dirty="0" smtClean="0"/>
              <a:t>  </a:t>
            </a:r>
            <a:r>
              <a:rPr lang="ru-RU" dirty="0" err="1" smtClean="0"/>
              <a:t>під</a:t>
            </a:r>
            <a:r>
              <a:rPr lang="ru-RU" dirty="0" smtClean="0"/>
              <a:t>  брендом  </a:t>
            </a:r>
            <a:r>
              <a:rPr lang="ru-RU" dirty="0" err="1" smtClean="0"/>
              <a:t>першого</a:t>
            </a:r>
            <a:r>
              <a:rPr lang="ru-RU" dirty="0" smtClean="0"/>
              <a:t>  та 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певних</a:t>
            </a:r>
            <a:r>
              <a:rPr lang="ru-RU" dirty="0" smtClean="0"/>
              <a:t> правил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продаж </a:t>
            </a:r>
            <a:r>
              <a:rPr lang="ru-RU" dirty="0" err="1" smtClean="0"/>
              <a:t>товарів</a:t>
            </a:r>
            <a:r>
              <a:rPr lang="ru-RU" dirty="0" smtClean="0"/>
              <a:t>. </a:t>
            </a:r>
            <a:r>
              <a:rPr lang="ru-RU" dirty="0" err="1" smtClean="0"/>
              <a:t>Вхі</a:t>
            </a:r>
            <a:r>
              <a:rPr lang="ru-RU" dirty="0" smtClean="0"/>
              <a:t>- </a:t>
            </a:r>
            <a:r>
              <a:rPr lang="ru-RU" dirty="0" err="1" smtClean="0"/>
              <a:t>дним</a:t>
            </a:r>
            <a:r>
              <a:rPr lang="ru-RU" dirty="0" smtClean="0"/>
              <a:t>  квитком  у  </a:t>
            </a:r>
            <a:r>
              <a:rPr lang="ru-RU" dirty="0" err="1" smtClean="0"/>
              <a:t>даному</a:t>
            </a:r>
            <a:r>
              <a:rPr lang="ru-RU" dirty="0" smtClean="0"/>
              <a:t>  </a:t>
            </a:r>
            <a:r>
              <a:rPr lang="ru-RU" dirty="0" err="1" smtClean="0"/>
              <a:t>разі</a:t>
            </a:r>
            <a:r>
              <a:rPr lang="ru-RU" dirty="0" smtClean="0"/>
              <a:t>  є  </a:t>
            </a:r>
            <a:r>
              <a:rPr lang="ru-RU" dirty="0" err="1" smtClean="0"/>
              <a:t>внесення</a:t>
            </a:r>
            <a:r>
              <a:rPr lang="ru-RU" dirty="0" smtClean="0"/>
              <a:t>  початкового </a:t>
            </a:r>
            <a:r>
              <a:rPr lang="ru-RU" dirty="0" err="1" smtClean="0"/>
              <a:t>внеску</a:t>
            </a:r>
            <a:r>
              <a:rPr lang="ru-RU" dirty="0" smtClean="0"/>
              <a:t> (до </a:t>
            </a:r>
            <a:r>
              <a:rPr lang="ru-RU" dirty="0" err="1" smtClean="0"/>
              <a:t>якого</a:t>
            </a:r>
            <a:r>
              <a:rPr lang="ru-RU" dirty="0" smtClean="0"/>
              <a:t> часто </a:t>
            </a:r>
            <a:r>
              <a:rPr lang="ru-RU" dirty="0" err="1" smtClean="0"/>
              <a:t>додається</a:t>
            </a:r>
            <a:r>
              <a:rPr lang="ru-RU" dirty="0" smtClean="0"/>
              <a:t> </a:t>
            </a:r>
            <a:r>
              <a:rPr lang="ru-RU" dirty="0" err="1" smtClean="0"/>
              <a:t>виплата</a:t>
            </a:r>
            <a:r>
              <a:rPr lang="ru-RU" dirty="0" smtClean="0"/>
              <a:t> </a:t>
            </a:r>
            <a:r>
              <a:rPr lang="ru-RU" dirty="0" err="1" smtClean="0"/>
              <a:t>роялті</a:t>
            </a:r>
            <a:r>
              <a:rPr lang="ru-RU" dirty="0" smtClean="0"/>
              <a:t> – </a:t>
            </a:r>
            <a:r>
              <a:rPr lang="ru-RU" dirty="0" err="1" smtClean="0"/>
              <a:t>фік</a:t>
            </a:r>
            <a:r>
              <a:rPr lang="ru-RU" dirty="0" smtClean="0"/>
              <a:t>- </a:t>
            </a:r>
            <a:r>
              <a:rPr lang="ru-RU" dirty="0" err="1" smtClean="0"/>
              <a:t>сованої</a:t>
            </a:r>
            <a:r>
              <a:rPr lang="ru-RU" dirty="0" smtClean="0"/>
              <a:t>  </a:t>
            </a:r>
            <a:r>
              <a:rPr lang="ru-RU" dirty="0" err="1" smtClean="0"/>
              <a:t>суми</a:t>
            </a:r>
            <a:r>
              <a:rPr lang="ru-RU" dirty="0" smtClean="0"/>
              <a:t>  </a:t>
            </a:r>
            <a:r>
              <a:rPr lang="ru-RU" dirty="0" err="1" smtClean="0"/>
              <a:t>чи</a:t>
            </a:r>
            <a:r>
              <a:rPr lang="ru-RU" dirty="0" smtClean="0"/>
              <a:t>  </a:t>
            </a:r>
            <a:r>
              <a:rPr lang="ru-RU" dirty="0" err="1" smtClean="0"/>
              <a:t>відсотка</a:t>
            </a:r>
            <a:r>
              <a:rPr lang="ru-RU" dirty="0" smtClean="0"/>
              <a:t>  </a:t>
            </a:r>
            <a:r>
              <a:rPr lang="ru-RU" dirty="0" err="1" smtClean="0"/>
              <a:t>від</a:t>
            </a:r>
            <a:r>
              <a:rPr lang="ru-RU" dirty="0" smtClean="0"/>
              <a:t>  товарообороту)  та  </a:t>
            </a:r>
            <a:r>
              <a:rPr lang="ru-RU" dirty="0" err="1" smtClean="0"/>
              <a:t>вико</a:t>
            </a:r>
            <a:r>
              <a:rPr lang="ru-RU" dirty="0" smtClean="0"/>
              <a:t>- </a:t>
            </a:r>
            <a:r>
              <a:rPr lang="ru-RU" dirty="0" err="1" smtClean="0"/>
              <a:t>нання</a:t>
            </a:r>
            <a:r>
              <a:rPr lang="ru-RU" dirty="0" smtClean="0"/>
              <a:t> </a:t>
            </a:r>
            <a:r>
              <a:rPr lang="ru-RU" dirty="0" err="1" smtClean="0"/>
              <a:t>обов'язків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реконструкції</a:t>
            </a:r>
            <a:r>
              <a:rPr lang="ru-RU" dirty="0" smtClean="0"/>
              <a:t> </a:t>
            </a:r>
            <a:r>
              <a:rPr lang="ru-RU" dirty="0" err="1" smtClean="0"/>
              <a:t>торговельних</a:t>
            </a:r>
            <a:r>
              <a:rPr lang="ru-RU" dirty="0" smtClean="0"/>
              <a:t> при- </a:t>
            </a:r>
            <a:r>
              <a:rPr lang="ru-RU" dirty="0" err="1" smtClean="0"/>
              <a:t>міщень</a:t>
            </a:r>
            <a:r>
              <a:rPr lang="ru-RU" dirty="0" smtClean="0"/>
              <a:t> та </a:t>
            </a:r>
            <a:r>
              <a:rPr lang="ru-RU" dirty="0" err="1" smtClean="0"/>
              <a:t>придбанні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[20].</a:t>
            </a:r>
          </a:p>
          <a:p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зазначити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для ТНК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мережевої</a:t>
            </a:r>
            <a:r>
              <a:rPr lang="ru-RU" dirty="0" smtClean="0"/>
              <a:t> то- </a:t>
            </a:r>
            <a:r>
              <a:rPr lang="ru-RU" dirty="0" err="1" smtClean="0"/>
              <a:t>ргівлі</a:t>
            </a:r>
            <a:r>
              <a:rPr lang="ru-RU" dirty="0" smtClean="0"/>
              <a:t>   франчайзинг   є   </a:t>
            </a:r>
            <a:r>
              <a:rPr lang="ru-RU" dirty="0" err="1" smtClean="0"/>
              <a:t>найперспективнішим</a:t>
            </a:r>
            <a:r>
              <a:rPr lang="ru-RU" dirty="0" smtClean="0"/>
              <a:t>   </a:t>
            </a:r>
            <a:r>
              <a:rPr lang="ru-RU" dirty="0" err="1" smtClean="0"/>
              <a:t>варіантом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на </a:t>
            </a:r>
            <a:r>
              <a:rPr lang="ru-RU" dirty="0" err="1" smtClean="0"/>
              <a:t>зарубіжних</a:t>
            </a:r>
            <a:r>
              <a:rPr lang="ru-RU" dirty="0" smtClean="0"/>
              <a:t> ринках. Основ- </a:t>
            </a:r>
            <a:r>
              <a:rPr lang="ru-RU" dirty="0" err="1" smtClean="0"/>
              <a:t>ний</a:t>
            </a:r>
            <a:r>
              <a:rPr lang="ru-RU" dirty="0" smtClean="0"/>
              <a:t> аргумент на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франчайзера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франчайзі</a:t>
            </a:r>
            <a:r>
              <a:rPr lang="ru-RU" dirty="0" smtClean="0"/>
              <a:t>  </a:t>
            </a:r>
            <a:r>
              <a:rPr lang="ru-RU" dirty="0" err="1" smtClean="0"/>
              <a:t>самостійно</a:t>
            </a:r>
            <a:r>
              <a:rPr lang="ru-RU" dirty="0" smtClean="0"/>
              <a:t>  </a:t>
            </a:r>
            <a:r>
              <a:rPr lang="ru-RU" dirty="0" err="1" smtClean="0"/>
              <a:t>здійснюють</a:t>
            </a:r>
            <a:r>
              <a:rPr lang="ru-RU" dirty="0" smtClean="0"/>
              <a:t>  </a:t>
            </a:r>
            <a:r>
              <a:rPr lang="ru-RU" dirty="0" err="1" smtClean="0"/>
              <a:t>необхідні</a:t>
            </a:r>
            <a:r>
              <a:rPr lang="ru-RU" dirty="0" smtClean="0"/>
              <a:t>  </a:t>
            </a:r>
            <a:r>
              <a:rPr lang="ru-RU" dirty="0" err="1" smtClean="0"/>
              <a:t>інвес</a:t>
            </a:r>
            <a:r>
              <a:rPr lang="ru-RU" dirty="0" smtClean="0"/>
              <a:t>- </a:t>
            </a:r>
            <a:r>
              <a:rPr lang="ru-RU" dirty="0" err="1" smtClean="0"/>
              <a:t>тиції</a:t>
            </a:r>
            <a:r>
              <a:rPr lang="ru-RU" dirty="0" smtClean="0"/>
              <a:t>  в  </a:t>
            </a:r>
            <a:r>
              <a:rPr lang="ru-RU" dirty="0" err="1" smtClean="0"/>
              <a:t>бізнес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дозволяє</a:t>
            </a:r>
            <a:r>
              <a:rPr lang="ru-RU" dirty="0" smtClean="0"/>
              <a:t>  </a:t>
            </a:r>
            <a:r>
              <a:rPr lang="ru-RU" dirty="0" err="1" smtClean="0"/>
              <a:t>постачальнику</a:t>
            </a:r>
            <a:r>
              <a:rPr lang="ru-RU" dirty="0" smtClean="0"/>
              <a:t>  </a:t>
            </a:r>
            <a:r>
              <a:rPr lang="ru-RU" dirty="0" err="1" smtClean="0"/>
              <a:t>франшизи</a:t>
            </a:r>
            <a:r>
              <a:rPr lang="ru-RU" dirty="0" smtClean="0"/>
              <a:t> </a:t>
            </a:r>
            <a:r>
              <a:rPr lang="ru-RU" dirty="0" err="1" smtClean="0"/>
              <a:t>економити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r>
              <a:rPr lang="ru-RU" dirty="0" smtClean="0"/>
              <a:t>, </a:t>
            </a:r>
            <a:r>
              <a:rPr lang="ru-RU" dirty="0" err="1" smtClean="0"/>
              <a:t>збільшуючи</a:t>
            </a:r>
            <a:r>
              <a:rPr lang="ru-RU" dirty="0" smtClean="0"/>
              <a:t> </a:t>
            </a:r>
            <a:r>
              <a:rPr lang="ru-RU" dirty="0" err="1" smtClean="0"/>
              <a:t>обсяги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а </a:t>
            </a:r>
            <a:r>
              <a:rPr lang="ru-RU" dirty="0" err="1" smtClean="0"/>
              <a:t>поку</a:t>
            </a:r>
            <a:r>
              <a:rPr lang="ru-RU" dirty="0" smtClean="0"/>
              <a:t>- </a:t>
            </a:r>
            <a:r>
              <a:rPr lang="ru-RU" dirty="0" err="1" smtClean="0"/>
              <a:t>пець</a:t>
            </a:r>
            <a:r>
              <a:rPr lang="ru-RU" dirty="0" smtClean="0"/>
              <a:t>  </a:t>
            </a:r>
            <a:r>
              <a:rPr lang="ru-RU" dirty="0" err="1" smtClean="0"/>
              <a:t>франшизи</a:t>
            </a:r>
            <a:r>
              <a:rPr lang="ru-RU" dirty="0" smtClean="0"/>
              <a:t>  </a:t>
            </a:r>
            <a:r>
              <a:rPr lang="ru-RU" dirty="0" err="1" smtClean="0"/>
              <a:t>швидко</a:t>
            </a:r>
            <a:r>
              <a:rPr lang="ru-RU" dirty="0" smtClean="0"/>
              <a:t>  </a:t>
            </a:r>
            <a:r>
              <a:rPr lang="ru-RU" dirty="0" err="1" smtClean="0"/>
              <a:t>налагоджує</a:t>
            </a:r>
            <a:r>
              <a:rPr lang="ru-RU" dirty="0" smtClean="0"/>
              <a:t>  </a:t>
            </a:r>
            <a:r>
              <a:rPr lang="ru-RU" dirty="0" err="1" smtClean="0"/>
              <a:t>бізнес</a:t>
            </a:r>
            <a:r>
              <a:rPr lang="ru-RU" dirty="0" smtClean="0"/>
              <a:t>  у  межах </a:t>
            </a:r>
            <a:r>
              <a:rPr lang="ru-RU" dirty="0" err="1" smtClean="0"/>
              <a:t>стандартів</a:t>
            </a:r>
            <a:r>
              <a:rPr lang="ru-RU" dirty="0" smtClean="0"/>
              <a:t>  </a:t>
            </a:r>
            <a:r>
              <a:rPr lang="ru-RU" dirty="0" err="1" smtClean="0"/>
              <a:t>продавця</a:t>
            </a:r>
            <a:r>
              <a:rPr lang="ru-RU" dirty="0" smtClean="0"/>
              <a:t>  та  з 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 </a:t>
            </a:r>
            <a:r>
              <a:rPr lang="ru-RU" dirty="0" err="1" smtClean="0"/>
              <a:t>популярності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торговельної</a:t>
            </a:r>
            <a:r>
              <a:rPr lang="ru-RU" dirty="0" smtClean="0"/>
              <a:t> марки.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14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3691" y="474180"/>
            <a:ext cx="1219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Зважаючи</a:t>
            </a:r>
            <a:r>
              <a:rPr lang="ru-RU" dirty="0" smtClean="0"/>
              <a:t>  на  те,  </a:t>
            </a:r>
            <a:r>
              <a:rPr lang="ru-RU" dirty="0" err="1" smtClean="0"/>
              <a:t>що</a:t>
            </a:r>
            <a:r>
              <a:rPr lang="ru-RU" dirty="0" smtClean="0"/>
              <a:t>  в  </a:t>
            </a:r>
            <a:r>
              <a:rPr lang="ru-RU" dirty="0" err="1" smtClean="0"/>
              <a:t>умовах</a:t>
            </a:r>
            <a:r>
              <a:rPr lang="ru-RU" dirty="0" smtClean="0"/>
              <a:t>  </a:t>
            </a:r>
            <a:r>
              <a:rPr lang="ru-RU" dirty="0" err="1" smtClean="0"/>
              <a:t>загост</a:t>
            </a:r>
            <a:r>
              <a:rPr lang="ru-RU" dirty="0" smtClean="0"/>
              <a:t>- </a:t>
            </a:r>
            <a:r>
              <a:rPr lang="ru-RU" dirty="0" err="1" smtClean="0"/>
              <a:t>рення</a:t>
            </a:r>
            <a:r>
              <a:rPr lang="ru-RU" dirty="0" smtClean="0"/>
              <a:t>   </a:t>
            </a:r>
            <a:r>
              <a:rPr lang="ru-RU" dirty="0" err="1" smtClean="0"/>
              <a:t>конкуренції</a:t>
            </a:r>
            <a:r>
              <a:rPr lang="ru-RU" dirty="0" smtClean="0"/>
              <a:t>   та   </a:t>
            </a:r>
            <a:r>
              <a:rPr lang="ru-RU" dirty="0" err="1" smtClean="0"/>
              <a:t>невизначеності</a:t>
            </a:r>
            <a:r>
              <a:rPr lang="ru-RU" dirty="0" smtClean="0"/>
              <a:t>   на   </a:t>
            </a:r>
            <a:r>
              <a:rPr lang="ru-RU" dirty="0" err="1" smtClean="0"/>
              <a:t>міжнародних</a:t>
            </a:r>
            <a:r>
              <a:rPr lang="ru-RU" dirty="0" smtClean="0"/>
              <a:t> ринках </a:t>
            </a:r>
            <a:r>
              <a:rPr lang="ru-RU" dirty="0" err="1" smtClean="0"/>
              <a:t>товарів</a:t>
            </a:r>
            <a:r>
              <a:rPr lang="ru-RU" dirty="0" smtClean="0"/>
              <a:t> та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конкурентні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операто</a:t>
            </a:r>
            <a:r>
              <a:rPr lang="ru-RU" dirty="0" smtClean="0"/>
              <a:t>- </a:t>
            </a:r>
            <a:r>
              <a:rPr lang="ru-RU" dirty="0" err="1" smtClean="0"/>
              <a:t>рів</a:t>
            </a:r>
            <a:r>
              <a:rPr lang="ru-RU" dirty="0" smtClean="0"/>
              <a:t> ринку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мережеві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, </a:t>
            </a:r>
            <a:r>
              <a:rPr lang="ru-RU" dirty="0" err="1" smtClean="0"/>
              <a:t>запро</a:t>
            </a:r>
            <a:r>
              <a:rPr lang="ru-RU" dirty="0" smtClean="0"/>
              <a:t>- </a:t>
            </a:r>
            <a:r>
              <a:rPr lang="ru-RU" dirty="0" err="1" smtClean="0"/>
              <a:t>поновано</a:t>
            </a:r>
            <a:r>
              <a:rPr lang="ru-RU" dirty="0" smtClean="0"/>
              <a:t> </a:t>
            </a:r>
            <a:r>
              <a:rPr lang="ru-RU" dirty="0" err="1" smtClean="0"/>
              <a:t>поглибити</a:t>
            </a:r>
            <a:r>
              <a:rPr lang="ru-RU" dirty="0" smtClean="0"/>
              <a:t> </a:t>
            </a:r>
            <a:r>
              <a:rPr lang="ru-RU" dirty="0" err="1" smtClean="0"/>
              <a:t>теоретичні</a:t>
            </a:r>
            <a:r>
              <a:rPr lang="ru-RU" dirty="0" smtClean="0"/>
              <a:t> засади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та </a:t>
            </a:r>
            <a:r>
              <a:rPr lang="ru-RU" dirty="0" err="1" smtClean="0"/>
              <a:t>узагальнити</a:t>
            </a:r>
            <a:r>
              <a:rPr lang="ru-RU" dirty="0" smtClean="0"/>
              <a:t> практику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. </a:t>
            </a:r>
            <a:r>
              <a:rPr lang="ru-RU" dirty="0" err="1" smtClean="0"/>
              <a:t>Авторське</a:t>
            </a:r>
            <a:r>
              <a:rPr lang="ru-RU" dirty="0" smtClean="0"/>
              <a:t> </a:t>
            </a:r>
            <a:r>
              <a:rPr lang="ru-RU" dirty="0" err="1" smtClean="0"/>
              <a:t>визна</a:t>
            </a:r>
            <a:r>
              <a:rPr lang="ru-RU" dirty="0" smtClean="0"/>
              <a:t>- </a:t>
            </a:r>
            <a:r>
              <a:rPr lang="ru-RU" dirty="0" err="1" smtClean="0"/>
              <a:t>чення</a:t>
            </a:r>
            <a:r>
              <a:rPr lang="ru-RU" dirty="0" smtClean="0"/>
              <a:t> </a:t>
            </a:r>
            <a:r>
              <a:rPr lang="ru-RU" dirty="0" err="1" smtClean="0"/>
              <a:t>критеріальних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 та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"</a:t>
            </a:r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роздрібна</a:t>
            </a:r>
            <a:r>
              <a:rPr lang="ru-RU" dirty="0" smtClean="0"/>
              <a:t>  </a:t>
            </a:r>
            <a:r>
              <a:rPr lang="ru-RU" dirty="0" err="1" smtClean="0"/>
              <a:t>торговельна</a:t>
            </a:r>
            <a:r>
              <a:rPr lang="ru-RU" dirty="0" smtClean="0"/>
              <a:t>  мережа"  дозволило  </a:t>
            </a:r>
            <a:r>
              <a:rPr lang="ru-RU" dirty="0" err="1" smtClean="0"/>
              <a:t>чітко</a:t>
            </a:r>
            <a:r>
              <a:rPr lang="ru-RU" dirty="0" smtClean="0"/>
              <a:t>  </a:t>
            </a:r>
            <a:r>
              <a:rPr lang="ru-RU" dirty="0" err="1" smtClean="0"/>
              <a:t>визна</a:t>
            </a:r>
            <a:r>
              <a:rPr lang="ru-RU" dirty="0" smtClean="0"/>
              <a:t>- </a:t>
            </a:r>
            <a:r>
              <a:rPr lang="ru-RU" dirty="0" err="1" smtClean="0"/>
              <a:t>чити</a:t>
            </a:r>
            <a:r>
              <a:rPr lang="ru-RU" dirty="0" smtClean="0"/>
              <a:t>  </a:t>
            </a:r>
            <a:r>
              <a:rPr lang="ru-RU" dirty="0" err="1" smtClean="0"/>
              <a:t>міжнародну</a:t>
            </a:r>
            <a:r>
              <a:rPr lang="ru-RU" dirty="0" smtClean="0"/>
              <a:t> </a:t>
            </a:r>
            <a:r>
              <a:rPr lang="ru-RU" dirty="0" err="1" smtClean="0"/>
              <a:t>складову</a:t>
            </a:r>
            <a:r>
              <a:rPr lang="ru-RU" dirty="0" smtClean="0"/>
              <a:t> у  </a:t>
            </a:r>
            <a:r>
              <a:rPr lang="ru-RU" dirty="0" err="1" smtClean="0"/>
              <a:t>формуванні</a:t>
            </a:r>
            <a:r>
              <a:rPr lang="ru-RU" dirty="0" smtClean="0"/>
              <a:t> 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розпо</a:t>
            </a:r>
            <a:r>
              <a:rPr lang="ru-RU" dirty="0" smtClean="0"/>
              <a:t>- </a:t>
            </a:r>
            <a:r>
              <a:rPr lang="ru-RU" dirty="0" err="1" smtClean="0"/>
              <a:t>ділу</a:t>
            </a:r>
            <a:r>
              <a:rPr lang="ru-RU" dirty="0" smtClean="0"/>
              <a:t>. </a:t>
            </a:r>
            <a:r>
              <a:rPr lang="ru-RU" dirty="0" err="1" smtClean="0"/>
              <a:t>Узагальнення</a:t>
            </a:r>
            <a:r>
              <a:rPr lang="ru-RU" dirty="0" smtClean="0"/>
              <a:t> </a:t>
            </a:r>
            <a:r>
              <a:rPr lang="ru-RU" dirty="0" err="1" smtClean="0"/>
              <a:t>новітніх</a:t>
            </a:r>
            <a:r>
              <a:rPr lang="ru-RU" dirty="0" smtClean="0"/>
              <a:t> </a:t>
            </a:r>
            <a:r>
              <a:rPr lang="ru-RU" dirty="0" err="1" smtClean="0"/>
              <a:t>трендів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товарообміну</a:t>
            </a:r>
            <a:r>
              <a:rPr lang="ru-RU" dirty="0" smtClean="0"/>
              <a:t> дозволило </a:t>
            </a:r>
            <a:r>
              <a:rPr lang="ru-RU" dirty="0" err="1" smtClean="0"/>
              <a:t>констатувати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організаційно</a:t>
            </a:r>
            <a:r>
              <a:rPr lang="ru-RU" dirty="0" smtClean="0"/>
              <a:t>- </a:t>
            </a:r>
            <a:r>
              <a:rPr lang="ru-RU" dirty="0" err="1" smtClean="0"/>
              <a:t>фінансовий</a:t>
            </a:r>
            <a:r>
              <a:rPr lang="ru-RU" dirty="0" smtClean="0"/>
              <a:t>  та </a:t>
            </a:r>
            <a:r>
              <a:rPr lang="ru-RU" dirty="0" err="1" smtClean="0"/>
              <a:t>мережевий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  МРТМ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господарську</a:t>
            </a:r>
            <a:r>
              <a:rPr lang="ru-RU" dirty="0" smtClean="0"/>
              <a:t>  та  </a:t>
            </a:r>
            <a:r>
              <a:rPr lang="ru-RU" dirty="0" err="1" smtClean="0"/>
              <a:t>управлінську</a:t>
            </a:r>
            <a:r>
              <a:rPr lang="ru-RU" dirty="0" smtClean="0"/>
              <a:t>  </a:t>
            </a:r>
            <a:r>
              <a:rPr lang="ru-RU" dirty="0" err="1" smtClean="0"/>
              <a:t>ефективність</a:t>
            </a:r>
            <a:r>
              <a:rPr lang="ru-RU" dirty="0" smtClean="0"/>
              <a:t>  </a:t>
            </a:r>
            <a:r>
              <a:rPr lang="ru-RU" dirty="0" err="1" smtClean="0"/>
              <a:t>функціону</a:t>
            </a:r>
            <a:r>
              <a:rPr lang="ru-RU" dirty="0" smtClean="0"/>
              <a:t>- </a:t>
            </a:r>
            <a:r>
              <a:rPr lang="ru-RU" dirty="0" err="1" smtClean="0"/>
              <a:t>вання</a:t>
            </a:r>
            <a:r>
              <a:rPr lang="ru-RU" dirty="0" smtClean="0"/>
              <a:t>  </a:t>
            </a:r>
            <a:r>
              <a:rPr lang="ru-RU" dirty="0" err="1" smtClean="0"/>
              <a:t>всіх</a:t>
            </a:r>
            <a:r>
              <a:rPr lang="ru-RU" dirty="0" smtClean="0"/>
              <a:t>  ланок  </a:t>
            </a:r>
            <a:r>
              <a:rPr lang="ru-RU" dirty="0" err="1" smtClean="0"/>
              <a:t>ланцюга</a:t>
            </a:r>
            <a:r>
              <a:rPr lang="ru-RU" dirty="0" smtClean="0"/>
              <a:t>  </a:t>
            </a:r>
            <a:r>
              <a:rPr lang="ru-RU" dirty="0" err="1" smtClean="0"/>
              <a:t>постачання</a:t>
            </a:r>
            <a:r>
              <a:rPr lang="ru-RU" dirty="0" smtClean="0"/>
              <a:t>.  </a:t>
            </a:r>
            <a:r>
              <a:rPr lang="ru-RU" dirty="0" err="1" smtClean="0"/>
              <a:t>Систематизація</a:t>
            </a:r>
            <a:r>
              <a:rPr lang="ru-RU" dirty="0" smtClean="0"/>
              <a:t> </a:t>
            </a:r>
            <a:r>
              <a:rPr lang="ru-RU" dirty="0" err="1" smtClean="0"/>
              <a:t>управлінської</a:t>
            </a:r>
            <a:r>
              <a:rPr lang="ru-RU" dirty="0" smtClean="0"/>
              <a:t>  практики 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 МРТМ  на  </a:t>
            </a:r>
            <a:r>
              <a:rPr lang="ru-RU" dirty="0" err="1" smtClean="0"/>
              <a:t>між</a:t>
            </a:r>
            <a:r>
              <a:rPr lang="ru-RU" dirty="0" smtClean="0"/>
              <a:t>- </a:t>
            </a:r>
            <a:r>
              <a:rPr lang="ru-RU" dirty="0" err="1" smtClean="0"/>
              <a:t>народних</a:t>
            </a:r>
            <a:r>
              <a:rPr lang="ru-RU" dirty="0" smtClean="0"/>
              <a:t> ринках дозволила </a:t>
            </a:r>
            <a:r>
              <a:rPr lang="ru-RU" dirty="0" err="1" smtClean="0"/>
              <a:t>визначити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наразі</a:t>
            </a:r>
            <a:r>
              <a:rPr lang="ru-RU" dirty="0" smtClean="0"/>
              <a:t> </a:t>
            </a:r>
            <a:r>
              <a:rPr lang="ru-RU" dirty="0" err="1" smtClean="0"/>
              <a:t>стра</a:t>
            </a:r>
            <a:r>
              <a:rPr lang="ru-RU" dirty="0" smtClean="0"/>
              <a:t>- </a:t>
            </a:r>
            <a:r>
              <a:rPr lang="ru-RU" dirty="0" err="1" smtClean="0"/>
              <a:t>тегічним</a:t>
            </a:r>
            <a:r>
              <a:rPr lang="ru-RU" dirty="0" smtClean="0"/>
              <a:t> </a:t>
            </a:r>
            <a:r>
              <a:rPr lang="ru-RU" dirty="0" err="1" smtClean="0"/>
              <a:t>пріоритетом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є </a:t>
            </a:r>
            <a:r>
              <a:rPr lang="ru-RU" dirty="0" err="1" smtClean="0"/>
              <a:t>формування</a:t>
            </a:r>
            <a:r>
              <a:rPr lang="ru-RU" dirty="0" smtClean="0"/>
              <a:t> та </a:t>
            </a:r>
            <a:r>
              <a:rPr lang="ru-RU" dirty="0" err="1" smtClean="0"/>
              <a:t>під</a:t>
            </a:r>
            <a:r>
              <a:rPr lang="ru-RU" dirty="0" smtClean="0"/>
              <a:t>- </a:t>
            </a:r>
            <a:r>
              <a:rPr lang="ru-RU" dirty="0" err="1" smtClean="0"/>
              <a:t>тримка</a:t>
            </a:r>
            <a:r>
              <a:rPr lang="ru-RU" dirty="0" smtClean="0"/>
              <a:t>  </a:t>
            </a:r>
            <a:r>
              <a:rPr lang="ru-RU" dirty="0" err="1" smtClean="0"/>
              <a:t>довгострокових</a:t>
            </a:r>
            <a:r>
              <a:rPr lang="ru-RU" dirty="0" smtClean="0"/>
              <a:t> </a:t>
            </a:r>
            <a:r>
              <a:rPr lang="ru-RU" dirty="0" err="1" smtClean="0"/>
              <a:t>партнерських</a:t>
            </a:r>
            <a:r>
              <a:rPr lang="ru-RU" dirty="0" smtClean="0"/>
              <a:t> </a:t>
            </a:r>
            <a:r>
              <a:rPr lang="ru-RU" dirty="0" err="1" smtClean="0"/>
              <a:t>взаємовідносин</a:t>
            </a:r>
            <a:r>
              <a:rPr lang="ru-RU" dirty="0" smtClean="0"/>
              <a:t>  з </a:t>
            </a:r>
            <a:r>
              <a:rPr lang="ru-RU" dirty="0" err="1" smtClean="0"/>
              <a:t>кожним</a:t>
            </a:r>
            <a:r>
              <a:rPr lang="ru-RU" dirty="0" smtClean="0"/>
              <a:t>  </a:t>
            </a:r>
            <a:r>
              <a:rPr lang="ru-RU" dirty="0" err="1" smtClean="0"/>
              <a:t>учасником</a:t>
            </a:r>
            <a:r>
              <a:rPr lang="ru-RU" dirty="0" smtClean="0"/>
              <a:t>  каналу  </a:t>
            </a:r>
            <a:r>
              <a:rPr lang="ru-RU" dirty="0" err="1" smtClean="0"/>
              <a:t>розподілу</a:t>
            </a:r>
            <a:r>
              <a:rPr lang="ru-RU" dirty="0" smtClean="0"/>
              <a:t>.  Фактором  </a:t>
            </a:r>
            <a:r>
              <a:rPr lang="ru-RU" dirty="0" err="1" smtClean="0"/>
              <a:t>деста</a:t>
            </a:r>
            <a:r>
              <a:rPr lang="ru-RU" dirty="0" smtClean="0"/>
              <a:t>- </a:t>
            </a:r>
            <a:r>
              <a:rPr lang="ru-RU" dirty="0" err="1" smtClean="0"/>
              <a:t>білізації</a:t>
            </a:r>
            <a:r>
              <a:rPr lang="ru-RU" dirty="0" smtClean="0"/>
              <a:t>  та  </a:t>
            </a:r>
            <a:r>
              <a:rPr lang="ru-RU" dirty="0" err="1" smtClean="0"/>
              <a:t>зниження</a:t>
            </a:r>
            <a:r>
              <a:rPr lang="ru-RU" dirty="0" smtClean="0"/>
              <a:t>  </a:t>
            </a:r>
            <a:r>
              <a:rPr lang="ru-RU" dirty="0" err="1" smtClean="0"/>
              <a:t>результативності</a:t>
            </a:r>
            <a:r>
              <a:rPr lang="ru-RU" dirty="0" smtClean="0"/>
              <a:t>  </a:t>
            </a:r>
            <a:r>
              <a:rPr lang="ru-RU" dirty="0" err="1" smtClean="0"/>
              <a:t>діяльності</a:t>
            </a:r>
            <a:r>
              <a:rPr lang="ru-RU" dirty="0" smtClean="0"/>
              <a:t>  </a:t>
            </a:r>
            <a:r>
              <a:rPr lang="ru-RU" dirty="0" err="1" smtClean="0"/>
              <a:t>збу</a:t>
            </a:r>
            <a:r>
              <a:rPr lang="ru-RU" dirty="0" smtClean="0"/>
              <a:t>- </a:t>
            </a:r>
            <a:r>
              <a:rPr lang="ru-RU" dirty="0" err="1" smtClean="0"/>
              <a:t>тових</a:t>
            </a:r>
            <a:r>
              <a:rPr lang="ru-RU" dirty="0" smtClean="0"/>
              <a:t> структур є </a:t>
            </a:r>
            <a:r>
              <a:rPr lang="ru-RU" dirty="0" err="1" smtClean="0"/>
              <a:t>поглиблення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учасника</a:t>
            </a:r>
            <a:r>
              <a:rPr lang="ru-RU" dirty="0" smtClean="0"/>
              <a:t>- ми </a:t>
            </a:r>
            <a:r>
              <a:rPr lang="ru-RU" dirty="0" err="1" smtClean="0"/>
              <a:t>збутового</a:t>
            </a:r>
            <a:r>
              <a:rPr lang="ru-RU" dirty="0" smtClean="0"/>
              <a:t> </a:t>
            </a:r>
            <a:r>
              <a:rPr lang="ru-RU" dirty="0" err="1" smtClean="0"/>
              <a:t>ланцюга</a:t>
            </a:r>
            <a:r>
              <a:rPr lang="ru-RU" dirty="0" smtClean="0"/>
              <a:t>. </a:t>
            </a:r>
            <a:r>
              <a:rPr lang="ru-RU" dirty="0" err="1" smtClean="0"/>
              <a:t>Обґрунтовано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- </a:t>
            </a:r>
            <a:r>
              <a:rPr lang="ru-RU" dirty="0" err="1" smtClean="0"/>
              <a:t>вих</a:t>
            </a:r>
            <a:r>
              <a:rPr lang="ru-RU" dirty="0" smtClean="0"/>
              <a:t>  </a:t>
            </a:r>
            <a:r>
              <a:rPr lang="ru-RU" dirty="0" err="1" smtClean="0"/>
              <a:t>механізмів</a:t>
            </a:r>
            <a:r>
              <a:rPr lang="ru-RU" dirty="0" smtClean="0"/>
              <a:t>  </a:t>
            </a:r>
            <a:r>
              <a:rPr lang="ru-RU" dirty="0" err="1" smtClean="0"/>
              <a:t>вирішення</a:t>
            </a:r>
            <a:r>
              <a:rPr lang="ru-RU" dirty="0" smtClean="0"/>
              <a:t>  </a:t>
            </a:r>
            <a:r>
              <a:rPr lang="ru-RU" dirty="0" err="1" smtClean="0"/>
              <a:t>суперечностей</a:t>
            </a:r>
            <a:r>
              <a:rPr lang="ru-RU" dirty="0" smtClean="0"/>
              <a:t>  </a:t>
            </a:r>
            <a:r>
              <a:rPr lang="ru-RU" dirty="0" err="1" smtClean="0"/>
              <a:t>між</a:t>
            </a:r>
            <a:r>
              <a:rPr lang="ru-RU" dirty="0" smtClean="0"/>
              <a:t>  </a:t>
            </a:r>
            <a:r>
              <a:rPr lang="ru-RU" dirty="0" err="1" smtClean="0"/>
              <a:t>різними</a:t>
            </a:r>
            <a:r>
              <a:rPr lang="ru-RU" dirty="0" smtClean="0"/>
              <a:t> ланками </a:t>
            </a:r>
            <a:r>
              <a:rPr lang="ru-RU" dirty="0" err="1" smtClean="0"/>
              <a:t>збутової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за </a:t>
            </a:r>
            <a:r>
              <a:rPr lang="ru-RU" dirty="0" err="1" smtClean="0"/>
              <a:t>участі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та </a:t>
            </a:r>
            <a:r>
              <a:rPr lang="ru-RU" dirty="0" err="1" smtClean="0"/>
              <a:t>між</a:t>
            </a:r>
            <a:r>
              <a:rPr lang="ru-RU" dirty="0" smtClean="0"/>
              <a:t>- </a:t>
            </a:r>
            <a:r>
              <a:rPr lang="ru-RU" dirty="0" err="1" smtClean="0"/>
              <a:t>народних</a:t>
            </a:r>
            <a:r>
              <a:rPr lang="ru-RU" dirty="0" smtClean="0"/>
              <a:t>  </a:t>
            </a:r>
            <a:r>
              <a:rPr lang="ru-RU" dirty="0" err="1" smtClean="0"/>
              <a:t>учасників</a:t>
            </a:r>
            <a:r>
              <a:rPr lang="ru-RU" dirty="0" smtClean="0"/>
              <a:t>  є  </a:t>
            </a:r>
            <a:r>
              <a:rPr lang="ru-RU" dirty="0" err="1" smtClean="0"/>
              <a:t>формування</a:t>
            </a:r>
            <a:r>
              <a:rPr lang="ru-RU" dirty="0" smtClean="0"/>
              <a:t>  </a:t>
            </a:r>
            <a:r>
              <a:rPr lang="ru-RU" dirty="0" err="1" smtClean="0"/>
              <a:t>горизонтальних</a:t>
            </a:r>
            <a:r>
              <a:rPr lang="ru-RU" dirty="0" smtClean="0"/>
              <a:t>  та </a:t>
            </a:r>
            <a:r>
              <a:rPr lang="ru-RU" dirty="0" err="1" smtClean="0"/>
              <a:t>вертикальних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систем </a:t>
            </a:r>
            <a:r>
              <a:rPr lang="ru-RU" dirty="0" err="1" smtClean="0"/>
              <a:t>збуту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7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74" y="365148"/>
            <a:ext cx="113080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 </a:t>
            </a:r>
            <a:r>
              <a:rPr lang="ru-RU" dirty="0" err="1" smtClean="0"/>
              <a:t>Розкриваючи</a:t>
            </a:r>
            <a:r>
              <a:rPr lang="ru-RU" dirty="0" smtClean="0"/>
              <a:t> роль та 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міжна</a:t>
            </a:r>
            <a:r>
              <a:rPr lang="ru-RU" dirty="0" smtClean="0"/>
              <a:t>- </a:t>
            </a:r>
            <a:r>
              <a:rPr lang="ru-RU" dirty="0" err="1" smtClean="0"/>
              <a:t>родних</a:t>
            </a:r>
            <a:r>
              <a:rPr lang="ru-RU" dirty="0" smtClean="0"/>
              <a:t>  </a:t>
            </a:r>
            <a:r>
              <a:rPr lang="ru-RU" dirty="0" err="1" smtClean="0"/>
              <a:t>роздрібних</a:t>
            </a:r>
            <a:r>
              <a:rPr lang="ru-RU" dirty="0" smtClean="0"/>
              <a:t>  </a:t>
            </a:r>
            <a:r>
              <a:rPr lang="ru-RU" dirty="0" err="1" smtClean="0"/>
              <a:t>торговельних</a:t>
            </a:r>
            <a:r>
              <a:rPr lang="ru-RU" dirty="0" smtClean="0"/>
              <a:t>  мереж  для 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споживчого</a:t>
            </a:r>
            <a:r>
              <a:rPr lang="ru-RU" dirty="0" smtClean="0"/>
              <a:t> ринку [13], </a:t>
            </a:r>
            <a:r>
              <a:rPr lang="ru-RU" dirty="0" err="1" smtClean="0"/>
              <a:t>окреслити</a:t>
            </a:r>
            <a:r>
              <a:rPr lang="ru-RU" dirty="0" smtClean="0"/>
              <a:t> перш за все </a:t>
            </a:r>
            <a:r>
              <a:rPr lang="ru-RU" dirty="0" err="1" smtClean="0"/>
              <a:t>змістовну</a:t>
            </a:r>
            <a:r>
              <a:rPr lang="ru-RU" dirty="0" smtClean="0"/>
              <a:t> </a:t>
            </a:r>
            <a:r>
              <a:rPr lang="ru-RU" dirty="0" err="1" smtClean="0"/>
              <a:t>наповненість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"</a:t>
            </a:r>
            <a:r>
              <a:rPr lang="ru-RU" dirty="0" err="1" smtClean="0"/>
              <a:t>міжнарод</a:t>
            </a:r>
            <a:r>
              <a:rPr lang="ru-RU" dirty="0" smtClean="0"/>
              <a:t>- на </a:t>
            </a:r>
            <a:r>
              <a:rPr lang="ru-RU" dirty="0" err="1" smtClean="0"/>
              <a:t>роздрібна</a:t>
            </a:r>
            <a:r>
              <a:rPr lang="ru-RU" dirty="0" smtClean="0"/>
              <a:t> </a:t>
            </a:r>
            <a:r>
              <a:rPr lang="ru-RU" dirty="0" err="1" smtClean="0"/>
              <a:t>торговельна</a:t>
            </a:r>
            <a:r>
              <a:rPr lang="ru-RU" dirty="0" smtClean="0"/>
              <a:t> мережа" (</a:t>
            </a:r>
            <a:r>
              <a:rPr lang="ru-RU" dirty="0" err="1" smtClean="0"/>
              <a:t>далі</a:t>
            </a:r>
            <a:r>
              <a:rPr lang="ru-RU" dirty="0" smtClean="0"/>
              <a:t> – МРТМ) </a:t>
            </a:r>
            <a:r>
              <a:rPr lang="ru-RU" dirty="0" err="1" smtClean="0"/>
              <a:t>поширеним</a:t>
            </a:r>
            <a:r>
              <a:rPr lang="ru-RU" dirty="0" smtClean="0"/>
              <a:t>  є  </a:t>
            </a:r>
            <a:r>
              <a:rPr lang="ru-RU" dirty="0" err="1" smtClean="0"/>
              <a:t>віднесення</a:t>
            </a:r>
            <a:r>
              <a:rPr lang="ru-RU" dirty="0" smtClean="0"/>
              <a:t> </a:t>
            </a:r>
            <a:r>
              <a:rPr lang="ru-RU" dirty="0" err="1" smtClean="0"/>
              <a:t>торговельних</a:t>
            </a:r>
            <a:r>
              <a:rPr lang="ru-RU" dirty="0" smtClean="0"/>
              <a:t> мереж до </a:t>
            </a:r>
            <a:r>
              <a:rPr lang="ru-RU" dirty="0" err="1" smtClean="0"/>
              <a:t>національних</a:t>
            </a:r>
            <a:r>
              <a:rPr lang="ru-RU" dirty="0" smtClean="0"/>
              <a:t>, </a:t>
            </a:r>
            <a:r>
              <a:rPr lang="ru-RU" dirty="0" err="1" smtClean="0"/>
              <a:t>регіональних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локальних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економіко-географічних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endParaRPr lang="ru-RU" dirty="0" smtClean="0"/>
          </a:p>
          <a:p>
            <a:r>
              <a:rPr lang="ru-RU" dirty="0" err="1" smtClean="0"/>
              <a:t>Присутність</a:t>
            </a:r>
            <a:r>
              <a:rPr lang="ru-RU" dirty="0" smtClean="0"/>
              <a:t>   </a:t>
            </a:r>
            <a:r>
              <a:rPr lang="ru-RU" dirty="0" err="1" smtClean="0"/>
              <a:t>мережі</a:t>
            </a:r>
            <a:r>
              <a:rPr lang="ru-RU" dirty="0" smtClean="0"/>
              <a:t>   в   4–5   </a:t>
            </a:r>
            <a:r>
              <a:rPr lang="ru-RU" dirty="0" err="1" smtClean="0"/>
              <a:t>економіко-географічних</a:t>
            </a:r>
            <a:r>
              <a:rPr lang="ru-RU" dirty="0" smtClean="0"/>
              <a:t>   </a:t>
            </a:r>
            <a:r>
              <a:rPr lang="ru-RU" dirty="0" err="1" smtClean="0"/>
              <a:t>регіонах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 (</a:t>
            </a:r>
            <a:r>
              <a:rPr lang="ru-RU" dirty="0" err="1" smtClean="0"/>
              <a:t>Західному</a:t>
            </a:r>
            <a:r>
              <a:rPr lang="ru-RU" dirty="0" smtClean="0"/>
              <a:t>,  </a:t>
            </a:r>
            <a:r>
              <a:rPr lang="ru-RU" dirty="0" err="1" smtClean="0"/>
              <a:t>Північному</a:t>
            </a:r>
            <a:r>
              <a:rPr lang="ru-RU" dirty="0" smtClean="0"/>
              <a:t>,  Центральному,  </a:t>
            </a:r>
            <a:r>
              <a:rPr lang="ru-RU" dirty="0" err="1" smtClean="0"/>
              <a:t>Східному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Південному</a:t>
            </a:r>
            <a:r>
              <a:rPr lang="ru-RU" dirty="0" smtClean="0"/>
              <a:t>)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статусу </a:t>
            </a:r>
            <a:r>
              <a:rPr lang="ru-RU" b="1" dirty="0" err="1" smtClean="0"/>
              <a:t>національної</a:t>
            </a:r>
            <a:r>
              <a:rPr lang="ru-RU" b="1" dirty="0" smtClean="0"/>
              <a:t> </a:t>
            </a:r>
            <a:r>
              <a:rPr lang="ru-RU" b="1" dirty="0" err="1" smtClean="0"/>
              <a:t>мережі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мережі</a:t>
            </a:r>
            <a:r>
              <a:rPr lang="ru-RU" dirty="0" smtClean="0"/>
              <a:t>,   </a:t>
            </a:r>
            <a:r>
              <a:rPr lang="ru-RU" dirty="0" err="1" smtClean="0"/>
              <a:t>які</a:t>
            </a:r>
            <a:r>
              <a:rPr lang="ru-RU" dirty="0" smtClean="0"/>
              <a:t>   </a:t>
            </a:r>
            <a:r>
              <a:rPr lang="ru-RU" dirty="0" err="1" smtClean="0"/>
              <a:t>здійснюють</a:t>
            </a:r>
            <a:r>
              <a:rPr lang="ru-RU" dirty="0" smtClean="0"/>
              <a:t>   свою   </a:t>
            </a:r>
            <a:r>
              <a:rPr lang="ru-RU" dirty="0" err="1" smtClean="0"/>
              <a:t>діяльність</a:t>
            </a:r>
            <a:r>
              <a:rPr lang="ru-RU" dirty="0" smtClean="0"/>
              <a:t>   у   2– 3 </a:t>
            </a:r>
            <a:r>
              <a:rPr lang="ru-RU" dirty="0" err="1" smtClean="0"/>
              <a:t>означених</a:t>
            </a:r>
            <a:r>
              <a:rPr lang="ru-RU" dirty="0" smtClean="0"/>
              <a:t> </a:t>
            </a:r>
            <a:r>
              <a:rPr lang="ru-RU" dirty="0" err="1" smtClean="0"/>
              <a:t>регіонах</a:t>
            </a:r>
            <a:r>
              <a:rPr lang="ru-RU" dirty="0" smtClean="0"/>
              <a:t> </a:t>
            </a:r>
            <a:r>
              <a:rPr lang="ru-RU" dirty="0" err="1" smtClean="0"/>
              <a:t>доречно</a:t>
            </a:r>
            <a:r>
              <a:rPr lang="ru-RU" dirty="0" smtClean="0"/>
              <a:t> </a:t>
            </a:r>
            <a:r>
              <a:rPr lang="ru-RU" dirty="0" err="1" smtClean="0"/>
              <a:t>віднести</a:t>
            </a:r>
            <a:r>
              <a:rPr lang="ru-RU" dirty="0" smtClean="0"/>
              <a:t> до </a:t>
            </a:r>
            <a:r>
              <a:rPr lang="ru-RU" b="1" dirty="0" err="1" smtClean="0"/>
              <a:t>регіональних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в той час як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в межах одного </a:t>
            </a:r>
            <a:r>
              <a:rPr lang="ru-RU" dirty="0" err="1" smtClean="0"/>
              <a:t>регіону</a:t>
            </a:r>
            <a:r>
              <a:rPr lang="ru-RU" dirty="0" smtClean="0"/>
              <a:t>,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віднести</a:t>
            </a:r>
            <a:r>
              <a:rPr lang="ru-RU" dirty="0" smtClean="0"/>
              <a:t> до </a:t>
            </a:r>
            <a:r>
              <a:rPr lang="ru-RU" b="1" dirty="0" err="1" smtClean="0"/>
              <a:t>локальних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 До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</a:t>
            </a:r>
            <a:r>
              <a:rPr lang="ru-RU" b="1" dirty="0" err="1" smtClean="0"/>
              <a:t>торговельних</a:t>
            </a:r>
            <a:r>
              <a:rPr lang="ru-RU" b="1" dirty="0" smtClean="0"/>
              <a:t> мереж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центральний</a:t>
            </a:r>
            <a:r>
              <a:rPr lang="ru-RU" dirty="0" smtClean="0"/>
              <a:t> </a:t>
            </a:r>
            <a:r>
              <a:rPr lang="ru-RU" dirty="0" err="1" smtClean="0"/>
              <a:t>офіс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за кордоном, </a:t>
            </a:r>
            <a:r>
              <a:rPr lang="ru-RU" dirty="0" err="1" smtClean="0"/>
              <a:t>звідки</a:t>
            </a:r>
            <a:r>
              <a:rPr lang="ru-RU" dirty="0" smtClean="0"/>
              <a:t> й </a:t>
            </a:r>
            <a:r>
              <a:rPr lang="ru-RU" dirty="0" err="1" smtClean="0"/>
              <a:t>здійснюється</a:t>
            </a:r>
            <a:r>
              <a:rPr lang="ru-RU" dirty="0" smtClean="0"/>
              <a:t> контроль за </a:t>
            </a:r>
            <a:r>
              <a:rPr lang="ru-RU" dirty="0" err="1" smtClean="0"/>
              <a:t>діяльністю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міжнародною</a:t>
            </a:r>
            <a:r>
              <a:rPr lang="ru-RU" b="1" dirty="0" smtClean="0"/>
              <a:t> </a:t>
            </a:r>
            <a:r>
              <a:rPr lang="ru-RU" b="1" dirty="0" err="1" smtClean="0"/>
              <a:t>роздрібною</a:t>
            </a:r>
            <a:r>
              <a:rPr lang="ru-RU" b="1" dirty="0" smtClean="0"/>
              <a:t> </a:t>
            </a:r>
            <a:r>
              <a:rPr lang="ru-RU" b="1" dirty="0" err="1" smtClean="0"/>
              <a:t>торговельною</a:t>
            </a:r>
            <a:r>
              <a:rPr lang="ru-RU" b="1" dirty="0" smtClean="0"/>
              <a:t> мережею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розуміти</a:t>
            </a:r>
            <a:r>
              <a:rPr lang="ru-RU" b="1" dirty="0" smtClean="0"/>
              <a:t> </a:t>
            </a:r>
            <a:r>
              <a:rPr lang="ru-RU" b="1" dirty="0" err="1" smtClean="0"/>
              <a:t>різновид</a:t>
            </a:r>
            <a:r>
              <a:rPr lang="ru-RU" b="1" dirty="0" smtClean="0"/>
              <a:t> </a:t>
            </a:r>
            <a:r>
              <a:rPr lang="ru-RU" b="1" dirty="0" err="1" smtClean="0"/>
              <a:t>мережевої</a:t>
            </a:r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організації</a:t>
            </a:r>
            <a:r>
              <a:rPr lang="ru-RU" b="1" dirty="0" smtClean="0"/>
              <a:t> і </a:t>
            </a:r>
            <a:r>
              <a:rPr lang="ru-RU" b="1" dirty="0" err="1" smtClean="0"/>
              <a:t>координації</a:t>
            </a:r>
            <a:r>
              <a:rPr lang="ru-RU" b="1" dirty="0" smtClean="0"/>
              <a:t> </a:t>
            </a:r>
            <a:r>
              <a:rPr lang="ru-RU" b="1" dirty="0" err="1" smtClean="0"/>
              <a:t>об'єктів</a:t>
            </a:r>
            <a:r>
              <a:rPr lang="ru-RU" b="1" dirty="0" smtClean="0"/>
              <a:t> </a:t>
            </a:r>
            <a:r>
              <a:rPr lang="ru-RU" b="1" dirty="0" err="1" smtClean="0"/>
              <a:t>торгівлі</a:t>
            </a:r>
            <a:r>
              <a:rPr lang="ru-RU" b="1" dirty="0" smtClean="0"/>
              <a:t>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ru-RU" b="1" dirty="0" err="1" smtClean="0"/>
              <a:t>типів</a:t>
            </a:r>
            <a:r>
              <a:rPr lang="ru-RU" b="1" dirty="0" smtClean="0"/>
              <a:t> та </a:t>
            </a:r>
            <a:r>
              <a:rPr lang="ru-RU" b="1" dirty="0" err="1" smtClean="0"/>
              <a:t>геопросторової</a:t>
            </a:r>
            <a:r>
              <a:rPr lang="ru-RU" b="1" dirty="0" smtClean="0"/>
              <a:t> </a:t>
            </a:r>
            <a:r>
              <a:rPr lang="ru-RU" b="1" dirty="0" err="1" smtClean="0"/>
              <a:t>локалізації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здійснюють</a:t>
            </a:r>
            <a:r>
              <a:rPr lang="ru-RU" b="1" dirty="0" smtClean="0"/>
              <a:t> </a:t>
            </a:r>
            <a:r>
              <a:rPr lang="ru-RU" b="1" dirty="0" err="1" smtClean="0"/>
              <a:t>торговельну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однією</a:t>
            </a:r>
            <a:r>
              <a:rPr lang="ru-RU" b="1" dirty="0" smtClean="0"/>
              <a:t> </a:t>
            </a:r>
            <a:r>
              <a:rPr lang="ru-RU" b="1" dirty="0" err="1" smtClean="0"/>
              <a:t>торговельною</a:t>
            </a:r>
            <a:r>
              <a:rPr lang="ru-RU" b="1" dirty="0" smtClean="0"/>
              <a:t> маркою,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єдиний</a:t>
            </a:r>
            <a:r>
              <a:rPr lang="ru-RU" b="1" dirty="0" smtClean="0"/>
              <a:t> центр </a:t>
            </a:r>
            <a:r>
              <a:rPr lang="ru-RU" b="1" dirty="0" err="1" smtClean="0"/>
              <a:t>прийняття</a:t>
            </a:r>
            <a:r>
              <a:rPr lang="ru-RU" b="1" dirty="0" smtClean="0"/>
              <a:t> </a:t>
            </a:r>
            <a:r>
              <a:rPr lang="ru-RU" b="1" dirty="0" err="1" smtClean="0"/>
              <a:t>управлінських</a:t>
            </a:r>
            <a:r>
              <a:rPr lang="ru-RU" b="1" dirty="0" smtClean="0"/>
              <a:t> </a:t>
            </a:r>
            <a:r>
              <a:rPr lang="ru-RU" b="1" dirty="0" err="1" smtClean="0"/>
              <a:t>рішень</a:t>
            </a:r>
            <a:r>
              <a:rPr lang="ru-RU" b="1" dirty="0" smtClean="0"/>
              <a:t>, </a:t>
            </a:r>
            <a:r>
              <a:rPr lang="ru-RU" b="1" dirty="0" err="1" smtClean="0"/>
              <a:t>спільну</a:t>
            </a:r>
            <a:r>
              <a:rPr lang="ru-RU" b="1" dirty="0" smtClean="0"/>
              <a:t> </a:t>
            </a:r>
            <a:r>
              <a:rPr lang="ru-RU" b="1" dirty="0" err="1" smtClean="0"/>
              <a:t>корпоративну</a:t>
            </a:r>
            <a:r>
              <a:rPr lang="ru-RU" b="1" dirty="0" smtClean="0"/>
              <a:t> </a:t>
            </a:r>
            <a:r>
              <a:rPr lang="ru-RU" b="1" dirty="0" err="1" smtClean="0"/>
              <a:t>стратегію</a:t>
            </a:r>
            <a:r>
              <a:rPr lang="ru-RU" b="1" dirty="0" smtClean="0"/>
              <a:t>, </a:t>
            </a:r>
            <a:r>
              <a:rPr lang="ru-RU" b="1" dirty="0" err="1" smtClean="0"/>
              <a:t>власні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міжнародні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логіс</a:t>
            </a:r>
            <a:r>
              <a:rPr lang="ru-RU" b="1" dirty="0" smtClean="0"/>
              <a:t>- тики та маркетингу, </a:t>
            </a:r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 smtClean="0"/>
              <a:t>яким</a:t>
            </a:r>
            <a:r>
              <a:rPr lang="ru-RU" b="1" dirty="0" smtClean="0"/>
              <a:t> </a:t>
            </a:r>
            <a:r>
              <a:rPr lang="ru-RU" b="1" dirty="0" err="1" smtClean="0"/>
              <a:t>відбувається</a:t>
            </a:r>
            <a:r>
              <a:rPr lang="ru-RU" b="1" dirty="0" smtClean="0"/>
              <a:t> </a:t>
            </a:r>
            <a:r>
              <a:rPr lang="ru-RU" b="1" dirty="0" err="1" smtClean="0"/>
              <a:t>товаропостачання</a:t>
            </a:r>
            <a:r>
              <a:rPr lang="ru-RU" b="1" dirty="0" smtClean="0"/>
              <a:t> </a:t>
            </a:r>
            <a:r>
              <a:rPr lang="ru-RU" b="1" dirty="0" err="1" smtClean="0"/>
              <a:t>об'єктів</a:t>
            </a:r>
            <a:r>
              <a:rPr lang="ru-RU" b="1" dirty="0" smtClean="0"/>
              <a:t> </a:t>
            </a:r>
            <a:r>
              <a:rPr lang="ru-RU" b="1" dirty="0" err="1" smtClean="0"/>
              <a:t>торгівлі</a:t>
            </a:r>
            <a:r>
              <a:rPr lang="ru-RU" b="1" dirty="0" smtClean="0"/>
              <a:t> </a:t>
            </a:r>
            <a:r>
              <a:rPr lang="ru-RU" b="1" dirty="0" err="1" smtClean="0"/>
              <a:t>мережі</a:t>
            </a:r>
            <a:r>
              <a:rPr lang="ru-RU" b="1" dirty="0" smtClean="0"/>
              <a:t> на </a:t>
            </a:r>
            <a:r>
              <a:rPr lang="ru-RU" b="1" dirty="0" err="1" smtClean="0"/>
              <a:t>внутрішніх</a:t>
            </a:r>
            <a:r>
              <a:rPr lang="ru-RU" b="1" dirty="0" smtClean="0"/>
              <a:t>, </a:t>
            </a:r>
            <a:r>
              <a:rPr lang="ru-RU" b="1" dirty="0" err="1" smtClean="0"/>
              <a:t>регі</a:t>
            </a:r>
            <a:r>
              <a:rPr lang="ru-RU" b="1" dirty="0" smtClean="0"/>
              <a:t>- </a:t>
            </a:r>
            <a:r>
              <a:rPr lang="ru-RU" b="1" dirty="0" err="1" smtClean="0"/>
              <a:t>ональних</a:t>
            </a:r>
            <a:r>
              <a:rPr lang="ru-RU" b="1" dirty="0" smtClean="0"/>
              <a:t>  та  </a:t>
            </a:r>
            <a:r>
              <a:rPr lang="ru-RU" b="1" dirty="0" err="1" smtClean="0"/>
              <a:t>зовнішніх</a:t>
            </a:r>
            <a:r>
              <a:rPr lang="ru-RU" b="1" dirty="0" smtClean="0"/>
              <a:t>  ринках  з  </a:t>
            </a:r>
            <a:r>
              <a:rPr lang="ru-RU" b="1" dirty="0" err="1" smtClean="0"/>
              <a:t>врахуванням</a:t>
            </a:r>
            <a:r>
              <a:rPr lang="ru-RU" b="1" dirty="0" smtClean="0"/>
              <a:t>  </a:t>
            </a:r>
            <a:r>
              <a:rPr lang="ru-RU" b="1" dirty="0" err="1" smtClean="0"/>
              <a:t>вимог</a:t>
            </a:r>
            <a:r>
              <a:rPr lang="ru-RU" b="1" dirty="0" smtClean="0"/>
              <a:t>  </a:t>
            </a:r>
            <a:r>
              <a:rPr lang="ru-RU" b="1" dirty="0" err="1" smtClean="0"/>
              <a:t>їх</a:t>
            </a:r>
            <a:r>
              <a:rPr lang="ru-RU" b="1" dirty="0" smtClean="0"/>
              <a:t> маркетингового </a:t>
            </a:r>
            <a:r>
              <a:rPr lang="ru-RU" b="1" dirty="0" err="1" smtClean="0"/>
              <a:t>середовища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 </a:t>
            </a:r>
            <a:r>
              <a:rPr lang="ru-RU" dirty="0" err="1" smtClean="0"/>
              <a:t>умовах</a:t>
            </a:r>
            <a:r>
              <a:rPr lang="ru-RU" dirty="0" smtClean="0"/>
              <a:t>  </a:t>
            </a:r>
            <a:r>
              <a:rPr lang="ru-RU" dirty="0" err="1" smtClean="0"/>
              <a:t>посилення</a:t>
            </a:r>
            <a:r>
              <a:rPr lang="ru-RU" dirty="0" smtClean="0"/>
              <a:t>  </a:t>
            </a:r>
            <a:r>
              <a:rPr lang="ru-RU" dirty="0" err="1" smtClean="0"/>
              <a:t>невизначеності</a:t>
            </a:r>
            <a:r>
              <a:rPr lang="ru-RU" dirty="0" smtClean="0"/>
              <a:t>  та  </a:t>
            </a:r>
            <a:r>
              <a:rPr lang="ru-RU" dirty="0" err="1" smtClean="0"/>
              <a:t>конкуренції</a:t>
            </a:r>
            <a:r>
              <a:rPr lang="ru-RU" dirty="0" smtClean="0"/>
              <a:t> на  </a:t>
            </a:r>
            <a:r>
              <a:rPr lang="ru-RU" dirty="0" err="1" smtClean="0"/>
              <a:t>міжнародних</a:t>
            </a:r>
            <a:r>
              <a:rPr lang="ru-RU" dirty="0" smtClean="0"/>
              <a:t>  ринках  </a:t>
            </a:r>
            <a:r>
              <a:rPr lang="ru-RU" dirty="0" err="1" smtClean="0"/>
              <a:t>товарів</a:t>
            </a:r>
            <a:r>
              <a:rPr lang="ru-RU" dirty="0" smtClean="0"/>
              <a:t>  та  </a:t>
            </a:r>
            <a:r>
              <a:rPr lang="ru-RU" dirty="0" err="1" smtClean="0"/>
              <a:t>послуг</a:t>
            </a:r>
            <a:r>
              <a:rPr lang="ru-RU" dirty="0" smtClean="0"/>
              <a:t>  все  </a:t>
            </a:r>
            <a:r>
              <a:rPr lang="ru-RU" dirty="0" err="1" smtClean="0"/>
              <a:t>більшої</a:t>
            </a:r>
            <a:r>
              <a:rPr lang="ru-RU" dirty="0" smtClean="0"/>
              <a:t> ваги </a:t>
            </a:r>
            <a:r>
              <a:rPr lang="ru-RU" dirty="0" err="1" smtClean="0"/>
              <a:t>набувають</a:t>
            </a:r>
            <a:r>
              <a:rPr lang="ru-RU" dirty="0" smtClean="0"/>
              <a:t> МРТМ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послідовному</a:t>
            </a:r>
            <a:r>
              <a:rPr lang="ru-RU" dirty="0" smtClean="0"/>
              <a:t> та ком- </a:t>
            </a:r>
            <a:r>
              <a:rPr lang="ru-RU" dirty="0" err="1" smtClean="0"/>
              <a:t>плексному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 до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ланцюгами</a:t>
            </a:r>
            <a:r>
              <a:rPr lang="ru-RU" dirty="0" smtClean="0"/>
              <a:t>  </a:t>
            </a:r>
            <a:r>
              <a:rPr lang="ru-RU" dirty="0" err="1" smtClean="0"/>
              <a:t>постачання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1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197346"/>
            <a:ext cx="12192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«</a:t>
            </a:r>
            <a:r>
              <a:rPr lang="ru-RU" dirty="0" err="1" smtClean="0"/>
              <a:t>Глобальний</a:t>
            </a:r>
            <a:r>
              <a:rPr lang="ru-RU" dirty="0" smtClean="0"/>
              <a:t>  </a:t>
            </a:r>
            <a:r>
              <a:rPr lang="ru-RU" dirty="0" err="1" smtClean="0"/>
              <a:t>огляд</a:t>
            </a:r>
            <a:r>
              <a:rPr lang="ru-RU" dirty="0" smtClean="0"/>
              <a:t>  </a:t>
            </a:r>
            <a:r>
              <a:rPr lang="ru-RU" dirty="0" err="1" smtClean="0"/>
              <a:t>діяльності</a:t>
            </a:r>
            <a:r>
              <a:rPr lang="ru-RU" dirty="0" smtClean="0"/>
              <a:t>  у </a:t>
            </a:r>
            <a:r>
              <a:rPr lang="ru-RU" dirty="0" err="1" smtClean="0"/>
              <a:t>сфері</a:t>
            </a:r>
            <a:r>
              <a:rPr lang="ru-RU" dirty="0" smtClean="0"/>
              <a:t>  </a:t>
            </a:r>
            <a:r>
              <a:rPr lang="ru-RU" dirty="0" err="1" smtClean="0"/>
              <a:t>управління</a:t>
            </a:r>
            <a:r>
              <a:rPr lang="ru-RU" dirty="0" smtClean="0"/>
              <a:t>  </a:t>
            </a:r>
            <a:r>
              <a:rPr lang="ru-RU" dirty="0" err="1" smtClean="0"/>
              <a:t>ланцюгами</a:t>
            </a:r>
            <a:r>
              <a:rPr lang="ru-RU" dirty="0" smtClean="0"/>
              <a:t>  </a:t>
            </a:r>
            <a:r>
              <a:rPr lang="ru-RU" dirty="0" err="1" smtClean="0"/>
              <a:t>постачання</a:t>
            </a:r>
            <a:r>
              <a:rPr lang="ru-RU" dirty="0" smtClean="0"/>
              <a:t>» показали, </a:t>
            </a:r>
            <a:r>
              <a:rPr lang="ru-RU" dirty="0" err="1" smtClean="0"/>
              <a:t>що</a:t>
            </a:r>
            <a:r>
              <a:rPr lang="ru-RU" dirty="0" smtClean="0"/>
              <a:t> компа- </a:t>
            </a:r>
            <a:r>
              <a:rPr lang="ru-RU" dirty="0" err="1" smtClean="0"/>
              <a:t>нії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розглядають</a:t>
            </a:r>
            <a:r>
              <a:rPr lang="ru-RU" dirty="0" smtClean="0"/>
              <a:t> </a:t>
            </a:r>
            <a:r>
              <a:rPr lang="ru-RU" dirty="0" err="1" smtClean="0"/>
              <a:t>ланцюжок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як </a:t>
            </a:r>
            <a:r>
              <a:rPr lang="ru-RU" dirty="0" err="1" smtClean="0"/>
              <a:t>стратегіч</a:t>
            </a:r>
            <a:r>
              <a:rPr lang="ru-RU" dirty="0" smtClean="0"/>
              <a:t>- </a:t>
            </a:r>
            <a:r>
              <a:rPr lang="ru-RU" dirty="0" err="1" smtClean="0"/>
              <a:t>ний</a:t>
            </a:r>
            <a:r>
              <a:rPr lang="ru-RU" dirty="0" smtClean="0"/>
              <a:t> актив (40%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сферу </a:t>
            </a:r>
            <a:r>
              <a:rPr lang="ru-RU" dirty="0" err="1" smtClean="0"/>
              <a:t>роздрібної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),  </a:t>
            </a:r>
            <a:r>
              <a:rPr lang="ru-RU" dirty="0" err="1" smtClean="0"/>
              <a:t>працюють</a:t>
            </a:r>
            <a:r>
              <a:rPr lang="ru-RU" dirty="0" smtClean="0"/>
              <a:t>  на  70%  </a:t>
            </a:r>
            <a:r>
              <a:rPr lang="ru-RU" dirty="0" err="1" smtClean="0"/>
              <a:t>ефективніше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. У </a:t>
            </a:r>
            <a:r>
              <a:rPr lang="ru-RU" dirty="0" err="1" smtClean="0"/>
              <a:t>фокусі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Лідерів</a:t>
            </a:r>
            <a:r>
              <a:rPr lang="ru-RU" dirty="0" smtClean="0"/>
              <a:t> – </a:t>
            </a:r>
            <a:r>
              <a:rPr lang="ru-RU" dirty="0" err="1" smtClean="0"/>
              <a:t>першокласні</a:t>
            </a:r>
            <a:r>
              <a:rPr lang="ru-RU" dirty="0" smtClean="0"/>
              <a:t> </a:t>
            </a:r>
            <a:r>
              <a:rPr lang="ru-RU" dirty="0" err="1" smtClean="0"/>
              <a:t>умо</a:t>
            </a:r>
            <a:r>
              <a:rPr lang="ru-RU" dirty="0" smtClean="0"/>
              <a:t>- </a:t>
            </a:r>
            <a:r>
              <a:rPr lang="ru-RU" dirty="0" err="1" smtClean="0"/>
              <a:t>ви</a:t>
            </a:r>
            <a:r>
              <a:rPr lang="ru-RU" dirty="0" smtClean="0"/>
              <a:t>  поставки,  </a:t>
            </a:r>
            <a:r>
              <a:rPr lang="ru-RU" dirty="0" err="1" smtClean="0"/>
              <a:t>витрати</a:t>
            </a:r>
            <a:r>
              <a:rPr lang="ru-RU" dirty="0" smtClean="0"/>
              <a:t>  і  </a:t>
            </a:r>
            <a:r>
              <a:rPr lang="ru-RU" dirty="0" err="1" smtClean="0"/>
              <a:t>адаптованість</a:t>
            </a:r>
            <a:r>
              <a:rPr lang="ru-RU" dirty="0" smtClean="0"/>
              <a:t>  </a:t>
            </a:r>
            <a:r>
              <a:rPr lang="ru-RU" dirty="0" err="1" smtClean="0"/>
              <a:t>ланцюгів</a:t>
            </a:r>
            <a:r>
              <a:rPr lang="ru-RU" dirty="0" smtClean="0"/>
              <a:t>  поста- </a:t>
            </a:r>
            <a:r>
              <a:rPr lang="ru-RU" dirty="0" err="1" smtClean="0"/>
              <a:t>чання</a:t>
            </a:r>
            <a:r>
              <a:rPr lang="ru-RU" dirty="0" smtClean="0"/>
              <a:t>.  </a:t>
            </a:r>
            <a:r>
              <a:rPr lang="ru-RU" dirty="0" err="1" smtClean="0"/>
              <a:t>Компанії</a:t>
            </a:r>
            <a:r>
              <a:rPr lang="ru-RU" dirty="0" smtClean="0"/>
              <a:t>  </a:t>
            </a:r>
            <a:r>
              <a:rPr lang="ru-RU" dirty="0" err="1" smtClean="0"/>
              <a:t>адаптують</a:t>
            </a:r>
            <a:r>
              <a:rPr lang="ru-RU" dirty="0" smtClean="0"/>
              <a:t>  </a:t>
            </a:r>
            <a:r>
              <a:rPr lang="ru-RU" dirty="0" err="1" smtClean="0"/>
              <a:t>свої</a:t>
            </a:r>
            <a:r>
              <a:rPr lang="ru-RU" dirty="0" smtClean="0"/>
              <a:t>  </a:t>
            </a:r>
            <a:r>
              <a:rPr lang="ru-RU" dirty="0" err="1" smtClean="0"/>
              <a:t>ланцюжки</a:t>
            </a:r>
            <a:r>
              <a:rPr lang="ru-RU" dirty="0" smtClean="0"/>
              <a:t>  </a:t>
            </a:r>
            <a:r>
              <a:rPr lang="ru-RU" dirty="0" err="1" smtClean="0"/>
              <a:t>постачання</a:t>
            </a:r>
            <a:r>
              <a:rPr lang="ru-RU" dirty="0" smtClean="0"/>
              <a:t> до  потреб  </a:t>
            </a:r>
            <a:r>
              <a:rPr lang="ru-RU" dirty="0" err="1" smtClean="0"/>
              <a:t>різних</a:t>
            </a:r>
            <a:r>
              <a:rPr lang="ru-RU" dirty="0" smtClean="0"/>
              <a:t>  </a:t>
            </a:r>
            <a:r>
              <a:rPr lang="ru-RU" dirty="0" err="1" smtClean="0"/>
              <a:t>клієнтських</a:t>
            </a:r>
            <a:r>
              <a:rPr lang="ru-RU" dirty="0" smtClean="0"/>
              <a:t>  </a:t>
            </a:r>
            <a:r>
              <a:rPr lang="ru-RU" dirty="0" err="1" smtClean="0"/>
              <a:t>сегментів</a:t>
            </a:r>
            <a:r>
              <a:rPr lang="ru-RU" dirty="0" smtClean="0"/>
              <a:t>  –  для  них  не </a:t>
            </a:r>
            <a:r>
              <a:rPr lang="ru-RU" dirty="0" err="1" smtClean="0"/>
              <a:t>існує</a:t>
            </a:r>
            <a:r>
              <a:rPr lang="ru-RU" dirty="0" smtClean="0"/>
              <a:t>  </a:t>
            </a:r>
            <a:r>
              <a:rPr lang="ru-RU" dirty="0" err="1" smtClean="0"/>
              <a:t>єдиної</a:t>
            </a:r>
            <a:r>
              <a:rPr lang="ru-RU" dirty="0" smtClean="0"/>
              <a:t>   </a:t>
            </a:r>
            <a:r>
              <a:rPr lang="ru-RU" dirty="0" err="1" smtClean="0"/>
              <a:t>моделі</a:t>
            </a:r>
            <a:r>
              <a:rPr lang="ru-RU" dirty="0" smtClean="0"/>
              <a:t>   </a:t>
            </a:r>
            <a:r>
              <a:rPr lang="ru-RU" dirty="0" err="1" smtClean="0"/>
              <a:t>постачання</a:t>
            </a:r>
            <a:r>
              <a:rPr lang="ru-RU" dirty="0" smtClean="0"/>
              <a:t>   для   </a:t>
            </a:r>
            <a:r>
              <a:rPr lang="ru-RU" dirty="0" err="1" smtClean="0"/>
              <a:t>всіх</a:t>
            </a:r>
            <a:r>
              <a:rPr lang="ru-RU" dirty="0" smtClean="0"/>
              <a:t>.   </a:t>
            </a:r>
            <a:r>
              <a:rPr lang="ru-RU" dirty="0" err="1" smtClean="0"/>
              <a:t>Компанії</a:t>
            </a:r>
            <a:r>
              <a:rPr lang="ru-RU" dirty="0" smtClean="0"/>
              <a:t>– </a:t>
            </a:r>
            <a:r>
              <a:rPr lang="ru-RU" dirty="0" err="1" smtClean="0"/>
              <a:t>лідери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підряд</a:t>
            </a:r>
            <a:r>
              <a:rPr lang="ru-RU" dirty="0" smtClean="0"/>
              <a:t> для </a:t>
            </a:r>
            <a:r>
              <a:rPr lang="ru-RU" dirty="0" err="1" smtClean="0"/>
              <a:t>виробницва</a:t>
            </a:r>
            <a:r>
              <a:rPr lang="ru-RU" dirty="0" smtClean="0"/>
              <a:t>  і  </a:t>
            </a:r>
            <a:r>
              <a:rPr lang="ru-RU" dirty="0" err="1" smtClean="0"/>
              <a:t>постачання</a:t>
            </a:r>
            <a:r>
              <a:rPr lang="ru-RU" dirty="0" smtClean="0"/>
              <a:t>,  але  </a:t>
            </a:r>
            <a:r>
              <a:rPr lang="ru-RU" dirty="0" err="1" smtClean="0"/>
              <a:t>зберігають</a:t>
            </a:r>
            <a:r>
              <a:rPr lang="ru-RU" dirty="0" smtClean="0"/>
              <a:t>  </a:t>
            </a:r>
            <a:r>
              <a:rPr lang="ru-RU" dirty="0" err="1" smtClean="0"/>
              <a:t>глобальний</a:t>
            </a:r>
            <a:r>
              <a:rPr lang="ru-RU" dirty="0" smtClean="0"/>
              <a:t>  контроль над  </a:t>
            </a:r>
            <a:r>
              <a:rPr lang="ru-RU" dirty="0" err="1" smtClean="0"/>
              <a:t>основними</a:t>
            </a:r>
            <a:r>
              <a:rPr lang="ru-RU" dirty="0" smtClean="0"/>
              <a:t>  </a:t>
            </a:r>
            <a:r>
              <a:rPr lang="ru-RU" dirty="0" err="1" smtClean="0"/>
              <a:t>стратегічними</a:t>
            </a:r>
            <a:r>
              <a:rPr lang="ru-RU" dirty="0" smtClean="0"/>
              <a:t>  </a:t>
            </a:r>
            <a:r>
              <a:rPr lang="ru-RU" dirty="0" err="1" smtClean="0"/>
              <a:t>функціями</a:t>
            </a:r>
            <a:r>
              <a:rPr lang="ru-RU" dirty="0" smtClean="0"/>
              <a:t>.  Вони  </a:t>
            </a:r>
            <a:r>
              <a:rPr lang="ru-RU" dirty="0" err="1" smtClean="0"/>
              <a:t>здійснюють</a:t>
            </a:r>
            <a:r>
              <a:rPr lang="ru-RU" dirty="0" smtClean="0"/>
              <a:t>  </a:t>
            </a:r>
            <a:r>
              <a:rPr lang="ru-RU" dirty="0" err="1" smtClean="0"/>
              <a:t>істотні</a:t>
            </a:r>
            <a:r>
              <a:rPr lang="ru-RU" dirty="0" smtClean="0"/>
              <a:t>  </a:t>
            </a:r>
            <a:r>
              <a:rPr lang="ru-RU" dirty="0" err="1" smtClean="0"/>
              <a:t>інвестиції</a:t>
            </a:r>
            <a:r>
              <a:rPr lang="ru-RU" dirty="0" smtClean="0"/>
              <a:t>  в  </a:t>
            </a:r>
            <a:r>
              <a:rPr lang="ru-RU" dirty="0" err="1" smtClean="0"/>
              <a:t>конкурентну</a:t>
            </a:r>
            <a:r>
              <a:rPr lang="ru-RU" dirty="0" smtClean="0"/>
              <a:t>  </a:t>
            </a:r>
            <a:r>
              <a:rPr lang="ru-RU" dirty="0" err="1" smtClean="0"/>
              <a:t>диференціацію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ланцюгів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Компанії</a:t>
            </a:r>
            <a:r>
              <a:rPr lang="ru-RU" dirty="0" smtClean="0"/>
              <a:t>  сектора  </a:t>
            </a:r>
            <a:r>
              <a:rPr lang="ru-RU" dirty="0" err="1" smtClean="0"/>
              <a:t>роздрібної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 і 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споживчих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як правило, </a:t>
            </a:r>
            <a:r>
              <a:rPr lang="ru-RU" dirty="0" err="1" smtClean="0"/>
              <a:t>управляють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фу- </a:t>
            </a:r>
            <a:r>
              <a:rPr lang="ru-RU" dirty="0" err="1" smtClean="0"/>
              <a:t>нкціями</a:t>
            </a:r>
            <a:r>
              <a:rPr lang="ru-RU" dirty="0" smtClean="0"/>
              <a:t>  </a:t>
            </a:r>
            <a:r>
              <a:rPr lang="ru-RU" dirty="0" err="1" smtClean="0"/>
              <a:t>планування</a:t>
            </a:r>
            <a:r>
              <a:rPr lang="ru-RU" dirty="0" smtClean="0"/>
              <a:t>,  </a:t>
            </a:r>
            <a:r>
              <a:rPr lang="ru-RU" dirty="0" err="1" smtClean="0"/>
              <a:t>виробництва</a:t>
            </a:r>
            <a:r>
              <a:rPr lang="ru-RU" dirty="0" smtClean="0"/>
              <a:t>,  </a:t>
            </a:r>
            <a:r>
              <a:rPr lang="ru-RU" dirty="0" err="1" smtClean="0"/>
              <a:t>виробничих</a:t>
            </a:r>
            <a:r>
              <a:rPr lang="ru-RU" dirty="0" smtClean="0"/>
              <a:t>  </a:t>
            </a:r>
            <a:r>
              <a:rPr lang="ru-RU" dirty="0" err="1" smtClean="0"/>
              <a:t>закупівель</a:t>
            </a:r>
            <a:r>
              <a:rPr lang="ru-RU" dirty="0" smtClean="0"/>
              <a:t> і </a:t>
            </a:r>
            <a:r>
              <a:rPr lang="ru-RU" dirty="0" err="1" smtClean="0"/>
              <a:t>постачання</a:t>
            </a:r>
            <a:r>
              <a:rPr lang="ru-RU" dirty="0" smtClean="0"/>
              <a:t>  на </a:t>
            </a:r>
            <a:r>
              <a:rPr lang="ru-RU" dirty="0" err="1" smtClean="0"/>
              <a:t>регіональному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, а </a:t>
            </a:r>
            <a:r>
              <a:rPr lang="ru-RU" dirty="0" err="1" smtClean="0"/>
              <a:t>функціями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 </a:t>
            </a:r>
            <a:r>
              <a:rPr lang="ru-RU" dirty="0" err="1" smtClean="0"/>
              <a:t>підтримки</a:t>
            </a:r>
            <a:r>
              <a:rPr lang="ru-RU" dirty="0" smtClean="0"/>
              <a:t>  і  </a:t>
            </a:r>
            <a:r>
              <a:rPr lang="ru-RU" dirty="0" err="1" smtClean="0"/>
              <a:t>стратегічних</a:t>
            </a:r>
            <a:r>
              <a:rPr lang="ru-RU" dirty="0" smtClean="0"/>
              <a:t>  </a:t>
            </a:r>
            <a:r>
              <a:rPr lang="ru-RU" dirty="0" err="1" smtClean="0"/>
              <a:t>закупівель</a:t>
            </a:r>
            <a:r>
              <a:rPr lang="ru-RU" dirty="0" smtClean="0"/>
              <a:t>  –  на глобальному </a:t>
            </a:r>
            <a:r>
              <a:rPr lang="ru-RU" dirty="0" err="1" smtClean="0"/>
              <a:t>рівні</a:t>
            </a:r>
            <a:r>
              <a:rPr lang="ru-RU" dirty="0" smtClean="0"/>
              <a:t>. Вони </a:t>
            </a:r>
            <a:r>
              <a:rPr lang="ru-RU" dirty="0" err="1" smtClean="0"/>
              <a:t>передають</a:t>
            </a:r>
            <a:r>
              <a:rPr lang="ru-RU" dirty="0" smtClean="0"/>
              <a:t> на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підряд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 7%  </a:t>
            </a:r>
            <a:r>
              <a:rPr lang="ru-RU" dirty="0" err="1" smtClean="0"/>
              <a:t>робіт</a:t>
            </a:r>
            <a:r>
              <a:rPr lang="ru-RU" dirty="0" smtClean="0"/>
              <a:t>  з  </a:t>
            </a:r>
            <a:r>
              <a:rPr lang="ru-RU" dirty="0" err="1" smtClean="0"/>
              <a:t>планування</a:t>
            </a:r>
            <a:r>
              <a:rPr lang="ru-RU" dirty="0" smtClean="0"/>
              <a:t>  </a:t>
            </a:r>
            <a:r>
              <a:rPr lang="ru-RU" dirty="0" err="1" smtClean="0"/>
              <a:t>закупівель</a:t>
            </a:r>
            <a:r>
              <a:rPr lang="ru-RU" dirty="0" smtClean="0"/>
              <a:t>  і 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замовлень</a:t>
            </a:r>
            <a:r>
              <a:rPr lang="ru-RU" dirty="0" smtClean="0"/>
              <a:t>,  </a:t>
            </a:r>
            <a:r>
              <a:rPr lang="ru-RU" dirty="0" err="1" smtClean="0"/>
              <a:t>всього</a:t>
            </a:r>
            <a:r>
              <a:rPr lang="ru-RU" dirty="0" smtClean="0"/>
              <a:t>  </a:t>
            </a:r>
            <a:r>
              <a:rPr lang="ru-RU" dirty="0" err="1" smtClean="0"/>
              <a:t>лише</a:t>
            </a:r>
            <a:r>
              <a:rPr lang="ru-RU" dirty="0" smtClean="0"/>
              <a:t>  30%  </a:t>
            </a:r>
            <a:r>
              <a:rPr lang="ru-RU" dirty="0" err="1" smtClean="0"/>
              <a:t>виробничих</a:t>
            </a:r>
            <a:r>
              <a:rPr lang="ru-RU" dirty="0" smtClean="0"/>
              <a:t>  </a:t>
            </a:r>
            <a:r>
              <a:rPr lang="ru-RU" dirty="0" err="1" smtClean="0"/>
              <a:t>операцій</a:t>
            </a:r>
            <a:r>
              <a:rPr lang="ru-RU" dirty="0" smtClean="0"/>
              <a:t>  і 10% -55% </a:t>
            </a:r>
            <a:r>
              <a:rPr lang="ru-RU" dirty="0" err="1" smtClean="0"/>
              <a:t>робіт</a:t>
            </a:r>
            <a:r>
              <a:rPr lang="ru-RU" dirty="0" smtClean="0"/>
              <a:t> з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Провідні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сектора </a:t>
            </a:r>
            <a:r>
              <a:rPr lang="ru-RU" dirty="0" err="1" smtClean="0"/>
              <a:t>роздрібної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і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споживчих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 smtClean="0"/>
              <a:t>маржі</a:t>
            </a:r>
            <a:r>
              <a:rPr lang="ru-RU" dirty="0" smtClean="0"/>
              <a:t>  за  </a:t>
            </a:r>
            <a:r>
              <a:rPr lang="ru-RU" dirty="0" err="1" smtClean="0"/>
              <a:t>прибутком</a:t>
            </a:r>
            <a:r>
              <a:rPr lang="ru-RU" dirty="0" smtClean="0"/>
              <a:t>  до  </a:t>
            </a:r>
            <a:r>
              <a:rPr lang="ru-RU" dirty="0" err="1" smtClean="0"/>
              <a:t>сплати</a:t>
            </a:r>
            <a:r>
              <a:rPr lang="ru-RU" dirty="0" smtClean="0"/>
              <a:t>  </a:t>
            </a:r>
            <a:r>
              <a:rPr lang="ru-RU" dirty="0" err="1" smtClean="0"/>
              <a:t>відсотків</a:t>
            </a:r>
            <a:r>
              <a:rPr lang="ru-RU" dirty="0" smtClean="0"/>
              <a:t>  і  </a:t>
            </a:r>
            <a:r>
              <a:rPr lang="ru-RU" dirty="0" err="1" smtClean="0"/>
              <a:t>податків</a:t>
            </a:r>
            <a:r>
              <a:rPr lang="ru-RU" dirty="0" smtClean="0"/>
              <a:t>  (</a:t>
            </a:r>
            <a:r>
              <a:rPr lang="en-US" dirty="0" smtClean="0"/>
              <a:t>EBIT) (14,2%)  </a:t>
            </a:r>
            <a:r>
              <a:rPr lang="ru-RU" dirty="0" smtClean="0"/>
              <a:t>при  </a:t>
            </a:r>
            <a:r>
              <a:rPr lang="ru-RU" dirty="0" err="1" smtClean="0"/>
              <a:t>найвищій</a:t>
            </a:r>
            <a:r>
              <a:rPr lang="ru-RU" dirty="0" smtClean="0"/>
              <a:t>  </a:t>
            </a:r>
            <a:r>
              <a:rPr lang="ru-RU" dirty="0" err="1" smtClean="0"/>
              <a:t>оборотності</a:t>
            </a:r>
            <a:r>
              <a:rPr lang="ru-RU" dirty="0" smtClean="0"/>
              <a:t>  </a:t>
            </a:r>
            <a:r>
              <a:rPr lang="ru-RU" dirty="0" err="1" smtClean="0"/>
              <a:t>складських</a:t>
            </a:r>
            <a:r>
              <a:rPr lang="ru-RU" dirty="0" smtClean="0"/>
              <a:t>  </a:t>
            </a:r>
            <a:r>
              <a:rPr lang="ru-RU" dirty="0" err="1" smtClean="0"/>
              <a:t>запасів</a:t>
            </a:r>
            <a:r>
              <a:rPr lang="ru-RU" dirty="0" smtClean="0"/>
              <a:t> (18,2%) і практично </a:t>
            </a:r>
            <a:r>
              <a:rPr lang="ru-RU" dirty="0" err="1" smtClean="0"/>
              <a:t>кращому</a:t>
            </a:r>
            <a:r>
              <a:rPr lang="ru-RU" dirty="0" smtClean="0"/>
              <a:t> </a:t>
            </a:r>
            <a:r>
              <a:rPr lang="ru-RU" dirty="0" err="1" smtClean="0"/>
              <a:t>показнику</a:t>
            </a:r>
            <a:r>
              <a:rPr lang="ru-RU" dirty="0" smtClean="0"/>
              <a:t> </a:t>
            </a:r>
            <a:r>
              <a:rPr lang="ru-RU" dirty="0" err="1" smtClean="0"/>
              <a:t>своєчасності</a:t>
            </a:r>
            <a:r>
              <a:rPr lang="ru-RU" dirty="0" smtClean="0"/>
              <a:t> поставок (&lt;97,5%) в </a:t>
            </a:r>
            <a:r>
              <a:rPr lang="ru-RU" dirty="0" err="1" smtClean="0"/>
              <a:t>порівнянні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галузями</a:t>
            </a:r>
            <a:r>
              <a:rPr lang="ru-RU" dirty="0" smtClean="0"/>
              <a:t> </a:t>
            </a:r>
            <a:r>
              <a:rPr lang="ru-RU" dirty="0" err="1" smtClean="0"/>
              <a:t>промис</a:t>
            </a:r>
            <a:r>
              <a:rPr lang="ru-RU" dirty="0" smtClean="0"/>
              <a:t>- </a:t>
            </a:r>
            <a:r>
              <a:rPr lang="ru-RU" dirty="0" err="1" smtClean="0"/>
              <a:t>ловості</a:t>
            </a:r>
            <a:r>
              <a:rPr lang="ru-RU" dirty="0" smtClean="0"/>
              <a:t>. </a:t>
            </a:r>
            <a:r>
              <a:rPr lang="ru-RU" dirty="0" err="1" smtClean="0"/>
              <a:t>Розрив</a:t>
            </a:r>
            <a:r>
              <a:rPr lang="ru-RU" dirty="0" smtClean="0"/>
              <a:t> у результатах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Лідерами</a:t>
            </a:r>
            <a:r>
              <a:rPr lang="ru-RU" dirty="0" smtClean="0"/>
              <a:t> і </a:t>
            </a:r>
            <a:r>
              <a:rPr lang="ru-RU" dirty="0" err="1" smtClean="0"/>
              <a:t>Тими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відстають</a:t>
            </a:r>
            <a:r>
              <a:rPr lang="ru-RU" dirty="0" smtClean="0"/>
              <a:t>  є  </a:t>
            </a:r>
            <a:r>
              <a:rPr lang="ru-RU" dirty="0" err="1" smtClean="0"/>
              <a:t>середнім</a:t>
            </a:r>
            <a:r>
              <a:rPr lang="ru-RU" dirty="0" smtClean="0"/>
              <a:t>,  </a:t>
            </a:r>
            <a:r>
              <a:rPr lang="ru-RU" dirty="0" err="1" smtClean="0"/>
              <a:t>однак</a:t>
            </a:r>
            <a:r>
              <a:rPr lang="ru-RU" dirty="0" smtClean="0"/>
              <a:t>  </a:t>
            </a:r>
            <a:r>
              <a:rPr lang="ru-RU" dirty="0" err="1" smtClean="0"/>
              <a:t>останні</a:t>
            </a:r>
            <a:r>
              <a:rPr lang="ru-RU" dirty="0" smtClean="0"/>
              <a:t> 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відмінні</a:t>
            </a:r>
            <a:r>
              <a:rPr lang="ru-RU" dirty="0" smtClean="0"/>
              <a:t>    </a:t>
            </a:r>
            <a:r>
              <a:rPr lang="ru-RU" dirty="0" err="1" smtClean="0"/>
              <a:t>можливості</a:t>
            </a:r>
            <a:r>
              <a:rPr lang="ru-RU" dirty="0" smtClean="0"/>
              <a:t>    </a:t>
            </a:r>
            <a:r>
              <a:rPr lang="ru-RU" dirty="0" err="1" smtClean="0"/>
              <a:t>щодо</a:t>
            </a:r>
            <a:r>
              <a:rPr lang="ru-RU" dirty="0" smtClean="0"/>
              <a:t>    </a:t>
            </a:r>
            <a:r>
              <a:rPr lang="ru-RU" dirty="0" err="1" smtClean="0"/>
              <a:t>поліпшення</a:t>
            </a:r>
            <a:r>
              <a:rPr lang="ru-RU" dirty="0" smtClean="0"/>
              <a:t>    </a:t>
            </a:r>
            <a:r>
              <a:rPr lang="ru-RU" dirty="0" err="1" smtClean="0"/>
              <a:t>оборотності</a:t>
            </a:r>
            <a:r>
              <a:rPr lang="ru-RU" dirty="0" smtClean="0"/>
              <a:t> </a:t>
            </a:r>
            <a:r>
              <a:rPr lang="ru-RU" dirty="0" err="1" smtClean="0"/>
              <a:t>складських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 і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1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/>
              <a:t>Організаційна</a:t>
            </a:r>
            <a:r>
              <a:rPr lang="ru-RU" sz="2000" b="1" dirty="0" smtClean="0"/>
              <a:t> модель за </a:t>
            </a:r>
            <a:r>
              <a:rPr lang="ru-RU" sz="2000" b="1" dirty="0" err="1" smtClean="0"/>
              <a:t>рівнем</a:t>
            </a:r>
            <a:r>
              <a:rPr lang="ru-RU" sz="2000" b="1" dirty="0" smtClean="0"/>
              <a:t> аутсорсингу та </a:t>
            </a:r>
            <a:r>
              <a:rPr lang="ru-RU" sz="2000" b="1" dirty="0" err="1" smtClean="0"/>
              <a:t>географічної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 в межах </a:t>
            </a:r>
            <a:r>
              <a:rPr lang="ru-RU" sz="2000" b="1" dirty="0" err="1" smtClean="0"/>
              <a:t>ланцюга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постачання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роздрібній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компанії</a:t>
            </a:r>
            <a:endParaRPr lang="en-US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474" y="1825625"/>
            <a:ext cx="8601627" cy="47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9" y="221434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/>
              <a:t>Ефективність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ланцюга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постачання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роздрібних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компаній</a:t>
            </a:r>
            <a:endParaRPr lang="en-US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982" y="1084217"/>
            <a:ext cx="9039497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1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" y="0"/>
            <a:ext cx="119176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Найважливіші</a:t>
            </a:r>
            <a:r>
              <a:rPr lang="ru-RU" dirty="0" smtClean="0"/>
              <a:t>   </a:t>
            </a:r>
            <a:r>
              <a:rPr lang="ru-RU" dirty="0" err="1" smtClean="0"/>
              <a:t>фактори</a:t>
            </a:r>
            <a:r>
              <a:rPr lang="ru-RU" dirty="0" smtClean="0"/>
              <a:t>   </a:t>
            </a:r>
            <a:r>
              <a:rPr lang="ru-RU" dirty="0" err="1" smtClean="0"/>
              <a:t>підвищення</a:t>
            </a:r>
            <a:r>
              <a:rPr lang="ru-RU" dirty="0" smtClean="0"/>
              <a:t>   </a:t>
            </a:r>
            <a:r>
              <a:rPr lang="ru-RU" dirty="0" err="1" smtClean="0"/>
              <a:t>вартості</a:t>
            </a:r>
            <a:r>
              <a:rPr lang="ru-RU" dirty="0" smtClean="0"/>
              <a:t>   для </a:t>
            </a:r>
            <a:r>
              <a:rPr lang="ru-RU" dirty="0" err="1" smtClean="0"/>
              <a:t>компаній</a:t>
            </a:r>
            <a:r>
              <a:rPr lang="ru-RU" dirty="0" smtClean="0"/>
              <a:t> сектору </a:t>
            </a:r>
            <a:r>
              <a:rPr lang="ru-RU" dirty="0" err="1" smtClean="0"/>
              <a:t>роздрібної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і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спо</a:t>
            </a:r>
            <a:r>
              <a:rPr lang="ru-RU" dirty="0" smtClean="0"/>
              <a:t>- </a:t>
            </a:r>
            <a:r>
              <a:rPr lang="ru-RU" dirty="0" err="1" smtClean="0"/>
              <a:t>живчих</a:t>
            </a:r>
            <a:r>
              <a:rPr lang="ru-RU" dirty="0" smtClean="0"/>
              <a:t>  </a:t>
            </a:r>
            <a:r>
              <a:rPr lang="ru-RU" dirty="0" err="1" smtClean="0"/>
              <a:t>товарів</a:t>
            </a:r>
            <a:r>
              <a:rPr lang="ru-RU" dirty="0" smtClean="0"/>
              <a:t>  </a:t>
            </a:r>
            <a:r>
              <a:rPr lang="ru-RU" dirty="0" err="1" smtClean="0"/>
              <a:t>включають</a:t>
            </a:r>
            <a:r>
              <a:rPr lang="ru-RU" dirty="0" smtClean="0"/>
              <a:t>  </a:t>
            </a:r>
            <a:r>
              <a:rPr lang="ru-RU" dirty="0" err="1" smtClean="0"/>
              <a:t>мінімізацію</a:t>
            </a:r>
            <a:r>
              <a:rPr lang="ru-RU" dirty="0" smtClean="0"/>
              <a:t>  </a:t>
            </a:r>
            <a:r>
              <a:rPr lang="ru-RU" dirty="0" err="1" smtClean="0"/>
              <a:t>витрат</a:t>
            </a:r>
            <a:r>
              <a:rPr lang="ru-RU" dirty="0" smtClean="0"/>
              <a:t>  (95%), максимально  </a:t>
            </a:r>
            <a:r>
              <a:rPr lang="ru-RU" dirty="0" err="1" smtClean="0"/>
              <a:t>високу</a:t>
            </a:r>
            <a:r>
              <a:rPr lang="ru-RU" dirty="0" smtClean="0"/>
              <a:t>  </a:t>
            </a:r>
            <a:r>
              <a:rPr lang="ru-RU" dirty="0" err="1" smtClean="0"/>
              <a:t>ефективність</a:t>
            </a:r>
            <a:r>
              <a:rPr lang="ru-RU" dirty="0" smtClean="0"/>
              <a:t>  </a:t>
            </a:r>
            <a:r>
              <a:rPr lang="ru-RU" dirty="0" err="1" smtClean="0"/>
              <a:t>постачання</a:t>
            </a:r>
            <a:r>
              <a:rPr lang="ru-RU" dirty="0" smtClean="0"/>
              <a:t>  (90%), </a:t>
            </a:r>
            <a:r>
              <a:rPr lang="ru-RU" dirty="0" err="1" smtClean="0"/>
              <a:t>максимальну</a:t>
            </a:r>
            <a:r>
              <a:rPr lang="ru-RU" dirty="0" smtClean="0"/>
              <a:t>  </a:t>
            </a:r>
            <a:r>
              <a:rPr lang="ru-RU" dirty="0" err="1" smtClean="0"/>
              <a:t>гнучкість</a:t>
            </a:r>
            <a:r>
              <a:rPr lang="ru-RU" dirty="0" smtClean="0"/>
              <a:t>  </a:t>
            </a:r>
            <a:r>
              <a:rPr lang="ru-RU" dirty="0" err="1" smtClean="0"/>
              <a:t>щодо</a:t>
            </a:r>
            <a:r>
              <a:rPr lang="ru-RU" dirty="0" smtClean="0"/>
              <a:t>  </a:t>
            </a:r>
            <a:r>
              <a:rPr lang="ru-RU" dirty="0" err="1" smtClean="0"/>
              <a:t>обсягу</a:t>
            </a:r>
            <a:r>
              <a:rPr lang="ru-RU" dirty="0" smtClean="0"/>
              <a:t>  поставок  і  </a:t>
            </a:r>
            <a:r>
              <a:rPr lang="ru-RU" dirty="0" err="1" smtClean="0"/>
              <a:t>швид</a:t>
            </a:r>
            <a:r>
              <a:rPr lang="ru-RU" dirty="0" smtClean="0"/>
              <a:t>- </a:t>
            </a:r>
            <a:r>
              <a:rPr lang="ru-RU" dirty="0" err="1" smtClean="0"/>
              <a:t>кість</a:t>
            </a:r>
            <a:r>
              <a:rPr lang="ru-RU" dirty="0" smtClean="0"/>
              <a:t>  </a:t>
            </a:r>
            <a:r>
              <a:rPr lang="ru-RU" dirty="0" err="1" smtClean="0"/>
              <a:t>реагування</a:t>
            </a:r>
            <a:r>
              <a:rPr lang="ru-RU" dirty="0" smtClean="0"/>
              <a:t>  (79%)  й  </a:t>
            </a:r>
            <a:r>
              <a:rPr lang="ru-RU" dirty="0" err="1" smtClean="0"/>
              <a:t>спрощення</a:t>
            </a:r>
            <a:r>
              <a:rPr lang="ru-RU" dirty="0" smtClean="0"/>
              <a:t>  </a:t>
            </a:r>
            <a:r>
              <a:rPr lang="ru-RU" dirty="0" err="1" smtClean="0"/>
              <a:t>ланцюгів</a:t>
            </a:r>
            <a:r>
              <a:rPr lang="ru-RU" dirty="0" smtClean="0"/>
              <a:t>  поста- </a:t>
            </a:r>
            <a:r>
              <a:rPr lang="ru-RU" dirty="0" err="1" smtClean="0"/>
              <a:t>чання</a:t>
            </a:r>
            <a:r>
              <a:rPr lang="ru-RU" dirty="0" smtClean="0"/>
              <a:t> (70%). </a:t>
            </a:r>
            <a:r>
              <a:rPr lang="ru-RU" dirty="0" err="1" smtClean="0"/>
              <a:t>Лідери</a:t>
            </a:r>
            <a:r>
              <a:rPr lang="ru-RU" dirty="0" smtClean="0"/>
              <a:t> </a:t>
            </a:r>
            <a:r>
              <a:rPr lang="ru-RU" dirty="0" err="1" smtClean="0"/>
              <a:t>спрямовують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на </a:t>
            </a:r>
            <a:r>
              <a:rPr lang="ru-RU" dirty="0" err="1" smtClean="0"/>
              <a:t>співпрацю</a:t>
            </a:r>
            <a:r>
              <a:rPr lang="ru-RU" dirty="0" smtClean="0"/>
              <a:t> з </a:t>
            </a:r>
            <a:r>
              <a:rPr lang="ru-RU" dirty="0" err="1" smtClean="0"/>
              <a:t>ключовими</a:t>
            </a:r>
            <a:r>
              <a:rPr lang="ru-RU" dirty="0" smtClean="0"/>
              <a:t> </a:t>
            </a:r>
            <a:r>
              <a:rPr lang="ru-RU" dirty="0" err="1" smtClean="0"/>
              <a:t>постачальниками</a:t>
            </a:r>
            <a:r>
              <a:rPr lang="ru-RU" dirty="0" smtClean="0"/>
              <a:t>  і систему </a:t>
            </a:r>
            <a:r>
              <a:rPr lang="ru-RU" dirty="0" err="1" smtClean="0"/>
              <a:t>запасів</a:t>
            </a:r>
            <a:r>
              <a:rPr lang="ru-RU" dirty="0" smtClean="0"/>
              <a:t>, </a:t>
            </a:r>
            <a:r>
              <a:rPr lang="ru-RU" dirty="0" err="1" smtClean="0"/>
              <a:t>керо</a:t>
            </a:r>
            <a:r>
              <a:rPr lang="ru-RU" dirty="0" smtClean="0"/>
              <a:t>- </a:t>
            </a:r>
            <a:r>
              <a:rPr lang="ru-RU" dirty="0" err="1" smtClean="0"/>
              <a:t>вану</a:t>
            </a:r>
            <a:r>
              <a:rPr lang="ru-RU" dirty="0" smtClean="0"/>
              <a:t>  </a:t>
            </a:r>
            <a:r>
              <a:rPr lang="ru-RU" dirty="0" err="1" smtClean="0"/>
              <a:t>постачальниками</a:t>
            </a:r>
            <a:r>
              <a:rPr lang="ru-RU" dirty="0" smtClean="0"/>
              <a:t>  і,  як  і  </a:t>
            </a:r>
            <a:r>
              <a:rPr lang="ru-RU" dirty="0" err="1" smtClean="0"/>
              <a:t>раніше</a:t>
            </a:r>
            <a:r>
              <a:rPr lang="ru-RU" dirty="0" smtClean="0"/>
              <a:t>,  </a:t>
            </a:r>
            <a:r>
              <a:rPr lang="ru-RU" dirty="0" err="1" smtClean="0"/>
              <a:t>надають</a:t>
            </a:r>
            <a:r>
              <a:rPr lang="ru-RU" dirty="0" smtClean="0"/>
              <a:t> 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 </a:t>
            </a:r>
            <a:r>
              <a:rPr lang="ru-RU" dirty="0" err="1" smtClean="0"/>
              <a:t>постійному</a:t>
            </a:r>
            <a:r>
              <a:rPr lang="ru-RU" dirty="0" smtClean="0"/>
              <a:t>  </a:t>
            </a:r>
            <a:r>
              <a:rPr lang="ru-RU" dirty="0" err="1" smtClean="0"/>
              <a:t>підвищенню</a:t>
            </a:r>
            <a:r>
              <a:rPr lang="ru-RU" dirty="0" smtClean="0"/>
              <a:t>  </a:t>
            </a:r>
            <a:r>
              <a:rPr lang="ru-RU" dirty="0" err="1" smtClean="0"/>
              <a:t>ефективності</a:t>
            </a:r>
            <a:r>
              <a:rPr lang="ru-RU" dirty="0" smtClean="0"/>
              <a:t>  </a:t>
            </a:r>
            <a:r>
              <a:rPr lang="ru-RU" dirty="0" err="1" smtClean="0"/>
              <a:t>вироб</a:t>
            </a:r>
            <a:r>
              <a:rPr lang="ru-RU" dirty="0" smtClean="0"/>
              <a:t>- </a:t>
            </a:r>
            <a:r>
              <a:rPr lang="ru-RU" dirty="0" err="1" smtClean="0"/>
              <a:t>ництва</a:t>
            </a:r>
            <a:r>
              <a:rPr lang="ru-RU" dirty="0" smtClean="0"/>
              <a:t> і </a:t>
            </a:r>
            <a:r>
              <a:rPr lang="ru-RU" dirty="0" err="1" smtClean="0"/>
              <a:t>управління</a:t>
            </a:r>
            <a:r>
              <a:rPr lang="ru-RU" dirty="0" smtClean="0"/>
              <a:t> запасами [12].</a:t>
            </a:r>
          </a:p>
          <a:p>
            <a:r>
              <a:rPr lang="ru-RU" dirty="0" err="1" smtClean="0"/>
              <a:t>Пріоритетні</a:t>
            </a:r>
            <a:r>
              <a:rPr lang="ru-RU" dirty="0" smtClean="0"/>
              <a:t>  </a:t>
            </a:r>
            <a:r>
              <a:rPr lang="ru-RU" dirty="0" err="1" smtClean="0"/>
              <a:t>методи</a:t>
            </a:r>
            <a:r>
              <a:rPr lang="ru-RU" dirty="0" smtClean="0"/>
              <a:t>  </a:t>
            </a:r>
            <a:r>
              <a:rPr lang="ru-RU" dirty="0" err="1" smtClean="0"/>
              <a:t>диференціації</a:t>
            </a:r>
            <a:r>
              <a:rPr lang="ru-RU" dirty="0" smtClean="0"/>
              <a:t>  </a:t>
            </a:r>
            <a:r>
              <a:rPr lang="ru-RU" dirty="0" err="1" smtClean="0"/>
              <a:t>ланцюга</a:t>
            </a:r>
            <a:r>
              <a:rPr lang="ru-RU" dirty="0" smtClean="0"/>
              <a:t>  поста- </a:t>
            </a:r>
            <a:r>
              <a:rPr lang="ru-RU" dirty="0" err="1" smtClean="0"/>
              <a:t>чання</a:t>
            </a:r>
            <a:r>
              <a:rPr lang="ru-RU" dirty="0" smtClean="0"/>
              <a:t> МРТМ як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передбачають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спільне</a:t>
            </a:r>
            <a:r>
              <a:rPr lang="ru-RU" dirty="0" smtClean="0"/>
              <a:t>  </a:t>
            </a:r>
            <a:r>
              <a:rPr lang="ru-RU" dirty="0" err="1" smtClean="0"/>
              <a:t>планування</a:t>
            </a:r>
            <a:r>
              <a:rPr lang="ru-RU" dirty="0" smtClean="0"/>
              <a:t>  з  </a:t>
            </a:r>
            <a:r>
              <a:rPr lang="ru-RU" dirty="0" err="1" smtClean="0"/>
              <a:t>ключовими</a:t>
            </a:r>
            <a:r>
              <a:rPr lang="ru-RU" dirty="0" smtClean="0"/>
              <a:t>  </a:t>
            </a:r>
            <a:r>
              <a:rPr lang="ru-RU" dirty="0" err="1" smtClean="0"/>
              <a:t>постачальни</a:t>
            </a:r>
            <a:r>
              <a:rPr lang="ru-RU" dirty="0" smtClean="0"/>
              <a:t>- </a:t>
            </a:r>
            <a:r>
              <a:rPr lang="ru-RU" dirty="0" err="1" smtClean="0"/>
              <a:t>ками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планування</a:t>
            </a:r>
            <a:r>
              <a:rPr lang="ru-RU" dirty="0" smtClean="0"/>
              <a:t> та </a:t>
            </a:r>
            <a:r>
              <a:rPr lang="ru-RU" dirty="0" err="1" smtClean="0"/>
              <a:t>прозорість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ланцюга</a:t>
            </a:r>
            <a:r>
              <a:rPr lang="ru-RU" dirty="0" smtClean="0"/>
              <a:t> поста- </a:t>
            </a:r>
            <a:r>
              <a:rPr lang="ru-RU" dirty="0" err="1" smtClean="0"/>
              <a:t>чання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запаси, </a:t>
            </a:r>
            <a:r>
              <a:rPr lang="ru-RU" dirty="0" err="1" smtClean="0"/>
              <a:t>контрольовані</a:t>
            </a:r>
            <a:r>
              <a:rPr lang="ru-RU" dirty="0" smtClean="0"/>
              <a:t> </a:t>
            </a:r>
            <a:r>
              <a:rPr lang="ru-RU" dirty="0" err="1" smtClean="0"/>
              <a:t>постачальниками</a:t>
            </a:r>
            <a:r>
              <a:rPr lang="ru-RU" dirty="0" smtClean="0"/>
              <a:t>; модель прямого </a:t>
            </a:r>
            <a:r>
              <a:rPr lang="ru-RU" dirty="0" err="1" smtClean="0"/>
              <a:t>поповнення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скорочення</a:t>
            </a:r>
            <a:r>
              <a:rPr lang="ru-RU" dirty="0" smtClean="0"/>
              <a:t>  </a:t>
            </a:r>
            <a:r>
              <a:rPr lang="ru-RU" dirty="0" err="1" smtClean="0"/>
              <a:t>накладних</a:t>
            </a:r>
            <a:r>
              <a:rPr lang="ru-RU" dirty="0" smtClean="0"/>
              <a:t>  </a:t>
            </a:r>
            <a:r>
              <a:rPr lang="ru-RU" dirty="0" err="1" smtClean="0"/>
              <a:t>витрат</a:t>
            </a:r>
            <a:r>
              <a:rPr lang="ru-RU" dirty="0" smtClean="0"/>
              <a:t>  за  </a:t>
            </a:r>
            <a:r>
              <a:rPr lang="ru-RU" dirty="0" err="1" smtClean="0"/>
              <a:t>рахунок</a:t>
            </a:r>
            <a:r>
              <a:rPr lang="ru-RU" dirty="0" smtClean="0"/>
              <a:t>  </a:t>
            </a:r>
            <a:r>
              <a:rPr lang="ru-RU" dirty="0" err="1" smtClean="0"/>
              <a:t>підви</a:t>
            </a:r>
            <a:r>
              <a:rPr lang="ru-RU" dirty="0" smtClean="0"/>
              <a:t>- </a:t>
            </a:r>
            <a:r>
              <a:rPr lang="ru-RU" dirty="0" err="1" smtClean="0"/>
              <a:t>щення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зниження</a:t>
            </a:r>
            <a:r>
              <a:rPr lang="ru-RU" dirty="0" smtClean="0"/>
              <a:t>  </a:t>
            </a:r>
            <a:r>
              <a:rPr lang="ru-RU" dirty="0" err="1" smtClean="0"/>
              <a:t>виробничих</a:t>
            </a:r>
            <a:r>
              <a:rPr lang="ru-RU" dirty="0" smtClean="0"/>
              <a:t>  </a:t>
            </a:r>
            <a:r>
              <a:rPr lang="ru-RU" dirty="0" err="1" smtClean="0"/>
              <a:t>витрат</a:t>
            </a:r>
            <a:r>
              <a:rPr lang="ru-RU" dirty="0" smtClean="0"/>
              <a:t>  за  </a:t>
            </a:r>
            <a:r>
              <a:rPr lang="ru-RU" dirty="0" err="1" smtClean="0"/>
              <a:t>рахунок</a:t>
            </a:r>
            <a:r>
              <a:rPr lang="ru-RU" dirty="0" smtClean="0"/>
              <a:t>  скоро- </a:t>
            </a:r>
            <a:r>
              <a:rPr lang="ru-RU" dirty="0" err="1" smtClean="0"/>
              <a:t>чення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товарно-</a:t>
            </a:r>
            <a:r>
              <a:rPr lang="ru-RU" dirty="0" err="1" smtClean="0"/>
              <a:t>матеріальних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гнучкість</a:t>
            </a:r>
            <a:r>
              <a:rPr lang="ru-RU" dirty="0" smtClean="0"/>
              <a:t>  у  </a:t>
            </a:r>
            <a:r>
              <a:rPr lang="ru-RU" dirty="0" err="1" smtClean="0"/>
              <a:t>використанні</a:t>
            </a:r>
            <a:r>
              <a:rPr lang="ru-RU" dirty="0" smtClean="0"/>
              <a:t>  </a:t>
            </a:r>
            <a:r>
              <a:rPr lang="ru-RU" dirty="0" err="1" smtClean="0"/>
              <a:t>внутрішніх</a:t>
            </a:r>
            <a:r>
              <a:rPr lang="ru-RU" dirty="0" smtClean="0"/>
              <a:t>  </a:t>
            </a:r>
            <a:r>
              <a:rPr lang="ru-RU" dirty="0" err="1" smtClean="0"/>
              <a:t>потужностей</a:t>
            </a:r>
            <a:r>
              <a:rPr lang="ru-RU" dirty="0" smtClean="0"/>
              <a:t> 80%-120%;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гнучкість</a:t>
            </a:r>
            <a:r>
              <a:rPr lang="ru-RU" dirty="0" smtClean="0"/>
              <a:t>  моделей  </a:t>
            </a:r>
            <a:r>
              <a:rPr lang="ru-RU" dirty="0" err="1" smtClean="0"/>
              <a:t>позмінної</a:t>
            </a:r>
            <a:r>
              <a:rPr lang="ru-RU" dirty="0" smtClean="0"/>
              <a:t>  </a:t>
            </a:r>
            <a:r>
              <a:rPr lang="ru-RU" dirty="0" err="1" smtClean="0"/>
              <a:t>роботи</a:t>
            </a:r>
            <a:r>
              <a:rPr lang="ru-RU" dirty="0" smtClean="0"/>
              <a:t>  /  </a:t>
            </a:r>
            <a:r>
              <a:rPr lang="ru-RU" dirty="0" err="1" smtClean="0"/>
              <a:t>структури</a:t>
            </a:r>
            <a:r>
              <a:rPr lang="ru-RU" dirty="0" smtClean="0"/>
              <a:t> оплати;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автоматизація</a:t>
            </a:r>
            <a:r>
              <a:rPr lang="ru-RU" dirty="0" smtClean="0"/>
              <a:t>   </a:t>
            </a:r>
            <a:r>
              <a:rPr lang="ru-RU" dirty="0" err="1" smtClean="0"/>
              <a:t>процесів</a:t>
            </a:r>
            <a:r>
              <a:rPr lang="ru-RU" dirty="0" smtClean="0"/>
              <a:t>   для   </a:t>
            </a:r>
            <a:r>
              <a:rPr lang="ru-RU" dirty="0" err="1" smtClean="0"/>
              <a:t>зняття</a:t>
            </a:r>
            <a:r>
              <a:rPr lang="ru-RU" dirty="0" smtClean="0"/>
              <a:t>   </a:t>
            </a:r>
            <a:r>
              <a:rPr lang="ru-RU" dirty="0" err="1" smtClean="0"/>
              <a:t>надмірної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підвищення</a:t>
            </a:r>
            <a:r>
              <a:rPr lang="ru-RU" dirty="0" smtClean="0"/>
              <a:t>   </a:t>
            </a:r>
            <a:r>
              <a:rPr lang="ru-RU" dirty="0" err="1" smtClean="0"/>
              <a:t>кваліфікації</a:t>
            </a:r>
            <a:r>
              <a:rPr lang="ru-RU" dirty="0" smtClean="0"/>
              <a:t>   персоналу   з   широкою </a:t>
            </a:r>
            <a:r>
              <a:rPr lang="ru-RU" dirty="0" err="1" smtClean="0"/>
              <a:t>спеціалізацією</a:t>
            </a:r>
            <a:r>
              <a:rPr lang="ru-RU" dirty="0" smtClean="0"/>
              <a:t> з метою </a:t>
            </a:r>
            <a:r>
              <a:rPr lang="ru-RU" dirty="0" err="1" smtClean="0"/>
              <a:t>подолання</a:t>
            </a:r>
            <a:r>
              <a:rPr lang="ru-RU" dirty="0" smtClean="0"/>
              <a:t> </a:t>
            </a:r>
            <a:r>
              <a:rPr lang="ru-RU" dirty="0" err="1" smtClean="0"/>
              <a:t>надмірної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політика</a:t>
            </a:r>
            <a:r>
              <a:rPr lang="ru-RU" dirty="0" smtClean="0"/>
              <a:t>  </a:t>
            </a:r>
            <a:r>
              <a:rPr lang="ru-RU" dirty="0" err="1" smtClean="0"/>
              <a:t>управління</a:t>
            </a:r>
            <a:r>
              <a:rPr lang="ru-RU" dirty="0" smtClean="0"/>
              <a:t>  </a:t>
            </a:r>
            <a:r>
              <a:rPr lang="ru-RU" dirty="0" err="1" smtClean="0"/>
              <a:t>асортиментом</a:t>
            </a:r>
            <a:r>
              <a:rPr lang="ru-RU" dirty="0" smtClean="0"/>
              <a:t>  і  запасами  з </a:t>
            </a:r>
            <a:r>
              <a:rPr lang="ru-RU" dirty="0" err="1" smtClean="0"/>
              <a:t>розбивкою</a:t>
            </a:r>
            <a:r>
              <a:rPr lang="ru-RU" dirty="0" smtClean="0"/>
              <a:t> за видами </a:t>
            </a:r>
            <a:r>
              <a:rPr lang="ru-RU" dirty="0" err="1" smtClean="0"/>
              <a:t>продукції</a:t>
            </a:r>
            <a:r>
              <a:rPr lang="ru-RU" dirty="0" smtClean="0"/>
              <a:t> та 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прозорість</a:t>
            </a:r>
            <a:r>
              <a:rPr lang="ru-RU" dirty="0" smtClean="0"/>
              <a:t>  і  </a:t>
            </a:r>
            <a:r>
              <a:rPr lang="ru-RU" dirty="0" err="1" smtClean="0"/>
              <a:t>регулярний</a:t>
            </a:r>
            <a:r>
              <a:rPr lang="ru-RU" dirty="0" smtClean="0"/>
              <a:t>  </a:t>
            </a:r>
            <a:r>
              <a:rPr lang="ru-RU" dirty="0" err="1" smtClean="0"/>
              <a:t>моніторинг</a:t>
            </a:r>
            <a:r>
              <a:rPr lang="ru-RU" dirty="0" smtClean="0"/>
              <a:t>  </a:t>
            </a:r>
            <a:r>
              <a:rPr lang="ru-RU" dirty="0" err="1" smtClean="0"/>
              <a:t>операційних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постачальників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збільшення</a:t>
            </a:r>
            <a:r>
              <a:rPr lang="ru-RU" dirty="0" smtClean="0"/>
              <a:t>  </a:t>
            </a:r>
            <a:r>
              <a:rPr lang="ru-RU" dirty="0" err="1" smtClean="0"/>
              <a:t>кількості</a:t>
            </a:r>
            <a:r>
              <a:rPr lang="ru-RU" dirty="0" smtClean="0"/>
              <a:t>  </a:t>
            </a:r>
            <a:r>
              <a:rPr lang="ru-RU" dirty="0" err="1" smtClean="0"/>
              <a:t>джерел</a:t>
            </a:r>
            <a:r>
              <a:rPr lang="ru-RU" dirty="0" smtClean="0"/>
              <a:t>  </a:t>
            </a:r>
            <a:r>
              <a:rPr lang="ru-RU" dirty="0" err="1" smtClean="0"/>
              <a:t>постачання</a:t>
            </a:r>
            <a:r>
              <a:rPr lang="ru-RU" dirty="0" smtClean="0"/>
              <a:t>  і  </a:t>
            </a:r>
            <a:r>
              <a:rPr lang="ru-RU" dirty="0" err="1" smtClean="0"/>
              <a:t>відхід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єдиного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регулярний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ризиків</a:t>
            </a:r>
            <a:r>
              <a:rPr lang="ru-RU" dirty="0" smtClean="0"/>
              <a:t> </a:t>
            </a:r>
            <a:r>
              <a:rPr lang="ru-RU" dirty="0" err="1" smtClean="0"/>
              <a:t>постачаль</a:t>
            </a:r>
            <a:r>
              <a:rPr lang="ru-RU" dirty="0" smtClean="0"/>
              <a:t>- </a:t>
            </a:r>
            <a:r>
              <a:rPr lang="ru-RU" dirty="0" err="1" smtClean="0"/>
              <a:t>ників</a:t>
            </a:r>
            <a:r>
              <a:rPr lang="ru-RU" dirty="0" smtClean="0"/>
              <a:t> і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партнерств з </a:t>
            </a:r>
            <a:r>
              <a:rPr lang="ru-RU" dirty="0" err="1" smtClean="0"/>
              <a:t>поділом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 за </a:t>
            </a:r>
            <a:r>
              <a:rPr lang="ru-RU" dirty="0" err="1" smtClean="0"/>
              <a:t>ризиками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трансферне</a:t>
            </a:r>
            <a:r>
              <a:rPr lang="ru-RU" dirty="0" smtClean="0"/>
              <a:t> </a:t>
            </a:r>
            <a:r>
              <a:rPr lang="ru-RU" dirty="0" err="1" smtClean="0"/>
              <a:t>ціноутворення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75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" y="212922"/>
            <a:ext cx="116781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	</a:t>
            </a:r>
            <a:r>
              <a:rPr lang="ru-RU" dirty="0" err="1" smtClean="0"/>
              <a:t>оптимізація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 / </a:t>
            </a:r>
            <a:r>
              <a:rPr lang="ru-RU" dirty="0" err="1" smtClean="0"/>
              <a:t>експорту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через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митного</a:t>
            </a:r>
            <a:r>
              <a:rPr lang="ru-RU" dirty="0" smtClean="0"/>
              <a:t> складу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до </a:t>
            </a:r>
            <a:r>
              <a:rPr lang="ru-RU" dirty="0" err="1" smtClean="0"/>
              <a:t>сплати</a:t>
            </a:r>
            <a:r>
              <a:rPr lang="ru-RU" dirty="0" smtClean="0"/>
              <a:t> </a:t>
            </a:r>
            <a:r>
              <a:rPr lang="ru-RU" dirty="0" err="1" smtClean="0"/>
              <a:t>мита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оптимізація</a:t>
            </a:r>
            <a:r>
              <a:rPr lang="ru-RU" dirty="0" smtClean="0"/>
              <a:t>  </a:t>
            </a:r>
            <a:r>
              <a:rPr lang="ru-RU" dirty="0" err="1" smtClean="0"/>
              <a:t>процесів</a:t>
            </a:r>
            <a:r>
              <a:rPr lang="ru-RU" dirty="0" smtClean="0"/>
              <a:t>  </a:t>
            </a:r>
            <a:r>
              <a:rPr lang="ru-RU" dirty="0" err="1" smtClean="0"/>
              <a:t>виробництва</a:t>
            </a:r>
            <a:r>
              <a:rPr lang="ru-RU" dirty="0" smtClean="0"/>
              <a:t>  та  </a:t>
            </a:r>
            <a:r>
              <a:rPr lang="ru-RU" dirty="0" err="1" smtClean="0"/>
              <a:t>збирання</a:t>
            </a:r>
            <a:r>
              <a:rPr lang="ru-RU" dirty="0" smtClean="0"/>
              <a:t> (</a:t>
            </a:r>
            <a:r>
              <a:rPr lang="ru-RU" dirty="0" err="1" smtClean="0"/>
              <a:t>виробництво</a:t>
            </a:r>
            <a:r>
              <a:rPr lang="ru-RU" dirty="0" smtClean="0"/>
              <a:t>  </a:t>
            </a:r>
            <a:r>
              <a:rPr lang="ru-RU" dirty="0" err="1" smtClean="0"/>
              <a:t>продукції</a:t>
            </a:r>
            <a:r>
              <a:rPr lang="ru-RU" dirty="0" smtClean="0"/>
              <a:t>  за  </a:t>
            </a:r>
            <a:r>
              <a:rPr lang="ru-RU" dirty="0" err="1" smtClean="0"/>
              <a:t>індивідуальними</a:t>
            </a:r>
            <a:r>
              <a:rPr lang="ru-RU" dirty="0" smtClean="0"/>
              <a:t>  </a:t>
            </a:r>
            <a:r>
              <a:rPr lang="ru-RU" dirty="0" err="1" smtClean="0"/>
              <a:t>замовлен</a:t>
            </a:r>
            <a:r>
              <a:rPr lang="ru-RU" dirty="0" smtClean="0"/>
              <a:t>- </a:t>
            </a:r>
            <a:r>
              <a:rPr lang="ru-RU" dirty="0" err="1" smtClean="0"/>
              <a:t>нями</a:t>
            </a:r>
            <a:r>
              <a:rPr lang="ru-RU" dirty="0" smtClean="0"/>
              <a:t>);</a:t>
            </a:r>
          </a:p>
          <a:p>
            <a:r>
              <a:rPr lang="ru-RU" dirty="0" smtClean="0"/>
              <a:t>•	угода  з  партнерами  по  </a:t>
            </a:r>
            <a:r>
              <a:rPr lang="ru-RU" dirty="0" err="1" smtClean="0"/>
              <a:t>ланцюгу</a:t>
            </a:r>
            <a:r>
              <a:rPr lang="ru-RU" dirty="0" smtClean="0"/>
              <a:t>  </a:t>
            </a:r>
            <a:r>
              <a:rPr lang="ru-RU" dirty="0" err="1" smtClean="0"/>
              <a:t>постачання</a:t>
            </a:r>
            <a:r>
              <a:rPr lang="ru-RU" dirty="0" smtClean="0"/>
              <a:t>  про </a:t>
            </a:r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 smtClean="0"/>
              <a:t>найвищих</a:t>
            </a:r>
            <a:r>
              <a:rPr lang="ru-RU" dirty="0" smtClean="0"/>
              <a:t> </a:t>
            </a:r>
            <a:r>
              <a:rPr lang="ru-RU" dirty="0" err="1" smtClean="0"/>
              <a:t>стандартів</a:t>
            </a:r>
            <a:r>
              <a:rPr lang="ru-RU" dirty="0" smtClean="0"/>
              <a:t> </a:t>
            </a:r>
            <a:r>
              <a:rPr lang="ru-RU" dirty="0" err="1" smtClean="0"/>
              <a:t>етики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ефективні</a:t>
            </a:r>
            <a:r>
              <a:rPr lang="ru-RU" dirty="0" smtClean="0"/>
              <a:t> заходи </a:t>
            </a:r>
            <a:r>
              <a:rPr lang="ru-RU" dirty="0" err="1" smtClean="0"/>
              <a:t>відстеження</a:t>
            </a:r>
            <a:r>
              <a:rPr lang="ru-RU" dirty="0" smtClean="0"/>
              <a:t> та контролю з </a:t>
            </a:r>
            <a:r>
              <a:rPr lang="ru-RU" dirty="0" err="1" smtClean="0"/>
              <a:t>ме</a:t>
            </a:r>
            <a:r>
              <a:rPr lang="ru-RU" dirty="0" smtClean="0"/>
              <a:t>- тою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стійкої</a:t>
            </a:r>
            <a:r>
              <a:rPr lang="ru-RU" dirty="0" smtClean="0"/>
              <a:t> </a:t>
            </a:r>
            <a:r>
              <a:rPr lang="ru-RU" dirty="0" err="1" smtClean="0"/>
              <a:t>ланцюжка</a:t>
            </a:r>
            <a:r>
              <a:rPr lang="ru-RU" dirty="0" smtClean="0"/>
              <a:t> поставок [12].</a:t>
            </a:r>
          </a:p>
          <a:p>
            <a:r>
              <a:rPr lang="ru-RU" dirty="0" err="1" smtClean="0"/>
              <a:t>Використання</a:t>
            </a:r>
            <a:r>
              <a:rPr lang="ru-RU" dirty="0" smtClean="0"/>
              <a:t>  таких  </a:t>
            </a:r>
            <a:r>
              <a:rPr lang="ru-RU" dirty="0" err="1" smtClean="0"/>
              <a:t>передових</a:t>
            </a:r>
            <a:r>
              <a:rPr lang="ru-RU" dirty="0" smtClean="0"/>
              <a:t>  </a:t>
            </a:r>
            <a:r>
              <a:rPr lang="ru-RU" dirty="0" err="1" smtClean="0"/>
              <a:t>методів</a:t>
            </a:r>
            <a:r>
              <a:rPr lang="ru-RU" dirty="0" smtClean="0"/>
              <a:t>  </a:t>
            </a:r>
            <a:r>
              <a:rPr lang="ru-RU" dirty="0" err="1" smtClean="0"/>
              <a:t>диференці</a:t>
            </a:r>
            <a:r>
              <a:rPr lang="ru-RU" dirty="0" smtClean="0"/>
              <a:t>- </a:t>
            </a:r>
            <a:r>
              <a:rPr lang="ru-RU" dirty="0" err="1" smtClean="0"/>
              <a:t>ації</a:t>
            </a:r>
            <a:r>
              <a:rPr lang="ru-RU" dirty="0" smtClean="0"/>
              <a:t> </a:t>
            </a:r>
            <a:r>
              <a:rPr lang="ru-RU" dirty="0" err="1" smtClean="0"/>
              <a:t>ланцюгів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підвищенню</a:t>
            </a:r>
            <a:r>
              <a:rPr lang="ru-RU" dirty="0" smtClean="0"/>
              <a:t> </a:t>
            </a:r>
            <a:r>
              <a:rPr lang="ru-RU" dirty="0" err="1" smtClean="0"/>
              <a:t>загаль</a:t>
            </a:r>
            <a:r>
              <a:rPr lang="ru-RU" dirty="0" smtClean="0"/>
              <a:t>- </a:t>
            </a:r>
            <a:r>
              <a:rPr lang="ru-RU" dirty="0" err="1" smtClean="0"/>
              <a:t>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роздрібної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все </a:t>
            </a:r>
            <a:r>
              <a:rPr lang="ru-RU" dirty="0" err="1" smtClean="0"/>
              <a:t>ще</a:t>
            </a:r>
            <a:r>
              <a:rPr lang="ru-RU" dirty="0" smtClean="0"/>
              <a:t> є </a:t>
            </a:r>
            <a:r>
              <a:rPr lang="ru-RU" dirty="0" err="1" smtClean="0"/>
              <a:t>інноваційними</a:t>
            </a:r>
            <a:r>
              <a:rPr lang="ru-RU" dirty="0" smtClean="0"/>
              <a:t> і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ли- </a:t>
            </a:r>
            <a:r>
              <a:rPr lang="ru-RU" dirty="0" err="1" smtClean="0"/>
              <a:t>ше</a:t>
            </a:r>
            <a:r>
              <a:rPr lang="ru-RU" dirty="0" smtClean="0"/>
              <a:t>  </a:t>
            </a:r>
            <a:r>
              <a:rPr lang="ru-RU" dirty="0" err="1" smtClean="0"/>
              <a:t>незначною</a:t>
            </a:r>
            <a:r>
              <a:rPr lang="ru-RU" dirty="0" smtClean="0"/>
              <a:t>  </a:t>
            </a:r>
            <a:r>
              <a:rPr lang="ru-RU" dirty="0" err="1" smtClean="0"/>
              <a:t>кількістю</a:t>
            </a:r>
            <a:r>
              <a:rPr lang="ru-RU" dirty="0" smtClean="0"/>
              <a:t>  </a:t>
            </a:r>
            <a:r>
              <a:rPr lang="ru-RU" dirty="0" err="1" smtClean="0"/>
              <a:t>компаній-лідерів</a:t>
            </a:r>
            <a:r>
              <a:rPr lang="ru-RU" dirty="0" smtClean="0"/>
              <a:t>  [12].  </a:t>
            </a:r>
            <a:r>
              <a:rPr lang="ru-RU" dirty="0" err="1" smtClean="0"/>
              <a:t>Слід</a:t>
            </a:r>
            <a:r>
              <a:rPr lang="ru-RU" dirty="0" smtClean="0"/>
              <a:t>  за- </a:t>
            </a:r>
            <a:r>
              <a:rPr lang="ru-RU" dirty="0" err="1" smtClean="0"/>
              <a:t>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ефективний</a:t>
            </a:r>
            <a:r>
              <a:rPr lang="ru-RU" dirty="0" smtClean="0"/>
              <a:t> </a:t>
            </a:r>
            <a:r>
              <a:rPr lang="ru-RU" dirty="0" err="1" smtClean="0"/>
              <a:t>ланцюг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є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 </a:t>
            </a:r>
            <a:r>
              <a:rPr lang="ru-RU" dirty="0" err="1" smtClean="0"/>
              <a:t>пріоритетів</a:t>
            </a:r>
            <a:r>
              <a:rPr lang="ru-RU" dirty="0" smtClean="0"/>
              <a:t>  </a:t>
            </a:r>
            <a:r>
              <a:rPr lang="ru-RU" dirty="0" err="1" smtClean="0"/>
              <a:t>більшості</a:t>
            </a:r>
            <a:r>
              <a:rPr lang="ru-RU" dirty="0" smtClean="0"/>
              <a:t>  МРТМ  на  </a:t>
            </a:r>
            <a:r>
              <a:rPr lang="ru-RU" dirty="0" err="1" smtClean="0"/>
              <a:t>зовнішніх</a:t>
            </a:r>
            <a:r>
              <a:rPr lang="ru-RU" dirty="0" smtClean="0"/>
              <a:t> ринках.  </a:t>
            </a:r>
            <a:r>
              <a:rPr lang="ru-RU" dirty="0" err="1" smtClean="0"/>
              <a:t>Водночас</a:t>
            </a:r>
            <a:r>
              <a:rPr lang="ru-RU" dirty="0" smtClean="0"/>
              <a:t>,  </a:t>
            </a:r>
            <a:r>
              <a:rPr lang="ru-RU" dirty="0" err="1" smtClean="0"/>
              <a:t>міжнародна</a:t>
            </a:r>
            <a:r>
              <a:rPr lang="ru-RU" dirty="0" smtClean="0"/>
              <a:t>  та  </a:t>
            </a:r>
            <a:r>
              <a:rPr lang="ru-RU" dirty="0" err="1" smtClean="0"/>
              <a:t>вітчизняна</a:t>
            </a:r>
            <a:r>
              <a:rPr lang="ru-RU" dirty="0" smtClean="0"/>
              <a:t>  практика </a:t>
            </a:r>
            <a:r>
              <a:rPr lang="ru-RU" dirty="0" err="1" smtClean="0"/>
              <a:t>засвідчує</a:t>
            </a:r>
            <a:r>
              <a:rPr lang="ru-RU" dirty="0" smtClean="0"/>
              <a:t> про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затяжних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пар- </a:t>
            </a:r>
            <a:r>
              <a:rPr lang="ru-RU" dirty="0" err="1" smtClean="0"/>
              <a:t>тнерами</a:t>
            </a:r>
            <a:r>
              <a:rPr lang="ru-RU" dirty="0" smtClean="0"/>
              <a:t> при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збутових</a:t>
            </a:r>
            <a:r>
              <a:rPr lang="ru-RU" dirty="0" smtClean="0"/>
              <a:t> систем МРТМ. При-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є не просто </a:t>
            </a:r>
            <a:r>
              <a:rPr lang="ru-RU" dirty="0" err="1" smtClean="0"/>
              <a:t>зіткненням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, а </a:t>
            </a:r>
            <a:r>
              <a:rPr lang="ru-RU" dirty="0" err="1" smtClean="0"/>
              <a:t>свід</a:t>
            </a:r>
            <a:r>
              <a:rPr lang="ru-RU" dirty="0" smtClean="0"/>
              <a:t>- </a:t>
            </a:r>
            <a:r>
              <a:rPr lang="ru-RU" dirty="0" err="1" smtClean="0"/>
              <a:t>ченням</a:t>
            </a:r>
            <a:r>
              <a:rPr lang="ru-RU" dirty="0" smtClean="0"/>
              <a:t>    проблем,  </a:t>
            </a:r>
            <a:r>
              <a:rPr lang="ru-RU" dirty="0" err="1" smtClean="0"/>
              <a:t>які</a:t>
            </a:r>
            <a:r>
              <a:rPr lang="ru-RU" dirty="0" smtClean="0"/>
              <a:t>  тяжко  </a:t>
            </a:r>
            <a:r>
              <a:rPr lang="ru-RU" dirty="0" err="1" smtClean="0"/>
              <a:t>врегулювати</a:t>
            </a:r>
            <a:r>
              <a:rPr lang="ru-RU" dirty="0" smtClean="0"/>
              <a:t>,  і  </a:t>
            </a:r>
            <a:r>
              <a:rPr lang="ru-RU" dirty="0" err="1" smtClean="0"/>
              <a:t>наслідком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часткове</a:t>
            </a:r>
            <a:r>
              <a:rPr lang="ru-RU" dirty="0" smtClean="0"/>
              <a:t> </a:t>
            </a:r>
            <a:r>
              <a:rPr lang="ru-RU" dirty="0" err="1" smtClean="0"/>
              <a:t>призупинення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 по- вне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співпраці</a:t>
            </a:r>
            <a:r>
              <a:rPr lang="ru-RU" dirty="0" smtClean="0"/>
              <a:t>. </a:t>
            </a:r>
            <a:r>
              <a:rPr lang="ru-RU" dirty="0" err="1" smtClean="0"/>
              <a:t>Гострота</a:t>
            </a:r>
            <a:r>
              <a:rPr lang="ru-RU" dirty="0" smtClean="0"/>
              <a:t> та </a:t>
            </a:r>
            <a:r>
              <a:rPr lang="ru-RU" dirty="0" err="1" smtClean="0"/>
              <a:t>вагомість</a:t>
            </a:r>
            <a:r>
              <a:rPr lang="ru-RU" dirty="0" smtClean="0"/>
              <a:t> </a:t>
            </a:r>
            <a:r>
              <a:rPr lang="ru-RU" dirty="0" err="1" smtClean="0"/>
              <a:t>конф</a:t>
            </a:r>
            <a:r>
              <a:rPr lang="ru-RU" dirty="0" smtClean="0"/>
              <a:t>- </a:t>
            </a:r>
            <a:r>
              <a:rPr lang="ru-RU" dirty="0" err="1" smtClean="0"/>
              <a:t>ліктів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 ланками </a:t>
            </a:r>
            <a:r>
              <a:rPr lang="ru-RU" dirty="0" err="1" smtClean="0"/>
              <a:t>збутового</a:t>
            </a:r>
            <a:r>
              <a:rPr lang="ru-RU" dirty="0" smtClean="0"/>
              <a:t> </a:t>
            </a:r>
            <a:r>
              <a:rPr lang="ru-RU" dirty="0" err="1" smtClean="0"/>
              <a:t>ланцюга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дієвого</a:t>
            </a:r>
            <a:r>
              <a:rPr lang="ru-RU" dirty="0" smtClean="0"/>
              <a:t> </a:t>
            </a:r>
            <a:r>
              <a:rPr lang="ru-RU" dirty="0" err="1" smtClean="0"/>
              <a:t>інструментарію</a:t>
            </a:r>
            <a:r>
              <a:rPr lang="ru-RU" dirty="0" smtClean="0"/>
              <a:t> </a:t>
            </a:r>
            <a:r>
              <a:rPr lang="ru-RU" dirty="0" err="1" smtClean="0"/>
              <a:t>задля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ідеальному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 члени </a:t>
            </a:r>
            <a:r>
              <a:rPr lang="ru-RU" dirty="0" err="1" smtClean="0"/>
              <a:t>маркетингової</a:t>
            </a:r>
            <a:r>
              <a:rPr lang="ru-RU" dirty="0" smtClean="0"/>
              <a:t> </a:t>
            </a:r>
            <a:r>
              <a:rPr lang="ru-RU" dirty="0" err="1" smtClean="0"/>
              <a:t>сис</a:t>
            </a:r>
            <a:r>
              <a:rPr lang="ru-RU" dirty="0" smtClean="0"/>
              <a:t>- теми,  у  </a:t>
            </a:r>
            <a:r>
              <a:rPr lang="ru-RU" dirty="0" err="1" smtClean="0"/>
              <a:t>т.ч</a:t>
            </a:r>
            <a:r>
              <a:rPr lang="ru-RU" dirty="0" smtClean="0"/>
              <a:t>.  за  </a:t>
            </a:r>
            <a:r>
              <a:rPr lang="ru-RU" dirty="0" err="1" smtClean="0"/>
              <a:t>участі</a:t>
            </a:r>
            <a:r>
              <a:rPr lang="ru-RU" dirty="0" smtClean="0"/>
              <a:t>  МРТМ,  </a:t>
            </a:r>
            <a:r>
              <a:rPr lang="ru-RU" dirty="0" err="1" smtClean="0"/>
              <a:t>інтегрованої</a:t>
            </a:r>
            <a:r>
              <a:rPr lang="ru-RU" dirty="0" smtClean="0"/>
              <a:t>  </a:t>
            </a:r>
            <a:r>
              <a:rPr lang="ru-RU" dirty="0" err="1" smtClean="0"/>
              <a:t>системи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функціонує</a:t>
            </a:r>
            <a:r>
              <a:rPr lang="ru-RU" dirty="0" smtClean="0"/>
              <a:t>  як  </a:t>
            </a:r>
            <a:r>
              <a:rPr lang="ru-RU" dirty="0" err="1" smtClean="0"/>
              <a:t>єдине</a:t>
            </a:r>
            <a:r>
              <a:rPr lang="ru-RU" dirty="0" smtClean="0"/>
              <a:t>  </a:t>
            </a:r>
            <a:r>
              <a:rPr lang="ru-RU" dirty="0" err="1" smtClean="0"/>
              <a:t>ціле</a:t>
            </a:r>
            <a:r>
              <a:rPr lang="ru-RU" dirty="0" smtClean="0"/>
              <a:t>,  </a:t>
            </a:r>
            <a:r>
              <a:rPr lang="ru-RU" dirty="0" err="1" smtClean="0"/>
              <a:t>мають</a:t>
            </a:r>
            <a:r>
              <a:rPr lang="ru-RU" dirty="0" smtClean="0"/>
              <a:t>  </a:t>
            </a:r>
            <a:r>
              <a:rPr lang="ru-RU" dirty="0" err="1" smtClean="0"/>
              <a:t>співпрацювати</a:t>
            </a:r>
            <a:r>
              <a:rPr lang="ru-RU" dirty="0" smtClean="0"/>
              <a:t>  </a:t>
            </a:r>
            <a:r>
              <a:rPr lang="ru-RU" dirty="0" err="1" smtClean="0"/>
              <a:t>між</a:t>
            </a:r>
            <a:r>
              <a:rPr lang="ru-RU" dirty="0" smtClean="0"/>
              <a:t> собою  на  засадах  </a:t>
            </a:r>
            <a:r>
              <a:rPr lang="ru-RU" dirty="0" err="1" smtClean="0"/>
              <a:t>повної</a:t>
            </a:r>
            <a:r>
              <a:rPr lang="ru-RU" dirty="0" smtClean="0"/>
              <a:t>  </a:t>
            </a:r>
            <a:r>
              <a:rPr lang="ru-RU" dirty="0" err="1" smtClean="0"/>
              <a:t>довіри</a:t>
            </a:r>
            <a:r>
              <a:rPr lang="ru-RU" dirty="0" smtClean="0"/>
              <a:t>  та  </a:t>
            </a:r>
            <a:r>
              <a:rPr lang="ru-RU" dirty="0" err="1" smtClean="0"/>
              <a:t>неухильного</a:t>
            </a:r>
            <a:r>
              <a:rPr lang="ru-RU" dirty="0" smtClean="0"/>
              <a:t>  </a:t>
            </a:r>
            <a:r>
              <a:rPr lang="ru-RU" dirty="0" err="1" smtClean="0"/>
              <a:t>вико</a:t>
            </a:r>
            <a:r>
              <a:rPr lang="ru-RU" dirty="0" smtClean="0"/>
              <a:t>- </a:t>
            </a:r>
            <a:r>
              <a:rPr lang="ru-RU" dirty="0" err="1" smtClean="0"/>
              <a:t>нання</a:t>
            </a:r>
            <a:r>
              <a:rPr lang="ru-RU" dirty="0" smtClean="0"/>
              <a:t> </a:t>
            </a:r>
            <a:r>
              <a:rPr lang="ru-RU" dirty="0" err="1" smtClean="0"/>
              <a:t>взятих</a:t>
            </a:r>
            <a:r>
              <a:rPr lang="ru-RU" dirty="0" smtClean="0"/>
              <a:t> на себе </a:t>
            </a:r>
            <a:r>
              <a:rPr lang="ru-RU" dirty="0" err="1" smtClean="0"/>
              <a:t>обов'язків</a:t>
            </a:r>
            <a:r>
              <a:rPr lang="ru-RU" dirty="0" smtClean="0"/>
              <a:t> з метою </a:t>
            </a:r>
            <a:r>
              <a:rPr lang="ru-RU" dirty="0" err="1" smtClean="0"/>
              <a:t>підтримки</a:t>
            </a:r>
            <a:r>
              <a:rPr lang="ru-RU" dirty="0" smtClean="0"/>
              <a:t> но- </a:t>
            </a:r>
            <a:r>
              <a:rPr lang="ru-RU" dirty="0" err="1" smtClean="0"/>
              <a:t>рмального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та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на </a:t>
            </a:r>
            <a:r>
              <a:rPr lang="ru-RU" dirty="0" err="1" smtClean="0"/>
              <a:t>конкре</a:t>
            </a:r>
            <a:r>
              <a:rPr lang="ru-RU" dirty="0" smtClean="0"/>
              <a:t>- </a:t>
            </a:r>
            <a:r>
              <a:rPr lang="ru-RU" dirty="0" err="1" smtClean="0"/>
              <a:t>тному</a:t>
            </a:r>
            <a:r>
              <a:rPr lang="ru-RU" dirty="0" smtClean="0"/>
              <a:t>  </a:t>
            </a:r>
            <a:r>
              <a:rPr lang="ru-RU" dirty="0" err="1" smtClean="0"/>
              <a:t>національному</a:t>
            </a:r>
            <a:r>
              <a:rPr lang="ru-RU" dirty="0" smtClean="0"/>
              <a:t>  ринку.  </a:t>
            </a:r>
            <a:r>
              <a:rPr lang="ru-RU" dirty="0" err="1" smtClean="0"/>
              <a:t>Проте</a:t>
            </a:r>
            <a:r>
              <a:rPr lang="ru-RU" dirty="0" smtClean="0"/>
              <a:t>  часто  </a:t>
            </a:r>
            <a:r>
              <a:rPr lang="ru-RU" dirty="0" err="1" smtClean="0"/>
              <a:t>окремі</a:t>
            </a:r>
            <a:r>
              <a:rPr lang="ru-RU" dirty="0" smtClean="0"/>
              <a:t>  </a:t>
            </a:r>
            <a:r>
              <a:rPr lang="ru-RU" dirty="0" err="1" smtClean="0"/>
              <a:t>учас</a:t>
            </a:r>
            <a:r>
              <a:rPr lang="ru-RU" dirty="0" smtClean="0"/>
              <a:t>- </a:t>
            </a:r>
            <a:r>
              <a:rPr lang="ru-RU" dirty="0" err="1" smtClean="0"/>
              <a:t>ники</a:t>
            </a:r>
            <a:r>
              <a:rPr lang="ru-RU" dirty="0" smtClean="0"/>
              <a:t> каналу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опікуються</a:t>
            </a:r>
            <a:r>
              <a:rPr lang="ru-RU" dirty="0" smtClean="0"/>
              <a:t> </a:t>
            </a:r>
            <a:r>
              <a:rPr lang="ru-RU" dirty="0" err="1" smtClean="0"/>
              <a:t>власними</a:t>
            </a:r>
            <a:r>
              <a:rPr lang="ru-RU" dirty="0" smtClean="0"/>
              <a:t> </a:t>
            </a:r>
            <a:r>
              <a:rPr lang="ru-RU" dirty="0" err="1" smtClean="0"/>
              <a:t>цілями</a:t>
            </a:r>
            <a:r>
              <a:rPr lang="ru-RU" dirty="0" smtClean="0"/>
              <a:t> і не </a:t>
            </a:r>
            <a:r>
              <a:rPr lang="ru-RU" dirty="0" err="1" smtClean="0"/>
              <a:t>погоджуються</a:t>
            </a:r>
            <a:r>
              <a:rPr lang="ru-RU" dirty="0" smtClean="0"/>
              <a:t> з </a:t>
            </a:r>
            <a:r>
              <a:rPr lang="ru-RU" dirty="0" err="1" smtClean="0"/>
              <a:t>роллю</a:t>
            </a:r>
            <a:r>
              <a:rPr lang="ru-RU" dirty="0" smtClean="0"/>
              <a:t>, яку вони </a:t>
            </a:r>
            <a:r>
              <a:rPr lang="ru-RU" dirty="0" err="1" smtClean="0"/>
              <a:t>відіграють</a:t>
            </a:r>
            <a:r>
              <a:rPr lang="ru-RU" dirty="0" smtClean="0"/>
              <a:t> у </a:t>
            </a:r>
            <a:r>
              <a:rPr lang="ru-RU" dirty="0" err="1" smtClean="0"/>
              <a:t>каналі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з 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ru-RU" dirty="0" err="1" smtClean="0"/>
              <a:t>винагороди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Наявність</a:t>
            </a:r>
            <a:r>
              <a:rPr lang="ru-RU" dirty="0" smtClean="0"/>
              <a:t> таких </a:t>
            </a:r>
            <a:r>
              <a:rPr lang="ru-RU" dirty="0" err="1" smtClean="0"/>
              <a:t>розбіжно</a:t>
            </a:r>
            <a:r>
              <a:rPr lang="ru-RU" dirty="0" smtClean="0"/>
              <a:t>- </a:t>
            </a:r>
            <a:r>
              <a:rPr lang="ru-RU" dirty="0" err="1" smtClean="0"/>
              <a:t>стей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горизонтальних</a:t>
            </a:r>
            <a:r>
              <a:rPr lang="ru-RU" dirty="0" smtClean="0"/>
              <a:t> (</a:t>
            </a:r>
            <a:r>
              <a:rPr lang="ru-RU" dirty="0" err="1" smtClean="0"/>
              <a:t>конфлікти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уча- </a:t>
            </a:r>
            <a:r>
              <a:rPr lang="ru-RU" dirty="0" err="1" smtClean="0"/>
              <a:t>сниками</a:t>
            </a:r>
            <a:r>
              <a:rPr lang="ru-RU" dirty="0" smtClean="0"/>
              <a:t>  одного  </a:t>
            </a:r>
            <a:r>
              <a:rPr lang="ru-RU" dirty="0" err="1" smtClean="0"/>
              <a:t>рівня</a:t>
            </a:r>
            <a:r>
              <a:rPr lang="ru-RU" dirty="0" smtClean="0"/>
              <a:t>)  та  </a:t>
            </a:r>
            <a:r>
              <a:rPr lang="ru-RU" dirty="0" err="1" smtClean="0"/>
              <a:t>вертикальних</a:t>
            </a:r>
            <a:r>
              <a:rPr lang="ru-RU" dirty="0" smtClean="0"/>
              <a:t>  (</a:t>
            </a:r>
            <a:r>
              <a:rPr lang="ru-RU" dirty="0" err="1" smtClean="0"/>
              <a:t>між</a:t>
            </a:r>
            <a:r>
              <a:rPr lang="ru-RU" dirty="0" smtClean="0"/>
              <a:t> 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рівнями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) </a:t>
            </a:r>
            <a:r>
              <a:rPr lang="ru-RU" dirty="0" err="1" smtClean="0"/>
              <a:t>конфліктів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каналу роз- </a:t>
            </a:r>
            <a:r>
              <a:rPr lang="ru-RU" dirty="0" err="1" smtClean="0"/>
              <a:t>поділу</a:t>
            </a:r>
            <a:r>
              <a:rPr lang="ru-RU" dirty="0" smtClean="0"/>
              <a:t>  [16].  </a:t>
            </a:r>
            <a:r>
              <a:rPr lang="ru-RU" dirty="0" err="1" smtClean="0"/>
              <a:t>Довжина</a:t>
            </a:r>
            <a:r>
              <a:rPr lang="ru-RU" dirty="0" smtClean="0"/>
              <a:t>  (</a:t>
            </a:r>
            <a:r>
              <a:rPr lang="ru-RU" dirty="0" err="1" smtClean="0"/>
              <a:t>кількість</a:t>
            </a:r>
            <a:r>
              <a:rPr lang="ru-RU" dirty="0" smtClean="0"/>
              <a:t>  </a:t>
            </a:r>
            <a:r>
              <a:rPr lang="ru-RU" dirty="0" err="1" smtClean="0"/>
              <a:t>рівнів</a:t>
            </a:r>
            <a:r>
              <a:rPr lang="ru-RU" dirty="0" smtClean="0"/>
              <a:t>)  та  широта  (</a:t>
            </a:r>
            <a:r>
              <a:rPr lang="ru-RU" dirty="0" err="1" smtClean="0"/>
              <a:t>кіль</a:t>
            </a:r>
            <a:r>
              <a:rPr lang="ru-RU" dirty="0" smtClean="0"/>
              <a:t>- </a:t>
            </a:r>
            <a:r>
              <a:rPr lang="ru-RU" dirty="0" err="1" smtClean="0"/>
              <a:t>кість</a:t>
            </a:r>
            <a:r>
              <a:rPr lang="ru-RU" dirty="0" smtClean="0"/>
              <a:t>  </a:t>
            </a:r>
            <a:r>
              <a:rPr lang="ru-RU" dirty="0" err="1" smtClean="0"/>
              <a:t>однотипних</a:t>
            </a:r>
            <a:r>
              <a:rPr lang="ru-RU" dirty="0" smtClean="0"/>
              <a:t>  </a:t>
            </a:r>
            <a:r>
              <a:rPr lang="ru-RU" dirty="0" err="1" smtClean="0"/>
              <a:t>підприємств</a:t>
            </a:r>
            <a:r>
              <a:rPr lang="ru-RU" dirty="0" smtClean="0"/>
              <a:t>  в  межах  одного  </a:t>
            </a:r>
            <a:r>
              <a:rPr lang="ru-RU" dirty="0" err="1" smtClean="0"/>
              <a:t>рівня</a:t>
            </a:r>
            <a:r>
              <a:rPr lang="ru-RU" dirty="0" smtClean="0"/>
              <a:t>) каналу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різними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44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823" y="467138"/>
            <a:ext cx="112209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Розглянемо</a:t>
            </a:r>
            <a:r>
              <a:rPr lang="ru-RU" dirty="0" smtClean="0"/>
              <a:t>  </a:t>
            </a:r>
            <a:r>
              <a:rPr lang="ru-RU" dirty="0" err="1" smtClean="0"/>
              <a:t>декілька</a:t>
            </a:r>
            <a:r>
              <a:rPr lang="ru-RU" dirty="0" smtClean="0"/>
              <a:t>  </a:t>
            </a:r>
            <a:r>
              <a:rPr lang="ru-RU" dirty="0" err="1" smtClean="0"/>
              <a:t>найбільш</a:t>
            </a:r>
            <a:r>
              <a:rPr lang="ru-RU" dirty="0" smtClean="0"/>
              <a:t>  </a:t>
            </a:r>
            <a:r>
              <a:rPr lang="ru-RU" dirty="0" err="1" smtClean="0"/>
              <a:t>поширених</a:t>
            </a:r>
            <a:r>
              <a:rPr lang="ru-RU" dirty="0" smtClean="0"/>
              <a:t>  в  </a:t>
            </a:r>
            <a:r>
              <a:rPr lang="ru-RU" dirty="0" err="1" smtClean="0"/>
              <a:t>міжна</a:t>
            </a:r>
            <a:r>
              <a:rPr lang="ru-RU" dirty="0" smtClean="0"/>
              <a:t>- </a:t>
            </a:r>
            <a:r>
              <a:rPr lang="ru-RU" dirty="0" err="1" smtClean="0"/>
              <a:t>родній</a:t>
            </a:r>
            <a:r>
              <a:rPr lang="ru-RU" dirty="0" smtClean="0"/>
              <a:t> </a:t>
            </a:r>
            <a:r>
              <a:rPr lang="ru-RU" dirty="0" err="1" smtClean="0"/>
              <a:t>практиці</a:t>
            </a:r>
            <a:r>
              <a:rPr lang="ru-RU" dirty="0" smtClean="0"/>
              <a:t> причин </a:t>
            </a:r>
            <a:r>
              <a:rPr lang="ru-RU" dirty="0" err="1" smtClean="0"/>
              <a:t>загострення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  на </a:t>
            </a:r>
            <a:r>
              <a:rPr lang="ru-RU" dirty="0" err="1" smtClean="0"/>
              <a:t>прикладі</a:t>
            </a:r>
            <a:r>
              <a:rPr lang="ru-RU" dirty="0" smtClean="0"/>
              <a:t>   </a:t>
            </a:r>
            <a:r>
              <a:rPr lang="ru-RU" dirty="0" err="1" smtClean="0"/>
              <a:t>традиційного</a:t>
            </a:r>
            <a:r>
              <a:rPr lang="ru-RU" dirty="0" smtClean="0"/>
              <a:t>   вертикального   каналу   </a:t>
            </a:r>
            <a:r>
              <a:rPr lang="ru-RU" dirty="0" err="1" smtClean="0"/>
              <a:t>розподілу</a:t>
            </a:r>
            <a:r>
              <a:rPr lang="ru-RU" dirty="0" smtClean="0"/>
              <a:t> (</a:t>
            </a:r>
            <a:r>
              <a:rPr lang="ru-RU" dirty="0" err="1" smtClean="0"/>
              <a:t>виробниче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 –&gt;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оптової</a:t>
            </a:r>
            <a:r>
              <a:rPr lang="ru-RU" dirty="0" smtClean="0"/>
              <a:t> тор- </a:t>
            </a:r>
            <a:r>
              <a:rPr lang="ru-RU" dirty="0" err="1" smtClean="0"/>
              <a:t>гівлі</a:t>
            </a:r>
            <a:r>
              <a:rPr lang="ru-RU" dirty="0" smtClean="0"/>
              <a:t>  –&gt;  </a:t>
            </a:r>
            <a:r>
              <a:rPr lang="ru-RU" dirty="0" err="1" smtClean="0"/>
              <a:t>підприємство</a:t>
            </a:r>
            <a:r>
              <a:rPr lang="ru-RU" dirty="0" smtClean="0"/>
              <a:t>  </a:t>
            </a:r>
            <a:r>
              <a:rPr lang="ru-RU" dirty="0" err="1" smtClean="0"/>
              <a:t>роздрібної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 –&gt;  </a:t>
            </a:r>
            <a:r>
              <a:rPr lang="ru-RU" dirty="0" err="1" smtClean="0"/>
              <a:t>споживач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виробниче</a:t>
            </a:r>
            <a:r>
              <a:rPr lang="ru-RU" dirty="0" smtClean="0"/>
              <a:t>  </a:t>
            </a:r>
            <a:r>
              <a:rPr lang="ru-RU" dirty="0" err="1" smtClean="0"/>
              <a:t>підприємство</a:t>
            </a:r>
            <a:r>
              <a:rPr lang="ru-RU" dirty="0" smtClean="0"/>
              <a:t>  –&gt;  </a:t>
            </a:r>
            <a:r>
              <a:rPr lang="ru-RU" dirty="0" err="1" smtClean="0"/>
              <a:t>підприємство</a:t>
            </a:r>
            <a:r>
              <a:rPr lang="ru-RU" dirty="0" smtClean="0"/>
              <a:t>  </a:t>
            </a:r>
            <a:r>
              <a:rPr lang="ru-RU" dirty="0" err="1" smtClean="0"/>
              <a:t>роздріб</a:t>
            </a:r>
            <a:r>
              <a:rPr lang="ru-RU" dirty="0" smtClean="0"/>
              <a:t>- </a:t>
            </a:r>
            <a:r>
              <a:rPr lang="ru-RU" dirty="0" err="1" smtClean="0"/>
              <a:t>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–&gt;   </a:t>
            </a:r>
            <a:r>
              <a:rPr lang="ru-RU" dirty="0" err="1" smtClean="0"/>
              <a:t>споживач</a:t>
            </a:r>
            <a:r>
              <a:rPr lang="ru-RU" dirty="0" smtClean="0"/>
              <a:t>) </a:t>
            </a:r>
            <a:r>
              <a:rPr lang="ru-RU" dirty="0" err="1" smtClean="0"/>
              <a:t>між</a:t>
            </a:r>
            <a:r>
              <a:rPr lang="ru-RU" dirty="0" smtClean="0"/>
              <a:t> резидентами та  </a:t>
            </a:r>
            <a:r>
              <a:rPr lang="ru-RU" dirty="0" err="1" smtClean="0"/>
              <a:t>нерези</a:t>
            </a:r>
            <a:r>
              <a:rPr lang="ru-RU" dirty="0" smtClean="0"/>
              <a:t>- </a:t>
            </a:r>
            <a:r>
              <a:rPr lang="ru-RU" dirty="0" err="1" smtClean="0"/>
              <a:t>дентами</a:t>
            </a:r>
            <a:r>
              <a:rPr lang="ru-RU" dirty="0" smtClean="0"/>
              <a:t>  </a:t>
            </a:r>
            <a:r>
              <a:rPr lang="ru-RU" dirty="0" err="1" smtClean="0"/>
              <a:t>країни</a:t>
            </a:r>
            <a:r>
              <a:rPr lang="ru-RU" dirty="0" smtClean="0"/>
              <a:t>. У  </a:t>
            </a:r>
            <a:r>
              <a:rPr lang="ru-RU" dirty="0" err="1" smtClean="0"/>
              <a:t>разі</a:t>
            </a:r>
            <a:r>
              <a:rPr lang="ru-RU" dirty="0" smtClean="0"/>
              <a:t>  </a:t>
            </a:r>
            <a:r>
              <a:rPr lang="ru-RU" b="1" dirty="0" smtClean="0"/>
              <a:t>коли </a:t>
            </a:r>
            <a:r>
              <a:rPr lang="ru-RU" b="1" dirty="0" err="1" smtClean="0"/>
              <a:t>виробником</a:t>
            </a:r>
            <a:r>
              <a:rPr lang="ru-RU" b="1" dirty="0" smtClean="0"/>
              <a:t>  є  </a:t>
            </a:r>
            <a:r>
              <a:rPr lang="ru-RU" b="1" dirty="0" err="1" smtClean="0"/>
              <a:t>міжнародне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підприємство</a:t>
            </a:r>
            <a:r>
              <a:rPr lang="ru-RU" b="1" dirty="0" smtClean="0"/>
              <a:t>,  яке  </a:t>
            </a:r>
            <a:r>
              <a:rPr lang="ru-RU" b="1" dirty="0" err="1" smtClean="0"/>
              <a:t>співпрацює</a:t>
            </a:r>
            <a:r>
              <a:rPr lang="ru-RU" b="1" dirty="0" smtClean="0"/>
              <a:t>  з  </a:t>
            </a:r>
            <a:r>
              <a:rPr lang="ru-RU" b="1" dirty="0" err="1" smtClean="0"/>
              <a:t>місцевим</a:t>
            </a:r>
            <a:r>
              <a:rPr lang="ru-RU" b="1" dirty="0" smtClean="0"/>
              <a:t> </a:t>
            </a:r>
            <a:r>
              <a:rPr lang="ru-RU" b="1" dirty="0" err="1" smtClean="0"/>
              <a:t>дистриб'юто</a:t>
            </a:r>
            <a:r>
              <a:rPr lang="ru-RU" b="1" dirty="0" smtClean="0"/>
              <a:t>- ром  на </a:t>
            </a:r>
            <a:r>
              <a:rPr lang="ru-RU" b="1" dirty="0" err="1" smtClean="0"/>
              <a:t>іноземному</a:t>
            </a:r>
            <a:r>
              <a:rPr lang="ru-RU" b="1" dirty="0" smtClean="0"/>
              <a:t> ринку,  </a:t>
            </a:r>
            <a:r>
              <a:rPr lang="ru-RU" b="1" dirty="0" err="1" smtClean="0"/>
              <a:t>найбільші</a:t>
            </a:r>
            <a:r>
              <a:rPr lang="ru-RU" b="1" dirty="0" smtClean="0"/>
              <a:t> </a:t>
            </a:r>
            <a:r>
              <a:rPr lang="ru-RU" b="1" dirty="0" err="1" smtClean="0"/>
              <a:t>проблеми</a:t>
            </a:r>
            <a:r>
              <a:rPr lang="ru-RU" b="1" dirty="0" smtClean="0"/>
              <a:t> </a:t>
            </a:r>
            <a:r>
              <a:rPr lang="ru-RU" b="1" dirty="0" err="1" smtClean="0"/>
              <a:t>виника</a:t>
            </a:r>
            <a:r>
              <a:rPr lang="ru-RU" b="1" dirty="0" smtClean="0"/>
              <a:t>- </a:t>
            </a:r>
            <a:r>
              <a:rPr lang="ru-RU" b="1" dirty="0" err="1" smtClean="0"/>
              <a:t>ють</a:t>
            </a:r>
            <a:r>
              <a:rPr lang="ru-RU" b="1" dirty="0" smtClean="0"/>
              <a:t> у </a:t>
            </a:r>
            <a:r>
              <a:rPr lang="ru-RU" b="1" dirty="0" err="1" smtClean="0"/>
              <a:t>взаємовідносинах</a:t>
            </a:r>
            <a:r>
              <a:rPr lang="ru-RU" b="1" dirty="0" smtClean="0"/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</a:t>
            </a:r>
            <a:r>
              <a:rPr lang="ru-RU" b="1" dirty="0" err="1" smtClean="0"/>
              <a:t>виробником</a:t>
            </a:r>
            <a:r>
              <a:rPr lang="ru-RU" b="1" dirty="0" smtClean="0"/>
              <a:t>–нерезидентом та   </a:t>
            </a:r>
            <a:r>
              <a:rPr lang="ru-RU" b="1" dirty="0" err="1" smtClean="0"/>
              <a:t>торговельним</a:t>
            </a:r>
            <a:r>
              <a:rPr lang="ru-RU" b="1" dirty="0" smtClean="0"/>
              <a:t>   </a:t>
            </a:r>
            <a:r>
              <a:rPr lang="ru-RU" b="1" dirty="0" err="1" smtClean="0"/>
              <a:t>підприємством</a:t>
            </a:r>
            <a:r>
              <a:rPr lang="ru-RU" b="1" dirty="0" smtClean="0"/>
              <a:t>–резидентом,   </a:t>
            </a:r>
            <a:r>
              <a:rPr lang="ru-RU" b="1" dirty="0" err="1" smtClean="0"/>
              <a:t>що</a:t>
            </a:r>
            <a:r>
              <a:rPr lang="ru-RU" b="1" dirty="0" smtClean="0"/>
              <a:t>   не </a:t>
            </a:r>
            <a:r>
              <a:rPr lang="ru-RU" b="1" dirty="0" err="1" smtClean="0"/>
              <a:t>виключає</a:t>
            </a:r>
            <a:r>
              <a:rPr lang="ru-RU" b="1" dirty="0" smtClean="0"/>
              <a:t>   </a:t>
            </a:r>
            <a:r>
              <a:rPr lang="ru-RU" b="1" dirty="0" err="1" smtClean="0"/>
              <a:t>також</a:t>
            </a:r>
            <a:r>
              <a:rPr lang="ru-RU" b="1" dirty="0" smtClean="0"/>
              <a:t>   </a:t>
            </a:r>
            <a:r>
              <a:rPr lang="ru-RU" b="1" dirty="0" err="1" smtClean="0"/>
              <a:t>розгортання</a:t>
            </a:r>
            <a:r>
              <a:rPr lang="ru-RU" b="1" dirty="0" smtClean="0"/>
              <a:t>   </a:t>
            </a:r>
            <a:r>
              <a:rPr lang="ru-RU" b="1" dirty="0" err="1" smtClean="0"/>
              <a:t>конфліктів</a:t>
            </a:r>
            <a:r>
              <a:rPr lang="ru-RU" b="1" dirty="0" smtClean="0"/>
              <a:t>   </a:t>
            </a:r>
            <a:r>
              <a:rPr lang="ru-RU" b="1" dirty="0" err="1" smtClean="0"/>
              <a:t>між</a:t>
            </a:r>
            <a:r>
              <a:rPr lang="ru-RU" b="1" dirty="0" smtClean="0"/>
              <a:t>   </a:t>
            </a:r>
            <a:r>
              <a:rPr lang="ru-RU" b="1" dirty="0" err="1" smtClean="0"/>
              <a:t>іншими</a:t>
            </a:r>
            <a:r>
              <a:rPr lang="ru-RU" b="1" dirty="0" smtClean="0"/>
              <a:t> </a:t>
            </a:r>
            <a:r>
              <a:rPr lang="ru-RU" b="1" dirty="0" err="1" smtClean="0"/>
              <a:t>учасниками</a:t>
            </a:r>
            <a:r>
              <a:rPr lang="ru-RU" b="1" dirty="0" smtClean="0"/>
              <a:t> каналу </a:t>
            </a:r>
            <a:r>
              <a:rPr lang="ru-RU" b="1" dirty="0" err="1" smtClean="0"/>
              <a:t>збуту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Коли  за  </a:t>
            </a:r>
            <a:r>
              <a:rPr lang="ru-RU" dirty="0" err="1" smtClean="0"/>
              <a:t>рівних</a:t>
            </a:r>
            <a:r>
              <a:rPr lang="ru-RU" dirty="0" smtClean="0"/>
              <a:t>  умов  </a:t>
            </a:r>
            <a:r>
              <a:rPr lang="ru-RU" dirty="0" err="1" smtClean="0"/>
              <a:t>відповідно</a:t>
            </a:r>
            <a:r>
              <a:rPr lang="ru-RU" dirty="0" smtClean="0"/>
              <a:t>  до  </a:t>
            </a:r>
            <a:r>
              <a:rPr lang="ru-RU" dirty="0" err="1" smtClean="0"/>
              <a:t>попереднього</a:t>
            </a:r>
            <a:r>
              <a:rPr lang="ru-RU" dirty="0" smtClean="0"/>
              <a:t> прикладу  </a:t>
            </a:r>
            <a:r>
              <a:rPr lang="ru-RU" b="1" dirty="0" smtClean="0"/>
              <a:t>нерезидентом    є    </a:t>
            </a:r>
            <a:r>
              <a:rPr lang="ru-RU" b="1" dirty="0" err="1" smtClean="0"/>
              <a:t>підприємство</a:t>
            </a:r>
            <a:r>
              <a:rPr lang="ru-RU" b="1" dirty="0" smtClean="0"/>
              <a:t>  </a:t>
            </a:r>
            <a:r>
              <a:rPr lang="ru-RU" b="1" dirty="0" err="1" smtClean="0"/>
              <a:t>торгівлі</a:t>
            </a:r>
            <a:r>
              <a:rPr lang="ru-RU" b="1" dirty="0" smtClean="0"/>
              <a:t>,  у </a:t>
            </a:r>
            <a:r>
              <a:rPr lang="ru-RU" b="1" dirty="0" err="1" smtClean="0"/>
              <a:t>цьому</a:t>
            </a:r>
            <a:r>
              <a:rPr lang="ru-RU" b="1" dirty="0" smtClean="0"/>
              <a:t>  </a:t>
            </a:r>
            <a:r>
              <a:rPr lang="ru-RU" b="1" dirty="0" err="1" smtClean="0"/>
              <a:t>випадку</a:t>
            </a:r>
            <a:r>
              <a:rPr lang="ru-RU" b="1" dirty="0" smtClean="0"/>
              <a:t>  </a:t>
            </a:r>
            <a:r>
              <a:rPr lang="ru-RU" b="1" dirty="0" err="1" smtClean="0"/>
              <a:t>також</a:t>
            </a:r>
            <a:r>
              <a:rPr lang="ru-RU" b="1" dirty="0" smtClean="0"/>
              <a:t>  </a:t>
            </a:r>
            <a:r>
              <a:rPr lang="ru-RU" b="1" dirty="0" err="1" smtClean="0"/>
              <a:t>можуть</a:t>
            </a:r>
            <a:r>
              <a:rPr lang="ru-RU" b="1" dirty="0" smtClean="0"/>
              <a:t>  </a:t>
            </a:r>
            <a:r>
              <a:rPr lang="ru-RU" b="1" dirty="0" err="1" smtClean="0"/>
              <a:t>виникати</a:t>
            </a:r>
            <a:r>
              <a:rPr lang="ru-RU" b="1" dirty="0" smtClean="0"/>
              <a:t>  </a:t>
            </a:r>
            <a:r>
              <a:rPr lang="ru-RU" b="1" dirty="0" err="1" smtClean="0"/>
              <a:t>конфлікти</a:t>
            </a:r>
            <a:r>
              <a:rPr lang="ru-RU" b="1" dirty="0" smtClean="0"/>
              <a:t>  </a:t>
            </a:r>
            <a:r>
              <a:rPr lang="ru-RU" b="1" dirty="0" err="1" smtClean="0"/>
              <a:t>між</a:t>
            </a:r>
            <a:r>
              <a:rPr lang="ru-RU" b="1" dirty="0" smtClean="0"/>
              <a:t> </a:t>
            </a:r>
            <a:r>
              <a:rPr lang="ru-RU" b="1" dirty="0" err="1" smtClean="0"/>
              <a:t>учасниками</a:t>
            </a:r>
            <a:r>
              <a:rPr lang="ru-RU" b="1" dirty="0" smtClean="0"/>
              <a:t>  каналу  </a:t>
            </a:r>
            <a:r>
              <a:rPr lang="ru-RU" b="1" dirty="0" err="1" smtClean="0"/>
              <a:t>розподілу</a:t>
            </a:r>
            <a:r>
              <a:rPr lang="ru-RU" dirty="0" smtClean="0"/>
              <a:t>.  За  таких  </a:t>
            </a:r>
            <a:r>
              <a:rPr lang="ru-RU" dirty="0" err="1" smtClean="0"/>
              <a:t>обставин</a:t>
            </a:r>
            <a:r>
              <a:rPr lang="ru-RU" dirty="0" smtClean="0"/>
              <a:t>  </a:t>
            </a:r>
            <a:r>
              <a:rPr lang="ru-RU" dirty="0" err="1" smtClean="0"/>
              <a:t>між</a:t>
            </a:r>
            <a:r>
              <a:rPr lang="ru-RU" dirty="0" smtClean="0"/>
              <a:t>- </a:t>
            </a:r>
            <a:r>
              <a:rPr lang="ru-RU" dirty="0" err="1" smtClean="0"/>
              <a:t>народне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 для </a:t>
            </a:r>
            <a:r>
              <a:rPr lang="ru-RU" dirty="0" err="1" smtClean="0"/>
              <a:t>налагодження</a:t>
            </a:r>
            <a:r>
              <a:rPr lang="ru-RU" dirty="0" smtClean="0"/>
              <a:t> </a:t>
            </a:r>
            <a:r>
              <a:rPr lang="ru-RU" dirty="0" err="1" smtClean="0"/>
              <a:t>співпраці</a:t>
            </a:r>
            <a:r>
              <a:rPr lang="ru-RU" dirty="0" smtClean="0"/>
              <a:t> з ними. </a:t>
            </a:r>
            <a:r>
              <a:rPr lang="ru-RU" dirty="0" err="1" smtClean="0"/>
              <a:t>Однак</a:t>
            </a:r>
            <a:r>
              <a:rPr lang="ru-RU" dirty="0" smtClean="0"/>
              <a:t>, як  і  у  </a:t>
            </a:r>
            <a:r>
              <a:rPr lang="ru-RU" dirty="0" err="1" smtClean="0"/>
              <a:t>попередньому</a:t>
            </a:r>
            <a:r>
              <a:rPr lang="ru-RU" dirty="0" smtClean="0"/>
              <a:t>  </a:t>
            </a:r>
            <a:r>
              <a:rPr lang="ru-RU" dirty="0" err="1" smtClean="0"/>
              <a:t>випадку</a:t>
            </a:r>
            <a:r>
              <a:rPr lang="ru-RU" dirty="0" smtClean="0"/>
              <a:t>  </a:t>
            </a:r>
            <a:r>
              <a:rPr lang="ru-RU" dirty="0" err="1" smtClean="0"/>
              <a:t>найбільш</a:t>
            </a:r>
            <a:r>
              <a:rPr lang="ru-RU" dirty="0" smtClean="0"/>
              <a:t>  проблемною  в </a:t>
            </a:r>
            <a:r>
              <a:rPr lang="ru-RU" dirty="0" err="1" smtClean="0"/>
              <a:t>діяльності</a:t>
            </a:r>
            <a:r>
              <a:rPr lang="ru-RU" dirty="0" smtClean="0"/>
              <a:t>  на  </a:t>
            </a:r>
            <a:r>
              <a:rPr lang="ru-RU" dirty="0" err="1" smtClean="0"/>
              <a:t>міжнародних</a:t>
            </a:r>
            <a:r>
              <a:rPr lang="ru-RU" dirty="0" smtClean="0"/>
              <a:t>  ринках  є  ланка  "</a:t>
            </a:r>
            <a:r>
              <a:rPr lang="ru-RU" dirty="0" err="1" smtClean="0"/>
              <a:t>виробниче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 –  </a:t>
            </a:r>
            <a:r>
              <a:rPr lang="ru-RU" dirty="0" err="1" smtClean="0"/>
              <a:t>торговельне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",  де </a:t>
            </a:r>
            <a:r>
              <a:rPr lang="ru-RU" dirty="0" err="1" smtClean="0"/>
              <a:t>найчас</a:t>
            </a:r>
            <a:r>
              <a:rPr lang="ru-RU" dirty="0" smtClean="0"/>
              <a:t>- </a:t>
            </a:r>
            <a:r>
              <a:rPr lang="ru-RU" dirty="0" err="1" smtClean="0"/>
              <a:t>тіше</a:t>
            </a:r>
            <a:r>
              <a:rPr lang="ru-RU" dirty="0" smtClean="0"/>
              <a:t> </a:t>
            </a:r>
            <a:r>
              <a:rPr lang="ru-RU" dirty="0" err="1" smtClean="0"/>
              <a:t>загострюються</a:t>
            </a:r>
            <a:r>
              <a:rPr lang="ru-RU" dirty="0" smtClean="0"/>
              <a:t>  </a:t>
            </a:r>
            <a:r>
              <a:rPr lang="ru-RU" dirty="0" err="1" smtClean="0"/>
              <a:t>конфлікти</a:t>
            </a:r>
            <a:r>
              <a:rPr lang="ru-RU" dirty="0" smtClean="0"/>
              <a:t>, </a:t>
            </a:r>
            <a:r>
              <a:rPr lang="ru-RU" dirty="0" err="1" smtClean="0"/>
              <a:t>пов'язані</a:t>
            </a:r>
            <a:r>
              <a:rPr lang="ru-RU" dirty="0" smtClean="0"/>
              <a:t>  як 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специфкою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в </a:t>
            </a:r>
            <a:r>
              <a:rPr lang="ru-RU" dirty="0" err="1" smtClean="0"/>
              <a:t>певній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, так і з </a:t>
            </a:r>
            <a:r>
              <a:rPr lang="ru-RU" dirty="0" err="1" smtClean="0"/>
              <a:t>загальнопширеними</a:t>
            </a:r>
            <a:r>
              <a:rPr lang="ru-RU" dirty="0" smtClean="0"/>
              <a:t>  причинами  </a:t>
            </a:r>
            <a:r>
              <a:rPr lang="ru-RU" dirty="0" err="1" smtClean="0"/>
              <a:t>виникнення</a:t>
            </a:r>
            <a:r>
              <a:rPr lang="ru-RU" dirty="0" smtClean="0"/>
              <a:t>  </a:t>
            </a:r>
            <a:r>
              <a:rPr lang="ru-RU" dirty="0" err="1" smtClean="0"/>
              <a:t>конфліктних</a:t>
            </a:r>
            <a:r>
              <a:rPr lang="ru-RU" dirty="0" smtClean="0"/>
              <a:t>  </a:t>
            </a:r>
            <a:r>
              <a:rPr lang="ru-RU" dirty="0" err="1" smtClean="0"/>
              <a:t>ситуа</a:t>
            </a:r>
            <a:r>
              <a:rPr lang="ru-RU" dirty="0" smtClean="0"/>
              <a:t>- </a:t>
            </a:r>
            <a:r>
              <a:rPr lang="ru-RU" dirty="0" err="1" smtClean="0"/>
              <a:t>цій</a:t>
            </a:r>
            <a:r>
              <a:rPr lang="ru-RU" b="1" dirty="0" smtClean="0"/>
              <a:t>. </a:t>
            </a:r>
            <a:r>
              <a:rPr lang="ru-RU" b="1" dirty="0" err="1" smtClean="0"/>
              <a:t>Якщо</a:t>
            </a:r>
            <a:r>
              <a:rPr lang="ru-RU" b="1" dirty="0" smtClean="0"/>
              <a:t> нерезидент є </a:t>
            </a:r>
            <a:r>
              <a:rPr lang="ru-RU" b="1" dirty="0" err="1" smtClean="0"/>
              <a:t>підприємством</a:t>
            </a:r>
            <a:r>
              <a:rPr lang="ru-RU" b="1" dirty="0" smtClean="0"/>
              <a:t> </a:t>
            </a:r>
            <a:r>
              <a:rPr lang="ru-RU" b="1" dirty="0" err="1" smtClean="0"/>
              <a:t>оптової</a:t>
            </a:r>
            <a:r>
              <a:rPr lang="ru-RU" b="1" dirty="0" smtClean="0"/>
              <a:t> </a:t>
            </a:r>
            <a:r>
              <a:rPr lang="ru-RU" b="1" dirty="0" err="1" smtClean="0"/>
              <a:t>торгівлі</a:t>
            </a:r>
            <a:r>
              <a:rPr lang="ru-RU" b="1" dirty="0" smtClean="0"/>
              <a:t>, то у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разі</a:t>
            </a:r>
            <a:r>
              <a:rPr lang="ru-RU" b="1" dirty="0" smtClean="0"/>
              <a:t>  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виникнути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горизонтальні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конфлікти</a:t>
            </a:r>
            <a:r>
              <a:rPr lang="ru-RU" b="1" dirty="0" smtClean="0"/>
              <a:t> при </a:t>
            </a:r>
            <a:r>
              <a:rPr lang="ru-RU" b="1" dirty="0" err="1" smtClean="0"/>
              <a:t>реалізації</a:t>
            </a:r>
            <a:r>
              <a:rPr lang="ru-RU" b="1" dirty="0" smtClean="0"/>
              <a:t> одного й того ж товару </a:t>
            </a:r>
            <a:r>
              <a:rPr lang="ru-RU" b="1" dirty="0" err="1" smtClean="0"/>
              <a:t>вироб</a:t>
            </a:r>
            <a:r>
              <a:rPr lang="ru-RU" b="1" dirty="0" smtClean="0"/>
              <a:t>- </a:t>
            </a:r>
            <a:r>
              <a:rPr lang="ru-RU" b="1" dirty="0" err="1" smtClean="0"/>
              <a:t>ника</a:t>
            </a:r>
            <a:r>
              <a:rPr lang="ru-RU" b="1" dirty="0" smtClean="0"/>
              <a:t>  на  одному  і  тому  ж  </a:t>
            </a:r>
            <a:r>
              <a:rPr lang="ru-RU" b="1" dirty="0" err="1" smtClean="0"/>
              <a:t>географічному</a:t>
            </a:r>
            <a:r>
              <a:rPr lang="ru-RU" b="1" dirty="0" smtClean="0"/>
              <a:t>  ринку  </a:t>
            </a:r>
            <a:r>
              <a:rPr lang="ru-RU" b="1" dirty="0" err="1" smtClean="0"/>
              <a:t>чи</a:t>
            </a:r>
            <a:r>
              <a:rPr lang="ru-RU" b="1" dirty="0" smtClean="0"/>
              <a:t>  при </a:t>
            </a:r>
            <a:r>
              <a:rPr lang="ru-RU" b="1" dirty="0" err="1" smtClean="0"/>
              <a:t>виході</a:t>
            </a:r>
            <a:r>
              <a:rPr lang="ru-RU" b="1" dirty="0" smtClean="0"/>
              <a:t> дилера за </a:t>
            </a:r>
            <a:r>
              <a:rPr lang="ru-RU" b="1" dirty="0" err="1" smtClean="0"/>
              <a:t>межі</a:t>
            </a:r>
            <a:r>
              <a:rPr lang="ru-RU" b="1" dirty="0" smtClean="0"/>
              <a:t> </a:t>
            </a:r>
            <a:r>
              <a:rPr lang="ru-RU" b="1" dirty="0" err="1" smtClean="0"/>
              <a:t>своєї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, </a:t>
            </a:r>
            <a:r>
              <a:rPr lang="ru-RU" b="1" dirty="0" err="1" smtClean="0"/>
              <a:t>або</a:t>
            </a:r>
            <a:r>
              <a:rPr lang="ru-RU" b="1" dirty="0" smtClean="0"/>
              <a:t> ж </a:t>
            </a:r>
            <a:r>
              <a:rPr lang="ru-RU" b="1" dirty="0" err="1" smtClean="0"/>
              <a:t>посиленні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 </a:t>
            </a:r>
            <a:r>
              <a:rPr lang="ru-RU" b="1" dirty="0" err="1" smtClean="0"/>
              <a:t>присутності</a:t>
            </a:r>
            <a:r>
              <a:rPr lang="ru-RU" b="1" dirty="0" smtClean="0"/>
              <a:t>  на  </a:t>
            </a:r>
            <a:r>
              <a:rPr lang="ru-RU" b="1" dirty="0" err="1" smtClean="0"/>
              <a:t>інших</a:t>
            </a:r>
            <a:r>
              <a:rPr lang="ru-RU" b="1" dirty="0" smtClean="0"/>
              <a:t>  </a:t>
            </a:r>
            <a:r>
              <a:rPr lang="ru-RU" b="1" dirty="0" err="1" smtClean="0"/>
              <a:t>територіях</a:t>
            </a:r>
            <a:r>
              <a:rPr lang="ru-RU" b="1" dirty="0" smtClean="0"/>
              <a:t>.</a:t>
            </a:r>
            <a:r>
              <a:rPr lang="ru-RU" dirty="0" smtClean="0"/>
              <a:t>  При  </a:t>
            </a:r>
            <a:r>
              <a:rPr lang="ru-RU" dirty="0" err="1" smtClean="0"/>
              <a:t>співпраці</a:t>
            </a:r>
            <a:r>
              <a:rPr lang="ru-RU" dirty="0" smtClean="0"/>
              <a:t>  з </a:t>
            </a:r>
            <a:r>
              <a:rPr lang="ru-RU" dirty="0" err="1" smtClean="0"/>
              <a:t>підприємствами</a:t>
            </a:r>
            <a:r>
              <a:rPr lang="ru-RU" dirty="0" smtClean="0"/>
              <a:t> </a:t>
            </a:r>
            <a:r>
              <a:rPr lang="ru-RU" dirty="0" err="1" smtClean="0"/>
              <a:t>роздрібної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заго</a:t>
            </a:r>
            <a:r>
              <a:rPr lang="ru-RU" dirty="0" smtClean="0"/>
              <a:t>- </a:t>
            </a:r>
            <a:r>
              <a:rPr lang="ru-RU" dirty="0" err="1" smtClean="0"/>
              <a:t>стритись</a:t>
            </a:r>
            <a:r>
              <a:rPr lang="ru-RU" dirty="0" smtClean="0"/>
              <a:t>  через  проблему  </a:t>
            </a:r>
            <a:r>
              <a:rPr lang="ru-RU" dirty="0" err="1" smtClean="0"/>
              <a:t>перерозподілу</a:t>
            </a:r>
            <a:r>
              <a:rPr lang="ru-RU" dirty="0" smtClean="0"/>
              <a:t>  </a:t>
            </a:r>
            <a:r>
              <a:rPr lang="ru-RU" dirty="0" err="1" smtClean="0"/>
              <a:t>доходів</a:t>
            </a:r>
            <a:r>
              <a:rPr lang="ru-RU" dirty="0" smtClean="0"/>
              <a:t>  у  </a:t>
            </a:r>
            <a:r>
              <a:rPr lang="ru-RU" dirty="0" err="1" smtClean="0"/>
              <a:t>ме</a:t>
            </a:r>
            <a:r>
              <a:rPr lang="ru-RU" dirty="0" smtClean="0"/>
              <a:t>- </a:t>
            </a:r>
            <a:r>
              <a:rPr lang="ru-RU" dirty="0" err="1" smtClean="0"/>
              <a:t>жах</a:t>
            </a:r>
            <a:r>
              <a:rPr lang="ru-RU" dirty="0" smtClean="0"/>
              <a:t> каналу, </a:t>
            </a:r>
            <a:r>
              <a:rPr lang="ru-RU" dirty="0" err="1" smtClean="0"/>
              <a:t>систематичну</a:t>
            </a:r>
            <a:r>
              <a:rPr lang="ru-RU" dirty="0" smtClean="0"/>
              <a:t> та </a:t>
            </a:r>
            <a:r>
              <a:rPr lang="ru-RU" dirty="0" err="1" smtClean="0"/>
              <a:t>тривалу</a:t>
            </a:r>
            <a:r>
              <a:rPr lang="ru-RU" dirty="0" smtClean="0"/>
              <a:t> </a:t>
            </a:r>
            <a:r>
              <a:rPr lang="ru-RU" dirty="0" err="1" smtClean="0"/>
              <a:t>відстрочку</a:t>
            </a:r>
            <a:r>
              <a:rPr lang="ru-RU" dirty="0" smtClean="0"/>
              <a:t> плате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8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2469"/>
            <a:ext cx="1201782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Американські</a:t>
            </a:r>
            <a:r>
              <a:rPr lang="ru-RU" dirty="0" smtClean="0"/>
              <a:t>  </a:t>
            </a:r>
            <a:r>
              <a:rPr lang="ru-RU" dirty="0" err="1" smtClean="0"/>
              <a:t>вчені</a:t>
            </a:r>
            <a:r>
              <a:rPr lang="ru-RU" dirty="0" smtClean="0"/>
              <a:t>  Дж.  </a:t>
            </a:r>
            <a:r>
              <a:rPr lang="ru-RU" dirty="0" err="1" smtClean="0"/>
              <a:t>Марч</a:t>
            </a:r>
            <a:r>
              <a:rPr lang="ru-RU" dirty="0" smtClean="0"/>
              <a:t>  та  Г.  </a:t>
            </a:r>
            <a:r>
              <a:rPr lang="ru-RU" dirty="0" err="1" smtClean="0"/>
              <a:t>Саймон</a:t>
            </a:r>
            <a:r>
              <a:rPr lang="ru-RU" dirty="0" smtClean="0"/>
              <a:t>  [17]  за- </a:t>
            </a:r>
            <a:r>
              <a:rPr lang="ru-RU" dirty="0" err="1" smtClean="0"/>
              <a:t>пропонували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розв'язання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вини- </a:t>
            </a:r>
            <a:r>
              <a:rPr lang="ru-RU" dirty="0" err="1" smtClean="0"/>
              <a:t>кають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каналу </a:t>
            </a:r>
            <a:r>
              <a:rPr lang="ru-RU" dirty="0" err="1" smtClean="0"/>
              <a:t>розподілу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полягають</a:t>
            </a:r>
            <a:r>
              <a:rPr lang="ru-RU" dirty="0" smtClean="0"/>
              <a:t> у </a:t>
            </a:r>
            <a:r>
              <a:rPr lang="ru-RU" dirty="0" err="1" smtClean="0"/>
              <a:t>розробці</a:t>
            </a:r>
            <a:r>
              <a:rPr lang="ru-RU" dirty="0" smtClean="0"/>
              <a:t>    </a:t>
            </a:r>
            <a:r>
              <a:rPr lang="ru-RU" dirty="0" err="1" smtClean="0"/>
              <a:t>інформаційно-активних</a:t>
            </a:r>
            <a:r>
              <a:rPr lang="ru-RU" dirty="0" smtClean="0"/>
              <a:t>    та    </a:t>
            </a:r>
            <a:r>
              <a:rPr lang="ru-RU" dirty="0" err="1" smtClean="0"/>
              <a:t>інформаційно</a:t>
            </a:r>
            <a:r>
              <a:rPr lang="ru-RU" dirty="0" smtClean="0"/>
              <a:t>- </a:t>
            </a:r>
            <a:r>
              <a:rPr lang="ru-RU" dirty="0" err="1" smtClean="0"/>
              <a:t>захисних</a:t>
            </a:r>
            <a:r>
              <a:rPr lang="ru-RU" dirty="0" smtClean="0"/>
              <a:t>  </a:t>
            </a:r>
            <a:r>
              <a:rPr lang="ru-RU" dirty="0" err="1" smtClean="0"/>
              <a:t>стратегій</a:t>
            </a:r>
            <a:r>
              <a:rPr lang="ru-RU" dirty="0" smtClean="0"/>
              <a:t>.  </a:t>
            </a:r>
            <a:r>
              <a:rPr lang="ru-RU" dirty="0" err="1" smtClean="0"/>
              <a:t>Інформаційно-активні</a:t>
            </a:r>
            <a:r>
              <a:rPr lang="ru-RU" dirty="0" smtClean="0"/>
              <a:t>  </a:t>
            </a:r>
            <a:r>
              <a:rPr lang="ru-RU" dirty="0" err="1" smtClean="0"/>
              <a:t>стратегії</a:t>
            </a:r>
            <a:r>
              <a:rPr lang="ru-RU" dirty="0" smtClean="0"/>
              <a:t>  </a:t>
            </a:r>
            <a:r>
              <a:rPr lang="ru-RU" dirty="0" err="1" smtClean="0"/>
              <a:t>пе</a:t>
            </a:r>
            <a:r>
              <a:rPr lang="ru-RU" dirty="0" smtClean="0"/>
              <a:t>- </a:t>
            </a:r>
            <a:r>
              <a:rPr lang="ru-RU" dirty="0" err="1" smtClean="0"/>
              <a:t>редбачають</a:t>
            </a:r>
            <a:r>
              <a:rPr lang="ru-RU" dirty="0" smtClean="0"/>
              <a:t>  </a:t>
            </a:r>
            <a:r>
              <a:rPr lang="ru-RU" dirty="0" err="1" smtClean="0"/>
              <a:t>інтенсивний</a:t>
            </a:r>
            <a:r>
              <a:rPr lang="ru-RU" dirty="0" smtClean="0"/>
              <a:t>  </a:t>
            </a:r>
            <a:r>
              <a:rPr lang="ru-RU" dirty="0" err="1" smtClean="0"/>
              <a:t>обмін</a:t>
            </a:r>
            <a:r>
              <a:rPr lang="ru-RU" dirty="0" smtClean="0"/>
              <a:t>  </a:t>
            </a:r>
            <a:r>
              <a:rPr lang="ru-RU" dirty="0" err="1" smtClean="0"/>
              <a:t>інформацією</a:t>
            </a:r>
            <a:r>
              <a:rPr lang="ru-RU" dirty="0" smtClean="0"/>
              <a:t>  при  </a:t>
            </a:r>
            <a:r>
              <a:rPr lang="ru-RU" dirty="0" err="1" smtClean="0"/>
              <a:t>вирі</a:t>
            </a:r>
            <a:r>
              <a:rPr lang="ru-RU" dirty="0" smtClean="0"/>
              <a:t>- </a:t>
            </a:r>
            <a:r>
              <a:rPr lang="ru-RU" dirty="0" err="1" smtClean="0"/>
              <a:t>шенні</a:t>
            </a:r>
            <a:r>
              <a:rPr lang="ru-RU" dirty="0" smtClean="0"/>
              <a:t>  </a:t>
            </a:r>
            <a:r>
              <a:rPr lang="ru-RU" dirty="0" err="1" smtClean="0"/>
              <a:t>суперечливих</a:t>
            </a:r>
            <a:r>
              <a:rPr lang="ru-RU" dirty="0" smtClean="0"/>
              <a:t>  </a:t>
            </a:r>
            <a:r>
              <a:rPr lang="ru-RU" dirty="0" err="1" smtClean="0"/>
              <a:t>ситуацій</a:t>
            </a:r>
            <a:r>
              <a:rPr lang="ru-RU" dirty="0" smtClean="0"/>
              <a:t>.  </a:t>
            </a:r>
            <a:r>
              <a:rPr lang="ru-RU" dirty="0" err="1" smtClean="0"/>
              <a:t>Це</a:t>
            </a:r>
            <a:r>
              <a:rPr lang="ru-RU" dirty="0" smtClean="0"/>
              <a:t>  </a:t>
            </a:r>
            <a:r>
              <a:rPr lang="ru-RU" dirty="0" err="1" smtClean="0"/>
              <a:t>знижує</a:t>
            </a:r>
            <a:r>
              <a:rPr lang="ru-RU" dirty="0" smtClean="0"/>
              <a:t> 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втрат</a:t>
            </a:r>
            <a:r>
              <a:rPr lang="ru-RU" dirty="0" smtClean="0"/>
              <a:t>  </a:t>
            </a:r>
            <a:r>
              <a:rPr lang="ru-RU" dirty="0" err="1" smtClean="0"/>
              <a:t>значного</a:t>
            </a:r>
            <a:r>
              <a:rPr lang="ru-RU" dirty="0" smtClean="0"/>
              <a:t>  </a:t>
            </a:r>
            <a:r>
              <a:rPr lang="ru-RU" dirty="0" err="1" smtClean="0"/>
              <a:t>обсягу</a:t>
            </a:r>
            <a:r>
              <a:rPr lang="ru-RU" dirty="0" smtClean="0"/>
              <a:t>  </a:t>
            </a:r>
            <a:r>
              <a:rPr lang="ru-RU" dirty="0" err="1" smtClean="0"/>
              <a:t>інформації</a:t>
            </a:r>
            <a:r>
              <a:rPr lang="ru-RU" dirty="0" smtClean="0"/>
              <a:t>  на  </a:t>
            </a:r>
            <a:r>
              <a:rPr lang="ru-RU" dirty="0" err="1" smtClean="0"/>
              <a:t>низових</a:t>
            </a:r>
            <a:r>
              <a:rPr lang="ru-RU" dirty="0" smtClean="0"/>
              <a:t>  </a:t>
            </a:r>
            <a:r>
              <a:rPr lang="ru-RU" dirty="0" err="1" smtClean="0"/>
              <a:t>рівнях</a:t>
            </a:r>
            <a:r>
              <a:rPr lang="ru-RU" dirty="0" smtClean="0"/>
              <a:t> каналу,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довіри</a:t>
            </a:r>
            <a:r>
              <a:rPr lang="ru-RU" dirty="0" smtClean="0"/>
              <a:t> та </a:t>
            </a:r>
            <a:r>
              <a:rPr lang="ru-RU" dirty="0" err="1" smtClean="0"/>
              <a:t>співпраці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.  Прикладами  таких </a:t>
            </a:r>
            <a:r>
              <a:rPr lang="ru-RU" dirty="0" err="1" smtClean="0"/>
              <a:t>стратегій</a:t>
            </a:r>
            <a:r>
              <a:rPr lang="ru-RU" dirty="0" smtClean="0"/>
              <a:t>  </a:t>
            </a:r>
            <a:r>
              <a:rPr lang="ru-RU" dirty="0" err="1" smtClean="0"/>
              <a:t>слугують</a:t>
            </a:r>
            <a:r>
              <a:rPr lang="ru-RU" dirty="0" smtClean="0"/>
              <a:t>:  об- </a:t>
            </a:r>
            <a:r>
              <a:rPr lang="ru-RU" dirty="0" err="1" smtClean="0"/>
              <a:t>мін</a:t>
            </a:r>
            <a:r>
              <a:rPr lang="ru-RU" dirty="0" smtClean="0"/>
              <a:t>  персоналом,  </a:t>
            </a:r>
            <a:r>
              <a:rPr lang="ru-RU" dirty="0" err="1" smtClean="0"/>
              <a:t>спільна</a:t>
            </a:r>
            <a:r>
              <a:rPr lang="ru-RU" dirty="0" smtClean="0"/>
              <a:t>  участь  у  </a:t>
            </a:r>
            <a:r>
              <a:rPr lang="ru-RU" dirty="0" err="1" smtClean="0"/>
              <a:t>галузевих</a:t>
            </a:r>
            <a:r>
              <a:rPr lang="ru-RU" dirty="0" smtClean="0"/>
              <a:t>  </a:t>
            </a:r>
            <a:r>
              <a:rPr lang="ru-RU" dirty="0" err="1" smtClean="0"/>
              <a:t>об'єднан</a:t>
            </a:r>
            <a:r>
              <a:rPr lang="ru-RU" dirty="0" smtClean="0"/>
              <a:t>- </a:t>
            </a:r>
            <a:r>
              <a:rPr lang="ru-RU" dirty="0" err="1" smtClean="0"/>
              <a:t>нях</a:t>
            </a:r>
            <a:r>
              <a:rPr lang="ru-RU" dirty="0" smtClean="0"/>
              <a:t>,  </a:t>
            </a:r>
            <a:r>
              <a:rPr lang="ru-RU" dirty="0" err="1" smtClean="0"/>
              <a:t>кооптація</a:t>
            </a:r>
            <a:r>
              <a:rPr lang="ru-RU" dirty="0" smtClean="0"/>
              <a:t>  (</a:t>
            </a:r>
            <a:r>
              <a:rPr lang="ru-RU" dirty="0" err="1" smtClean="0"/>
              <a:t>базується</a:t>
            </a:r>
            <a:r>
              <a:rPr lang="ru-RU" dirty="0" smtClean="0"/>
              <a:t>  на  </a:t>
            </a:r>
            <a:r>
              <a:rPr lang="ru-RU" dirty="0" err="1" smtClean="0"/>
              <a:t>силі</a:t>
            </a:r>
            <a:r>
              <a:rPr lang="ru-RU" dirty="0" smtClean="0"/>
              <a:t>  </a:t>
            </a:r>
            <a:r>
              <a:rPr lang="ru-RU" dirty="0" err="1" smtClean="0"/>
              <a:t>переконання</a:t>
            </a:r>
            <a:r>
              <a:rPr lang="ru-RU" dirty="0" smtClean="0"/>
              <a:t>  через </a:t>
            </a:r>
            <a:r>
              <a:rPr lang="ru-RU" dirty="0" err="1" smtClean="0"/>
              <a:t>нові</a:t>
            </a:r>
            <a:r>
              <a:rPr lang="ru-RU" dirty="0" smtClean="0"/>
              <a:t>  </a:t>
            </a:r>
            <a:r>
              <a:rPr lang="ru-RU" dirty="0" err="1" smtClean="0"/>
              <a:t>елементи</a:t>
            </a:r>
            <a:r>
              <a:rPr lang="ru-RU" dirty="0" smtClean="0"/>
              <a:t>  </a:t>
            </a:r>
            <a:r>
              <a:rPr lang="ru-RU" dirty="0" err="1" smtClean="0"/>
              <a:t>адміністративної</a:t>
            </a:r>
            <a:r>
              <a:rPr lang="ru-RU" dirty="0" smtClean="0"/>
              <a:t>  </a:t>
            </a:r>
            <a:r>
              <a:rPr lang="ru-RU" dirty="0" err="1" smtClean="0"/>
              <a:t>структури</a:t>
            </a:r>
            <a:r>
              <a:rPr lang="ru-RU" dirty="0" smtClean="0"/>
              <a:t>).  </a:t>
            </a:r>
            <a:r>
              <a:rPr lang="ru-RU" dirty="0" err="1" smtClean="0"/>
              <a:t>Інформа</a:t>
            </a:r>
            <a:r>
              <a:rPr lang="ru-RU" dirty="0" smtClean="0"/>
              <a:t>- </a:t>
            </a:r>
            <a:r>
              <a:rPr lang="ru-RU" dirty="0" err="1" smtClean="0"/>
              <a:t>ційно-захисна</a:t>
            </a:r>
            <a:r>
              <a:rPr lang="ru-RU" dirty="0" smtClean="0"/>
              <a:t>  </a:t>
            </a:r>
            <a:r>
              <a:rPr lang="ru-RU" dirty="0" err="1" smtClean="0"/>
              <a:t>стратегія</a:t>
            </a:r>
            <a:r>
              <a:rPr lang="ru-RU" dirty="0" smtClean="0"/>
              <a:t>  </a:t>
            </a:r>
            <a:r>
              <a:rPr lang="ru-RU" dirty="0" err="1" smtClean="0"/>
              <a:t>вирішення</a:t>
            </a:r>
            <a:r>
              <a:rPr lang="ru-RU" dirty="0" smtClean="0"/>
              <a:t>  </a:t>
            </a:r>
            <a:r>
              <a:rPr lang="ru-RU" dirty="0" err="1" smtClean="0"/>
              <a:t>конфліктів</a:t>
            </a:r>
            <a:r>
              <a:rPr lang="ru-RU" dirty="0" smtClean="0"/>
              <a:t> 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 у  </a:t>
            </a:r>
            <a:r>
              <a:rPr lang="ru-RU" dirty="0" err="1" smtClean="0"/>
              <a:t>разі</a:t>
            </a:r>
            <a:r>
              <a:rPr lang="ru-RU" dirty="0" smtClean="0"/>
              <a:t>  </a:t>
            </a:r>
            <a:r>
              <a:rPr lang="ru-RU" dirty="0" err="1" smtClean="0"/>
              <a:t>відсутності</a:t>
            </a:r>
            <a:r>
              <a:rPr lang="ru-RU" dirty="0" smtClean="0"/>
              <a:t>  в  </a:t>
            </a:r>
            <a:r>
              <a:rPr lang="ru-RU" dirty="0" err="1" smtClean="0"/>
              <a:t>учасників</a:t>
            </a:r>
            <a:r>
              <a:rPr lang="ru-RU" dirty="0" smtClean="0"/>
              <a:t>  </a:t>
            </a:r>
            <a:r>
              <a:rPr lang="ru-RU" dirty="0" err="1" smtClean="0"/>
              <a:t>загальних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конфлікту</a:t>
            </a:r>
            <a:r>
              <a:rPr lang="ru-RU" dirty="0" smtClean="0"/>
              <a:t> </a:t>
            </a:r>
            <a:r>
              <a:rPr lang="ru-RU" dirty="0" err="1" smtClean="0"/>
              <a:t>покладається</a:t>
            </a:r>
            <a:r>
              <a:rPr lang="ru-RU" dirty="0" smtClean="0"/>
              <a:t> на </a:t>
            </a:r>
            <a:r>
              <a:rPr lang="ru-RU" dirty="0" err="1" smtClean="0"/>
              <a:t>третю</a:t>
            </a:r>
            <a:r>
              <a:rPr lang="ru-RU" dirty="0" smtClean="0"/>
              <a:t> сторону – </a:t>
            </a:r>
            <a:r>
              <a:rPr lang="ru-RU" dirty="0" err="1" smtClean="0"/>
              <a:t>посередника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об'єктивно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ситуацію</a:t>
            </a:r>
            <a:r>
              <a:rPr lang="ru-RU" dirty="0" smtClean="0"/>
              <a:t> та </a:t>
            </a:r>
            <a:r>
              <a:rPr lang="ru-RU" dirty="0" err="1" smtClean="0"/>
              <a:t>запропонувати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арбітраж</a:t>
            </a:r>
            <a:endParaRPr lang="ru-RU" dirty="0" smtClean="0"/>
          </a:p>
          <a:p>
            <a:r>
              <a:rPr lang="ru-RU" dirty="0" smtClean="0"/>
              <a:t>–  </a:t>
            </a:r>
            <a:r>
              <a:rPr lang="ru-RU" dirty="0" err="1" smtClean="0"/>
              <a:t>добровільний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примусовий</a:t>
            </a:r>
            <a:r>
              <a:rPr lang="ru-RU" dirty="0" smtClean="0"/>
              <a:t>.  </a:t>
            </a:r>
            <a:r>
              <a:rPr lang="ru-RU" dirty="0" err="1" smtClean="0"/>
              <a:t>Такі</a:t>
            </a:r>
            <a:r>
              <a:rPr lang="ru-RU" dirty="0" smtClean="0"/>
              <a:t>  </a:t>
            </a:r>
            <a:r>
              <a:rPr lang="ru-RU" dirty="0" err="1" smtClean="0"/>
              <a:t>стратегії</a:t>
            </a:r>
            <a:r>
              <a:rPr lang="ru-RU" dirty="0" smtClean="0"/>
              <a:t>  є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ризикованими</a:t>
            </a:r>
            <a:r>
              <a:rPr lang="ru-RU" dirty="0" smtClean="0"/>
              <a:t>,  </a:t>
            </a:r>
            <a:r>
              <a:rPr lang="ru-RU" dirty="0" err="1" smtClean="0"/>
              <a:t>ніж</a:t>
            </a:r>
            <a:r>
              <a:rPr lang="ru-RU" dirty="0" smtClean="0"/>
              <a:t>  </a:t>
            </a:r>
            <a:r>
              <a:rPr lang="ru-RU" dirty="0" err="1" smtClean="0"/>
              <a:t>попередні</a:t>
            </a:r>
            <a:r>
              <a:rPr lang="ru-RU" dirty="0" smtClean="0"/>
              <a:t>,  </a:t>
            </a:r>
            <a:r>
              <a:rPr lang="ru-RU" dirty="0" err="1" smtClean="0"/>
              <a:t>оскільки</a:t>
            </a:r>
            <a:r>
              <a:rPr lang="ru-RU" dirty="0" smtClean="0"/>
              <a:t>  </a:t>
            </a:r>
            <a:r>
              <a:rPr lang="ru-RU" dirty="0" err="1" smtClean="0"/>
              <a:t>передбачають</a:t>
            </a:r>
            <a:r>
              <a:rPr lang="ru-RU" dirty="0" smtClean="0"/>
              <a:t> </a:t>
            </a:r>
            <a:r>
              <a:rPr lang="ru-RU" dirty="0" err="1" smtClean="0"/>
              <a:t>незначний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орієнтовані</a:t>
            </a:r>
            <a:r>
              <a:rPr lang="ru-RU" dirty="0" smtClean="0"/>
              <a:t> на </a:t>
            </a:r>
            <a:r>
              <a:rPr lang="ru-RU" dirty="0" err="1" smtClean="0"/>
              <a:t>довготривалі</a:t>
            </a:r>
            <a:r>
              <a:rPr lang="ru-RU" dirty="0" smtClean="0"/>
              <a:t> та </a:t>
            </a:r>
            <a:r>
              <a:rPr lang="ru-RU" dirty="0" err="1" smtClean="0"/>
              <a:t>узгоджені</a:t>
            </a:r>
            <a:r>
              <a:rPr lang="ru-RU" dirty="0" smtClean="0"/>
              <a:t> </a:t>
            </a:r>
            <a:r>
              <a:rPr lang="ru-RU" dirty="0" err="1" smtClean="0"/>
              <a:t>взаємостосунки</a:t>
            </a:r>
            <a:r>
              <a:rPr lang="ru-RU" dirty="0" smtClean="0"/>
              <a:t> у </a:t>
            </a:r>
            <a:r>
              <a:rPr lang="ru-RU" dirty="0" err="1" smtClean="0"/>
              <a:t>каналі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Узагальнення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операторів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підстави</a:t>
            </a:r>
            <a:r>
              <a:rPr lang="ru-RU" dirty="0" smtClean="0"/>
              <a:t> </a:t>
            </a:r>
            <a:r>
              <a:rPr lang="ru-RU" dirty="0" err="1" smtClean="0"/>
              <a:t>стверджувати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  од- 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дієвих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усунення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каналу </a:t>
            </a:r>
            <a:r>
              <a:rPr lang="ru-RU" dirty="0" err="1" smtClean="0"/>
              <a:t>розподілу</a:t>
            </a:r>
            <a:r>
              <a:rPr lang="ru-RU" dirty="0" smtClean="0"/>
              <a:t>, є форму- </a:t>
            </a:r>
            <a:r>
              <a:rPr lang="ru-RU" dirty="0" err="1" smtClean="0"/>
              <a:t>вання</a:t>
            </a:r>
            <a:r>
              <a:rPr lang="ru-RU" dirty="0" smtClean="0"/>
              <a:t> </a:t>
            </a:r>
            <a:r>
              <a:rPr lang="ru-RU" dirty="0" err="1" smtClean="0"/>
              <a:t>горизонтальних</a:t>
            </a:r>
            <a:r>
              <a:rPr lang="ru-RU" dirty="0" smtClean="0"/>
              <a:t> та </a:t>
            </a:r>
            <a:r>
              <a:rPr lang="ru-RU" dirty="0" err="1" smtClean="0"/>
              <a:t>вертикальних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систем </a:t>
            </a:r>
            <a:r>
              <a:rPr lang="ru-RU" dirty="0" err="1" smtClean="0"/>
              <a:t>збуту</a:t>
            </a:r>
            <a:r>
              <a:rPr lang="ru-RU" dirty="0" smtClean="0"/>
              <a:t> (рис. 5).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Під</a:t>
            </a:r>
            <a:r>
              <a:rPr lang="ru-RU" dirty="0" smtClean="0"/>
              <a:t> горизонтальною маркетинговою системою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розуміють</a:t>
            </a:r>
            <a:r>
              <a:rPr lang="ru-RU" dirty="0" smtClean="0"/>
              <a:t>  угоду  </a:t>
            </a:r>
            <a:r>
              <a:rPr lang="ru-RU" dirty="0" err="1" smtClean="0"/>
              <a:t>між</a:t>
            </a:r>
            <a:r>
              <a:rPr lang="ru-RU" dirty="0" smtClean="0"/>
              <a:t>  </a:t>
            </a:r>
            <a:r>
              <a:rPr lang="ru-RU" dirty="0" err="1" smtClean="0"/>
              <a:t>декількома</a:t>
            </a:r>
            <a:r>
              <a:rPr lang="ru-RU" dirty="0" smtClean="0"/>
              <a:t>  </a:t>
            </a:r>
            <a:r>
              <a:rPr lang="ru-RU" dirty="0" err="1" smtClean="0"/>
              <a:t>організаціями</a:t>
            </a:r>
            <a:r>
              <a:rPr lang="ru-RU" dirty="0" smtClean="0"/>
              <a:t>  одного </a:t>
            </a:r>
            <a:r>
              <a:rPr lang="ru-RU" dirty="0" err="1" smtClean="0"/>
              <a:t>рівня</a:t>
            </a:r>
            <a:r>
              <a:rPr lang="ru-RU" dirty="0" smtClean="0"/>
              <a:t> каналу </a:t>
            </a:r>
            <a:r>
              <a:rPr lang="ru-RU" dirty="0" err="1" smtClean="0"/>
              <a:t>розподілу</a:t>
            </a:r>
            <a:r>
              <a:rPr lang="ru-RU" dirty="0" smtClean="0"/>
              <a:t> про </a:t>
            </a:r>
            <a:r>
              <a:rPr lang="ru-RU" dirty="0" err="1" smtClean="0"/>
              <a:t>спільні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з метою </a:t>
            </a:r>
            <a:r>
              <a:rPr lang="ru-RU" dirty="0" err="1" smtClean="0"/>
              <a:t>використання</a:t>
            </a:r>
            <a:r>
              <a:rPr lang="ru-RU" dirty="0" smtClean="0"/>
              <a:t>  </a:t>
            </a:r>
            <a:r>
              <a:rPr lang="ru-RU" dirty="0" err="1" smtClean="0"/>
              <a:t>нових</a:t>
            </a:r>
            <a:r>
              <a:rPr lang="ru-RU" dirty="0" smtClean="0"/>
              <a:t> 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 </a:t>
            </a:r>
            <a:r>
              <a:rPr lang="ru-RU" dirty="0" err="1" smtClean="0"/>
              <a:t>можливостей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  </a:t>
            </a:r>
            <a:r>
              <a:rPr lang="ru-RU" dirty="0" err="1" smtClean="0"/>
              <a:t>з'явля</a:t>
            </a:r>
            <a:r>
              <a:rPr lang="ru-RU" dirty="0" smtClean="0"/>
              <a:t>- </a:t>
            </a:r>
            <a:r>
              <a:rPr lang="ru-RU" dirty="0" err="1" smtClean="0"/>
              <a:t>ються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. </a:t>
            </a:r>
            <a:r>
              <a:rPr lang="ru-RU" dirty="0" err="1" smtClean="0"/>
              <a:t>Учасниками</a:t>
            </a:r>
            <a:r>
              <a:rPr lang="ru-RU" dirty="0" smtClean="0"/>
              <a:t> угоди </a:t>
            </a:r>
            <a:r>
              <a:rPr lang="ru-RU" dirty="0" err="1" smtClean="0"/>
              <a:t>можуть</a:t>
            </a:r>
            <a:r>
              <a:rPr lang="ru-RU" dirty="0" smtClean="0"/>
              <a:t> бути як </a:t>
            </a:r>
            <a:r>
              <a:rPr lang="ru-RU" dirty="0" err="1" smtClean="0"/>
              <a:t>неконкуруючі</a:t>
            </a:r>
            <a:r>
              <a:rPr lang="ru-RU" dirty="0" smtClean="0"/>
              <a:t>,  так  і  </a:t>
            </a:r>
            <a:r>
              <a:rPr lang="ru-RU" dirty="0" err="1" smtClean="0"/>
              <a:t>конкуруючі</a:t>
            </a:r>
            <a:r>
              <a:rPr lang="ru-RU" dirty="0" smtClean="0"/>
              <a:t>  </a:t>
            </a:r>
            <a:r>
              <a:rPr lang="ru-RU" dirty="0" err="1" smtClean="0"/>
              <a:t>організації</a:t>
            </a:r>
            <a:r>
              <a:rPr lang="ru-RU" dirty="0" smtClean="0"/>
              <a:t>,  </a:t>
            </a:r>
            <a:r>
              <a:rPr lang="ru-RU" dirty="0" err="1" smtClean="0"/>
              <a:t>які</a:t>
            </a:r>
            <a:r>
              <a:rPr lang="ru-RU" dirty="0" smtClean="0"/>
              <a:t> 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об'єднати</a:t>
            </a:r>
            <a:r>
              <a:rPr lang="ru-RU" dirty="0" smtClean="0"/>
              <a:t>  </a:t>
            </a:r>
            <a:r>
              <a:rPr lang="ru-RU" dirty="0" err="1" smtClean="0"/>
              <a:t>свої</a:t>
            </a:r>
            <a:r>
              <a:rPr lang="ru-RU" dirty="0" smtClean="0"/>
              <a:t>  </a:t>
            </a:r>
            <a:r>
              <a:rPr lang="ru-RU" dirty="0" err="1" smtClean="0"/>
              <a:t>капітали</a:t>
            </a:r>
            <a:r>
              <a:rPr lang="ru-RU" dirty="0" smtClean="0"/>
              <a:t>,  </a:t>
            </a:r>
            <a:r>
              <a:rPr lang="ru-RU" dirty="0" err="1" smtClean="0"/>
              <a:t>виробничі</a:t>
            </a:r>
            <a:r>
              <a:rPr lang="ru-RU" dirty="0" smtClean="0"/>
              <a:t>  і  </a:t>
            </a:r>
            <a:r>
              <a:rPr lang="ru-RU" dirty="0" err="1" smtClean="0"/>
              <a:t>маркетингові</a:t>
            </a:r>
            <a:r>
              <a:rPr lang="ru-RU" dirty="0" smtClean="0"/>
              <a:t>  ре- </a:t>
            </a:r>
            <a:r>
              <a:rPr lang="ru-RU" dirty="0" err="1" smtClean="0"/>
              <a:t>сурси</a:t>
            </a:r>
            <a:r>
              <a:rPr lang="ru-RU" dirty="0" smtClean="0"/>
              <a:t>,  </a:t>
            </a:r>
            <a:r>
              <a:rPr lang="ru-RU" dirty="0" err="1" smtClean="0"/>
              <a:t>співпрацювати</a:t>
            </a:r>
            <a:r>
              <a:rPr lang="ru-RU" dirty="0" smtClean="0"/>
              <a:t>  на  </a:t>
            </a:r>
            <a:r>
              <a:rPr lang="ru-RU" dirty="0" err="1" smtClean="0"/>
              <a:t>тимчасовій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постійній</a:t>
            </a:r>
            <a:r>
              <a:rPr lang="ru-RU" dirty="0" smtClean="0"/>
              <a:t>   ос- </a:t>
            </a:r>
            <a:r>
              <a:rPr lang="ru-RU" dirty="0" err="1" smtClean="0"/>
              <a:t>нові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окрему</a:t>
            </a:r>
            <a:r>
              <a:rPr lang="ru-RU" dirty="0" smtClean="0"/>
              <a:t> </a:t>
            </a:r>
            <a:r>
              <a:rPr lang="ru-RU" dirty="0" err="1" smtClean="0"/>
              <a:t>спільну</a:t>
            </a:r>
            <a:r>
              <a:rPr lang="ru-RU" dirty="0" smtClean="0"/>
              <a:t> компа- </a:t>
            </a:r>
            <a:r>
              <a:rPr lang="ru-RU" dirty="0" err="1" smtClean="0"/>
              <a:t>нію</a:t>
            </a:r>
            <a:r>
              <a:rPr lang="ru-RU" dirty="0" smtClean="0"/>
              <a:t>  [5,  с. 31].   Горизонтальна  система  </a:t>
            </a:r>
            <a:r>
              <a:rPr lang="ru-RU" dirty="0" err="1" smtClean="0"/>
              <a:t>збуту</a:t>
            </a:r>
            <a:r>
              <a:rPr lang="ru-RU" dirty="0" smtClean="0"/>
              <a:t>  є  </a:t>
            </a:r>
            <a:r>
              <a:rPr lang="ru-RU" dirty="0" err="1" smtClean="0"/>
              <a:t>виправ</a:t>
            </a:r>
            <a:r>
              <a:rPr lang="ru-RU" dirty="0" smtClean="0"/>
              <a:t>- </a:t>
            </a:r>
            <a:r>
              <a:rPr lang="ru-RU" dirty="0" err="1" smtClean="0"/>
              <a:t>даною</a:t>
            </a:r>
            <a:r>
              <a:rPr lang="ru-RU" dirty="0" smtClean="0"/>
              <a:t>,  коли  у  </a:t>
            </a:r>
            <a:r>
              <a:rPr lang="ru-RU" dirty="0" err="1" smtClean="0"/>
              <a:t>кожної</a:t>
            </a:r>
            <a:r>
              <a:rPr lang="ru-RU" dirty="0" smtClean="0"/>
              <a:t>  </a:t>
            </a:r>
            <a:r>
              <a:rPr lang="ru-RU" dirty="0" err="1" smtClean="0"/>
              <a:t>окремої</a:t>
            </a:r>
            <a:r>
              <a:rPr lang="ru-RU" dirty="0" smtClean="0"/>
              <a:t>  </a:t>
            </a:r>
            <a:r>
              <a:rPr lang="ru-RU" dirty="0" err="1" smtClean="0"/>
              <a:t>компанії</a:t>
            </a:r>
            <a:r>
              <a:rPr lang="ru-RU" dirty="0" smtClean="0"/>
              <a:t>  </a:t>
            </a:r>
            <a:r>
              <a:rPr lang="ru-RU" dirty="0" err="1" smtClean="0"/>
              <a:t>недостатньо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 </a:t>
            </a:r>
            <a:r>
              <a:rPr lang="ru-RU" dirty="0" err="1" smtClean="0"/>
              <a:t>засобів</a:t>
            </a:r>
            <a:r>
              <a:rPr lang="ru-RU" dirty="0" smtClean="0"/>
              <a:t>,  </a:t>
            </a:r>
            <a:r>
              <a:rPr lang="ru-RU" dirty="0" err="1" smtClean="0"/>
              <a:t>знань</a:t>
            </a:r>
            <a:r>
              <a:rPr lang="ru-RU" dirty="0" smtClean="0"/>
              <a:t>,  </a:t>
            </a:r>
            <a:r>
              <a:rPr lang="ru-RU" dirty="0" err="1" smtClean="0"/>
              <a:t>досвіду</a:t>
            </a:r>
            <a:r>
              <a:rPr lang="ru-RU" dirty="0" smtClean="0"/>
              <a:t>  </a:t>
            </a:r>
            <a:r>
              <a:rPr lang="ru-RU" dirty="0" err="1" smtClean="0"/>
              <a:t>тощо</a:t>
            </a:r>
            <a:r>
              <a:rPr lang="ru-RU" dirty="0" smtClean="0"/>
              <a:t>  для 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самостійної</a:t>
            </a:r>
            <a:r>
              <a:rPr lang="ru-RU" dirty="0" smtClean="0"/>
              <a:t>   </a:t>
            </a:r>
            <a:r>
              <a:rPr lang="ru-RU" dirty="0" err="1" smtClean="0"/>
              <a:t>виробничої</a:t>
            </a:r>
            <a:r>
              <a:rPr lang="ru-RU" dirty="0" smtClean="0"/>
              <a:t>   та   </a:t>
            </a:r>
            <a:r>
              <a:rPr lang="ru-RU" dirty="0" err="1" smtClean="0"/>
              <a:t>збутової</a:t>
            </a:r>
            <a:r>
              <a:rPr lang="ru-RU" dirty="0" smtClean="0"/>
              <a:t>  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значного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при </a:t>
            </a:r>
            <a:r>
              <a:rPr lang="ru-RU" dirty="0" err="1" smtClean="0"/>
              <a:t>самостійному</a:t>
            </a:r>
            <a:r>
              <a:rPr lang="ru-RU" dirty="0" smtClean="0"/>
              <a:t> </a:t>
            </a:r>
            <a:r>
              <a:rPr lang="ru-RU" dirty="0" err="1" smtClean="0"/>
              <a:t>осво</a:t>
            </a:r>
            <a:r>
              <a:rPr lang="ru-RU" dirty="0" smtClean="0"/>
              <a:t>- </a:t>
            </a:r>
            <a:r>
              <a:rPr lang="ru-RU" dirty="0" err="1" smtClean="0"/>
              <a:t>єнні</a:t>
            </a:r>
            <a:r>
              <a:rPr lang="ru-RU" dirty="0" smtClean="0"/>
              <a:t>  нового  </a:t>
            </a:r>
            <a:r>
              <a:rPr lang="ru-RU" dirty="0" err="1" smtClean="0"/>
              <a:t>іноземного</a:t>
            </a:r>
            <a:r>
              <a:rPr lang="ru-RU" dirty="0" smtClean="0"/>
              <a:t>  ринку.  </a:t>
            </a:r>
            <a:r>
              <a:rPr lang="ru-RU" dirty="0" err="1" smtClean="0"/>
              <a:t>Горизонтальні</a:t>
            </a:r>
            <a:r>
              <a:rPr lang="ru-RU" dirty="0" smtClean="0"/>
              <a:t> 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будуються</a:t>
            </a:r>
            <a:r>
              <a:rPr lang="ru-RU" dirty="0" smtClean="0"/>
              <a:t>  на  </a:t>
            </a:r>
            <a:r>
              <a:rPr lang="ru-RU" dirty="0" err="1" smtClean="0"/>
              <a:t>угодах</a:t>
            </a:r>
            <a:r>
              <a:rPr lang="ru-RU" dirty="0" smtClean="0"/>
              <a:t>  про  </a:t>
            </a:r>
            <a:r>
              <a:rPr lang="ru-RU" dirty="0" err="1" smtClean="0"/>
              <a:t>співпрацю</a:t>
            </a:r>
            <a:r>
              <a:rPr lang="ru-RU" dirty="0" smtClean="0"/>
              <a:t>  у  </a:t>
            </a:r>
            <a:r>
              <a:rPr lang="ru-RU" dirty="0" err="1" smtClean="0"/>
              <a:t>сфері</a:t>
            </a:r>
            <a:r>
              <a:rPr lang="ru-RU" dirty="0" smtClean="0"/>
              <a:t>  </a:t>
            </a:r>
            <a:r>
              <a:rPr lang="ru-RU" dirty="0" err="1" smtClean="0"/>
              <a:t>збуту</a:t>
            </a:r>
            <a:r>
              <a:rPr lang="ru-RU" dirty="0" smtClean="0"/>
              <a:t>,  а </a:t>
            </a:r>
            <a:r>
              <a:rPr lang="ru-RU" dirty="0" err="1" smtClean="0"/>
              <a:t>також</a:t>
            </a:r>
            <a:r>
              <a:rPr lang="ru-RU" dirty="0" smtClean="0"/>
              <a:t>  на  </a:t>
            </a:r>
            <a:r>
              <a:rPr lang="ru-RU" dirty="0" err="1" smtClean="0"/>
              <a:t>створенні</a:t>
            </a:r>
            <a:r>
              <a:rPr lang="ru-RU" dirty="0" smtClean="0"/>
              <a:t>  </a:t>
            </a:r>
            <a:r>
              <a:rPr lang="ru-RU" dirty="0" err="1" smtClean="0"/>
              <a:t>консорціумів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дозволяє</a:t>
            </a:r>
            <a:r>
              <a:rPr lang="ru-RU" dirty="0" smtClean="0"/>
              <a:t>  </a:t>
            </a:r>
            <a:r>
              <a:rPr lang="ru-RU" dirty="0" err="1" smtClean="0"/>
              <a:t>спільне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 сторонами  не  </a:t>
            </a:r>
            <a:r>
              <a:rPr lang="ru-RU" dirty="0" err="1" smtClean="0"/>
              <a:t>тільки</a:t>
            </a:r>
            <a:r>
              <a:rPr lang="ru-RU" dirty="0" smtClean="0"/>
              <a:t>  </a:t>
            </a:r>
            <a:r>
              <a:rPr lang="ru-RU" dirty="0" err="1" smtClean="0"/>
              <a:t>збутових</a:t>
            </a:r>
            <a:r>
              <a:rPr lang="ru-RU" dirty="0" smtClean="0"/>
              <a:t>,  але  й  </a:t>
            </a:r>
            <a:r>
              <a:rPr lang="ru-RU" dirty="0" err="1" smtClean="0"/>
              <a:t>ви</a:t>
            </a:r>
            <a:r>
              <a:rPr lang="ru-RU" dirty="0" smtClean="0"/>
              <a:t>- </a:t>
            </a:r>
            <a:r>
              <a:rPr lang="ru-RU" dirty="0" err="1" smtClean="0"/>
              <a:t>робничих</a:t>
            </a:r>
            <a:r>
              <a:rPr lang="ru-RU" dirty="0" smtClean="0"/>
              <a:t> і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90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2485</Words>
  <Application>Microsoft Office PowerPoint</Application>
  <PresentationFormat>Широкоэкранный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ФОРМУВАННЯ СИСТЕМ ЗБУТУ ЗА УЧАСТІ МІЖНАРОДНИХ РОЗДРІБНИХ ТОРГОВЕЛЬНИХ МЕРЕЖ</vt:lpstr>
      <vt:lpstr>Презентация PowerPoint</vt:lpstr>
      <vt:lpstr>Презентация PowerPoint</vt:lpstr>
      <vt:lpstr>Організаційна модель за рівнем аутсорсингу та географічної організації робіт в межах ланцюга постачання у роздрібній компанії</vt:lpstr>
      <vt:lpstr>Ефективність ланцюга постачання роздрібних компаній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маркетингових систем збуту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СИСТЕМ ЗБУТУ ЗА УЧАСТІ МІЖНАРОДНИХ РОЗДРІБНИХ ТОРГОВЕЛЬНИХ МЕРЕЖ</dc:title>
  <dc:creator>Valeria Tymoshyk</dc:creator>
  <cp:lastModifiedBy>Valeria Tymoshyk</cp:lastModifiedBy>
  <cp:revision>7</cp:revision>
  <dcterms:created xsi:type="dcterms:W3CDTF">2024-02-07T13:41:55Z</dcterms:created>
  <dcterms:modified xsi:type="dcterms:W3CDTF">2024-02-08T09:50:36Z</dcterms:modified>
</cp:coreProperties>
</file>