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/>
              <a:t>КРИМІНОЛОГІЯ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85x1500_Доминикана_level prestupn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0003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Теорія вродженого злочинця тощо</a:t>
            </a:r>
            <a:endParaRPr lang="ru-RU" dirty="0"/>
          </a:p>
        </p:txBody>
      </p:sp>
      <p:pic>
        <p:nvPicPr>
          <p:cNvPr id="4" name="Содержимое 3" descr="114236-1492350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3. Кримінологічне вчення про злочинність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/>
              <a:t>Поняття </a:t>
            </a:r>
            <a:r>
              <a:rPr lang="uk-UA" b="1" dirty="0" smtClean="0"/>
              <a:t>злочинності.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Кількісні та якісні показники злочинності.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Латентна </a:t>
            </a:r>
            <a:r>
              <a:rPr lang="uk-UA" b="1" dirty="0" smtClean="0"/>
              <a:t>(скрита) злочинність</a:t>
            </a:r>
            <a:r>
              <a:rPr lang="uk-UA" b="1" dirty="0" smtClean="0"/>
              <a:t>. </a:t>
            </a:r>
            <a:endParaRPr lang="ru-RU" dirty="0" smtClean="0"/>
          </a:p>
          <a:p>
            <a:r>
              <a:rPr lang="uk-UA" b="1" dirty="0" smtClean="0"/>
              <a:t>Соціальні наслідки злочинності. </a:t>
            </a:r>
            <a:endParaRPr lang="ru-RU" dirty="0" smtClean="0"/>
          </a:p>
          <a:p>
            <a:r>
              <a:rPr lang="uk-UA" b="1" dirty="0" smtClean="0"/>
              <a:t>«Фонові» явища </a:t>
            </a:r>
            <a:r>
              <a:rPr lang="uk-UA" b="1" dirty="0" smtClean="0"/>
              <a:t>злочинності</a:t>
            </a:r>
            <a:r>
              <a:rPr lang="uk-UA" dirty="0" smtClean="0"/>
              <a:t> (Проституція</a:t>
            </a:r>
            <a:r>
              <a:rPr lang="uk-UA" dirty="0" smtClean="0"/>
              <a:t>. Суїцид. Наркоманія. Алкоголізм. Бродяжництво. </a:t>
            </a:r>
            <a:r>
              <a:rPr lang="uk-UA" dirty="0" smtClean="0"/>
              <a:t>Жебрацтво)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prostitucij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2160240" cy="1438960"/>
          </a:xfrm>
        </p:spPr>
      </p:pic>
      <p:pic>
        <p:nvPicPr>
          <p:cNvPr id="7" name="Рисунок 6" descr="illegal-dru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581128"/>
            <a:ext cx="2232248" cy="1944216"/>
          </a:xfrm>
          <a:prstGeom prst="rect">
            <a:avLst/>
          </a:prstGeom>
        </p:spPr>
      </p:pic>
      <p:pic>
        <p:nvPicPr>
          <p:cNvPr id="8" name="Рисунок 7" descr="img-ow5EB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780928"/>
            <a:ext cx="259228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4. Теорія детермінації злочинності. Механізм злочинної поведінки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 smtClean="0"/>
              <a:t>Поняття </a:t>
            </a:r>
            <a:r>
              <a:rPr lang="uk-UA" b="1" dirty="0" smtClean="0"/>
              <a:t>детермінації злочинності. </a:t>
            </a:r>
            <a:endParaRPr lang="ru-RU" dirty="0" smtClean="0"/>
          </a:p>
          <a:p>
            <a:r>
              <a:rPr lang="uk-UA" b="1" dirty="0" smtClean="0"/>
              <a:t>Теоретичні підходи до розуміння детермінант злочинності.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Причини злочинності. </a:t>
            </a:r>
            <a:endParaRPr lang="ru-RU" dirty="0" smtClean="0"/>
          </a:p>
          <a:p>
            <a:r>
              <a:rPr lang="uk-UA" b="1" dirty="0" smtClean="0"/>
              <a:t>Умови що сприяють вчиненню злочину. </a:t>
            </a:r>
            <a:endParaRPr lang="ru-RU" dirty="0" smtClean="0"/>
          </a:p>
          <a:p>
            <a:r>
              <a:rPr lang="uk-UA" b="1" dirty="0" smtClean="0"/>
              <a:t>Причини окремого злочину.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Криміногенна ситуація та її місце в механізмі конкретного злочину.</a:t>
            </a:r>
            <a:endParaRPr lang="ru-RU" dirty="0" smtClean="0"/>
          </a:p>
          <a:p>
            <a:r>
              <a:rPr lang="uk-UA" b="1" dirty="0" smtClean="0"/>
              <a:t>Мотивація злочинної поведінки.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Роль конкретної життєвої ситуації у вчиненні злочину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Без названия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340768"/>
            <a:ext cx="2495550" cy="1828800"/>
          </a:xfrm>
        </p:spPr>
      </p:pic>
      <p:pic>
        <p:nvPicPr>
          <p:cNvPr id="9" name="Рисунок 8" descr="Корупці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852936"/>
            <a:ext cx="2762250" cy="1771650"/>
          </a:xfrm>
          <a:prstGeom prst="rect">
            <a:avLst/>
          </a:prstGeom>
        </p:spPr>
      </p:pic>
      <p:pic>
        <p:nvPicPr>
          <p:cNvPr id="10" name="Рисунок 9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437112"/>
            <a:ext cx="2286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5. Теорія особи злочинця. Віктимологія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Поняття </a:t>
            </a:r>
            <a:r>
              <a:rPr lang="uk-UA" b="1" dirty="0" smtClean="0"/>
              <a:t>«людина», «індивід», «особа», «особистість». Співвідношення зазначених понять.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Основні підходи до вивчення особи злочинця.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особи злочинця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uk-UA" b="1" dirty="0" smtClean="0"/>
              <a:t>Формування особи злочинця. </a:t>
            </a:r>
            <a:endParaRPr lang="ru-RU" dirty="0" smtClean="0"/>
          </a:p>
          <a:p>
            <a:r>
              <a:rPr lang="uk-UA" b="1" dirty="0" smtClean="0"/>
              <a:t>Типологія особи злочинця і класифікація злочинців.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Особа потерпілого.</a:t>
            </a:r>
            <a:r>
              <a:rPr lang="uk-UA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manyak-zhenshchina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268760"/>
            <a:ext cx="3600400" cy="45365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i="1" dirty="0" smtClean="0"/>
              <a:t>Тема 6. Теорія запобігання злочинності. Прогнозування злочинності та планування запобіжної діяльності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smtClean="0"/>
              <a:t>Поняття </a:t>
            </a:r>
            <a:r>
              <a:rPr lang="uk-UA" b="1" dirty="0" smtClean="0"/>
              <a:t>запобігання </a:t>
            </a:r>
            <a:r>
              <a:rPr lang="uk-UA" b="1" dirty="0" smtClean="0"/>
              <a:t>злочинності</a:t>
            </a:r>
            <a:endParaRPr lang="ru-RU" dirty="0" smtClean="0"/>
          </a:p>
          <a:p>
            <a:r>
              <a:rPr lang="uk-UA" b="1" dirty="0" smtClean="0"/>
              <a:t>Види та форми запобіжної діяльності.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Суб'єкти та об'єкти запобіжної діяльності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uk-UA" b="1" dirty="0" smtClean="0"/>
              <a:t>Кримінологічне прогнозування. </a:t>
            </a:r>
            <a:endParaRPr lang="ru-RU" dirty="0" smtClean="0"/>
          </a:p>
          <a:p>
            <a:r>
              <a:rPr lang="uk-UA" b="1" dirty="0" smtClean="0"/>
              <a:t>Кримінологічне планування.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gadalka_ne_hodi_m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573016"/>
            <a:ext cx="4343400" cy="2851232"/>
          </a:xfrm>
        </p:spPr>
      </p:pic>
      <p:pic>
        <p:nvPicPr>
          <p:cNvPr id="9" name="Рисунок 8" descr="nr9Za7i59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4248472" cy="2179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i="1" dirty="0" smtClean="0"/>
              <a:t>Тема 7. Кримінологічна характеристика та запобігання насильницькій злочинності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Поняття </a:t>
            </a:r>
            <a:r>
              <a:rPr lang="uk-UA" b="1" dirty="0" smtClean="0"/>
              <a:t>та загальна характеристика насильницької злочинності.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окремих видів насильницької злочинності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особи, яка вчиняє насильницькі злочини.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Детермінанти насильницьких злочинів.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Запобігання насильницьким злочинам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Без названия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2695575" cy="1695450"/>
          </a:xfrm>
        </p:spPr>
      </p:pic>
      <p:pic>
        <p:nvPicPr>
          <p:cNvPr id="6" name="Рисунок 5" descr="Без названи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96952"/>
            <a:ext cx="2857500" cy="1600200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869160"/>
            <a:ext cx="26289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8. Кримінологічна характеристика та запобігання корисливій злочинності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 smtClean="0"/>
              <a:t>Поняття </a:t>
            </a:r>
            <a:r>
              <a:rPr lang="uk-UA" b="1" dirty="0" smtClean="0"/>
              <a:t>та загальна характеристика корисливої злочинності.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окремих видів корисливої злочинності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особи, яка вчиняє корисливі злочини.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Детермінанти корисливих злочинів.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Запобігання корисливим злочинам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uk-UA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краж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30196"/>
            <a:ext cx="4343400" cy="2464407"/>
          </a:xfrm>
        </p:spPr>
      </p:pic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164261"/>
            <a:ext cx="3384798" cy="1693739"/>
          </a:xfrm>
          <a:prstGeom prst="rect">
            <a:avLst/>
          </a:prstGeom>
        </p:spPr>
      </p:pic>
      <p:pic>
        <p:nvPicPr>
          <p:cNvPr id="7" name="Рисунок 6" descr="15-620x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124744"/>
            <a:ext cx="2880742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9. Кримінологічна характеристика та запобігання економічній злочинності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 smtClean="0"/>
              <a:t>Поняття </a:t>
            </a:r>
            <a:r>
              <a:rPr lang="uk-UA" b="1" dirty="0" smtClean="0"/>
              <a:t>та загальна характеристика економічної злочинності.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окремих видів корисливої </a:t>
            </a:r>
            <a:r>
              <a:rPr lang="uk-UA" b="1" dirty="0" smtClean="0"/>
              <a:t>злочинності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особи, яка вчиняє економічні злочини.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Детермінанти економічних злочинів.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Запобігання економічним злочинам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m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24744"/>
            <a:ext cx="4286250" cy="2857500"/>
          </a:xfrm>
        </p:spPr>
      </p:pic>
      <p:pic>
        <p:nvPicPr>
          <p:cNvPr id="6" name="Рисунок 5" descr="qkpi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293096"/>
            <a:ext cx="2047875" cy="2047875"/>
          </a:xfrm>
          <a:prstGeom prst="rect">
            <a:avLst/>
          </a:prstGeom>
        </p:spPr>
      </p:pic>
      <p:pic>
        <p:nvPicPr>
          <p:cNvPr id="7" name="Рисунок 6" descr="ti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365104"/>
            <a:ext cx="1997968" cy="18522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10. Кримінологічна характеристика та запобігання організованій злочинності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 smtClean="0"/>
              <a:t>Поняття </a:t>
            </a:r>
            <a:r>
              <a:rPr lang="uk-UA" b="1" dirty="0" smtClean="0"/>
              <a:t>організованої </a:t>
            </a:r>
            <a:r>
              <a:rPr lang="uk-UA" b="1" dirty="0" smtClean="0"/>
              <a:t>злочинності</a:t>
            </a:r>
            <a:endParaRPr lang="ru-RU" dirty="0" smtClean="0"/>
          </a:p>
          <a:p>
            <a:r>
              <a:rPr lang="uk-UA" b="1" dirty="0" smtClean="0"/>
              <a:t>Типи та види організованих злочинних формувань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організованої </a:t>
            </a:r>
            <a:r>
              <a:rPr lang="uk-UA" b="1" dirty="0" smtClean="0"/>
              <a:t>злочинності</a:t>
            </a:r>
            <a:endParaRPr lang="ru-RU" dirty="0" smtClean="0"/>
          </a:p>
          <a:p>
            <a:r>
              <a:rPr lang="uk-UA" b="1" dirty="0" smtClean="0"/>
              <a:t>Поняття та кримінологічна характеристика транснаціональної злочинності.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особи, яка займається організованою злочинною діяльністю.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Детермінанти організованої </a:t>
            </a:r>
            <a:r>
              <a:rPr lang="uk-UA" b="1" dirty="0" smtClean="0"/>
              <a:t>злочинності</a:t>
            </a:r>
            <a:endParaRPr lang="ru-RU" dirty="0" smtClean="0"/>
          </a:p>
          <a:p>
            <a:r>
              <a:rPr lang="uk-UA" b="1" dirty="0" smtClean="0"/>
              <a:t>Запобігання організованій злочинній діяльності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news1493102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970536"/>
            <a:ext cx="4932040" cy="2887464"/>
          </a:xfrm>
          <a:prstGeom prst="rect">
            <a:avLst/>
          </a:prstGeom>
        </p:spPr>
      </p:pic>
      <p:pic>
        <p:nvPicPr>
          <p:cNvPr id="7" name="Рисунок 6" descr="129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124744"/>
            <a:ext cx="3491880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11. Кримінологічна характеристика та запобігання злочинності неповнолітніх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Поняття </a:t>
            </a:r>
            <a:r>
              <a:rPr lang="uk-UA" b="1" dirty="0" smtClean="0"/>
              <a:t>та загальна характеристика злочинності неповнолітніх.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злочинності неповнолітніх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особи неповнолітнього злочинця.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Детермінанти злочинності неповнолітніх.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Запобігання злочинності неповнолітніх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малолетние-преступники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4343400" cy="28048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i="1" dirty="0" smtClean="0"/>
              <a:t>«Кримінологія – наука не про хліб насущний, не про тепло й не про продовження роду, потреби в яких у людини завжди були фундаментальними, первинними та вродженими. Але саме з їх життєво необхідним і практично повсякденним задоволенням в умовах голоду, холоду й під дією інших вихідних імпульсів пов’язана поява насильницького та іншого захоплення предметів цих потреб, а отже, і зачатків кримінології як одного з напрямків більш загальної науки виживання»</a:t>
            </a:r>
            <a:endParaRPr lang="ru-RU" dirty="0" smtClean="0"/>
          </a:p>
          <a:p>
            <a:pPr algn="r">
              <a:buNone/>
            </a:pPr>
            <a:r>
              <a:rPr lang="uk-UA" i="1" dirty="0" smtClean="0"/>
              <a:t>В. В. Лунєєв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12. Кримінологічна характеристика та запобігання професійної та рецидивної злочинності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i="1" dirty="0" smtClean="0"/>
              <a:t>.</a:t>
            </a:r>
            <a:endParaRPr lang="ru-RU" dirty="0" smtClean="0"/>
          </a:p>
          <a:p>
            <a:r>
              <a:rPr lang="uk-UA" b="1" dirty="0" smtClean="0"/>
              <a:t>Поняття та кримінологічна характеристика професійної злочинності. </a:t>
            </a:r>
            <a:endParaRPr lang="ru-RU" dirty="0" smtClean="0"/>
          </a:p>
          <a:p>
            <a:r>
              <a:rPr lang="uk-UA" b="1" dirty="0" smtClean="0"/>
              <a:t>Детермінанти професійної злочинності. </a:t>
            </a:r>
            <a:endParaRPr lang="ru-RU" dirty="0" smtClean="0"/>
          </a:p>
          <a:p>
            <a:r>
              <a:rPr lang="uk-UA" b="1" dirty="0" smtClean="0"/>
              <a:t>Запобігання професійної злочинності. </a:t>
            </a:r>
            <a:endParaRPr lang="ru-RU" dirty="0" smtClean="0"/>
          </a:p>
          <a:p>
            <a:r>
              <a:rPr lang="uk-UA" b="1" dirty="0" smtClean="0"/>
              <a:t>Поняття та кримінологічна характеристика рецидивної злочинності</a:t>
            </a:r>
            <a:r>
              <a:rPr lang="uk-UA" b="1" dirty="0" smtClean="0"/>
              <a:t>.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b="1" dirty="0" smtClean="0"/>
              <a:t>Детермінанти рецидивної злочинності. </a:t>
            </a:r>
            <a:endParaRPr lang="ru-RU" dirty="0" smtClean="0"/>
          </a:p>
          <a:p>
            <a:r>
              <a:rPr lang="uk-UA" b="1" dirty="0" smtClean="0"/>
              <a:t>Запобігання рецидивної злочинності. </a:t>
            </a:r>
            <a:endParaRPr lang="ru-RU" dirty="0"/>
          </a:p>
        </p:txBody>
      </p:sp>
      <p:pic>
        <p:nvPicPr>
          <p:cNvPr id="5" name="Содержимое 4" descr="a_228b5ec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573016"/>
            <a:ext cx="1905000" cy="2752725"/>
          </a:xfrm>
        </p:spPr>
      </p:pic>
      <p:pic>
        <p:nvPicPr>
          <p:cNvPr id="6" name="Рисунок 5" descr="cri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124745"/>
            <a:ext cx="241176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13. Кримінологічна характеристика та запобігання необережній злочинності.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 smtClean="0"/>
              <a:t>Поняття </a:t>
            </a:r>
            <a:r>
              <a:rPr lang="uk-UA" b="1" dirty="0" smtClean="0"/>
              <a:t>необережної злочинності.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злочинів, вчинюваних з необережності.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особи необережного злочинця. </a:t>
            </a:r>
            <a:endParaRPr lang="ru-RU" dirty="0" smtClean="0"/>
          </a:p>
          <a:p>
            <a:r>
              <a:rPr lang="uk-UA" b="1" dirty="0" smtClean="0"/>
              <a:t>Детермінанти необережної злочинності. </a:t>
            </a:r>
            <a:endParaRPr lang="ru-RU" dirty="0" smtClean="0"/>
          </a:p>
          <a:p>
            <a:r>
              <a:rPr lang="uk-UA" b="1" dirty="0" smtClean="0"/>
              <a:t>Запобігання необережній злочинності.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Без названия (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636912"/>
            <a:ext cx="2457450" cy="1857375"/>
          </a:xfrm>
        </p:spPr>
      </p:pic>
      <p:pic>
        <p:nvPicPr>
          <p:cNvPr id="6" name="Рисунок 5" descr="muzey_neostorozhnost_vaza_1440x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653136"/>
            <a:ext cx="4355976" cy="1993404"/>
          </a:xfrm>
          <a:prstGeom prst="rect">
            <a:avLst/>
          </a:prstGeom>
        </p:spPr>
      </p:pic>
      <p:pic>
        <p:nvPicPr>
          <p:cNvPr id="7" name="Рисунок 6" descr="v-kieve-pjanyj-peshehod-sprovotsiroval-trojnoe-dtp_rect_507fad0c99249a5ee3cdd010243a09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052736"/>
            <a:ext cx="2880320" cy="24084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14. Кримінологічна характеристика та запобігання жіночої злочинності.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smtClean="0"/>
              <a:t>Поняття та кримінологічна характеристика</a:t>
            </a:r>
            <a:r>
              <a:rPr lang="uk-UA" dirty="0" smtClean="0"/>
              <a:t> </a:t>
            </a:r>
            <a:r>
              <a:rPr lang="uk-UA" b="1" dirty="0" smtClean="0"/>
              <a:t>жіночої злочинності.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Кримінологічна характеристика жінки-злочинниці. </a:t>
            </a:r>
            <a:endParaRPr lang="ru-RU" dirty="0" smtClean="0"/>
          </a:p>
          <a:p>
            <a:r>
              <a:rPr lang="uk-UA" b="1" dirty="0" smtClean="0"/>
              <a:t>Детермінанти жіночої злочинності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uk-UA" b="1" dirty="0" smtClean="0"/>
              <a:t>Запобігання жіночої злочинності.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eugenia-fallen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24744"/>
            <a:ext cx="4563616" cy="54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 Про Що Ця навчальна Дисципліна?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У загальному розуміння </a:t>
            </a:r>
            <a:r>
              <a:rPr lang="uk-UA" b="1" i="1" dirty="0" smtClean="0"/>
              <a:t>кримінологія</a:t>
            </a:r>
            <a:r>
              <a:rPr lang="uk-UA" dirty="0" smtClean="0"/>
              <a:t> це наука про злочинність.</a:t>
            </a:r>
          </a:p>
          <a:p>
            <a:pPr algn="just">
              <a:buNone/>
            </a:pPr>
            <a:r>
              <a:rPr lang="uk-UA" dirty="0" smtClean="0"/>
              <a:t>Вона відповідає на чотири важливі питання:</a:t>
            </a:r>
          </a:p>
          <a:p>
            <a:pPr algn="just">
              <a:buNone/>
            </a:pPr>
            <a:r>
              <a:rPr lang="uk-UA" dirty="0" smtClean="0"/>
              <a:t>1.Що таке злочинність та які її характеристики?</a:t>
            </a:r>
          </a:p>
          <a:p>
            <a:pPr algn="just">
              <a:buNone/>
            </a:pPr>
            <a:r>
              <a:rPr lang="uk-UA" dirty="0" smtClean="0"/>
              <a:t>2. Хто скоює злочини?</a:t>
            </a:r>
          </a:p>
          <a:p>
            <a:pPr algn="just">
              <a:buNone/>
            </a:pPr>
            <a:r>
              <a:rPr lang="uk-UA" dirty="0" smtClean="0"/>
              <a:t>3.Чому люди скоюють злочини?</a:t>
            </a:r>
          </a:p>
          <a:p>
            <a:pPr algn="just">
              <a:buNone/>
            </a:pPr>
            <a:r>
              <a:rPr lang="uk-UA" dirty="0" smtClean="0"/>
              <a:t>4. Як запобігти вчиненню злочинів?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2.Тематика Навчальної Дисципліни.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b="1" i="1" dirty="0" smtClean="0"/>
              <a:t>Тема 1. Кримінологія як наука. Методи кримінологічних </a:t>
            </a:r>
            <a:r>
              <a:rPr lang="uk-UA" b="1" i="1" dirty="0" smtClean="0"/>
              <a:t>досліджень.</a:t>
            </a:r>
          </a:p>
          <a:p>
            <a:pPr>
              <a:buNone/>
            </a:pPr>
            <a:r>
              <a:rPr lang="uk-UA" b="1" i="1" dirty="0" smtClean="0"/>
              <a:t>Під час вивчення цієї теми ви дізнаєтесь, що таке кримінологія, її предмет, завдання, функції, зв’язок з іншими дисциплінами, а також методи, які є цікавими та різноманітними. Наприклад, ви отримаєте розуміння того чому досвід скандинавських тюрем став таким успішним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r>
              <a:rPr lang="uk-UA" sz="2400" i="1" dirty="0" smtClean="0"/>
              <a:t>Наприклад, ви отримаєте розуміння </a:t>
            </a:r>
            <a:r>
              <a:rPr lang="uk-UA" sz="2400" i="1" dirty="0" smtClean="0"/>
              <a:t>того, </a:t>
            </a:r>
            <a:r>
              <a:rPr lang="uk-UA" sz="2400" i="1" dirty="0" smtClean="0"/>
              <a:t>чому досвід скандинавських тюрем став таким успішним</a:t>
            </a:r>
            <a:endParaRPr lang="ru-RU" sz="2400" dirty="0"/>
          </a:p>
        </p:txBody>
      </p:sp>
      <p:pic>
        <p:nvPicPr>
          <p:cNvPr id="4" name="Содержимое 3" descr="fullsizeoutput_ff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595536"/>
          </a:xfrm>
        </p:spPr>
        <p:txBody>
          <a:bodyPr>
            <a:noAutofit/>
          </a:bodyPr>
          <a:lstStyle/>
          <a:p>
            <a:r>
              <a:rPr lang="uk-UA" sz="2400" dirty="0" smtClean="0"/>
              <a:t>У чому полягав стенфордський тюремний експеримент</a:t>
            </a:r>
            <a:endParaRPr lang="ru-RU" sz="2400" dirty="0"/>
          </a:p>
        </p:txBody>
      </p:sp>
      <p:pic>
        <p:nvPicPr>
          <p:cNvPr id="4" name="Содержимое 3" descr="68505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Тема 2. Кримінологічні теорії та концепції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i="1" dirty="0" smtClean="0"/>
              <a:t>Під час вивчення цієї теми ви </a:t>
            </a:r>
            <a:r>
              <a:rPr lang="uk-UA" b="1" i="1" dirty="0" smtClean="0"/>
              <a:t>дізнаєтесь:  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Періодизацію </a:t>
            </a:r>
            <a:r>
              <a:rPr lang="uk-UA" b="1" dirty="0" smtClean="0"/>
              <a:t>історії </a:t>
            </a:r>
            <a:r>
              <a:rPr lang="uk-UA" b="1" dirty="0" smtClean="0"/>
              <a:t>кримінології</a:t>
            </a:r>
            <a:r>
              <a:rPr lang="uk-UA" b="1" dirty="0" smtClean="0"/>
              <a:t>;</a:t>
            </a:r>
            <a:endParaRPr lang="uk-UA" b="1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</a:t>
            </a:r>
            <a:r>
              <a:rPr lang="uk-UA" b="1" dirty="0" err="1" smtClean="0"/>
              <a:t>ародження</a:t>
            </a:r>
            <a:r>
              <a:rPr lang="uk-UA" b="1" dirty="0" smtClean="0"/>
              <a:t> </a:t>
            </a:r>
            <a:r>
              <a:rPr lang="uk-UA" b="1" dirty="0" smtClean="0"/>
              <a:t>кримінологічної думки. </a:t>
            </a:r>
            <a:endParaRPr lang="uk-UA" b="1" dirty="0" smtClean="0"/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Теологічні </a:t>
            </a:r>
            <a:r>
              <a:rPr lang="uk-UA" b="1" dirty="0" smtClean="0"/>
              <a:t>погляди на злочинність і на злочинця.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Кримінологічні ідеї класичної </a:t>
            </a:r>
            <a:r>
              <a:rPr lang="uk-UA" b="1" dirty="0" smtClean="0"/>
              <a:t>школи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Кримінологічні ідеї позитивістського періоду.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Сучасна школа кримінології.</a:t>
            </a:r>
            <a:r>
              <a:rPr lang="uk-UA" dirty="0" smtClean="0"/>
              <a:t> Концепція стратифікації. Конфлікт культур. Стигматизація. Інтеракціонізм. Теорія розбитих вікон.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Історичний розвиток кримінологічної науки на території сучасної України</a:t>
            </a:r>
            <a:r>
              <a:rPr lang="uk-UA" dirty="0" smtClean="0"/>
              <a:t>. 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Так ви отримаєте Розуміння про </a:t>
            </a:r>
            <a:r>
              <a:rPr lang="uk-UA" dirty="0" err="1" smtClean="0"/>
              <a:t>теоріЮ</a:t>
            </a:r>
            <a:r>
              <a:rPr lang="uk-UA" dirty="0" smtClean="0"/>
              <a:t> розбитих вікон</a:t>
            </a:r>
            <a:endParaRPr lang="ru-RU" dirty="0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1"/>
            <a:ext cx="8568952" cy="54726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Теорію</a:t>
            </a:r>
            <a:r>
              <a:rPr lang="ru-RU" dirty="0" smtClean="0"/>
              <a:t> </a:t>
            </a:r>
            <a:r>
              <a:rPr lang="ru-RU" dirty="0" err="1" smtClean="0"/>
              <a:t>стигматизації</a:t>
            </a:r>
            <a:endParaRPr lang="ru-RU" dirty="0"/>
          </a:p>
        </p:txBody>
      </p:sp>
      <p:pic>
        <p:nvPicPr>
          <p:cNvPr id="4" name="Содержимое 3" descr="1253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5"/>
            <a:ext cx="9144000" cy="57332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789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КРИМІНОЛОГІЯ</vt:lpstr>
      <vt:lpstr>Слайд 2</vt:lpstr>
      <vt:lpstr>1. Про Що Ця навчальна Дисципліна?</vt:lpstr>
      <vt:lpstr>2.Тематика Навчальної Дисципліни.</vt:lpstr>
      <vt:lpstr>Наприклад, ви отримаєте розуміння того, чому досвід скандинавських тюрем став таким успішним</vt:lpstr>
      <vt:lpstr>У чому полягав стенфордський тюремний експеримент</vt:lpstr>
      <vt:lpstr>Тема 2. Кримінологічні теорії та концепції </vt:lpstr>
      <vt:lpstr>Так ви отримаєте Розуміння про теоріЮ розбитих вікон</vt:lpstr>
      <vt:lpstr>Теорію стигматизації</vt:lpstr>
      <vt:lpstr>Теорія вродженого злочинця тощо</vt:lpstr>
      <vt:lpstr>Тема 3. Кримінологічне вчення про злочинність </vt:lpstr>
      <vt:lpstr>Тема 4. Теорія детермінації злочинності. Механізм злочинної поведінки </vt:lpstr>
      <vt:lpstr>Тема 5. Теорія особи злочинця. Віктимологія </vt:lpstr>
      <vt:lpstr>Тема 6. Теорія запобігання злочинності. Прогнозування злочинності та планування запобіжної діяльності </vt:lpstr>
      <vt:lpstr>Тема 7. Кримінологічна характеристика та запобігання насильницькій злочинності </vt:lpstr>
      <vt:lpstr>Тема 8. Кримінологічна характеристика та запобігання корисливій злочинності </vt:lpstr>
      <vt:lpstr>Тема 9. Кримінологічна характеристика та запобігання економічній злочинності </vt:lpstr>
      <vt:lpstr>Тема 10. Кримінологічна характеристика та запобігання організованій злочинності </vt:lpstr>
      <vt:lpstr>Тема 11. Кримінологічна характеристика та запобігання злочинності неповнолітніх </vt:lpstr>
      <vt:lpstr>Тема 12. Кримінологічна характеристика та запобігання професійної та рецидивної злочинності</vt:lpstr>
      <vt:lpstr>Тема 13. Кримінологічна характеристика та запобігання необережній злочинності. </vt:lpstr>
      <vt:lpstr>Тема 14. Кримінологічна характеристика та запобігання жіночої злочинності.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КРИМІНОЛОГІЯ</dc:title>
  <dc:creator>lenvo</dc:creator>
  <cp:lastModifiedBy>lenvo</cp:lastModifiedBy>
  <cp:revision>9</cp:revision>
  <dcterms:created xsi:type="dcterms:W3CDTF">2018-01-19T16:02:49Z</dcterms:created>
  <dcterms:modified xsi:type="dcterms:W3CDTF">2018-01-19T17:32:42Z</dcterms:modified>
</cp:coreProperties>
</file>