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4" r:id="rId3"/>
    <p:sldId id="257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27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6" autoAdjust="0"/>
    <p:restoredTop sz="94660"/>
  </p:normalViewPr>
  <p:slideViewPr>
    <p:cSldViewPr snapToGrid="0">
      <p:cViewPr varScale="1">
        <p:scale>
          <a:sx n="83" d="100"/>
          <a:sy n="83" d="100"/>
        </p:scale>
        <p:origin x="4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4548" y="529001"/>
            <a:ext cx="8915399" cy="163613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/>
              <a:t>Технології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Blockchain</a:t>
            </a:r>
            <a:r>
              <a:rPr lang="ru-RU" dirty="0"/>
              <a:t> та </a:t>
            </a:r>
            <a:r>
              <a:rPr lang="ru-RU" dirty="0" err="1"/>
              <a:t>криптовалюти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71386" y="2050623"/>
            <a:ext cx="10887456" cy="504745"/>
          </a:xfrm>
        </p:spPr>
        <p:txBody>
          <a:bodyPr>
            <a:noAutofit/>
          </a:bodyPr>
          <a:lstStyle/>
          <a:p>
            <a:r>
              <a:rPr lang="uk-UA" sz="2000" dirty="0" smtClean="0"/>
              <a:t>Види систем управління.</a:t>
            </a:r>
            <a:endParaRPr lang="uk-UA" sz="20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381005" y="266093"/>
            <a:ext cx="8915399" cy="363520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/>
              <a:t>Кафедра </a:t>
            </a:r>
            <a:r>
              <a:rPr lang="uk-UA" dirty="0"/>
              <a:t>е</a:t>
            </a:r>
            <a:r>
              <a:rPr lang="ru-RU" dirty="0" err="1" smtClean="0"/>
              <a:t>кономічної</a:t>
            </a:r>
            <a:r>
              <a:rPr lang="ru-RU" dirty="0" smtClean="0"/>
              <a:t> </a:t>
            </a:r>
            <a:r>
              <a:rPr lang="ru-RU" dirty="0" err="1" smtClean="0"/>
              <a:t>кібернетики</a:t>
            </a:r>
            <a:endParaRPr lang="ru-RU" dirty="0"/>
          </a:p>
        </p:txBody>
      </p:sp>
      <p:pic>
        <p:nvPicPr>
          <p:cNvPr id="2050" name="Picture 2" descr="Що таке Блокчейн (Blockchain) - Finances.in.u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3255" y="2613116"/>
            <a:ext cx="6384121" cy="3620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5912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042267" y="1034815"/>
            <a:ext cx="9300922" cy="2120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Мінуси розподіленої системи:</a:t>
            </a:r>
          </a:p>
          <a:p>
            <a:pPr algn="just">
              <a:lnSpc>
                <a:spcPct val="15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Такі системи досі вважаються новими, та його технології перебувають у процесі зародження.</a:t>
            </a:r>
          </a:p>
          <a:p>
            <a:pPr algn="just">
              <a:lnSpc>
                <a:spcPct val="15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Для стабілізації таких систем знадобиться багато часу та суттєві вкладення. Згодом вдасться заощадити на масштабі, але спочатку ці системи досить дорогі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809508" y="327911"/>
            <a:ext cx="8792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Розподілені системи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91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243" y="1124501"/>
            <a:ext cx="8568290" cy="566748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53128" y="1124501"/>
            <a:ext cx="32872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Плюси</a:t>
            </a:r>
            <a:endParaRPr lang="uk-UA" dirty="0"/>
          </a:p>
        </p:txBody>
      </p:sp>
      <p:sp>
        <p:nvSpPr>
          <p:cNvPr id="7" name="TextBox 6"/>
          <p:cNvSpPr txBox="1"/>
          <p:nvPr/>
        </p:nvSpPr>
        <p:spPr>
          <a:xfrm>
            <a:off x="8221141" y="1158883"/>
            <a:ext cx="2041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Мінуси</a:t>
            </a:r>
            <a:endParaRPr lang="uk-UA" dirty="0"/>
          </a:p>
        </p:txBody>
      </p:sp>
      <p:sp>
        <p:nvSpPr>
          <p:cNvPr id="8" name="TextBox 7"/>
          <p:cNvSpPr txBox="1"/>
          <p:nvPr/>
        </p:nvSpPr>
        <p:spPr>
          <a:xfrm>
            <a:off x="2465408" y="1863514"/>
            <a:ext cx="35302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Нема </a:t>
            </a:r>
            <a:r>
              <a:rPr lang="ru-RU" dirty="0" err="1"/>
              <a:t>посередників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знижує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endParaRPr lang="uk-UA" dirty="0"/>
          </a:p>
        </p:txBody>
      </p:sp>
      <p:sp>
        <p:nvSpPr>
          <p:cNvPr id="9" name="TextBox 8"/>
          <p:cNvSpPr txBox="1"/>
          <p:nvPr/>
        </p:nvSpPr>
        <p:spPr>
          <a:xfrm>
            <a:off x="2465408" y="2556361"/>
            <a:ext cx="3287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Економічно невигідно зламувати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858101" y="2078561"/>
            <a:ext cx="4049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/>
              <a:t>Технологія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становлення</a:t>
            </a:r>
            <a:endParaRPr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881525" y="2659708"/>
            <a:ext cx="27208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Потрібні</a:t>
            </a:r>
            <a:r>
              <a:rPr lang="ru-RU" dirty="0"/>
              <a:t> </a:t>
            </a:r>
            <a:r>
              <a:rPr lang="ru-RU" dirty="0" err="1"/>
              <a:t>величезні</a:t>
            </a:r>
            <a:r>
              <a:rPr lang="ru-RU" dirty="0"/>
              <a:t> </a:t>
            </a:r>
            <a:r>
              <a:rPr lang="ru-RU" dirty="0" err="1"/>
              <a:t>початкові</a:t>
            </a:r>
            <a:r>
              <a:rPr lang="ru-RU" dirty="0"/>
              <a:t> </a:t>
            </a:r>
            <a:r>
              <a:rPr lang="ru-RU" dirty="0" err="1"/>
              <a:t>вкладення</a:t>
            </a:r>
            <a:endParaRPr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221144" y="4362607"/>
            <a:ext cx="13966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Приклади</a:t>
            </a:r>
            <a:endParaRPr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300303" y="6055932"/>
            <a:ext cx="27046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err="1" smtClean="0"/>
              <a:t>Криптовалюти</a:t>
            </a:r>
            <a:endParaRPr lang="en-US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489774" y="3350115"/>
            <a:ext cx="23256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Повністю</a:t>
            </a:r>
            <a:r>
              <a:rPr lang="ru-RU" dirty="0" smtClean="0"/>
              <a:t> </a:t>
            </a:r>
            <a:r>
              <a:rPr lang="ru-RU" dirty="0" err="1" smtClean="0"/>
              <a:t>прозорі</a:t>
            </a:r>
            <a:endParaRPr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8221141" y="6240598"/>
            <a:ext cx="21939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Блокчейн</a:t>
            </a:r>
            <a:endParaRPr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809508" y="327911"/>
            <a:ext cx="8792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Розподілені системи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355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2905" y="2753700"/>
            <a:ext cx="8911687" cy="1280890"/>
          </a:xfrm>
        </p:spPr>
        <p:txBody>
          <a:bodyPr/>
          <a:lstStyle/>
          <a:p>
            <a:pPr algn="ctr"/>
            <a:r>
              <a:rPr lang="ru-RU" dirty="0" smtClean="0"/>
              <a:t>До </a:t>
            </a:r>
            <a:r>
              <a:rPr lang="ru-RU" dirty="0" err="1" smtClean="0"/>
              <a:t>нової</a:t>
            </a:r>
            <a:r>
              <a:rPr lang="ru-RU" dirty="0" smtClean="0"/>
              <a:t> </a:t>
            </a:r>
            <a:r>
              <a:rPr lang="ru-RU" dirty="0" err="1" smtClean="0"/>
              <a:t>зустрічі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140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863524" y="1546061"/>
            <a:ext cx="10220446" cy="2345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"Влада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накази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покори".</a:t>
            </a:r>
          </a:p>
          <a:p>
            <a:pPr algn="just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"Особа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</a:p>
          <a:p>
            <a:pPr algn="just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"Влада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через головне становище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тому,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загальновизнані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будь-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52577" y="582555"/>
            <a:ext cx="8792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управління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60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0531" y="593392"/>
            <a:ext cx="5838825" cy="32861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528121" y="1328515"/>
            <a:ext cx="32872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Єдина точка управління</a:t>
            </a:r>
            <a:endParaRPr lang="uk-UA" dirty="0"/>
          </a:p>
        </p:txBody>
      </p:sp>
      <p:sp>
        <p:nvSpPr>
          <p:cNvPr id="8" name="TextBox 7"/>
          <p:cNvSpPr txBox="1"/>
          <p:nvPr/>
        </p:nvSpPr>
        <p:spPr>
          <a:xfrm>
            <a:off x="6528121" y="1913290"/>
            <a:ext cx="3287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виконуються</a:t>
            </a:r>
            <a:r>
              <a:rPr lang="ru-RU" dirty="0"/>
              <a:t> в одному </a:t>
            </a:r>
            <a:r>
              <a:rPr lang="ru-RU" dirty="0" err="1"/>
              <a:t>місці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528121" y="2682731"/>
            <a:ext cx="32872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Дуже чутлива до збоїв</a:t>
            </a:r>
            <a:endParaRPr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470531" y="3766441"/>
            <a:ext cx="930092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Плюси централізованої системи: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Вона легко реалізується і всі рішення приймаються набагато швидше. Оскільки в ній лише одна точка управління, в якій зосереджено весь контроль за системою, консенсусу не потрібно.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Економія на масштабі позбавляє необхідності подвійної роботи, яка іноді робиться за наявності кількох точок управління. Так як в системі тільки одна точка управління, не потрібно змушувати безліч точок виконувати одні й самі функції, що дає економію на масштабах.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832657" y="121693"/>
            <a:ext cx="8792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Централізовані системи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44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042267" y="1034815"/>
            <a:ext cx="9300922" cy="41975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Мінуси централізованої системи:</a:t>
            </a:r>
          </a:p>
          <a:p>
            <a:pPr algn="just">
              <a:lnSpc>
                <a:spcPct val="15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Залежність від однієї точки управління. Наявність лише однієї точки управління робить систему беззахисною, оскільки будь-яка атака на цю єдину точку управління дестабілізує всю систему. Нескладно уявити ситуацію з сервером, коли атакується єдине джерело інформації і немає жодних резервних копій, - інформація в цьому випадку буде втрачена.</a:t>
            </a:r>
          </a:p>
          <a:p>
            <a:pPr algn="just">
              <a:lnSpc>
                <a:spcPct val="15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Система з однією точкою управління бюрократична за своєю суттю, що додає до неї безліч верств та ієрархій.</a:t>
            </a:r>
          </a:p>
          <a:p>
            <a:pPr algn="just">
              <a:lnSpc>
                <a:spcPct val="15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Ця система непрозора і тому має схильність до шахрайства. Недолік прозорості провокуватиме безвідповідальність на найвищому рівні, оскільки саме там сконцентрована вся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влада.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809508" y="327911"/>
            <a:ext cx="8792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Централізовані системи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96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7147" y="1088803"/>
            <a:ext cx="7897417" cy="473326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57147" y="1088803"/>
            <a:ext cx="32872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Плюси</a:t>
            </a:r>
            <a:endParaRPr lang="uk-UA" dirty="0"/>
          </a:p>
        </p:txBody>
      </p:sp>
      <p:sp>
        <p:nvSpPr>
          <p:cNvPr id="7" name="TextBox 6"/>
          <p:cNvSpPr txBox="1"/>
          <p:nvPr/>
        </p:nvSpPr>
        <p:spPr>
          <a:xfrm>
            <a:off x="7812912" y="1088803"/>
            <a:ext cx="2041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Мінуси</a:t>
            </a:r>
            <a:endParaRPr lang="uk-UA" dirty="0"/>
          </a:p>
        </p:txBody>
      </p:sp>
      <p:sp>
        <p:nvSpPr>
          <p:cNvPr id="8" name="TextBox 7"/>
          <p:cNvSpPr txBox="1"/>
          <p:nvPr/>
        </p:nvSpPr>
        <p:spPr>
          <a:xfrm>
            <a:off x="2465408" y="1803077"/>
            <a:ext cx="3287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mtClean="0"/>
              <a:t>Легко реалізується і координується</a:t>
            </a:r>
            <a:endParaRPr lang="uk-UA" dirty="0"/>
          </a:p>
        </p:txBody>
      </p:sp>
      <p:sp>
        <p:nvSpPr>
          <p:cNvPr id="9" name="TextBox 8"/>
          <p:cNvSpPr txBox="1"/>
          <p:nvPr/>
        </p:nvSpPr>
        <p:spPr>
          <a:xfrm>
            <a:off x="2465408" y="2657340"/>
            <a:ext cx="32872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Економія на масштабі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569008" y="1803077"/>
            <a:ext cx="41969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/>
              <a:t>Збій</a:t>
            </a:r>
            <a:r>
              <a:rPr lang="ru-RU" dirty="0"/>
              <a:t> у </a:t>
            </a:r>
            <a:r>
              <a:rPr lang="ru-RU" dirty="0" err="1"/>
              <a:t>точці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err="1" smtClean="0"/>
              <a:t>призведе</a:t>
            </a:r>
            <a:r>
              <a:rPr lang="ru-RU" dirty="0" smtClean="0"/>
              <a:t> </a:t>
            </a:r>
            <a:r>
              <a:rPr lang="ru-RU" dirty="0"/>
              <a:t>до </a:t>
            </a:r>
            <a:r>
              <a:rPr lang="ru-RU" dirty="0" err="1"/>
              <a:t>падіння</a:t>
            </a:r>
            <a:r>
              <a:rPr lang="ru-RU" dirty="0"/>
              <a:t> </a:t>
            </a:r>
            <a:r>
              <a:rPr lang="ru-RU" dirty="0" err="1"/>
              <a:t>всієї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endParaRPr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569008" y="2590466"/>
            <a:ext cx="24962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Немає</a:t>
            </a:r>
            <a:r>
              <a:rPr lang="ru-RU" dirty="0" smtClean="0"/>
              <a:t> </a:t>
            </a:r>
            <a:r>
              <a:rPr lang="ru-RU" dirty="0" err="1" smtClean="0"/>
              <a:t>прозорості</a:t>
            </a:r>
            <a:endParaRPr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54279" y="3293107"/>
            <a:ext cx="13966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Приклади</a:t>
            </a:r>
            <a:endParaRPr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064152" y="5235576"/>
            <a:ext cx="27046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Банківська</a:t>
            </a:r>
            <a:r>
              <a:rPr lang="ru-RU" dirty="0" smtClean="0"/>
              <a:t> система</a:t>
            </a:r>
            <a:endParaRPr lang="en-US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618299" y="5235899"/>
            <a:ext cx="296209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Франшизі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</a:t>
            </a:r>
            <a:r>
              <a:rPr lang="ru-RU" dirty="0" err="1"/>
              <a:t>харчування</a:t>
            </a:r>
            <a:r>
              <a:rPr lang="ru-RU" dirty="0"/>
              <a:t>.</a:t>
            </a:r>
            <a:endParaRPr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673180" y="5235576"/>
            <a:ext cx="27046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Центральний</a:t>
            </a:r>
            <a:r>
              <a:rPr lang="ru-RU" dirty="0"/>
              <a:t> </a:t>
            </a:r>
            <a:r>
              <a:rPr lang="ru-RU" dirty="0" err="1"/>
              <a:t>процесор</a:t>
            </a:r>
            <a:r>
              <a:rPr lang="ru-RU" dirty="0"/>
              <a:t> сервера</a:t>
            </a:r>
            <a:endParaRPr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809508" y="327911"/>
            <a:ext cx="8792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Централізовані системи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456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342426" y="4028733"/>
            <a:ext cx="942902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Плюси децентралізованої системи: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Рішення в ній приймаються на рівні, більш наближеному до користувача. Таким чином, у органів (точок), що приймають рішення, набагато більше інформації про кінцевого користувача (якщо йдеться про продукт) або про людей (якщо йдеться про уряд).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Ця система менше схильна до відмов і збоїв, оскільки тепер у ній кілька точок управління. Збій в одній точці не призведе до дестабілізації всієї системи, як у випадку із централізованою системою.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832657" y="121693"/>
            <a:ext cx="8792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Децентралізовані системи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2426" y="687244"/>
            <a:ext cx="6396460" cy="335232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632293" y="1106577"/>
            <a:ext cx="19445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Декілька точок управління</a:t>
            </a:r>
            <a:endParaRPr lang="uk-UA" dirty="0"/>
          </a:p>
        </p:txBody>
      </p:sp>
      <p:sp>
        <p:nvSpPr>
          <p:cNvPr id="13" name="TextBox 12"/>
          <p:cNvSpPr txBox="1"/>
          <p:nvPr/>
        </p:nvSpPr>
        <p:spPr>
          <a:xfrm>
            <a:off x="6713316" y="1845958"/>
            <a:ext cx="1863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Менш</a:t>
            </a:r>
            <a:r>
              <a:rPr lang="ru-RU" dirty="0"/>
              <a:t> </a:t>
            </a:r>
            <a:r>
              <a:rPr lang="ru-RU" dirty="0" err="1"/>
              <a:t>схильні</a:t>
            </a:r>
            <a:r>
              <a:rPr lang="ru-RU" dirty="0"/>
              <a:t> до </a:t>
            </a:r>
            <a:r>
              <a:rPr lang="ru-RU" dirty="0" err="1"/>
              <a:t>падінь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713315" y="2667700"/>
            <a:ext cx="19156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Більш горизонтальна ієрархія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99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042267" y="1034815"/>
            <a:ext cx="930092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Мінуси децентралізованої системи</a:t>
            </a:r>
          </a:p>
          <a:p>
            <a:pPr algn="just">
              <a:lnSpc>
                <a:spcPct val="150000"/>
              </a:lnSpc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Негативний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економічний ефект, пов'язаний із збільшенням масштабів системи. У такій системі через збільшення кількості точок управління можна отримати проблему дублювання завдань.</a:t>
            </a:r>
          </a:p>
          <a:p>
            <a:pPr algn="just">
              <a:lnSpc>
                <a:spcPct val="15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Незважаючи на те, що децентралізовані системи надійніші за централізовані, вони все одно схильні до збоїв, тому їх не можна назвати повністю надійними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809508" y="327911"/>
            <a:ext cx="8792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Децентралізовані системи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18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7147" y="1088803"/>
            <a:ext cx="8757158" cy="503679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57147" y="1088803"/>
            <a:ext cx="32872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Плюси</a:t>
            </a:r>
            <a:endParaRPr lang="uk-UA" dirty="0"/>
          </a:p>
        </p:txBody>
      </p:sp>
      <p:sp>
        <p:nvSpPr>
          <p:cNvPr id="7" name="TextBox 6"/>
          <p:cNvSpPr txBox="1"/>
          <p:nvPr/>
        </p:nvSpPr>
        <p:spPr>
          <a:xfrm>
            <a:off x="8336146" y="1143932"/>
            <a:ext cx="2041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Мінуси</a:t>
            </a:r>
            <a:endParaRPr lang="uk-UA" dirty="0"/>
          </a:p>
        </p:txBody>
      </p:sp>
      <p:sp>
        <p:nvSpPr>
          <p:cNvPr id="8" name="TextBox 7"/>
          <p:cNvSpPr txBox="1"/>
          <p:nvPr/>
        </p:nvSpPr>
        <p:spPr>
          <a:xfrm>
            <a:off x="2465408" y="1986228"/>
            <a:ext cx="35302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приймаються</a:t>
            </a:r>
            <a:r>
              <a:rPr lang="ru-RU" dirty="0"/>
              <a:t> на </a:t>
            </a:r>
            <a:r>
              <a:rPr lang="ru-RU" dirty="0" err="1"/>
              <a:t>рівні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</a:t>
            </a:r>
            <a:r>
              <a:rPr lang="ru-RU" dirty="0" err="1"/>
              <a:t>ближче</a:t>
            </a:r>
            <a:r>
              <a:rPr lang="ru-RU" dirty="0"/>
              <a:t> до </a:t>
            </a:r>
            <a:r>
              <a:rPr lang="ru-RU" dirty="0" err="1"/>
              <a:t>користувача</a:t>
            </a:r>
            <a:endParaRPr lang="uk-UA" dirty="0"/>
          </a:p>
        </p:txBody>
      </p:sp>
      <p:sp>
        <p:nvSpPr>
          <p:cNvPr id="9" name="TextBox 8"/>
          <p:cNvSpPr txBox="1"/>
          <p:nvPr/>
        </p:nvSpPr>
        <p:spPr>
          <a:xfrm>
            <a:off x="2465408" y="2906961"/>
            <a:ext cx="32872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Нечутливі до падінь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858101" y="2078561"/>
            <a:ext cx="36872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в </a:t>
            </a:r>
            <a:r>
              <a:rPr lang="ru-RU" dirty="0" err="1"/>
              <a:t>масштабі</a:t>
            </a:r>
            <a:endParaRPr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881525" y="2828524"/>
            <a:ext cx="27208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/>
              <a:t>Не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безпечні</a:t>
            </a:r>
            <a:endParaRPr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290144" y="3514511"/>
            <a:ext cx="13966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Приклади</a:t>
            </a:r>
            <a:endParaRPr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953128" y="5548101"/>
            <a:ext cx="27046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Johnson and Johnson</a:t>
            </a:r>
            <a:endParaRPr lang="en-US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244357" y="5686600"/>
            <a:ext cx="23256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Уряди</a:t>
            </a:r>
            <a:endParaRPr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673180" y="5548101"/>
            <a:ext cx="27046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Хмарні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endParaRPr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809508" y="327911"/>
            <a:ext cx="8792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Децентралізовані системи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491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342426" y="4190891"/>
            <a:ext cx="942902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Плюси розподіленої системи: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Відсутність потреби у посередниках.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Цю систему економічно недоцільно зламувати, що робить її надзвичайно надійною та найбезпечнішою із трьох розглянутих у цій лекції систем.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Розподілена система повністю прозора, завдяки чому вчинення шахрайства стає малоймовірним, оскільки це досить складно.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832657" y="121693"/>
            <a:ext cx="8792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Розподілені системи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2426" y="767241"/>
            <a:ext cx="6743701" cy="326707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899836" y="1320508"/>
            <a:ext cx="37257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точок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точки </a:t>
            </a:r>
            <a:r>
              <a:rPr lang="ru-RU" dirty="0" err="1"/>
              <a:t>точки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endParaRPr lang="uk-UA" dirty="0"/>
          </a:p>
        </p:txBody>
      </p:sp>
      <p:sp>
        <p:nvSpPr>
          <p:cNvPr id="15" name="TextBox 14"/>
          <p:cNvSpPr txBox="1"/>
          <p:nvPr/>
        </p:nvSpPr>
        <p:spPr>
          <a:xfrm>
            <a:off x="6980858" y="2257713"/>
            <a:ext cx="3181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Фактично</a:t>
            </a:r>
            <a:r>
              <a:rPr lang="ru-RU" dirty="0"/>
              <a:t> </a:t>
            </a:r>
            <a:r>
              <a:rPr lang="ru-RU" dirty="0" err="1"/>
              <a:t>несприйнятливі</a:t>
            </a:r>
            <a:r>
              <a:rPr lang="ru-RU" dirty="0"/>
              <a:t> до </a:t>
            </a:r>
            <a:r>
              <a:rPr lang="ru-RU" dirty="0" err="1"/>
              <a:t>падінь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980858" y="3062372"/>
            <a:ext cx="2961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Повністю </a:t>
            </a:r>
            <a:r>
              <a:rPr lang="uk-UA" dirty="0"/>
              <a:t>горизонтальна ієрархія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36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559</TotalTime>
  <Words>647</Words>
  <Application>Microsoft Office PowerPoint</Application>
  <PresentationFormat>Широкоэкранный</PresentationFormat>
  <Paragraphs>78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Times New Roman</vt:lpstr>
      <vt:lpstr>Wingdings 3</vt:lpstr>
      <vt:lpstr>Легкий дым</vt:lpstr>
      <vt:lpstr>Технології на базі Blockchain та криптовалюти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 нової зустрічі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Блокчейн и криптовалюты</dc:title>
  <dc:creator>Kozin</dc:creator>
  <cp:lastModifiedBy>User</cp:lastModifiedBy>
  <cp:revision>55</cp:revision>
  <dcterms:created xsi:type="dcterms:W3CDTF">2018-10-18T04:47:30Z</dcterms:created>
  <dcterms:modified xsi:type="dcterms:W3CDTF">2023-08-02T18:02:17Z</dcterms:modified>
</cp:coreProperties>
</file>