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98" r:id="rId14"/>
    <p:sldId id="282" r:id="rId15"/>
    <p:sldId id="299" r:id="rId16"/>
    <p:sldId id="283" r:id="rId17"/>
    <p:sldId id="300" r:id="rId18"/>
    <p:sldId id="295" r:id="rId19"/>
    <p:sldId id="284" r:id="rId20"/>
    <p:sldId id="296" r:id="rId21"/>
    <p:sldId id="286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21" r:id="rId49"/>
    <p:sldId id="322" r:id="rId50"/>
    <p:sldId id="324" r:id="rId51"/>
    <p:sldId id="325" r:id="rId52"/>
    <p:sldId id="329" r:id="rId53"/>
    <p:sldId id="326" r:id="rId54"/>
    <p:sldId id="328" r:id="rId55"/>
    <p:sldId id="327" r:id="rId56"/>
    <p:sldId id="318" r:id="rId57"/>
    <p:sldId id="320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69" autoAdjust="0"/>
  </p:normalViewPr>
  <p:slideViewPr>
    <p:cSldViewPr snapToGrid="0">
      <p:cViewPr>
        <p:scale>
          <a:sx n="82" d="100"/>
          <a:sy n="82" d="100"/>
        </p:scale>
        <p:origin x="-53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53AA9-8D84-4280-9AE3-0A7FDB0C9717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7478" y="271971"/>
            <a:ext cx="4133461" cy="1566160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Лекція 5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4135" y="3014210"/>
            <a:ext cx="6858000" cy="240687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9400" b="1" dirty="0"/>
              <a:t>У</a:t>
            </a:r>
            <a:r>
              <a:rPr lang="ru-RU" sz="9400" b="1" dirty="0" err="1"/>
              <a:t>чення</a:t>
            </a:r>
            <a:r>
              <a:rPr lang="ru-RU" sz="9400" b="1" dirty="0"/>
              <a:t> про </a:t>
            </a:r>
            <a:r>
              <a:rPr lang="ru-RU" sz="9400" b="1" dirty="0" err="1"/>
              <a:t>епізоотичний</a:t>
            </a:r>
            <a:r>
              <a:rPr lang="ru-RU" sz="9400" b="1" dirty="0"/>
              <a:t> </a:t>
            </a:r>
            <a:r>
              <a:rPr lang="ru-RU" sz="9400" b="1" dirty="0" err="1"/>
              <a:t>процес</a:t>
            </a:r>
            <a:r>
              <a:rPr lang="ru-RU" sz="9400" dirty="0"/>
              <a:t/>
            </a:r>
            <a:br>
              <a:rPr lang="ru-RU" sz="9400" dirty="0"/>
            </a:br>
            <a:endParaRPr lang="ru-RU" sz="9400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6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040" y="3005037"/>
            <a:ext cx="809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Епізоотичний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безперервний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, усе </a:t>
            </a:r>
            <a:r>
              <a:rPr lang="ru-RU" dirty="0" err="1"/>
              <a:t>нових</a:t>
            </a:r>
            <a:r>
              <a:rPr lang="ru-RU" dirty="0"/>
              <a:t> і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перезаражень</a:t>
            </a:r>
            <a:r>
              <a:rPr lang="ru-RU" dirty="0"/>
              <a:t> і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Згадані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чергуються</a:t>
            </a:r>
            <a:r>
              <a:rPr lang="ru-RU" dirty="0"/>
              <a:t>,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найрізнома­нітніших</a:t>
            </a:r>
            <a:r>
              <a:rPr lang="ru-RU" dirty="0"/>
              <a:t> формах, </a:t>
            </a:r>
            <a:r>
              <a:rPr lang="ru-RU" dirty="0" err="1"/>
              <a:t>специфічних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епі­зоотичного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але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так: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—&gt;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інфі­кованої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інвазованої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—</a:t>
            </a:r>
            <a:r>
              <a:rPr lang="ru-RU" i="1" dirty="0"/>
              <a:t>&gt;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до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-»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сприйнятливої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з </a:t>
            </a:r>
            <a:r>
              <a:rPr lang="ru-RU" dirty="0" err="1"/>
              <a:t>наступ­ним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захворюванням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31" y="299319"/>
            <a:ext cx="4033638" cy="26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480" y="263158"/>
            <a:ext cx="8156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кожному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заражатися</a:t>
            </a:r>
            <a:r>
              <a:rPr lang="ru-RU" dirty="0"/>
              <a:t> та </a:t>
            </a:r>
            <a:r>
              <a:rPr lang="ru-RU" dirty="0" err="1"/>
              <a:t>хворіти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поодинокі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але й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на великих </a:t>
            </a:r>
            <a:r>
              <a:rPr lang="ru-RU" dirty="0" err="1"/>
              <a:t>територіях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епізоотичному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є три </a:t>
            </a:r>
            <a:r>
              <a:rPr lang="ru-RU" i="1" dirty="0" err="1"/>
              <a:t>рушійні</a:t>
            </a:r>
            <a:r>
              <a:rPr lang="ru-RU" i="1" dirty="0"/>
              <a:t> </a:t>
            </a:r>
            <a:r>
              <a:rPr lang="ru-RU" i="1" dirty="0" err="1"/>
              <a:t>сили</a:t>
            </a:r>
            <a:r>
              <a:rPr lang="ru-RU" i="1" dirty="0"/>
              <a:t>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сприйнятливі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2596832"/>
            <a:ext cx="7022148" cy="42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3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648" y="1251549"/>
            <a:ext cx="6729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ланка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необхід­на</a:t>
            </a:r>
            <a:r>
              <a:rPr lang="ru-RU" dirty="0"/>
              <a:t> для </a:t>
            </a:r>
            <a:r>
              <a:rPr lang="ru-RU" dirty="0" err="1"/>
              <a:t>виникнення</a:t>
            </a:r>
            <a:r>
              <a:rPr lang="ru-RU" dirty="0"/>
              <a:t> й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. Вони </a:t>
            </a:r>
            <a:r>
              <a:rPr lang="ru-RU" dirty="0" err="1"/>
              <a:t>пе­ребувають</a:t>
            </a:r>
            <a:r>
              <a:rPr lang="ru-RU" dirty="0"/>
              <a:t> у </a:t>
            </a:r>
            <a:r>
              <a:rPr lang="ru-RU" dirty="0" err="1"/>
              <a:t>взаємному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й </a:t>
            </a:r>
            <a:r>
              <a:rPr lang="ru-RU" dirty="0" err="1"/>
              <a:t>русі</a:t>
            </a:r>
            <a:r>
              <a:rPr lang="ru-RU" dirty="0"/>
              <a:t> та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впли­вом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одного з </a:t>
            </a:r>
            <a:r>
              <a:rPr lang="ru-RU" dirty="0" err="1"/>
              <a:t>еле­ментів</a:t>
            </a:r>
            <a:r>
              <a:rPr lang="ru-RU" dirty="0"/>
              <a:t> </a:t>
            </a:r>
            <a:r>
              <a:rPr lang="ru-RU" dirty="0" err="1"/>
              <a:t>епізоотія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поширюватися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Однією</a:t>
            </a:r>
            <a:r>
              <a:rPr lang="ru-RU" dirty="0"/>
              <a:t> з умов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інфекційного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інвазійного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i="1" dirty="0" err="1"/>
              <a:t>джерела</a:t>
            </a:r>
            <a:r>
              <a:rPr lang="ru-RU" i="1" dirty="0"/>
              <a:t> </a:t>
            </a:r>
            <a:r>
              <a:rPr lang="ru-RU" i="1" dirty="0" err="1"/>
              <a:t>збудника</a:t>
            </a:r>
            <a:r>
              <a:rPr lang="ru-RU" i="1" dirty="0"/>
              <a:t>, </a:t>
            </a:r>
            <a:r>
              <a:rPr lang="ru-RU" dirty="0"/>
              <a:t>в </a:t>
            </a:r>
            <a:r>
              <a:rPr lang="ru-RU" dirty="0" err="1"/>
              <a:t>яко­му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, </a:t>
            </a:r>
            <a:r>
              <a:rPr lang="ru-RU" dirty="0" err="1"/>
              <a:t>розмножуватися</a:t>
            </a:r>
            <a:r>
              <a:rPr lang="ru-RU" dirty="0"/>
              <a:t>, </a:t>
            </a:r>
            <a:r>
              <a:rPr lang="ru-RU" dirty="0" err="1"/>
              <a:t>виділятися</a:t>
            </a:r>
            <a:r>
              <a:rPr lang="ru-RU" dirty="0"/>
              <a:t> в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а в </a:t>
            </a:r>
            <a:r>
              <a:rPr lang="ru-RU" dirty="0" err="1"/>
              <a:t>подальшому</a:t>
            </a:r>
            <a:r>
              <a:rPr lang="ru-RU" dirty="0"/>
              <a:t> (за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умов) </a:t>
            </a:r>
            <a:r>
              <a:rPr lang="ru-RU" dirty="0" err="1"/>
              <a:t>потрапляти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сприйнятливої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й </a:t>
            </a:r>
            <a:r>
              <a:rPr lang="ru-RU" dirty="0" err="1"/>
              <a:t>спри­чиняти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та </a:t>
            </a:r>
            <a:r>
              <a:rPr lang="ru-RU" dirty="0" err="1"/>
              <a:t>інвазійних</a:t>
            </a:r>
            <a:r>
              <a:rPr lang="ru-RU" dirty="0"/>
              <a:t> хвороб є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сприйнятливих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Тут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належні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й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патогенної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64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2880"/>
            <a:ext cx="786384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080" y="218313"/>
            <a:ext cx="762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Ґрунт</a:t>
            </a:r>
            <a:r>
              <a:rPr lang="ru-RU" dirty="0"/>
              <a:t>, вода, корми,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предмети</a:t>
            </a:r>
            <a:r>
              <a:rPr lang="ru-RU" dirty="0"/>
              <a:t> догляду </a:t>
            </a:r>
            <a:r>
              <a:rPr lang="ru-RU" dirty="0" err="1"/>
              <a:t>тощо</a:t>
            </a:r>
            <a:r>
              <a:rPr lang="ru-RU" dirty="0"/>
              <a:t> не є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хвороб, а, буду­чи </a:t>
            </a:r>
            <a:r>
              <a:rPr lang="ru-RU" dirty="0" err="1"/>
              <a:t>забрудненими</a:t>
            </a:r>
            <a:r>
              <a:rPr lang="ru-RU" dirty="0"/>
              <a:t> </a:t>
            </a:r>
            <a:r>
              <a:rPr lang="ru-RU" dirty="0" err="1"/>
              <a:t>виділеннями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сприя­ють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</a:t>
            </a:r>
            <a:r>
              <a:rPr lang="ru-RU" i="1" dirty="0"/>
              <a:t>факторами </a:t>
            </a:r>
            <a:r>
              <a:rPr lang="ru-RU" i="1" dirty="0" err="1"/>
              <a:t>передачі</a:t>
            </a:r>
            <a:r>
              <a:rPr lang="ru-RU" i="1" dirty="0"/>
              <a:t> </a:t>
            </a:r>
            <a:r>
              <a:rPr lang="ru-RU" dirty="0"/>
              <a:t>й </a:t>
            </a:r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за­хворювань</a:t>
            </a:r>
            <a:r>
              <a:rPr lang="ru-RU" i="1" dirty="0"/>
              <a:t>. </a:t>
            </a:r>
            <a:endParaRPr lang="en-US" i="1" dirty="0" smtClean="0"/>
          </a:p>
          <a:p>
            <a:pPr algn="just"/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/>
              <a:t>тварини</a:t>
            </a:r>
            <a:r>
              <a:rPr lang="ru-RU" dirty="0"/>
              <a:t> та люди є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інтенсивним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клінічного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кі­лькість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шляхами </a:t>
            </a:r>
            <a:r>
              <a:rPr lang="ru-RU" dirty="0" err="1"/>
              <a:t>виділяються</a:t>
            </a:r>
            <a:r>
              <a:rPr lang="ru-RU" dirty="0"/>
              <a:t> у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й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При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хво­робах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інкубаційного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(ящур, чума свиней </a:t>
            </a:r>
            <a:r>
              <a:rPr lang="ru-RU" dirty="0" err="1"/>
              <a:t>тощо</a:t>
            </a:r>
            <a:r>
              <a:rPr lang="ru-RU" dirty="0"/>
              <a:t>). Так, при </a:t>
            </a:r>
            <a:r>
              <a:rPr lang="ru-RU" dirty="0" err="1"/>
              <a:t>сказі</a:t>
            </a:r>
            <a:r>
              <a:rPr lang="ru-RU" dirty="0"/>
              <a:t> </a:t>
            </a:r>
            <a:r>
              <a:rPr lang="ru-RU" dirty="0" err="1"/>
              <a:t>слина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зара­зною </a:t>
            </a:r>
            <a:r>
              <a:rPr lang="ru-RU" dirty="0" err="1"/>
              <a:t>ще</a:t>
            </a:r>
            <a:r>
              <a:rPr lang="ru-RU" dirty="0"/>
              <a:t> за 10 </a:t>
            </a:r>
            <a:r>
              <a:rPr lang="ru-RU" dirty="0" err="1"/>
              <a:t>діб</a:t>
            </a:r>
            <a:r>
              <a:rPr lang="ru-RU" dirty="0"/>
              <a:t> до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з </a:t>
            </a:r>
            <a:r>
              <a:rPr lang="ru-RU" dirty="0" err="1"/>
              <a:t>безсимптомним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так само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розсіювати</a:t>
            </a:r>
            <a:r>
              <a:rPr lang="ru-RU" dirty="0"/>
              <a:t> в </a:t>
            </a:r>
            <a:r>
              <a:rPr lang="ru-RU" dirty="0" err="1"/>
              <a:t>довкіллі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9" y="4065159"/>
            <a:ext cx="4207383" cy="24042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167" y="5757595"/>
            <a:ext cx="296265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https://www.youtube.com/watch?v=30CWGWrkkUE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167" y="4944102"/>
            <a:ext cx="2880361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AU" dirty="0"/>
              <a:t>https://www.youtube.com/watch?v=wh3yk9GwvVg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73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47472"/>
            <a:ext cx="7766304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072" y="187970"/>
            <a:ext cx="42062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перехворіли</a:t>
            </a:r>
            <a:r>
              <a:rPr lang="ru-RU" dirty="0"/>
              <a:t> на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інвазійні</a:t>
            </a:r>
            <a:r>
              <a:rPr lang="ru-RU" dirty="0"/>
              <a:t> </a:t>
            </a:r>
            <a:r>
              <a:rPr lang="ru-RU" dirty="0" err="1"/>
              <a:t>хво­роби</a:t>
            </a:r>
            <a:r>
              <a:rPr lang="ru-RU" dirty="0"/>
              <a:t>,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так само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до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зародки</a:t>
            </a:r>
            <a:r>
              <a:rPr lang="ru-RU" dirty="0"/>
              <a:t> (</a:t>
            </a:r>
            <a:r>
              <a:rPr lang="ru-RU" dirty="0" err="1"/>
              <a:t>яйця</a:t>
            </a:r>
            <a:r>
              <a:rPr lang="ru-RU" dirty="0"/>
              <a:t>, личинки, </a:t>
            </a:r>
            <a:r>
              <a:rPr lang="ru-RU" dirty="0" err="1"/>
              <a:t>цисти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мікробо</a:t>
            </a:r>
            <a:r>
              <a:rPr lang="ru-RU" dirty="0"/>
              <a:t>-, </a:t>
            </a:r>
            <a:r>
              <a:rPr lang="ru-RU" dirty="0" err="1"/>
              <a:t>вірусо</a:t>
            </a:r>
            <a:r>
              <a:rPr lang="ru-RU" dirty="0"/>
              <a:t>-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паразитоносії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Носійство</a:t>
            </a:r>
            <a:r>
              <a:rPr lang="ru-RU" i="1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короткочасним</a:t>
            </a:r>
            <a:r>
              <a:rPr lang="ru-RU" dirty="0"/>
              <a:t> і </a:t>
            </a:r>
            <a:r>
              <a:rPr lang="ru-RU" dirty="0" err="1"/>
              <a:t>тривалим</a:t>
            </a:r>
            <a:r>
              <a:rPr lang="ru-RU" dirty="0"/>
              <a:t>. Так, </a:t>
            </a:r>
            <a:r>
              <a:rPr lang="ru-RU" dirty="0" err="1"/>
              <a:t>коні</a:t>
            </a:r>
            <a:r>
              <a:rPr lang="ru-RU" dirty="0"/>
              <a:t> з </a:t>
            </a:r>
            <a:r>
              <a:rPr lang="ru-RU" dirty="0" err="1"/>
              <a:t>латентним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</a:t>
            </a:r>
            <a:r>
              <a:rPr lang="ru-RU" dirty="0" err="1"/>
              <a:t>інфекційної</a:t>
            </a:r>
            <a:r>
              <a:rPr lang="ru-RU" dirty="0"/>
              <a:t> </a:t>
            </a:r>
            <a:r>
              <a:rPr lang="ru-RU" dirty="0" err="1"/>
              <a:t>анемії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майже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вірусоносіями</a:t>
            </a:r>
            <a:r>
              <a:rPr lang="ru-RU" dirty="0"/>
              <a:t> й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у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се­редовище</a:t>
            </a:r>
            <a:r>
              <a:rPr lang="ru-RU" dirty="0"/>
              <a:t>. При </a:t>
            </a:r>
            <a:r>
              <a:rPr lang="ru-RU" dirty="0" err="1"/>
              <a:t>бруцельозі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тва­рин</a:t>
            </a:r>
            <a:r>
              <a:rPr lang="ru-RU" dirty="0"/>
              <a:t> </a:t>
            </a:r>
            <a:r>
              <a:rPr lang="ru-RU" dirty="0" err="1"/>
              <a:t>бруцели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виділятися</a:t>
            </a:r>
            <a:r>
              <a:rPr lang="ru-RU" dirty="0"/>
              <a:t> з молоком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(до 6-7). Особливо часто </a:t>
            </a:r>
            <a:r>
              <a:rPr lang="ru-RU" dirty="0" err="1"/>
              <a:t>носійство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спостері­гається</a:t>
            </a:r>
            <a:r>
              <a:rPr lang="ru-RU" dirty="0"/>
              <a:t> при </a:t>
            </a:r>
            <a:r>
              <a:rPr lang="ru-RU" dirty="0" err="1"/>
              <a:t>пастерельозі</a:t>
            </a:r>
            <a:r>
              <a:rPr lang="ru-RU" dirty="0"/>
              <a:t>, </a:t>
            </a:r>
            <a:r>
              <a:rPr lang="ru-RU" dirty="0" err="1"/>
              <a:t>колібактеріозі</a:t>
            </a:r>
            <a:r>
              <a:rPr lang="ru-RU" dirty="0"/>
              <a:t>, </a:t>
            </a:r>
            <a:r>
              <a:rPr lang="ru-RU" dirty="0" err="1"/>
              <a:t>сальмонельозах</a:t>
            </a:r>
            <a:r>
              <a:rPr lang="ru-RU" dirty="0"/>
              <a:t>, </a:t>
            </a:r>
            <a:r>
              <a:rPr lang="ru-RU" dirty="0" err="1"/>
              <a:t>бешисі</a:t>
            </a:r>
            <a:r>
              <a:rPr lang="ru-RU" dirty="0"/>
              <a:t> свиней та </a:t>
            </a:r>
            <a:r>
              <a:rPr lang="ru-RU" dirty="0" err="1"/>
              <a:t>інших</a:t>
            </a:r>
            <a:r>
              <a:rPr lang="ru-RU" dirty="0"/>
              <a:t> хворобах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38" y="269282"/>
            <a:ext cx="2957322" cy="2483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507" y="2773293"/>
            <a:ext cx="21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Носійство</a:t>
            </a:r>
            <a:r>
              <a:rPr lang="uk-UA" dirty="0" smtClean="0"/>
              <a:t> гепатиту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0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851648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920" y="491525"/>
            <a:ext cx="7488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та </a:t>
            </a:r>
            <a:r>
              <a:rPr lang="ru-RU" dirty="0" err="1"/>
              <a:t>носії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на­вколишнє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шляхами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локалі­зації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місце­перебування</a:t>
            </a:r>
            <a:r>
              <a:rPr lang="ru-RU" dirty="0"/>
              <a:t> в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є в </a:t>
            </a:r>
            <a:r>
              <a:rPr lang="ru-RU" dirty="0" err="1"/>
              <a:t>багатьох</a:t>
            </a:r>
            <a:r>
              <a:rPr lang="ru-RU" dirty="0"/>
              <a:t> органах,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від­бувається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шляхами: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 </a:t>
            </a:r>
            <a:r>
              <a:rPr lang="ru-RU" dirty="0"/>
              <a:t>молоком,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слиною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витіками</a:t>
            </a:r>
            <a:r>
              <a:rPr lang="ru-RU" dirty="0" smtClean="0"/>
              <a:t> </a:t>
            </a:r>
            <a:r>
              <a:rPr lang="ru-RU" dirty="0"/>
              <a:t>з носа,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фекаліями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сечею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кон'юнктивальним</a:t>
            </a:r>
            <a:r>
              <a:rPr lang="ru-RU" dirty="0" smtClean="0"/>
              <a:t> </a:t>
            </a:r>
            <a:r>
              <a:rPr lang="ru-RU" dirty="0" err="1"/>
              <a:t>слизом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виділен­ням</a:t>
            </a:r>
            <a:r>
              <a:rPr lang="ru-RU" dirty="0" smtClean="0"/>
              <a:t> </a:t>
            </a:r>
            <a:r>
              <a:rPr lang="ru-RU" dirty="0" err="1"/>
              <a:t>виразок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кров'ю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кровотечах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виділеннями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сечоста­тевих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26" y="2194560"/>
            <a:ext cx="4097773" cy="30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216" y="389138"/>
            <a:ext cx="7232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при­родними</a:t>
            </a:r>
            <a:r>
              <a:rPr lang="ru-RU" dirty="0"/>
              <a:t> </a:t>
            </a:r>
            <a:r>
              <a:rPr lang="ru-RU" dirty="0" err="1"/>
              <a:t>хазяями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в </a:t>
            </a:r>
            <a:r>
              <a:rPr lang="ru-RU" dirty="0" err="1"/>
              <a:t>при­роді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/>
              <a:t>резервуаром </a:t>
            </a:r>
            <a:r>
              <a:rPr lang="ru-RU" i="1" dirty="0" err="1"/>
              <a:t>збудників</a:t>
            </a:r>
            <a:r>
              <a:rPr lang="ru-RU" i="1" dirty="0"/>
              <a:t> </a:t>
            </a:r>
            <a:r>
              <a:rPr lang="ru-RU" i="1" dirty="0" err="1"/>
              <a:t>захворювань</a:t>
            </a:r>
            <a:r>
              <a:rPr lang="ru-RU" i="1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сприйнятливості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збудників</a:t>
            </a:r>
            <a:r>
              <a:rPr lang="ru-RU" dirty="0"/>
              <a:t> хвороб </a:t>
            </a:r>
            <a:r>
              <a:rPr lang="ru-RU" dirty="0" err="1"/>
              <a:t>роз­різняють</a:t>
            </a:r>
            <a:r>
              <a:rPr lang="ru-RU" dirty="0"/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зоонози</a:t>
            </a:r>
            <a:r>
              <a:rPr lang="ru-RU" i="1" dirty="0"/>
              <a:t> —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зооантропонози</a:t>
            </a:r>
            <a:r>
              <a:rPr lang="ru-RU" i="1" dirty="0"/>
              <a:t> —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і </a:t>
            </a:r>
            <a:r>
              <a:rPr lang="ru-RU" dirty="0" err="1"/>
              <a:t>людині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антропонози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винятково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Для хвороб,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уражають</a:t>
            </a:r>
            <a:r>
              <a:rPr lang="ru-RU" dirty="0"/>
              <a:t> 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свійських</a:t>
            </a:r>
            <a:r>
              <a:rPr lang="ru-RU" dirty="0"/>
              <a:t> і диких </a:t>
            </a:r>
            <a:r>
              <a:rPr lang="ru-RU" dirty="0" err="1"/>
              <a:t>тварин</a:t>
            </a:r>
            <a:r>
              <a:rPr lang="ru-RU" dirty="0"/>
              <a:t>, резервуаром </a:t>
            </a:r>
            <a:r>
              <a:rPr lang="ru-RU" dirty="0" err="1"/>
              <a:t>збудника</a:t>
            </a:r>
            <a:r>
              <a:rPr lang="ru-RU" dirty="0"/>
              <a:t> є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 smtClean="0"/>
              <a:t>інфіковані</a:t>
            </a:r>
            <a:r>
              <a:rPr lang="ru-RU" dirty="0" smtClean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до резервуару </a:t>
            </a:r>
            <a:r>
              <a:rPr lang="ru-RU" dirty="0" err="1"/>
              <a:t>збуд­ників</a:t>
            </a:r>
            <a:r>
              <a:rPr lang="ru-RU" dirty="0"/>
              <a:t> </a:t>
            </a:r>
            <a:r>
              <a:rPr lang="ru-RU" dirty="0" err="1"/>
              <a:t>залучаються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, але й </a:t>
            </a:r>
            <a:r>
              <a:rPr lang="ru-RU" dirty="0" err="1"/>
              <a:t>віддалені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свійських</a:t>
            </a:r>
            <a:r>
              <a:rPr lang="ru-RU" dirty="0"/>
              <a:t> та диких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хворі</a:t>
            </a:r>
            <a:r>
              <a:rPr lang="ru-RU" dirty="0"/>
              <a:t> на сказ </a:t>
            </a:r>
            <a:r>
              <a:rPr lang="ru-RU" dirty="0" err="1"/>
              <a:t>дикі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- </a:t>
            </a:r>
            <a:r>
              <a:rPr lang="ru-RU" dirty="0" err="1"/>
              <a:t>лисиці</a:t>
            </a:r>
            <a:r>
              <a:rPr lang="ru-RU" dirty="0"/>
              <a:t>, </a:t>
            </a:r>
            <a:r>
              <a:rPr lang="ru-RU" dirty="0" err="1"/>
              <a:t>вовки</a:t>
            </a:r>
            <a:r>
              <a:rPr lang="ru-RU" dirty="0"/>
              <a:t>, </a:t>
            </a:r>
            <a:r>
              <a:rPr lang="ru-RU" dirty="0" err="1"/>
              <a:t>шакали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- є резервуаром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свійських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/>
              <a:t>резервуаром </a:t>
            </a:r>
            <a:r>
              <a:rPr lang="ru-RU" dirty="0" err="1"/>
              <a:t>збудни­ків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антропонозних</a:t>
            </a:r>
            <a:r>
              <a:rPr lang="ru-RU" dirty="0"/>
              <a:t> та </a:t>
            </a:r>
            <a:r>
              <a:rPr lang="ru-RU" dirty="0" err="1"/>
              <a:t>зоонозних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є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 (</a:t>
            </a:r>
            <a:r>
              <a:rPr lang="ru-RU" dirty="0" err="1"/>
              <a:t>щури</a:t>
            </a:r>
            <a:r>
              <a:rPr lang="ru-RU" dirty="0"/>
              <a:t>, </a:t>
            </a:r>
            <a:r>
              <a:rPr lang="ru-RU" dirty="0" err="1"/>
              <a:t>миші</a:t>
            </a:r>
            <a:r>
              <a:rPr lang="ru-RU" dirty="0"/>
              <a:t>), особливо при </a:t>
            </a:r>
            <a:r>
              <a:rPr lang="ru-RU" dirty="0" err="1"/>
              <a:t>туляремії</a:t>
            </a:r>
            <a:r>
              <a:rPr lang="ru-RU" dirty="0"/>
              <a:t>, </a:t>
            </a:r>
            <a:r>
              <a:rPr lang="ru-RU" dirty="0" err="1"/>
              <a:t>хворобі</a:t>
            </a:r>
            <a:r>
              <a:rPr lang="ru-RU" dirty="0"/>
              <a:t> </a:t>
            </a:r>
            <a:r>
              <a:rPr lang="ru-RU" dirty="0" err="1"/>
              <a:t>Ауєскі</a:t>
            </a:r>
            <a:r>
              <a:rPr lang="ru-RU" dirty="0"/>
              <a:t>, </a:t>
            </a:r>
            <a:r>
              <a:rPr lang="ru-RU" dirty="0" err="1"/>
              <a:t>лептоспірозі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хворобах.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як резер­вуар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хвороб,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кровосисні</a:t>
            </a:r>
            <a:r>
              <a:rPr lang="ru-RU" dirty="0"/>
              <a:t> </a:t>
            </a:r>
            <a:r>
              <a:rPr lang="ru-RU" dirty="0" err="1"/>
              <a:t>членистоногі</a:t>
            </a:r>
            <a:r>
              <a:rPr lang="ru-RU" dirty="0"/>
              <a:t> (</a:t>
            </a:r>
            <a:r>
              <a:rPr lang="ru-RU" dirty="0" err="1"/>
              <a:t>кліщі</a:t>
            </a:r>
            <a:r>
              <a:rPr lang="ru-RU" dirty="0"/>
              <a:t>, </a:t>
            </a:r>
            <a:r>
              <a:rPr lang="ru-RU" dirty="0" err="1"/>
              <a:t>комарі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1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2432305"/>
            <a:ext cx="6821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паразита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Епізоотичний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6858"/>
            <a:ext cx="8647176" cy="69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624" y="54237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вогнищем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найменша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у межах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невизначено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циркулювати</a:t>
            </a:r>
            <a:r>
              <a:rPr lang="ru-RU" dirty="0"/>
              <a:t> без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занесення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Вогнищем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перебуван­ня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(хворого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найближче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на яке </a:t>
            </a:r>
            <a:r>
              <a:rPr lang="ru-RU" dirty="0" err="1"/>
              <a:t>поширюється</a:t>
            </a:r>
            <a:r>
              <a:rPr lang="ru-RU" dirty="0"/>
              <a:t> в </a:t>
            </a:r>
            <a:r>
              <a:rPr lang="ru-RU" dirty="0" err="1"/>
              <a:t>да­них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заразна </a:t>
            </a:r>
            <a:r>
              <a:rPr lang="ru-RU" dirty="0" err="1"/>
              <a:t>дія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епізоо­тичним</a:t>
            </a:r>
            <a:r>
              <a:rPr lang="ru-RU" dirty="0"/>
              <a:t> </a:t>
            </a:r>
            <a:r>
              <a:rPr lang="ru-RU" dirty="0" err="1"/>
              <a:t>вогнищем</a:t>
            </a:r>
            <a:r>
              <a:rPr lang="ru-RU" dirty="0"/>
              <a:t> </a:t>
            </a:r>
            <a:r>
              <a:rPr lang="ru-RU" dirty="0" err="1" smtClean="0"/>
              <a:t>мо</a:t>
            </a:r>
            <a:r>
              <a:rPr lang="uk-UA" dirty="0"/>
              <a:t>ж</a:t>
            </a:r>
            <a:r>
              <a:rPr lang="ru-RU" dirty="0" smtClean="0"/>
              <a:t>на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окремі</a:t>
            </a:r>
            <a:r>
              <a:rPr lang="ru-RU" dirty="0"/>
              <a:t> ферми й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(луки, степи,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де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там </a:t>
            </a:r>
            <a:r>
              <a:rPr lang="ru-RU" dirty="0" err="1"/>
              <a:t>знаходяться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потра­пити</a:t>
            </a:r>
            <a:r>
              <a:rPr lang="ru-RU" dirty="0"/>
              <a:t> до </a:t>
            </a:r>
            <a:r>
              <a:rPr lang="ru-RU" dirty="0" err="1"/>
              <a:t>сприйнятливого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82" y="3497027"/>
            <a:ext cx="3255074" cy="21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7629" y="1000018"/>
            <a:ext cx="7569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Однією</a:t>
            </a:r>
            <a:r>
              <a:rPr lang="ru-RU" sz="2000" dirty="0"/>
              <a:t> з </a:t>
            </a:r>
            <a:r>
              <a:rPr lang="ru-RU" sz="2000" dirty="0" err="1"/>
              <a:t>характерних</a:t>
            </a:r>
            <a:r>
              <a:rPr lang="ru-RU" sz="2000" dirty="0"/>
              <a:t> рис </a:t>
            </a:r>
            <a:r>
              <a:rPr lang="ru-RU" sz="2000" dirty="0" err="1"/>
              <a:t>біотичних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природно­го </a:t>
            </a:r>
            <a:r>
              <a:rPr lang="ru-RU" sz="2000" dirty="0" err="1"/>
              <a:t>вогнища</a:t>
            </a:r>
            <a:r>
              <a:rPr lang="ru-RU" sz="2000" dirty="0"/>
              <a:t> є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основної</a:t>
            </a:r>
            <a:r>
              <a:rPr lang="ru-RU" sz="2000" dirty="0"/>
              <a:t> </a:t>
            </a:r>
            <a:r>
              <a:rPr lang="ru-RU" sz="2000" dirty="0" err="1"/>
              <a:t>тріади</a:t>
            </a:r>
            <a:r>
              <a:rPr lang="ru-RU" sz="20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збудник</a:t>
            </a:r>
            <a:r>
              <a:rPr lang="ru-RU" sz="20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переносник</a:t>
            </a:r>
            <a:r>
              <a:rPr lang="ru-RU" sz="20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тварини-донори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реципієнти</a:t>
            </a:r>
            <a:r>
              <a:rPr lang="ru-RU" sz="2000" dirty="0"/>
              <a:t>) </a:t>
            </a:r>
            <a:r>
              <a:rPr lang="ru-RU" sz="2000" dirty="0" err="1"/>
              <a:t>збудника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основної</a:t>
            </a:r>
            <a:r>
              <a:rPr lang="ru-RU" sz="2000" dirty="0"/>
              <a:t> </a:t>
            </a:r>
            <a:r>
              <a:rPr lang="ru-RU" sz="2000" dirty="0" err="1"/>
              <a:t>тріади</a:t>
            </a:r>
            <a:r>
              <a:rPr lang="ru-RU" sz="2000" dirty="0"/>
              <a:t>, до </a:t>
            </a:r>
            <a:r>
              <a:rPr lang="ru-RU" sz="2000" dirty="0" err="1"/>
              <a:t>складових</a:t>
            </a:r>
            <a:r>
              <a:rPr lang="ru-RU" sz="2000" dirty="0"/>
              <a:t> природного </a:t>
            </a:r>
            <a:r>
              <a:rPr lang="ru-RU" sz="2000" dirty="0" err="1"/>
              <a:t>вогнища</a:t>
            </a:r>
            <a:r>
              <a:rPr lang="ru-RU" sz="2000" dirty="0"/>
              <a:t> </a:t>
            </a:r>
            <a:r>
              <a:rPr lang="ru-RU" sz="2000" dirty="0" err="1"/>
              <a:t>та­кож</a:t>
            </a:r>
            <a:r>
              <a:rPr lang="ru-RU" sz="2000" dirty="0"/>
              <a:t> належать </a:t>
            </a:r>
            <a:r>
              <a:rPr lang="ru-RU" sz="2000" dirty="0" err="1"/>
              <a:t>його</a:t>
            </a:r>
            <a:r>
              <a:rPr lang="ru-RU" sz="2000" dirty="0"/>
              <a:t> "</a:t>
            </a:r>
            <a:r>
              <a:rPr lang="ru-RU" sz="2000" dirty="0" err="1"/>
              <a:t>вмістище</a:t>
            </a:r>
            <a:r>
              <a:rPr lang="ru-RU" sz="2000" dirty="0"/>
              <a:t>" </a:t>
            </a:r>
            <a:r>
              <a:rPr lang="ru-RU" sz="2000" dirty="0" err="1"/>
              <a:t>відносно</a:t>
            </a:r>
            <a:r>
              <a:rPr lang="ru-RU" sz="2000" dirty="0"/>
              <a:t> простору та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існуванню</a:t>
            </a:r>
            <a:r>
              <a:rPr lang="ru-RU" sz="2000" dirty="0"/>
              <a:t> </a:t>
            </a:r>
            <a:r>
              <a:rPr lang="ru-RU" sz="2000" dirty="0" err="1"/>
              <a:t>біо­тичних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осередка</a:t>
            </a:r>
            <a:r>
              <a:rPr lang="ru-RU" sz="2000" dirty="0"/>
              <a:t> й </a:t>
            </a:r>
            <a:r>
              <a:rPr lang="ru-RU" sz="2000" dirty="0" err="1"/>
              <a:t>циркуляції</a:t>
            </a:r>
            <a:r>
              <a:rPr lang="ru-RU" sz="2000" dirty="0"/>
              <a:t> </a:t>
            </a:r>
            <a:r>
              <a:rPr lang="ru-RU" sz="2000" dirty="0" err="1"/>
              <a:t>збудника</a:t>
            </a:r>
            <a:r>
              <a:rPr lang="ru-RU" sz="2000" dirty="0"/>
              <a:t> у </a:t>
            </a:r>
            <a:r>
              <a:rPr lang="ru-RU" sz="2000" dirty="0" err="1"/>
              <a:t>відповідно­му</a:t>
            </a:r>
            <a:r>
              <a:rPr lang="ru-RU" sz="2000" dirty="0"/>
              <a:t> </a:t>
            </a:r>
            <a:r>
              <a:rPr lang="ru-RU" sz="2000" dirty="0" err="1"/>
              <a:t>зооценозі</a:t>
            </a:r>
            <a:r>
              <a:rPr lang="ru-RU" sz="2000" dirty="0"/>
              <a:t>.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вогнищ</a:t>
            </a:r>
            <a:r>
              <a:rPr lang="ru-RU" sz="2000" dirty="0"/>
              <a:t> </a:t>
            </a:r>
            <a:r>
              <a:rPr lang="ru-RU" sz="2000" dirty="0" err="1"/>
              <a:t>забезпечується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збудник</a:t>
            </a:r>
            <a:r>
              <a:rPr lang="ru-RU" sz="2000" dirty="0"/>
              <a:t> </a:t>
            </a:r>
            <a:r>
              <a:rPr lang="ru-RU" sz="2000" dirty="0" err="1"/>
              <a:t>циркулює</a:t>
            </a:r>
            <a:r>
              <a:rPr lang="ru-RU" sz="2000" dirty="0"/>
              <a:t> у </a:t>
            </a:r>
            <a:r>
              <a:rPr lang="ru-RU" sz="2000" dirty="0" err="1"/>
              <a:t>вогнищі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до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за­вдяки</a:t>
            </a:r>
            <a:r>
              <a:rPr lang="ru-RU" sz="2000" dirty="0"/>
              <a:t> </a:t>
            </a:r>
            <a:r>
              <a:rPr lang="ru-RU" sz="2000" dirty="0" err="1"/>
              <a:t>біоценотичним</a:t>
            </a:r>
            <a:r>
              <a:rPr lang="ru-RU" sz="2000" dirty="0"/>
              <a:t> </a:t>
            </a:r>
            <a:r>
              <a:rPr lang="ru-RU" sz="2000" dirty="0" err="1"/>
              <a:t>зв'язками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трофічного</a:t>
            </a:r>
            <a:r>
              <a:rPr lang="ru-RU" sz="2000" dirty="0"/>
              <a:t> характе­ру.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Природне</a:t>
            </a:r>
            <a:r>
              <a:rPr lang="ru-RU" sz="2000" dirty="0" smtClean="0"/>
              <a:t> </a:t>
            </a:r>
            <a:r>
              <a:rPr lang="ru-RU" sz="2000" dirty="0" err="1"/>
              <a:t>вогнище</a:t>
            </a:r>
            <a:r>
              <a:rPr lang="ru-RU" sz="2000" dirty="0"/>
              <a:t> в </a:t>
            </a:r>
            <a:r>
              <a:rPr lang="ru-RU" sz="2000" dirty="0" err="1"/>
              <a:t>сукупності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складових</a:t>
            </a:r>
            <a:r>
              <a:rPr lang="ru-RU" sz="2000" dirty="0"/>
              <a:t> умов </a:t>
            </a:r>
            <a:r>
              <a:rPr lang="ru-RU" sz="2000" dirty="0" err="1"/>
              <a:t>назива­ється</a:t>
            </a:r>
            <a:r>
              <a:rPr lang="ru-RU" sz="2000" dirty="0"/>
              <a:t>, за Є.Н. </a:t>
            </a:r>
            <a:r>
              <a:rPr lang="ru-RU" sz="2000" dirty="0" err="1"/>
              <a:t>Павловським</a:t>
            </a:r>
            <a:r>
              <a:rPr lang="ru-RU" sz="2000" dirty="0"/>
              <a:t>, </a:t>
            </a:r>
            <a:r>
              <a:rPr lang="ru-RU" sz="2000" dirty="0" err="1"/>
              <a:t>валентним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648" y="225011"/>
            <a:ext cx="3675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вогнища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знаходитись</a:t>
            </a:r>
            <a:r>
              <a:rPr lang="ru-RU" dirty="0"/>
              <a:t> як у </a:t>
            </a:r>
            <a:r>
              <a:rPr lang="ru-RU" dirty="0" err="1"/>
              <a:t>природі</a:t>
            </a:r>
            <a:r>
              <a:rPr lang="ru-RU" dirty="0"/>
              <a:t>, так і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урбанізовані</a:t>
            </a:r>
            <a:r>
              <a:rPr lang="ru-RU" dirty="0"/>
              <a:t> </a:t>
            </a:r>
            <a:r>
              <a:rPr lang="ru-RU" dirty="0" err="1"/>
              <a:t>те­риторії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вогнища</a:t>
            </a:r>
            <a:r>
              <a:rPr lang="ru-RU" dirty="0"/>
              <a:t>,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облігатно-трансмісивні</a:t>
            </a:r>
            <a:r>
              <a:rPr lang="ru-RU" dirty="0"/>
              <a:t> (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переносниками</a:t>
            </a:r>
            <a:r>
              <a:rPr lang="ru-RU" dirty="0"/>
              <a:t>) і факультативно-</a:t>
            </a:r>
            <a:r>
              <a:rPr lang="ru-RU" dirty="0" err="1"/>
              <a:t>трансмісивні</a:t>
            </a:r>
            <a:r>
              <a:rPr lang="ru-RU" dirty="0"/>
              <a:t> (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як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переносниками</a:t>
            </a:r>
            <a:r>
              <a:rPr lang="ru-RU" dirty="0"/>
              <a:t> так і через </a:t>
            </a:r>
            <a:r>
              <a:rPr lang="ru-RU" dirty="0" err="1"/>
              <a:t>їжу</a:t>
            </a:r>
            <a:r>
              <a:rPr lang="ru-RU" dirty="0"/>
              <a:t>, воду, грунт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характеру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епі­зоотичного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: </a:t>
            </a:r>
            <a:r>
              <a:rPr lang="ru-RU" dirty="0" err="1"/>
              <a:t>спорадичні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ензоотія</a:t>
            </a:r>
            <a:r>
              <a:rPr lang="ru-RU" dirty="0"/>
              <a:t>, </a:t>
            </a:r>
            <a:r>
              <a:rPr lang="ru-RU" dirty="0" err="1"/>
              <a:t>епізоо­тія</a:t>
            </a:r>
            <a:r>
              <a:rPr lang="ru-RU" dirty="0"/>
              <a:t> та </a:t>
            </a:r>
            <a:r>
              <a:rPr lang="ru-RU" dirty="0" err="1"/>
              <a:t>панзоотія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6" y="362496"/>
            <a:ext cx="4498540" cy="41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0" y="754023"/>
            <a:ext cx="4270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Спорадичними</a:t>
            </a:r>
            <a:r>
              <a:rPr lang="ru-RU" i="1" dirty="0"/>
              <a:t> </a:t>
            </a:r>
            <a:r>
              <a:rPr lang="ru-RU" i="1" dirty="0" err="1"/>
              <a:t>захворюваннями</a:t>
            </a:r>
            <a:r>
              <a:rPr lang="ru-RU" i="1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хвороба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, але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Ензоотія</a:t>
            </a:r>
            <a:r>
              <a:rPr lang="ru-RU" i="1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інфекційне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на </a:t>
            </a:r>
            <a:r>
              <a:rPr lang="ru-RU" dirty="0" err="1"/>
              <a:t>обмеженій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(ферма, село, </a:t>
            </a:r>
            <a:r>
              <a:rPr lang="ru-RU" dirty="0" err="1"/>
              <a:t>водойма</a:t>
            </a:r>
            <a:r>
              <a:rPr lang="ru-RU" dirty="0"/>
              <a:t>), де є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переносники</a:t>
            </a:r>
            <a:r>
              <a:rPr lang="ru-RU" dirty="0"/>
              <a:t>, й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для </a:t>
            </a:r>
            <a:r>
              <a:rPr lang="ru-RU" dirty="0" err="1"/>
              <a:t>виник­нення</a:t>
            </a:r>
            <a:r>
              <a:rPr lang="ru-RU" dirty="0"/>
              <a:t> та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спалаху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водоймі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92" y="754023"/>
            <a:ext cx="3738895" cy="3054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2502" y="3785979"/>
            <a:ext cx="254888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Стригучий лишай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5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206" y="421642"/>
            <a:ext cx="39703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/>
              <a:t>Епізоотія</a:t>
            </a:r>
            <a:r>
              <a:rPr lang="ru-RU" i="1" dirty="0" smtClean="0"/>
              <a:t> </a:t>
            </a:r>
            <a:r>
              <a:rPr lang="ru-RU" dirty="0"/>
              <a:t>-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за­хворювання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акваторію</a:t>
            </a:r>
            <a:r>
              <a:rPr lang="ru-RU" dirty="0"/>
              <a:t>. При </a:t>
            </a:r>
            <a:r>
              <a:rPr lang="ru-RU" dirty="0" err="1"/>
              <a:t>цьо­му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а </a:t>
            </a:r>
            <a:r>
              <a:rPr lang="ru-RU" dirty="0" err="1"/>
              <a:t>заразний</a:t>
            </a:r>
            <a:r>
              <a:rPr lang="ru-RU" dirty="0"/>
              <a:t> початок заноситься </a:t>
            </a:r>
            <a:r>
              <a:rPr lang="ru-RU" dirty="0" err="1"/>
              <a:t>ззовні</a:t>
            </a:r>
            <a:r>
              <a:rPr lang="ru-RU" dirty="0"/>
              <a:t> з </a:t>
            </a:r>
            <a:r>
              <a:rPr lang="ru-RU" dirty="0" err="1"/>
              <a:t>тварина­ми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дже­рела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, не характерного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го­сподарства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(</a:t>
            </a:r>
            <a:r>
              <a:rPr lang="ru-RU" dirty="0" err="1"/>
              <a:t>спалах</a:t>
            </a:r>
            <a:r>
              <a:rPr lang="ru-RU" dirty="0"/>
              <a:t> </a:t>
            </a:r>
            <a:r>
              <a:rPr lang="ru-RU" dirty="0" err="1"/>
              <a:t>чуми</a:t>
            </a:r>
            <a:r>
              <a:rPr lang="ru-RU" dirty="0"/>
              <a:t> свиней яри </a:t>
            </a:r>
            <a:r>
              <a:rPr lang="ru-RU" dirty="0" err="1"/>
              <a:t>годуванні</a:t>
            </a:r>
            <a:r>
              <a:rPr lang="ru-RU" dirty="0"/>
              <a:t> </a:t>
            </a:r>
            <a:r>
              <a:rPr lang="ru-RU" dirty="0" err="1"/>
              <a:t>незнезараженими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 </a:t>
            </a:r>
            <a:r>
              <a:rPr lang="ru-RU" dirty="0" err="1"/>
              <a:t>боєнь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їдалень</a:t>
            </a:r>
            <a:r>
              <a:rPr lang="ru-RU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7" y="545457"/>
            <a:ext cx="3663750" cy="2093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727" y="2639029"/>
            <a:ext cx="366375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Почему на Украине случилась эпизоотия африканской чумы свиней?</a:t>
            </a:r>
          </a:p>
        </p:txBody>
      </p:sp>
    </p:spTree>
    <p:extLst>
      <p:ext uri="{BB962C8B-B14F-4D97-AF65-F5344CB8AC3E}">
        <p14:creationId xmlns:p14="http://schemas.microsoft.com/office/powerpoint/2010/main" val="56026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176" y="149412"/>
            <a:ext cx="3044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Панзоотія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яко­го</a:t>
            </a:r>
            <a:r>
              <a:rPr lang="ru-RU" dirty="0"/>
              <a:t> хвороба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на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матери­ків</a:t>
            </a:r>
            <a:r>
              <a:rPr lang="ru-RU" dirty="0"/>
              <a:t>, а </a:t>
            </a:r>
            <a:r>
              <a:rPr lang="ru-RU" dirty="0" err="1"/>
              <a:t>водяних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- у </a:t>
            </a:r>
            <a:r>
              <a:rPr lang="ru-RU" dirty="0" err="1"/>
              <a:t>кількох</a:t>
            </a:r>
            <a:r>
              <a:rPr lang="ru-RU" dirty="0"/>
              <a:t> морях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водо­ймах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материків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так само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характеру - </a:t>
            </a:r>
            <a:r>
              <a:rPr lang="ru-RU" i="1" dirty="0" err="1"/>
              <a:t>епіфітотія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через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саджанці</a:t>
            </a:r>
            <a:r>
              <a:rPr lang="ru-RU" dirty="0"/>
              <a:t>, </a:t>
            </a:r>
            <a:r>
              <a:rPr lang="ru-RU" dirty="0" err="1"/>
              <a:t>насіння</a:t>
            </a:r>
            <a:r>
              <a:rPr lang="ru-RU" dirty="0"/>
              <a:t>, </a:t>
            </a:r>
            <a:r>
              <a:rPr lang="ru-RU" dirty="0" err="1"/>
              <a:t>цибулини</a:t>
            </a:r>
            <a:r>
              <a:rPr lang="ru-RU" dirty="0"/>
              <a:t>, черешки й </a:t>
            </a:r>
            <a:r>
              <a:rPr lang="ru-RU" dirty="0" err="1"/>
              <a:t>відводки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взяті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заражених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74" y="399266"/>
            <a:ext cx="3467826" cy="2274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5" y="3528286"/>
            <a:ext cx="4282864" cy="20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208" y="429965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розповсюджуються</a:t>
            </a:r>
            <a:r>
              <a:rPr lang="ru-RU" dirty="0"/>
              <a:t> </a:t>
            </a:r>
            <a:r>
              <a:rPr lang="ru-RU" dirty="0" err="1"/>
              <a:t>пере­важно</a:t>
            </a:r>
            <a:r>
              <a:rPr lang="ru-RU" dirty="0"/>
              <a:t> </a:t>
            </a:r>
            <a:r>
              <a:rPr lang="ru-RU" dirty="0" err="1"/>
              <a:t>переносниками</a:t>
            </a:r>
            <a:r>
              <a:rPr lang="ru-RU" dirty="0"/>
              <a:t> - </a:t>
            </a:r>
            <a:r>
              <a:rPr lang="ru-RU" dirty="0" err="1"/>
              <a:t>бджолами</a:t>
            </a:r>
            <a:r>
              <a:rPr lang="ru-RU" dirty="0"/>
              <a:t>, </a:t>
            </a:r>
            <a:r>
              <a:rPr lang="ru-RU" dirty="0" err="1"/>
              <a:t>попелицями</a:t>
            </a:r>
            <a:r>
              <a:rPr lang="ru-RU" dirty="0"/>
              <a:t>, жуками, муха­ми, нематодами. </a:t>
            </a:r>
            <a:endParaRPr lang="ru-RU" dirty="0" smtClean="0"/>
          </a:p>
          <a:p>
            <a:pPr algn="just"/>
            <a:r>
              <a:rPr lang="ru-RU" dirty="0" err="1" smtClean="0"/>
              <a:t>Ґрунт</a:t>
            </a:r>
            <a:r>
              <a:rPr lang="ru-RU" dirty="0" smtClean="0"/>
              <a:t> </a:t>
            </a:r>
            <a:r>
              <a:rPr lang="ru-RU" dirty="0" err="1"/>
              <a:t>зберігає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по­трапили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зараженими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зане­сені</a:t>
            </a:r>
            <a:r>
              <a:rPr lang="ru-RU" dirty="0"/>
              <a:t> </a:t>
            </a:r>
            <a:r>
              <a:rPr lang="ru-RU" dirty="0" err="1"/>
              <a:t>сільськогосподарськими</a:t>
            </a:r>
            <a:r>
              <a:rPr lang="ru-RU" dirty="0"/>
              <a:t> </a:t>
            </a:r>
            <a:r>
              <a:rPr lang="ru-RU" dirty="0" err="1"/>
              <a:t>знаряддями</a:t>
            </a:r>
            <a:r>
              <a:rPr lang="ru-RU" dirty="0"/>
              <a:t>, </a:t>
            </a:r>
            <a:r>
              <a:rPr lang="ru-RU" dirty="0" err="1"/>
              <a:t>свійськими</a:t>
            </a:r>
            <a:r>
              <a:rPr lang="ru-RU" dirty="0"/>
              <a:t> </a:t>
            </a:r>
            <a:r>
              <a:rPr lang="ru-RU" dirty="0" err="1"/>
              <a:t>тварина­ми</a:t>
            </a:r>
            <a:r>
              <a:rPr lang="ru-RU" dirty="0"/>
              <a:t>, </a:t>
            </a:r>
            <a:r>
              <a:rPr lang="ru-RU" dirty="0" err="1"/>
              <a:t>гнойовими</a:t>
            </a:r>
            <a:r>
              <a:rPr lang="ru-RU" dirty="0"/>
              <a:t> </a:t>
            </a:r>
            <a:r>
              <a:rPr lang="ru-RU" dirty="0" err="1"/>
              <a:t>добривами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Особливо часто через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пе­редається</a:t>
            </a:r>
            <a:r>
              <a:rPr lang="ru-RU" dirty="0"/>
              <a:t> </a:t>
            </a:r>
            <a:r>
              <a:rPr lang="ru-RU" dirty="0" err="1"/>
              <a:t>бактеріальний</a:t>
            </a:r>
            <a:r>
              <a:rPr lang="ru-RU" dirty="0"/>
              <a:t> рак </a:t>
            </a:r>
            <a:r>
              <a:rPr lang="ru-RU" dirty="0" err="1"/>
              <a:t>плодових</a:t>
            </a:r>
            <a:r>
              <a:rPr lang="ru-RU" dirty="0"/>
              <a:t> дерев, </a:t>
            </a:r>
            <a:r>
              <a:rPr lang="ru-RU" dirty="0" err="1"/>
              <a:t>гнилизна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Вода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переносником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патогенні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. </a:t>
            </a:r>
            <a:r>
              <a:rPr lang="ru-RU" dirty="0" err="1"/>
              <a:t>Суттєве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й </a:t>
            </a:r>
            <a:r>
              <a:rPr lang="ru-RU" dirty="0" err="1"/>
              <a:t>знаряддя</a:t>
            </a:r>
            <a:r>
              <a:rPr lang="ru-RU" dirty="0"/>
              <a:t>. </a:t>
            </a:r>
            <a:r>
              <a:rPr lang="ru-RU" dirty="0" err="1"/>
              <a:t>Підрізування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, </a:t>
            </a:r>
            <a:r>
              <a:rPr lang="ru-RU" dirty="0" err="1"/>
              <a:t>гілок</a:t>
            </a:r>
            <a:r>
              <a:rPr lang="ru-RU" dirty="0"/>
              <a:t> і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зараженими</a:t>
            </a:r>
            <a:r>
              <a:rPr lang="ru-RU" dirty="0"/>
              <a:t> </a:t>
            </a:r>
            <a:r>
              <a:rPr lang="ru-RU" dirty="0" err="1"/>
              <a:t>інстру­ментами</a:t>
            </a:r>
            <a:r>
              <a:rPr lang="ru-RU" dirty="0"/>
              <a:t> часто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90" y="429966"/>
            <a:ext cx="3489655" cy="2290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5134" y="2921765"/>
            <a:ext cx="23149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бактеріальний</a:t>
            </a:r>
            <a:r>
              <a:rPr lang="ru-RU" dirty="0"/>
              <a:t> рак </a:t>
            </a:r>
            <a:r>
              <a:rPr lang="ru-RU" dirty="0" err="1" smtClean="0"/>
              <a:t>яблуні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96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328" y="803579"/>
            <a:ext cx="7955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/>
              <a:t>виникнення</a:t>
            </a:r>
            <a:r>
              <a:rPr lang="ru-RU" dirty="0"/>
              <a:t> й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ензоотій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пев­ного</a:t>
            </a:r>
            <a:r>
              <a:rPr lang="ru-RU" dirty="0"/>
              <a:t> </a:t>
            </a:r>
            <a:r>
              <a:rPr lang="ru-RU" dirty="0" err="1"/>
              <a:t>поголів'я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і </a:t>
            </a:r>
            <a:r>
              <a:rPr lang="ru-RU" dirty="0" err="1"/>
              <a:t>взаємозумовлений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сприй­нятливих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;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; комплексу </a:t>
            </a:r>
            <a:r>
              <a:rPr lang="ru-RU" dirty="0" err="1"/>
              <a:t>пев­них</a:t>
            </a:r>
            <a:r>
              <a:rPr lang="ru-RU" dirty="0"/>
              <a:t> умов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 є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закономірність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ураженості</a:t>
            </a:r>
            <a:r>
              <a:rPr lang="ru-RU" dirty="0"/>
              <a:t> </a:t>
            </a:r>
            <a:r>
              <a:rPr lang="ru-RU" dirty="0" err="1"/>
              <a:t>сприйнятливого</a:t>
            </a:r>
            <a:r>
              <a:rPr lang="ru-RU" dirty="0"/>
              <a:t> </a:t>
            </a:r>
            <a:r>
              <a:rPr lang="ru-RU" dirty="0" err="1"/>
              <a:t>поголів'я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. У </a:t>
            </a:r>
            <a:r>
              <a:rPr lang="ru-RU" dirty="0" err="1"/>
              <a:t>розвит­ку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передеп</a:t>
            </a:r>
            <a:r>
              <a:rPr lang="uk-UA" dirty="0"/>
              <a:t>і</a:t>
            </a:r>
            <a:r>
              <a:rPr lang="ru-RU" dirty="0" err="1"/>
              <a:t>зоотичну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стадію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стадію</a:t>
            </a:r>
            <a:r>
              <a:rPr lang="ru-RU" dirty="0"/>
              <a:t> максимального </a:t>
            </a:r>
            <a:r>
              <a:rPr lang="ru-RU" dirty="0" err="1"/>
              <a:t>піднесення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стадію</a:t>
            </a:r>
            <a:r>
              <a:rPr lang="ru-RU" dirty="0"/>
              <a:t> </a:t>
            </a:r>
            <a:r>
              <a:rPr lang="ru-RU" dirty="0" err="1"/>
              <a:t>згасання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післяепізоотичну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міжепізоотичну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91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370" y="1119137"/>
            <a:ext cx="7718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Передепізоотична</a:t>
            </a:r>
            <a:r>
              <a:rPr lang="ru-RU" i="1" dirty="0"/>
              <a:t> </a:t>
            </a:r>
            <a:r>
              <a:rPr lang="ru-RU" i="1" dirty="0" err="1"/>
              <a:t>стадія</a:t>
            </a:r>
            <a:r>
              <a:rPr lang="ru-RU" i="1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наростанням</a:t>
            </a:r>
            <a:r>
              <a:rPr lang="ru-RU" dirty="0"/>
              <a:t> у </a:t>
            </a:r>
            <a:r>
              <a:rPr lang="ru-RU" dirty="0" err="1"/>
              <a:t>вогнищі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тва­рин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 у </a:t>
            </a:r>
            <a:r>
              <a:rPr lang="ru-RU" dirty="0" err="1"/>
              <a:t>зов­нішньому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й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розвит­ку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Стадія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епізоотії</a:t>
            </a:r>
            <a:r>
              <a:rPr lang="ru-RU" i="1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зростан­ням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накопиченням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у </a:t>
            </a:r>
            <a:r>
              <a:rPr lang="ru-RU" dirty="0" err="1"/>
              <a:t>зовні­шньому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Стадія</a:t>
            </a:r>
            <a:r>
              <a:rPr lang="ru-RU" i="1" dirty="0"/>
              <a:t> максимального </a:t>
            </a:r>
            <a:r>
              <a:rPr lang="ru-RU" i="1" dirty="0" err="1"/>
              <a:t>піднесення</a:t>
            </a:r>
            <a:r>
              <a:rPr lang="ru-RU" i="1" dirty="0"/>
              <a:t> </a:t>
            </a:r>
            <a:r>
              <a:rPr lang="ru-RU" i="1" dirty="0" err="1"/>
              <a:t>епізоотій</a:t>
            </a:r>
            <a:r>
              <a:rPr lang="ru-RU" i="1" dirty="0"/>
              <a:t> </a:t>
            </a:r>
            <a:r>
              <a:rPr lang="ru-RU" dirty="0" err="1"/>
              <a:t>характеризуєть­ся</a:t>
            </a:r>
            <a:r>
              <a:rPr lang="ru-RU" dirty="0"/>
              <a:t>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захворюваністю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i="1" dirty="0" err="1"/>
              <a:t>стадії</a:t>
            </a:r>
            <a:r>
              <a:rPr lang="ru-RU" i="1" dirty="0"/>
              <a:t> </a:t>
            </a:r>
            <a:r>
              <a:rPr lang="ru-RU" i="1" dirty="0" err="1"/>
              <a:t>згасання</a:t>
            </a:r>
            <a:r>
              <a:rPr lang="ru-RU" i="1" dirty="0"/>
              <a:t> </a:t>
            </a:r>
            <a:r>
              <a:rPr lang="ru-RU" i="1" dirty="0" err="1"/>
              <a:t>епізоотії</a:t>
            </a:r>
            <a:r>
              <a:rPr lang="ru-RU" i="1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типовими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недуги, але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з </a:t>
            </a:r>
            <a:r>
              <a:rPr lang="ru-RU" dirty="0" err="1"/>
              <a:t>хронічним</a:t>
            </a:r>
            <a:r>
              <a:rPr lang="ru-RU" dirty="0"/>
              <a:t>, </a:t>
            </a:r>
            <a:r>
              <a:rPr lang="ru-RU" dirty="0" err="1"/>
              <a:t>атиповим</a:t>
            </a:r>
            <a:r>
              <a:rPr lang="ru-RU" dirty="0"/>
              <a:t> та </a:t>
            </a:r>
            <a:r>
              <a:rPr lang="ru-RU" dirty="0" err="1"/>
              <a:t>безсимптомним</a:t>
            </a:r>
            <a:r>
              <a:rPr lang="ru-RU" dirty="0"/>
              <a:t> </a:t>
            </a:r>
            <a:r>
              <a:rPr lang="ru-RU" dirty="0" err="1"/>
              <a:t>пе­ребігом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Післяепізоотична</a:t>
            </a:r>
            <a:r>
              <a:rPr lang="ru-RU" i="1" dirty="0"/>
              <a:t> </a:t>
            </a:r>
            <a:r>
              <a:rPr lang="ru-RU" i="1" dirty="0" err="1"/>
              <a:t>стадія</a:t>
            </a:r>
            <a:r>
              <a:rPr lang="ru-RU" i="1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змен­шенням</a:t>
            </a:r>
            <a:r>
              <a:rPr lang="ru-RU" dirty="0"/>
              <a:t> </a:t>
            </a:r>
            <a:r>
              <a:rPr lang="ru-RU" dirty="0" err="1"/>
              <a:t>епізоотичних</a:t>
            </a:r>
            <a:r>
              <a:rPr lang="ru-RU" dirty="0"/>
              <a:t> </a:t>
            </a:r>
            <a:r>
              <a:rPr lang="ru-RU" dirty="0" err="1"/>
              <a:t>вогнищ</a:t>
            </a:r>
            <a:r>
              <a:rPr lang="ru-RU" dirty="0"/>
              <a:t> і </a:t>
            </a:r>
            <a:r>
              <a:rPr lang="ru-RU" dirty="0" err="1"/>
              <a:t>найнижчим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а </a:t>
            </a:r>
            <a:r>
              <a:rPr lang="ru-RU" i="1" dirty="0" err="1"/>
              <a:t>міжепізоотична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9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656" y="686229"/>
            <a:ext cx="7187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Найважливішими</a:t>
            </a:r>
            <a:r>
              <a:rPr lang="ru-RU" sz="2400" dirty="0"/>
              <a:t> </a:t>
            </a:r>
            <a:r>
              <a:rPr lang="ru-RU" sz="2400" dirty="0" err="1"/>
              <a:t>джерелами</a:t>
            </a:r>
            <a:r>
              <a:rPr lang="ru-RU" sz="2400" dirty="0"/>
              <a:t> </a:t>
            </a:r>
            <a:r>
              <a:rPr lang="ru-RU" sz="2400" dirty="0" err="1"/>
              <a:t>інфекційних</a:t>
            </a:r>
            <a:r>
              <a:rPr lang="ru-RU" sz="2400" dirty="0"/>
              <a:t> та </a:t>
            </a:r>
            <a:r>
              <a:rPr lang="ru-RU" sz="2400" dirty="0" err="1"/>
              <a:t>інвазійних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вважаються</a:t>
            </a:r>
            <a:r>
              <a:rPr lang="ru-RU" sz="2400" dirty="0"/>
              <a:t>: </a:t>
            </a:r>
            <a:r>
              <a:rPr lang="ru-RU" sz="2400" dirty="0" err="1"/>
              <a:t>людина</a:t>
            </a:r>
            <a:r>
              <a:rPr lang="ru-RU" sz="2400" dirty="0"/>
              <a:t> (хвора, </a:t>
            </a:r>
            <a:r>
              <a:rPr lang="ru-RU" sz="2400" dirty="0" err="1"/>
              <a:t>реконвалесцент</a:t>
            </a:r>
            <a:r>
              <a:rPr lang="ru-RU" sz="2400" dirty="0"/>
              <a:t>, </a:t>
            </a:r>
            <a:r>
              <a:rPr lang="ru-RU" sz="2400" dirty="0" err="1"/>
              <a:t>носій</a:t>
            </a:r>
            <a:r>
              <a:rPr lang="ru-RU" sz="2400" dirty="0"/>
              <a:t>), </a:t>
            </a:r>
            <a:r>
              <a:rPr lang="ru-RU" sz="2400" dirty="0" err="1"/>
              <a:t>тварини</a:t>
            </a:r>
            <a:r>
              <a:rPr lang="ru-RU" sz="2400" dirty="0"/>
              <a:t> та </a:t>
            </a:r>
            <a:r>
              <a:rPr lang="ru-RU" sz="2400" dirty="0" err="1"/>
              <a:t>об'єкти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природним</a:t>
            </a:r>
            <a:r>
              <a:rPr lang="ru-RU" sz="2400" dirty="0"/>
              <a:t> </a:t>
            </a:r>
            <a:r>
              <a:rPr lang="ru-RU" sz="2400" dirty="0" err="1"/>
              <a:t>середовищем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пато­генних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контамінованими</a:t>
            </a:r>
            <a:r>
              <a:rPr lang="ru-RU" sz="2400" dirty="0"/>
              <a:t> </a:t>
            </a:r>
            <a:r>
              <a:rPr lang="ru-RU" sz="2400" dirty="0" err="1"/>
              <a:t>виділеннями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Зараження</a:t>
            </a:r>
            <a:r>
              <a:rPr lang="ru-RU" sz="2400" dirty="0" smtClean="0"/>
              <a:t> </a:t>
            </a:r>
            <a:r>
              <a:rPr lang="ru-RU" sz="2400" dirty="0" err="1"/>
              <a:t>хазяїв</a:t>
            </a:r>
            <a:r>
              <a:rPr lang="ru-RU" sz="2400" dirty="0"/>
              <a:t> </a:t>
            </a:r>
            <a:r>
              <a:rPr lang="ru-RU" sz="2400" dirty="0" err="1"/>
              <a:t>відповідними</a:t>
            </a:r>
            <a:r>
              <a:rPr lang="ru-RU" sz="2400" dirty="0"/>
              <a:t> паразитами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через </a:t>
            </a:r>
            <a:r>
              <a:rPr lang="ru-RU" sz="2400" dirty="0" err="1"/>
              <a:t>ушкоджену</a:t>
            </a:r>
            <a:r>
              <a:rPr lang="ru-RU" sz="2400" dirty="0"/>
              <a:t> </a:t>
            </a:r>
            <a:r>
              <a:rPr lang="ru-RU" sz="2400" dirty="0" err="1"/>
              <a:t>шкіру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слизові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 очей, </a:t>
            </a:r>
            <a:r>
              <a:rPr lang="ru-RU" sz="2400" dirty="0" err="1"/>
              <a:t>ди­хальних</a:t>
            </a:r>
            <a:r>
              <a:rPr lang="ru-RU" sz="2400" dirty="0"/>
              <a:t>, </a:t>
            </a:r>
            <a:r>
              <a:rPr lang="ru-RU" sz="2400" dirty="0" err="1"/>
              <a:t>травних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сечостатевих</a:t>
            </a:r>
            <a:r>
              <a:rPr lang="ru-RU" sz="2400" dirty="0"/>
              <a:t> систем.</a:t>
            </a:r>
          </a:p>
          <a:p>
            <a:pPr algn="just"/>
            <a:r>
              <a:rPr lang="ru-RU" sz="2400" dirty="0"/>
              <a:t>Шляхи </a:t>
            </a:r>
            <a:r>
              <a:rPr lang="ru-RU" sz="2400" dirty="0" err="1"/>
              <a:t>проникнення</a:t>
            </a:r>
            <a:r>
              <a:rPr lang="ru-RU" sz="2400" dirty="0"/>
              <a:t> паразита до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хазяїна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різноманітними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991" y="1064870"/>
            <a:ext cx="7752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Наведена </a:t>
            </a:r>
            <a:r>
              <a:rPr lang="ru-RU" dirty="0" err="1"/>
              <a:t>закономірність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й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епізоотій</a:t>
            </a:r>
            <a:r>
              <a:rPr lang="ru-RU" dirty="0"/>
              <a:t> є </a:t>
            </a:r>
            <a:r>
              <a:rPr lang="ru-RU" dirty="0" err="1"/>
              <a:t>від­носною</a:t>
            </a:r>
            <a:r>
              <a:rPr lang="ru-RU" dirty="0"/>
              <a:t> та </a:t>
            </a:r>
            <a:r>
              <a:rPr lang="ru-RU" dirty="0" err="1"/>
              <a:t>умовною</a:t>
            </a:r>
            <a:r>
              <a:rPr lang="ru-RU" dirty="0"/>
              <a:t>. Вона </a:t>
            </a:r>
            <a:r>
              <a:rPr lang="ru-RU" dirty="0" err="1"/>
              <a:t>яскравіше</a:t>
            </a:r>
            <a:r>
              <a:rPr lang="ru-RU" dirty="0"/>
              <a:t> </a:t>
            </a:r>
            <a:r>
              <a:rPr lang="ru-RU" dirty="0" err="1"/>
              <a:t>виражена</a:t>
            </a:r>
            <a:r>
              <a:rPr lang="ru-RU" dirty="0"/>
              <a:t> при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гострим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і </a:t>
            </a:r>
            <a:r>
              <a:rPr lang="ru-RU" dirty="0" err="1"/>
              <a:t>нечітко</a:t>
            </a:r>
            <a:r>
              <a:rPr lang="ru-RU" dirty="0"/>
              <a:t> - з </a:t>
            </a:r>
            <a:r>
              <a:rPr lang="ru-RU" dirty="0" err="1"/>
              <a:t>хронічним</a:t>
            </a:r>
            <a:r>
              <a:rPr lang="ru-RU" dirty="0"/>
              <a:t>.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як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, так й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епізоо­тичного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986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251749"/>
            <a:ext cx="7665334" cy="57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5" y="254643"/>
            <a:ext cx="7661476" cy="57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3" y="289367"/>
            <a:ext cx="7615177" cy="57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5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312516"/>
            <a:ext cx="7584312" cy="56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9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" y="231494"/>
            <a:ext cx="7692341" cy="5769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2986269"/>
            <a:ext cx="3602618" cy="27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77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312516"/>
            <a:ext cx="7584312" cy="56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" y="347963"/>
            <a:ext cx="7711633" cy="57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4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" y="277792"/>
            <a:ext cx="7630611" cy="5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3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312516"/>
            <a:ext cx="7584312" cy="56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1792" y="1021878"/>
            <a:ext cx="411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Аерогенний</a:t>
            </a:r>
            <a:r>
              <a:rPr lang="ru-RU" i="1" dirty="0"/>
              <a:t> шлях </a:t>
            </a:r>
            <a:r>
              <a:rPr lang="ru-RU" dirty="0"/>
              <a:t>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поділяти</a:t>
            </a:r>
            <a:r>
              <a:rPr lang="ru-RU" dirty="0"/>
              <a:t> на </a:t>
            </a:r>
            <a:r>
              <a:rPr lang="ru-RU" dirty="0" err="1"/>
              <a:t>повітряно-краплинний</a:t>
            </a:r>
            <a:r>
              <a:rPr lang="ru-RU" dirty="0"/>
              <a:t> та </a:t>
            </a:r>
            <a:r>
              <a:rPr lang="ru-RU" dirty="0" err="1"/>
              <a:t>повітряно-пиловий</a:t>
            </a:r>
            <a:r>
              <a:rPr lang="ru-RU" dirty="0"/>
              <a:t>)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проникненні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через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</a:t>
            </a:r>
          </a:p>
          <a:p>
            <a:pPr algn="just"/>
            <a:r>
              <a:rPr lang="ru-RU" i="1" dirty="0" smtClean="0"/>
              <a:t>Фекально-</a:t>
            </a:r>
            <a:r>
              <a:rPr lang="en-US" i="1" dirty="0" smtClean="0"/>
              <a:t> </a:t>
            </a:r>
            <a:r>
              <a:rPr lang="ru-RU" i="1" dirty="0" err="1" smtClean="0"/>
              <a:t>оральиий</a:t>
            </a:r>
            <a:r>
              <a:rPr lang="ru-RU" i="1" dirty="0" smtClean="0"/>
              <a:t> </a:t>
            </a:r>
            <a:r>
              <a:rPr lang="ru-RU" i="1" dirty="0"/>
              <a:t>шлях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разом з </a:t>
            </a:r>
            <a:r>
              <a:rPr lang="ru-RU" dirty="0" err="1"/>
              <a:t>випорожненнями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сечею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довкіл­ля</a:t>
            </a:r>
            <a:r>
              <a:rPr lang="ru-RU" dirty="0"/>
              <a:t>, а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рот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забрудне­них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води.</a:t>
            </a:r>
          </a:p>
          <a:p>
            <a:pPr algn="just"/>
            <a:r>
              <a:rPr lang="ru-RU" i="1" dirty="0" err="1"/>
              <a:t>Аліментарний</a:t>
            </a:r>
            <a:r>
              <a:rPr lang="ru-RU" i="1" dirty="0"/>
              <a:t> шлях </a:t>
            </a:r>
            <a:r>
              <a:rPr lang="ru-RU" dirty="0" err="1"/>
              <a:t>інвазування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проникнен­ням</a:t>
            </a:r>
            <a:r>
              <a:rPr lang="ru-RU" dirty="0"/>
              <a:t> зоопаразита до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проковтування</a:t>
            </a:r>
            <a:r>
              <a:rPr lang="ru-RU" dirty="0"/>
              <a:t> </a:t>
            </a:r>
            <a:r>
              <a:rPr lang="ru-RU" dirty="0" err="1"/>
              <a:t>інвазій­них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49" y="1042987"/>
            <a:ext cx="2876550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0" y="3132258"/>
            <a:ext cx="3523107" cy="24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52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" y="243068"/>
            <a:ext cx="7676909" cy="57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1" y="185918"/>
            <a:ext cx="8209344" cy="3946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1" y="4132163"/>
            <a:ext cx="6858000" cy="2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6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" y="277792"/>
            <a:ext cx="8368497" cy="5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0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0" y="358815"/>
            <a:ext cx="7522580" cy="56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4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" y="127321"/>
            <a:ext cx="7584312" cy="56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31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7" y="266218"/>
            <a:ext cx="7646043" cy="5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75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2" y="601884"/>
            <a:ext cx="7198488" cy="53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42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5" y="416689"/>
            <a:ext cx="7445415" cy="55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0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" y="381965"/>
            <a:ext cx="7491713" cy="5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5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1" y="324091"/>
            <a:ext cx="7568879" cy="5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" y="153198"/>
            <a:ext cx="398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Трансмісивний</a:t>
            </a:r>
            <a:r>
              <a:rPr lang="ru-RU" i="1" dirty="0"/>
              <a:t> шлях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обов’язкової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переносника</a:t>
            </a:r>
            <a:r>
              <a:rPr lang="ru-RU" dirty="0"/>
              <a:t> – </a:t>
            </a:r>
            <a:r>
              <a:rPr lang="ru-RU" dirty="0" err="1"/>
              <a:t>кровосисних</a:t>
            </a:r>
            <a:r>
              <a:rPr lang="ru-RU" dirty="0"/>
              <a:t> членистоногих. </a:t>
            </a:r>
          </a:p>
          <a:p>
            <a:pPr algn="just"/>
            <a:r>
              <a:rPr lang="ru-RU" i="1" dirty="0" err="1"/>
              <a:t>Контактний</a:t>
            </a:r>
            <a:r>
              <a:rPr lang="ru-RU" i="1" dirty="0"/>
              <a:t> шлях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проникненні</a:t>
            </a:r>
            <a:r>
              <a:rPr lang="ru-RU" dirty="0"/>
              <a:t> паразита при </a:t>
            </a:r>
            <a:r>
              <a:rPr lang="ru-RU" dirty="0" err="1"/>
              <a:t>без­посередньому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з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особинами</a:t>
            </a:r>
            <a:r>
              <a:rPr lang="ru-RU" dirty="0"/>
              <a:t>,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- </a:t>
            </a:r>
            <a:r>
              <a:rPr lang="ru-RU" dirty="0" err="1"/>
              <a:t>унаслідок</a:t>
            </a:r>
            <a:r>
              <a:rPr lang="ru-RU" dirty="0"/>
              <a:t> контакту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забрудненими</a:t>
            </a:r>
            <a:r>
              <a:rPr lang="ru-RU" dirty="0"/>
              <a:t> </a:t>
            </a:r>
            <a:r>
              <a:rPr lang="ru-RU" dirty="0" err="1"/>
              <a:t>побутовими</a:t>
            </a:r>
            <a:r>
              <a:rPr lang="ru-RU" dirty="0"/>
              <a:t> предметами (для </a:t>
            </a:r>
            <a:r>
              <a:rPr lang="ru-RU" dirty="0" err="1"/>
              <a:t>людини</a:t>
            </a:r>
            <a:r>
              <a:rPr lang="ru-RU" dirty="0"/>
              <a:t>)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Статевий</a:t>
            </a:r>
            <a:r>
              <a:rPr lang="ru-RU" i="1" dirty="0"/>
              <a:t> шлях -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Перкутанний</a:t>
            </a:r>
            <a:r>
              <a:rPr lang="ru-RU" i="1" dirty="0"/>
              <a:t> шлях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для </a:t>
            </a:r>
            <a:r>
              <a:rPr lang="ru-RU" dirty="0" err="1"/>
              <a:t>інвазу­вання</a:t>
            </a:r>
            <a:r>
              <a:rPr lang="ru-RU" dirty="0"/>
              <a:t> й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проникненні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че­рез </a:t>
            </a:r>
            <a:r>
              <a:rPr lang="ru-RU" dirty="0" err="1"/>
              <a:t>неушкоджену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0" y="308419"/>
            <a:ext cx="2538222" cy="2642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5" y="3085633"/>
            <a:ext cx="3136392" cy="26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41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" y="381965"/>
            <a:ext cx="7491713" cy="5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2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355921"/>
            <a:ext cx="7526438" cy="56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8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0" y="358815"/>
            <a:ext cx="7522580" cy="56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6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" y="254643"/>
            <a:ext cx="7661476" cy="57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1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9" y="266218"/>
            <a:ext cx="7646042" cy="5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0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7" y="428263"/>
            <a:ext cx="7429983" cy="55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2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7" y="494818"/>
            <a:ext cx="7341243" cy="55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5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" y="219919"/>
            <a:ext cx="5516302" cy="41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822282"/>
            <a:ext cx="753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Трансфузійний</a:t>
            </a:r>
            <a:r>
              <a:rPr lang="ru-RU" i="1" dirty="0"/>
              <a:t> шлях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перели­вання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інвазійних</a:t>
            </a:r>
            <a:r>
              <a:rPr lang="ru-RU" dirty="0"/>
              <a:t> хвороб.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для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й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нестерильних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у першу </a:t>
            </a:r>
            <a:r>
              <a:rPr lang="ru-RU" dirty="0" err="1"/>
              <a:t>чер­гу</a:t>
            </a:r>
            <a:r>
              <a:rPr lang="ru-RU" dirty="0"/>
              <a:t> </a:t>
            </a:r>
            <a:r>
              <a:rPr lang="ru-RU" dirty="0" err="1"/>
              <a:t>шприців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325218"/>
            <a:ext cx="5827776" cy="43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24" y="213180"/>
            <a:ext cx="8558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Вертикальний</a:t>
            </a:r>
            <a:r>
              <a:rPr lang="ru-RU" dirty="0"/>
              <a:t> шлях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передавння</a:t>
            </a:r>
            <a:r>
              <a:rPr lang="ru-RU" dirty="0"/>
              <a:t> паразита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виокремити</a:t>
            </a:r>
            <a:r>
              <a:rPr lang="ru-RU" dirty="0"/>
              <a:t>:</a:t>
            </a:r>
          </a:p>
          <a:p>
            <a:pPr algn="just"/>
            <a:r>
              <a:rPr lang="ru-RU" i="1" dirty="0" err="1"/>
              <a:t>трансплацентарний</a:t>
            </a:r>
            <a:r>
              <a:rPr lang="ru-RU" i="1" dirty="0"/>
              <a:t> шлях </a:t>
            </a:r>
            <a:r>
              <a:rPr lang="ru-RU" dirty="0"/>
              <a:t>- через плаценту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ембріонального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pPr algn="just"/>
            <a:r>
              <a:rPr lang="ru-RU" i="1" dirty="0" err="1"/>
              <a:t>трансмамарний</a:t>
            </a:r>
            <a:r>
              <a:rPr lang="ru-RU" i="1" dirty="0"/>
              <a:t> шлях </a:t>
            </a:r>
            <a:r>
              <a:rPr lang="ru-RU" dirty="0"/>
              <a:t>-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годування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материнським</a:t>
            </a:r>
            <a:r>
              <a:rPr lang="ru-RU" dirty="0"/>
              <a:t> молоком.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8" y="17769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464" y="303056"/>
            <a:ext cx="580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Трансоваріальний</a:t>
            </a:r>
            <a:r>
              <a:rPr lang="ru-RU" i="1" dirty="0"/>
              <a:t> шлях </a:t>
            </a:r>
            <a:r>
              <a:rPr lang="ru-RU" dirty="0" err="1"/>
              <a:t>проникнення</a:t>
            </a:r>
            <a:r>
              <a:rPr lang="ru-RU" dirty="0"/>
              <a:t> паразита в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хазя­їна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</a:t>
            </a:r>
            <a:r>
              <a:rPr lang="ru-RU" dirty="0" err="1"/>
              <a:t>оварії</a:t>
            </a:r>
            <a:r>
              <a:rPr lang="ru-RU" dirty="0"/>
              <a:t> до </a:t>
            </a:r>
            <a:r>
              <a:rPr lang="ru-RU" dirty="0" err="1"/>
              <a:t>нових</a:t>
            </a:r>
            <a:r>
              <a:rPr lang="ru-RU" dirty="0"/>
              <a:t> фаз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(</a:t>
            </a:r>
            <a:r>
              <a:rPr lang="ru-RU" dirty="0" err="1"/>
              <a:t>збе­реження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енцефаліту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линяння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локалізація</a:t>
            </a:r>
            <a:r>
              <a:rPr lang="ru-RU" dirty="0"/>
              <a:t> </a:t>
            </a:r>
            <a:r>
              <a:rPr lang="ru-RU" dirty="0" err="1"/>
              <a:t>вхідних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(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інфек­ційного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),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Так, форма,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відбува­тися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чуму,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через укуси комах, то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легшій</a:t>
            </a:r>
            <a:r>
              <a:rPr lang="ru-RU" dirty="0"/>
              <a:t> </a:t>
            </a:r>
            <a:r>
              <a:rPr lang="ru-RU" dirty="0" err="1"/>
              <a:t>бубонній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; при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повітряно-краплинним</a:t>
            </a:r>
            <a:r>
              <a:rPr lang="ru-RU" dirty="0"/>
              <a:t> шляхом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найскладніша</a:t>
            </a:r>
            <a:r>
              <a:rPr lang="ru-RU" dirty="0"/>
              <a:t> фор­ма - </a:t>
            </a:r>
            <a:r>
              <a:rPr lang="ru-RU" dirty="0" err="1"/>
              <a:t>легенева</a:t>
            </a:r>
            <a:r>
              <a:rPr lang="ru-RU" dirty="0"/>
              <a:t> чума. Так само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протікання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сибірська</a:t>
            </a:r>
            <a:r>
              <a:rPr lang="ru-RU" dirty="0"/>
              <a:t> </a:t>
            </a:r>
            <a:r>
              <a:rPr lang="ru-RU" dirty="0" err="1"/>
              <a:t>виразка</a:t>
            </a:r>
            <a:r>
              <a:rPr lang="ru-RU" dirty="0"/>
              <a:t> (</a:t>
            </a:r>
            <a:r>
              <a:rPr lang="ru-RU" dirty="0" err="1"/>
              <a:t>шкірна</a:t>
            </a:r>
            <a:r>
              <a:rPr lang="ru-RU" dirty="0"/>
              <a:t>, </a:t>
            </a:r>
            <a:r>
              <a:rPr lang="ru-RU" dirty="0" err="1"/>
              <a:t>ле­генева</a:t>
            </a:r>
            <a:r>
              <a:rPr lang="ru-RU" dirty="0"/>
              <a:t>, </a:t>
            </a:r>
            <a:r>
              <a:rPr lang="ru-RU" dirty="0" err="1"/>
              <a:t>кишкова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), </a:t>
            </a:r>
            <a:r>
              <a:rPr lang="ru-RU" dirty="0" err="1"/>
              <a:t>туляремія</a:t>
            </a:r>
            <a:r>
              <a:rPr lang="ru-RU" dirty="0"/>
              <a:t>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хво­роби</a:t>
            </a:r>
            <a:r>
              <a:rPr lang="ru-RU" dirty="0"/>
              <a:t>. У той же час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практично не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важкість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(</a:t>
            </a:r>
            <a:r>
              <a:rPr lang="ru-RU" dirty="0" err="1"/>
              <a:t>найяскравіший</a:t>
            </a:r>
            <a:r>
              <a:rPr lang="ru-RU" dirty="0"/>
              <a:t> приклад - ВІЛ-</a:t>
            </a:r>
            <a:r>
              <a:rPr lang="ru-RU" dirty="0" err="1"/>
              <a:t>інфєкція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8092" y="2082431"/>
            <a:ext cx="5129500" cy="20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352" y="566928"/>
            <a:ext cx="3666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введено низку понять,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яви­ща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Антигенемія</a:t>
            </a:r>
            <a:r>
              <a:rPr lang="ru-RU" i="1" dirty="0"/>
              <a:t> - </a:t>
            </a:r>
            <a:r>
              <a:rPr lang="ru-RU" dirty="0" err="1"/>
              <a:t>циркуляція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чужорідних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 та </a:t>
            </a:r>
            <a:r>
              <a:rPr lang="ru-RU" dirty="0" err="1"/>
              <a:t>аутоантигенів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імунні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циркулюють</a:t>
            </a:r>
            <a:r>
              <a:rPr lang="ru-RU" dirty="0"/>
              <a:t> і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очи­щенню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Бактеріємія</a:t>
            </a:r>
            <a:r>
              <a:rPr lang="ru-RU" i="1" dirty="0"/>
              <a:t> -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цирку­люють</a:t>
            </a:r>
            <a:r>
              <a:rPr lang="ru-RU" dirty="0"/>
              <a:t> і не </a:t>
            </a:r>
            <a:r>
              <a:rPr lang="ru-RU" dirty="0" err="1"/>
              <a:t>розмножуються</a:t>
            </a:r>
            <a:r>
              <a:rPr lang="ru-RU" dirty="0"/>
              <a:t>. </a:t>
            </a:r>
            <a:r>
              <a:rPr lang="ru-RU" dirty="0" err="1"/>
              <a:t>Бактеріємія</a:t>
            </a:r>
            <a:r>
              <a:rPr lang="ru-RU" dirty="0"/>
              <a:t> - </a:t>
            </a:r>
            <a:r>
              <a:rPr lang="ru-RU" dirty="0" err="1"/>
              <a:t>найважливіша</a:t>
            </a:r>
            <a:r>
              <a:rPr lang="ru-RU" dirty="0"/>
              <a:t> та </a:t>
            </a:r>
            <a:r>
              <a:rPr lang="ru-RU" dirty="0" err="1"/>
              <a:t>обо­в'язкова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та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симптом.</a:t>
            </a:r>
          </a:p>
          <a:p>
            <a:pPr algn="just"/>
            <a:r>
              <a:rPr lang="ru-RU" i="1" dirty="0"/>
              <a:t> </a:t>
            </a:r>
            <a:r>
              <a:rPr lang="ru-RU" i="1" dirty="0" err="1" smtClean="0"/>
              <a:t>Вірусемія</a:t>
            </a:r>
            <a:r>
              <a:rPr lang="ru-RU" i="1" dirty="0" smtClean="0"/>
              <a:t> </a:t>
            </a:r>
            <a:r>
              <a:rPr lang="ru-RU" i="1" dirty="0"/>
              <a:t>- </a:t>
            </a:r>
            <a:r>
              <a:rPr lang="ru-RU" dirty="0" err="1"/>
              <a:t>циркуляція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82" y="595503"/>
            <a:ext cx="3632202" cy="2417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50" y="3012568"/>
            <a:ext cx="3255265" cy="29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32325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2119</Words>
  <Application>Microsoft Office PowerPoint</Application>
  <PresentationFormat>Экран (4:3)</PresentationFormat>
  <Paragraphs>104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Эркер</vt:lpstr>
      <vt:lpstr>Лекція 5 </vt:lpstr>
      <vt:lpstr>Питання для обговорення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user</cp:lastModifiedBy>
  <cp:revision>86</cp:revision>
  <dcterms:created xsi:type="dcterms:W3CDTF">2014-12-12T10:06:22Z</dcterms:created>
  <dcterms:modified xsi:type="dcterms:W3CDTF">2018-10-03T11:44:16Z</dcterms:modified>
</cp:coreProperties>
</file>