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213" autoAdjust="0"/>
    <p:restoredTop sz="94660"/>
  </p:normalViewPr>
  <p:slideViewPr>
    <p:cSldViewPr>
      <p:cViewPr varScale="1">
        <p:scale>
          <a:sx n="76" d="100"/>
          <a:sy n="76" d="100"/>
        </p:scale>
        <p:origin x="19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713BF-84B9-45A3-8956-0DF9027248AB}" type="datetimeFigureOut">
              <a:rPr lang="ru-RU" smtClean="0"/>
              <a:pPr/>
              <a:t>13.10.2022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7B7F5-8525-4232-BAA6-FC3744201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214290"/>
            <a:ext cx="8786874" cy="1643074"/>
          </a:xfrm>
        </p:spPr>
        <p:txBody>
          <a:bodyPr>
            <a:noAutofit/>
          </a:bodyPr>
          <a:lstStyle/>
          <a:p>
            <a: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Перетравлення білків </a:t>
            </a:r>
            <a:b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у шлунково-кишковому тракті </a:t>
            </a:r>
            <a:b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на моделі </a:t>
            </a:r>
            <a:r>
              <a:rPr lang="uk-UA" sz="3600" b="1" i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uk-UA" sz="3600" b="1" i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600" b="1" i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vitro</a:t>
            </a:r>
            <a:endParaRPr lang="ru-RU" sz="36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3429000"/>
            <a:ext cx="8786874" cy="32147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Практичне значення роботи: </a:t>
            </a:r>
          </a:p>
          <a:p>
            <a:pPr>
              <a:spcBef>
                <a:spcPts val="0"/>
              </a:spcBef>
            </a:pP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дослідження проводиться для визначення активності отриманих ферментів лікарських засобів із підшлункової залози та зі слизової кишечника (трипсин, </a:t>
            </a:r>
            <a:r>
              <a:rPr lang="uk-UA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хімотрипсин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панкреатин, фестал та ін.)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uk-UA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1266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047916"/>
            <a:ext cx="5508706" cy="796908"/>
          </a:xfrm>
        </p:spPr>
        <p:txBody>
          <a:bodyPr>
            <a:normAutofit fontScale="90000"/>
          </a:bodyPr>
          <a:lstStyle/>
          <a:p>
            <a:br>
              <a:rPr lang="uk-UA" sz="27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27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Розрахунок концентрації сечовини (С, </a:t>
            </a:r>
            <a:r>
              <a:rPr lang="uk-UA" sz="27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ммоль</a:t>
            </a:r>
            <a:r>
              <a:rPr lang="uk-UA" sz="27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/л)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44824"/>
            <a:ext cx="8786874" cy="4727448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buNone/>
            </a:pPr>
            <a:endParaRPr lang="ru-UA" sz="46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uk-UA" sz="4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= 16,65 ∙ Е дослідної проби / </a:t>
            </a:r>
            <a:br>
              <a:rPr lang="uk-UA" sz="4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46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Е калібрувальної проби,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UA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де 16,65 – концентрація сечовини в калібрувальному розчині, ммоль/л;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Е дослідної проби – оптична щільність дослідної проби;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Е калібрувальної проби – оптична щільність калібрувальної проби.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У нормі концентрація сечовини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в сироватці венозної крові становить 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3,53-8,3 </a:t>
            </a:r>
            <a:r>
              <a:rPr lang="uk-UA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ммоль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/л.</a:t>
            </a:r>
            <a:endParaRPr lang="ru-RU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7D9BC1DA-24BD-C3D5-5143-15CF2F56D3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278212"/>
              </p:ext>
            </p:extLst>
          </p:nvPr>
        </p:nvGraphicFramePr>
        <p:xfrm>
          <a:off x="71406" y="0"/>
          <a:ext cx="2750285" cy="1848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099520" imgH="1411920" progId="PBrush">
                  <p:embed/>
                </p:oleObj>
              </mc:Choice>
              <mc:Fallback>
                <p:oleObj name="Bitmap Image" r:id="rId2" imgW="2099520" imgH="1411920" progId="PBrush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FDF08653-9759-2ED7-4F9B-9A705AB315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406" y="0"/>
                        <a:ext cx="2750285" cy="1848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593752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сечовини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= 16,65 ∙ 0,11 / 0,230 =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= 7,96 ммоль/л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2531782-4214-1D54-A3C6-5A1534738C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734352"/>
              </p:ext>
            </p:extLst>
          </p:nvPr>
        </p:nvGraphicFramePr>
        <p:xfrm>
          <a:off x="1655676" y="1268760"/>
          <a:ext cx="5832648" cy="5226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362200" imgH="4806000" progId="PBrush">
                  <p:embed/>
                </p:oleObj>
              </mc:Choice>
              <mc:Fallback>
                <p:oleObj name="Bitmap Image" r:id="rId2" imgW="5362200" imgH="4806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55676" y="1268760"/>
                        <a:ext cx="5832648" cy="5226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sz="60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uk-UA" sz="60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60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4727" y="2571744"/>
            <a:ext cx="65345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ДЯКУЮ ЗА УВАГУ!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Препарат Панкреатин </a:t>
            </a:r>
            <a:r>
              <a:rPr lang="uk-UA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є продукт екстрагування підшлункової залози великої рогатої худоби. </a:t>
            </a:r>
            <a:b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8E9D458-9196-EA06-52C9-45B751A34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362659"/>
              </p:ext>
            </p:extLst>
          </p:nvPr>
        </p:nvGraphicFramePr>
        <p:xfrm>
          <a:off x="323528" y="1931268"/>
          <a:ext cx="4967287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966920" imgH="1411920" progId="PBrush">
                  <p:embed/>
                </p:oleObj>
              </mc:Choice>
              <mc:Fallback>
                <p:oleObj name="Bitmap Image" r:id="rId2" imgW="4966920" imgH="14119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528" y="1931268"/>
                        <a:ext cx="4967287" cy="141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AB1D59E-C82C-8814-6A50-4B6535D0E7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075355"/>
              </p:ext>
            </p:extLst>
          </p:nvPr>
        </p:nvGraphicFramePr>
        <p:xfrm>
          <a:off x="3037649" y="3538467"/>
          <a:ext cx="60960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1097000" imgH="5830200" progId="PBrush">
                  <p:embed/>
                </p:oleObj>
              </mc:Choice>
              <mc:Fallback>
                <p:oleObj name="Bitmap Image" r:id="rId4" imgW="11097000" imgH="5830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7649" y="3538467"/>
                        <a:ext cx="6096000" cy="319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8"/>
            <a:ext cx="9144000" cy="683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643438" cy="53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00216"/>
            <a:ext cx="44291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E0E52-4184-E52A-06E4-CE9D22BB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260648"/>
            <a:ext cx="4104456" cy="1584176"/>
          </a:xfrm>
        </p:spPr>
        <p:txBody>
          <a:bodyPr>
            <a:normAutofit fontScale="90000"/>
          </a:bodyPr>
          <a:lstStyle/>
          <a:p>
            <a:r>
              <a:rPr lang="ru-UA" sz="20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Результати</a:t>
            </a:r>
            <a:r>
              <a:rPr lang="ru-UA" sz="20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UA" sz="20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ru-UA" sz="20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дослідження</a:t>
            </a:r>
            <a:r>
              <a:rPr lang="ru-UA" sz="20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UA" sz="20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ru-U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(1 </a:t>
            </a:r>
            <a:r>
              <a:rPr lang="ru-UA" sz="2000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варіант</a:t>
            </a:r>
            <a:r>
              <a:rPr lang="ru-U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UA" sz="2000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U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ru-UA" sz="2000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варіант</a:t>
            </a:r>
            <a:r>
              <a:rPr lang="ru-U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UA" sz="2000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відповідно</a:t>
            </a:r>
            <a:r>
              <a:rPr lang="ru-UA" sz="2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ru-RU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439850"/>
          </a:xfrm>
        </p:spPr>
        <p:txBody>
          <a:bodyPr>
            <a:noAutofit/>
          </a:bodyPr>
          <a:lstStyle/>
          <a:p>
            <a: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Визначення концентрації сечовини </a:t>
            </a:r>
            <a:b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в біологічних рідинах </a:t>
            </a:r>
            <a:r>
              <a:rPr lang="uk-UA" sz="34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діацетилмонооксимним</a:t>
            </a:r>
            <a:r>
              <a:rPr lang="uk-UA" sz="34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методом</a:t>
            </a:r>
            <a:endParaRPr lang="ru-RU" sz="3400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84A4FD-91C7-1635-456A-4A6D06057B77}"/>
              </a:ext>
            </a:extLst>
          </p:cNvPr>
          <p:cNvSpPr txBox="1"/>
          <p:nvPr/>
        </p:nvSpPr>
        <p:spPr>
          <a:xfrm>
            <a:off x="215516" y="1923998"/>
            <a:ext cx="8712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UA" dirty="0" err="1">
                <a:latin typeface="Arial" panose="020B0604020202020204" pitchFamily="34" charset="0"/>
                <a:cs typeface="Arial" panose="020B0604020202020204" pitchFamily="34" charset="0"/>
              </a:rPr>
              <a:t>Перегляньте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b="1" dirty="0">
                <a:latin typeface="Arial" panose="020B0604020202020204" pitchFamily="34" charset="0"/>
                <a:cs typeface="Arial" panose="020B0604020202020204" pitchFamily="34" charset="0"/>
              </a:rPr>
              <a:t>ОБОВ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UA" b="1" dirty="0">
                <a:latin typeface="Arial" panose="020B0604020202020204" pitchFamily="34" charset="0"/>
                <a:cs typeface="Arial" panose="020B0604020202020204" pitchFamily="34" charset="0"/>
              </a:rPr>
              <a:t>ЯЗКОВО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dirty="0" err="1">
                <a:latin typeface="Arial" panose="020B0604020202020204" pitchFamily="34" charset="0"/>
                <a:cs typeface="Arial" panose="020B0604020202020204" pitchFamily="34" charset="0"/>
              </a:rPr>
              <a:t>попередньо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dirty="0" err="1"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UA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Кількісне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визначення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сечовини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сироватці</a:t>
            </a:r>
            <a:r>
              <a:rPr lang="ru-RU" b="1" i="0" dirty="0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>
                <a:solidFill>
                  <a:srgbClr val="03030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крові</a:t>
            </a:r>
            <a:r>
              <a:rPr lang="ru-UA" b="1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UA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UA" dirty="0" err="1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посиланням</a:t>
            </a:r>
            <a:r>
              <a:rPr lang="ru-UA" dirty="0">
                <a:solidFill>
                  <a:srgbClr val="0303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https://www.youtube.com/watch?v=jc18zl-3zrk</a:t>
            </a:r>
            <a:endParaRPr lang="ru-UA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02B8B38-A36B-481E-E2C8-D36CF39CCC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14697"/>
              </p:ext>
            </p:extLst>
          </p:nvPr>
        </p:nvGraphicFramePr>
        <p:xfrm>
          <a:off x="215278" y="3060699"/>
          <a:ext cx="2844800" cy="276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845440" imgH="2765160" progId="PBrush">
                  <p:embed/>
                </p:oleObj>
              </mc:Choice>
              <mc:Fallback>
                <p:oleObj name="Bitmap Image" r:id="rId2" imgW="2845440" imgH="2765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5278" y="3060699"/>
                        <a:ext cx="2844800" cy="276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Набор реагентов Мочевина-ВИТАЛ (метод с диацетилмонооксимом) - купить,  сравнить цены">
            <a:extLst>
              <a:ext uri="{FF2B5EF4-FFF2-40B4-BE49-F238E27FC236}">
                <a16:creationId xmlns:a16="http://schemas.microsoft.com/office/drawing/2014/main" id="{60C0F696-4BF8-2615-D30A-E2949C03E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06" y="330449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ЕЧОВИНА - визначення й синоніми сечовина в українська словнику">
            <a:extLst>
              <a:ext uri="{FF2B5EF4-FFF2-40B4-BE49-F238E27FC236}">
                <a16:creationId xmlns:a16="http://schemas.microsoft.com/office/drawing/2014/main" id="{84A570BE-00DF-86D7-0CFA-396F8D24C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78" y="3140968"/>
            <a:ext cx="2104205" cy="135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ечовина — Вікіпедія">
            <a:extLst>
              <a:ext uri="{FF2B5EF4-FFF2-40B4-BE49-F238E27FC236}">
                <a16:creationId xmlns:a16="http://schemas.microsoft.com/office/drawing/2014/main" id="{93E7C279-B99A-FBA3-9550-0CDBDC534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680" y="4595147"/>
            <a:ext cx="1905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8643998" cy="61436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Практичне значення роботи: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dirty="0">
                <a:latin typeface="Arial" pitchFamily="34" charset="0"/>
                <a:cs typeface="Arial" pitchFamily="34" charset="0"/>
              </a:rPr>
              <a:t>найчастіше показником білкового обміну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та функціонального стану нирок і печінки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з діагностичною метою є вміст сечовини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в крові й сечі.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Підвищення концентрації сечовини</a:t>
            </a:r>
            <a:r>
              <a:rPr lang="uk-U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cs typeface="Arial" pitchFamily="34" charset="0"/>
              </a:rPr>
              <a:t>в крові спостерігається при порушенні видільної функції нирок, посиленому розкладі білків, надлишковому білковому харчуванні. </a:t>
            </a: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Зниження рівня сечовини</a:t>
            </a:r>
            <a:r>
              <a:rPr lang="uk-U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dirty="0">
                <a:latin typeface="Arial" pitchFamily="34" charset="0"/>
                <a:cs typeface="Arial" pitchFamily="34" charset="0"/>
              </a:rPr>
              <a:t>в крові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та виділення її із сечею спостерігається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при цирозі печінки.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144000" cy="6572272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Приготування робочих розчинів.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</a:t>
            </a:r>
            <a:r>
              <a:rPr lang="uk-UA" sz="45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діацетилмонооксиму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В мірну колбу на 100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переносять вміст 1 ампули реагенту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діацетилмонооксиму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, об’єм доводять до мітки дистильованою водою.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стійкий при температурі від 0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до +25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</a:t>
            </a:r>
            <a:b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протягом не більше ніж 2 місяці.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сульфатної кислоти.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В мірну колбу на 200 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наливають 60-80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дистильованої води і додають </a:t>
            </a:r>
            <a:br>
              <a:rPr lang="uk-UA" sz="4500" dirty="0">
                <a:latin typeface="Arial" pitchFamily="34" charset="0"/>
                <a:cs typeface="Arial" pitchFamily="34" charset="0"/>
              </a:rPr>
            </a:br>
            <a:r>
              <a:rPr lang="uk-UA" sz="4500" dirty="0">
                <a:latin typeface="Arial" pitchFamily="34" charset="0"/>
                <a:cs typeface="Arial" pitchFamily="34" charset="0"/>
              </a:rPr>
              <a:t>при перемішуванні вміст флакона із сульфатною кислотою.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Після охолодження об’єм розчину доводять до мітки дистильованою водою.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стійкий.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</a:t>
            </a:r>
            <a:r>
              <a:rPr lang="uk-UA" sz="45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тіосемікарбазиду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dirty="0">
                <a:latin typeface="Arial" pitchFamily="34" charset="0"/>
                <a:cs typeface="Arial" pitchFamily="34" charset="0"/>
              </a:rPr>
              <a:t>В мірну колбу на 100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мл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переносять вміст 1 ампули реагенту </a:t>
            </a:r>
            <a:r>
              <a:rPr lang="uk-UA" sz="4500" dirty="0" err="1">
                <a:latin typeface="Arial" pitchFamily="34" charset="0"/>
                <a:cs typeface="Arial" pitchFamily="34" charset="0"/>
              </a:rPr>
              <a:t>тіосемікарбазиду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 </a:t>
            </a:r>
            <a:br>
              <a:rPr lang="uk-UA" sz="4500" dirty="0">
                <a:latin typeface="Arial" pitchFamily="34" charset="0"/>
                <a:cs typeface="Arial" pitchFamily="34" charset="0"/>
              </a:rPr>
            </a:br>
            <a:r>
              <a:rPr lang="uk-UA" sz="4500" dirty="0">
                <a:latin typeface="Arial" pitchFamily="34" charset="0"/>
                <a:cs typeface="Arial" pitchFamily="34" charset="0"/>
              </a:rPr>
              <a:t>й доводять розчином сульфатної кислоти до мітки.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Розчин стійкий при температурі від 0 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до +25 </a:t>
            </a:r>
            <a:r>
              <a:rPr lang="uk-UA" sz="4500" b="1" baseline="300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С </a:t>
            </a:r>
            <a:b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протягом не більше ніж 2 місяці.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45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Калібрувальний розчин сечовини</a:t>
            </a:r>
            <a:r>
              <a:rPr lang="uk-UA" sz="4500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4500" dirty="0">
                <a:latin typeface="Arial" pitchFamily="34" charset="0"/>
                <a:cs typeface="Arial" pitchFamily="34" charset="0"/>
              </a:rPr>
              <a:t>– готовий до роботи.</a:t>
            </a:r>
            <a:endParaRPr lang="ru-RU" sz="45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9442"/>
            <a:ext cx="8750206" cy="644426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uk-UA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Принцип методу:</a:t>
            </a:r>
            <a:r>
              <a:rPr lang="uk-UA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сечовина з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діацетилмонооксимом</a:t>
            </a:r>
            <a:r>
              <a:rPr lang="uk-UA" dirty="0">
                <a:latin typeface="Arial" pitchFamily="34" charset="0"/>
                <a:cs typeface="Arial" pitchFamily="34" charset="0"/>
              </a:rPr>
              <a:t> </a:t>
            </a:r>
            <a:br>
              <a:rPr lang="uk-UA" dirty="0">
                <a:latin typeface="Arial" pitchFamily="34" charset="0"/>
                <a:cs typeface="Arial" pitchFamily="34" charset="0"/>
              </a:rPr>
            </a:br>
            <a:r>
              <a:rPr lang="uk-UA" dirty="0">
                <a:latin typeface="Arial" pitchFamily="34" charset="0"/>
                <a:cs typeface="Arial" pitchFamily="34" charset="0"/>
              </a:rPr>
              <a:t>у присутності іонів Fe</a:t>
            </a:r>
            <a:r>
              <a:rPr lang="uk-UA" baseline="30000" dirty="0">
                <a:latin typeface="Arial" pitchFamily="34" charset="0"/>
                <a:cs typeface="Arial" pitchFamily="34" charset="0"/>
              </a:rPr>
              <a:t>3+</a:t>
            </a:r>
            <a:r>
              <a:rPr lang="uk-UA" dirty="0">
                <a:latin typeface="Arial" pitchFamily="34" charset="0"/>
                <a:cs typeface="Arial" pitchFamily="34" charset="0"/>
              </a:rPr>
              <a:t>, та </a:t>
            </a:r>
            <a:r>
              <a:rPr lang="uk-UA" dirty="0" err="1">
                <a:latin typeface="Arial" pitchFamily="34" charset="0"/>
                <a:cs typeface="Arial" pitchFamily="34" charset="0"/>
              </a:rPr>
              <a:t>тіосемікарбазиду</a:t>
            </a:r>
            <a:r>
              <a:rPr lang="uk-UA" dirty="0">
                <a:latin typeface="Arial" pitchFamily="34" charset="0"/>
                <a:cs typeface="Arial" pitchFamily="34" charset="0"/>
              </a:rPr>
              <a:t> утворює комплекс </a:t>
            </a:r>
            <a:r>
              <a:rPr lang="uk-UA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червоно</a:t>
            </a:r>
            <a:r>
              <a:rPr lang="uk-UA" b="1" i="1" dirty="0">
                <a:latin typeface="Arial" pitchFamily="34" charset="0"/>
                <a:cs typeface="Arial" pitchFamily="34" charset="0"/>
              </a:rPr>
              <a:t>-</a:t>
            </a:r>
            <a:r>
              <a:rPr lang="uk-UA" b="1" i="1" dirty="0">
                <a:solidFill>
                  <a:srgbClr val="FF66CC"/>
                </a:solidFill>
                <a:latin typeface="Arial" pitchFamily="34" charset="0"/>
                <a:cs typeface="Arial" pitchFamily="34" charset="0"/>
              </a:rPr>
              <a:t>рожевого </a:t>
            </a:r>
            <a:r>
              <a:rPr lang="uk-UA" b="1" i="1" dirty="0">
                <a:latin typeface="Arial" pitchFamily="34" charset="0"/>
                <a:cs typeface="Arial" pitchFamily="34" charset="0"/>
              </a:rPr>
              <a:t>кольору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, </a:t>
            </a:r>
            <a:r>
              <a:rPr lang="uk-UA" dirty="0">
                <a:latin typeface="Arial" pitchFamily="34" charset="0"/>
                <a:cs typeface="Arial" pitchFamily="34" charset="0"/>
              </a:rPr>
              <a:t>що визначається </a:t>
            </a:r>
            <a:br>
              <a:rPr lang="ru-UA" dirty="0">
                <a:latin typeface="Arial" pitchFamily="34" charset="0"/>
                <a:cs typeface="Arial" pitchFamily="34" charset="0"/>
              </a:rPr>
            </a:br>
            <a:r>
              <a:rPr lang="uk-UA" dirty="0" err="1">
                <a:latin typeface="Arial" pitchFamily="34" charset="0"/>
                <a:cs typeface="Arial" pitchFamily="34" charset="0"/>
              </a:rPr>
              <a:t>фотометрично</a:t>
            </a:r>
            <a:r>
              <a:rPr lang="uk-UA" dirty="0">
                <a:latin typeface="Arial" pitchFamily="34" charset="0"/>
                <a:cs typeface="Arial" pitchFamily="34" charset="0"/>
              </a:rPr>
              <a:t> при довжині хвилі 520 нм.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2D7124-3230-16E0-9E48-6397EB4E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670480"/>
            <a:ext cx="3984104" cy="2988078"/>
          </a:xfrm>
          <a:prstGeom prst="rect">
            <a:avLst/>
          </a:prstGeom>
        </p:spPr>
      </p:pic>
      <p:pic>
        <p:nvPicPr>
          <p:cNvPr id="2052" name="Picture 4" descr="Тиосемикарбазид — Википедия">
            <a:extLst>
              <a:ext uri="{FF2B5EF4-FFF2-40B4-BE49-F238E27FC236}">
                <a16:creationId xmlns:a16="http://schemas.microsoft.com/office/drawing/2014/main" id="{B854931A-0139-867F-974F-4405CD68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45216"/>
            <a:ext cx="2220532" cy="12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3207426-04AE-084C-BCE4-52CD8B86C2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442408"/>
              </p:ext>
            </p:extLst>
          </p:nvPr>
        </p:nvGraphicFramePr>
        <p:xfrm>
          <a:off x="214282" y="3178820"/>
          <a:ext cx="1575611" cy="2295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68240" imgH="1119240" progId="PBrush">
                  <p:embed/>
                </p:oleObj>
              </mc:Choice>
              <mc:Fallback>
                <p:oleObj name="Bitmap Image" r:id="rId4" imgW="768240" imgH="1119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4282" y="3178820"/>
                        <a:ext cx="1575611" cy="2295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928670"/>
          </a:xfrm>
        </p:spPr>
        <p:txBody>
          <a:bodyPr>
            <a:normAutofit fontScale="90000"/>
          </a:bodyPr>
          <a:lstStyle/>
          <a:p>
            <a:b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b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</a:br>
            <a: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Робоча схема проведення досліду з визначення концентрації сечовини в біологічних рідинах </a:t>
            </a:r>
            <a:r>
              <a:rPr lang="uk-UA" sz="2200" b="1" dirty="0" err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діацетилмонооксимним</a:t>
            </a:r>
            <a:r>
              <a:rPr lang="uk-UA" sz="2200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 методом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481345"/>
              </p:ext>
            </p:extLst>
          </p:nvPr>
        </p:nvGraphicFramePr>
        <p:xfrm>
          <a:off x="214313" y="928688"/>
          <a:ext cx="8715406" cy="52769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2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44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50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Фізіоло-гічний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 розчин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Arial" pitchFamily="34" charset="0"/>
                          <a:cs typeface="Arial" pitchFamily="34" charset="0"/>
                        </a:rPr>
                        <a:t>Калібру-вальний </a:t>
                      </a:r>
                      <a:endParaRPr lang="ru-RU" sz="14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Arial" pitchFamily="34" charset="0"/>
                          <a:cs typeface="Arial" pitchFamily="34" charset="0"/>
                        </a:rPr>
                        <a:t>розчин сечовини </a:t>
                      </a:r>
                      <a:endParaRPr lang="ru-RU" sz="14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Arial" pitchFamily="34" charset="0"/>
                          <a:cs typeface="Arial" pitchFamily="34" charset="0"/>
                        </a:rPr>
                        <a:t>(мл)</a:t>
                      </a:r>
                      <a:endParaRPr lang="ru-RU" sz="140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Матеріал, 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що 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аналі-зується</a:t>
                      </a:r>
                      <a:endParaRPr lang="uk-UA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(сироватка)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Розчин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тіосемі-карбазиду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Розчин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діацетил-монооксиму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uk-UA" sz="1400" dirty="0" err="1">
                          <a:latin typeface="Arial" pitchFamily="34" charset="0"/>
                          <a:cs typeface="Arial" pitchFamily="34" charset="0"/>
                        </a:rPr>
                        <a:t>мл</a:t>
                      </a:r>
                      <a:r>
                        <a:rPr lang="uk-UA" sz="14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Показники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оптичної щільності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калібру-вальної</a:t>
                      </a: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проби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Е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дослідної 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проби</a:t>
                      </a:r>
                      <a:endParaRPr lang="ru-RU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15">
                <a:tc gridSpan="7">
                  <a:txBody>
                    <a:bodyPr/>
                    <a:lstStyle/>
                    <a:p>
                      <a:pPr algn="ctr"/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Холоста проба (контрольна проба)</a:t>
                      </a:r>
                      <a:endParaRPr lang="ru-RU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2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746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Калібрувальна проба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3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</a:t>
                      </a:r>
                      <a:endParaRPr lang="ru-RU" sz="18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endParaRPr lang="ru-RU" sz="16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0,23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905"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Дослідна проба (1, 2, 3, … 10)*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1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0,02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−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0,11</a:t>
                      </a:r>
                      <a:endParaRPr lang="ru-RU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20041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Примітка. * − кількість дослідних проб має коливатися від 3-х до 10-и відповідно до достовірності результатів; мінімум 1, 2, 3.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Окремо пробірки холостої проби (контрольної проби), калібрувальної проби, дослідної проби закривають ковпачком (або накривають алюмінієвою фольгою), перемішують вміст і одночасно поміщають у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бурхливо киплячу водяну баню на 10 хвилин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Потім пробірки швидко </a:t>
                      </a:r>
                      <a:r>
                        <a:rPr lang="uk-UA" sz="16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охолоджують</a:t>
                      </a:r>
                      <a:r>
                        <a:rPr lang="uk-UA" sz="16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під струменем проточної води. 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587</Words>
  <Application>Microsoft Office PowerPoint</Application>
  <PresentationFormat>Экран (4:3)</PresentationFormat>
  <Paragraphs>94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Тема Office</vt:lpstr>
      <vt:lpstr>Bitmap Image</vt:lpstr>
      <vt:lpstr>Перетравлення білків  у шлунково-кишковому тракті  на моделі in vitro</vt:lpstr>
      <vt:lpstr>Препарат Панкреатин є продукт екстрагування підшлункової залози великої рогатої худоби.  </vt:lpstr>
      <vt:lpstr>Презентация PowerPoint</vt:lpstr>
      <vt:lpstr>Результати  дослідження  (1 варіант або 2 варіант відповідно) </vt:lpstr>
      <vt:lpstr>Визначення концентрації сечовини  в біологічних рідинах діацетилмонооксимним методом</vt:lpstr>
      <vt:lpstr>Презентация PowerPoint</vt:lpstr>
      <vt:lpstr>Презентация PowerPoint</vt:lpstr>
      <vt:lpstr>Презентация PowerPoint</vt:lpstr>
      <vt:lpstr>  Робоча схема проведення досліду з визначення концентрації сечовини в біологічних рідинах діацетилмонооксимним методом </vt:lpstr>
      <vt:lpstr> Розрахунок концентрації сечовини (С, ммоль/л) 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Viktoriia Gencheva</cp:lastModifiedBy>
  <cp:revision>12</cp:revision>
  <dcterms:created xsi:type="dcterms:W3CDTF">2020-04-19T14:19:15Z</dcterms:created>
  <dcterms:modified xsi:type="dcterms:W3CDTF">2022-10-13T12:21:42Z</dcterms:modified>
</cp:coreProperties>
</file>