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67" r:id="rId4"/>
    <p:sldId id="266" r:id="rId5"/>
    <p:sldId id="265" r:id="rId6"/>
    <p:sldId id="264" r:id="rId7"/>
    <p:sldId id="263" r:id="rId8"/>
    <p:sldId id="262" r:id="rId9"/>
    <p:sldId id="261" r:id="rId10"/>
    <p:sldId id="260" r:id="rId11"/>
    <p:sldId id="259" r:id="rId12"/>
    <p:sldId id="271" r:id="rId13"/>
    <p:sldId id="270" r:id="rId14"/>
    <p:sldId id="269" r:id="rId15"/>
    <p:sldId id="272" r:id="rId16"/>
    <p:sldId id="268"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65B2C0-3284-4AAB-921F-C7EE440B582F}" type="datetimeFigureOut">
              <a:rPr lang="ru-RU" smtClean="0"/>
              <a:pPr/>
              <a:t>28.05.2014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B89983-A4A0-4131-A31F-923C46C032F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AB89983-A4A0-4131-A31F-923C46C032FF}"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28.05.2014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znaimo.com.ua/%D0%A2%D1%80%D0%BE%D0%B5%D1%86%D0%B0%D1%80%D1%81%D1%82%D0%B2%D0%B8%D0%B5" TargetMode="External"/><Relationship Id="rId2" Type="http://schemas.openxmlformats.org/officeDocument/2006/relationships/hyperlink" Target="http://znaimo.com.ua/%D0%A5%D0%B0%D0%BD%D1%8C_(%D0%B4%D0%B8%D0%BD%D0%B0%D1%81%D1%82%D1%96%D1%8F)"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2.png"/><Relationship Id="rId4" Type="http://schemas.openxmlformats.org/officeDocument/2006/relationships/hyperlink" Target="http://znaimo.com.ua/%D0%9F%D1%96%D0%B2%D0%B4%D0%B5%D0%BD%D0%BD%D1%96_%D1%96_%D0%9F%D1%96%D0%B2%D0%BD%D1%96%D1%87%D0%BD%D1%96_%D0%94%D0%B8%D0%BD%D0%B0%D1%81%D1%82%D1%96%D1%9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ru.wikipedia.org/wiki/%D0%92%D0%B8%D0%BA%D0%B8%D0%BF%D0%B5%D0%B4%D0%B8%D1%8F:%D0%AF%D0%BF%D0%BE%D0%BD%D1%81%D0%BA%D0%B8%D0%B9_%D1%8F%D0%B7%D1%8B%D0%BA" TargetMode="External"/><Relationship Id="rId2" Type="http://schemas.openxmlformats.org/officeDocument/2006/relationships/hyperlink" Target="http://znaimo.com.ua/%D0%AF%D0%BF%D0%BE%D0%BD%D1%81%D1%8C%D0%BA%D0%B0_%D0%BC%D0%BE%D0%B2%D0%B0"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znaimo.com.ua/%D0%9F%D0%B5%D1%80%D1%96%D0%BE%D0%B4_%D0%95%D0%B4%D0%B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uk.wikipedia.org/wiki/%D0%9C%D0%B5%D0%B4%D0%B8%D0%BA%D0%B0%D0%BC%D0%B5%D0%BD%D1%82" TargetMode="External"/><Relationship Id="rId3" Type="http://schemas.openxmlformats.org/officeDocument/2006/relationships/hyperlink" Target="http://uk.wikipedia.org/wiki/%D0%9A%D0%9D%D0%A0" TargetMode="External"/><Relationship Id="rId7" Type="http://schemas.openxmlformats.org/officeDocument/2006/relationships/hyperlink" Target="http://uk.wikipedia.org/wiki/%D0%A0%D0%B8%D1%82%D1%83%D0%B0%D0%BB" TargetMode="External"/><Relationship Id="rId2" Type="http://schemas.openxmlformats.org/officeDocument/2006/relationships/hyperlink" Target="http://uk.wikipedia.org/wiki/%D0%A1%D1%82%D0%B0%D1%82%D0%B8%D1%81%D1%82%D0%B8%D0%BA%D0%B0" TargetMode="External"/><Relationship Id="rId1" Type="http://schemas.openxmlformats.org/officeDocument/2006/relationships/slideLayout" Target="../slideLayouts/slideLayout2.xml"/><Relationship Id="rId6" Type="http://schemas.openxmlformats.org/officeDocument/2006/relationships/hyperlink" Target="http://uk.wikipedia.org/w/index.php?title=%D0%A1%D0%BB%D0%BE%D0%B2%D0%BD%D0%B8%D0%BA%D0%B8_%D0%BA%D0%B8%D1%82%D0%B0%D0%B9%D1%81%D1%8C%D0%BA%D0%BE%D1%97_%D0%BC%D0%BE%D0%B2%D0%B8&amp;action=edit&amp;redlink=1" TargetMode="External"/><Relationship Id="rId5" Type="http://schemas.openxmlformats.org/officeDocument/2006/relationships/hyperlink" Target="http://uk.wikipedia.org/wiki/%D0%9A%D0%B8%D1%82%D0%B0%D0%B9%D1%81%D1%8C%D0%BA%D0%B0_%D0%BF%D0%B8%D1%81%D0%B5%D0%BC%D0%BD%D1%96%D1%81%D1%82%D1%8C" TargetMode="External"/><Relationship Id="rId10" Type="http://schemas.openxmlformats.org/officeDocument/2006/relationships/hyperlink" Target="http://uk.wikipedia.org/wiki/1994" TargetMode="External"/><Relationship Id="rId4" Type="http://schemas.openxmlformats.org/officeDocument/2006/relationships/hyperlink" Target="http://uk.wikipedia.org/wiki/%D0%93%D1%80%D0%B0%D0%BC%D0%BE%D1%82%D0%BD%D1%96%D1%81%D1%82%D1%8C" TargetMode="External"/><Relationship Id="rId9" Type="http://schemas.openxmlformats.org/officeDocument/2006/relationships/hyperlink" Target="http://uk.wikipedia.org/w/index.php?title=%D0%A7%D0%B6%D1%83%D0%BD%D1%85%D1%83%D0%B0_%D1%86%D0%B7%D0%B8%D1%85%D0%B0%D0%B9&amp;action=edit&amp;redlink=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znaimo.com.ua/%D0%A1%D1%82%D0%B8%D0%BB%D1%96_%D0%BA%D0%B8%D1%82%D0%B0%D0%B9%D1%81%D1%8C%D0%BA%D0%BE%D1%97_%D0%BA%D0%B0%D0%BB%D1%96%D0%B3%D1%80%D0%B0%D1%84%D1%96%D1%97" TargetMode="External"/><Relationship Id="rId7" Type="http://schemas.openxmlformats.org/officeDocument/2006/relationships/hyperlink" Target="http://znaimo.com.ua/%D0%A1%D0%B8%D1%81%D1%82%D0%B5%D0%BC%D0%B0_%D0%9F%D0%B0%D0%BB%D0%BB%D0%B0%D0%B4%D1%96%D1%8F" TargetMode="External"/><Relationship Id="rId2" Type="http://schemas.openxmlformats.org/officeDocument/2006/relationships/hyperlink" Target="http://znaimo.com.ua/%D0%A5%D0%B0%D0%BD%D1%8C_(%D0%B4%D0%B8%D0%BD%D0%B0%D1%81%D1%82%D1%96%D1%8F)" TargetMode="External"/><Relationship Id="rId1" Type="http://schemas.openxmlformats.org/officeDocument/2006/relationships/slideLayout" Target="../slideLayouts/slideLayout2.xml"/><Relationship Id="rId6" Type="http://schemas.openxmlformats.org/officeDocument/2006/relationships/hyperlink" Target="http://znaimo.com.ua/%D0%9F%D1%96%D0%BD%D1%8C%D1%96%D0%BD%D1%8C" TargetMode="External"/><Relationship Id="rId5" Type="http://schemas.openxmlformats.org/officeDocument/2006/relationships/hyperlink" Target="http://znaimo.com.ua/%D0%A1%D0%BF%D1%80%D0%BE%D1%89%D0%B5%D0%BD%D0%BD%D1%8F_%D1%96%D1%94%D1%80%D0%BE%D0%B3%D0%BB%D1%96%D1%84%D1%96%D0%B2" TargetMode="External"/><Relationship Id="rId4" Type="http://schemas.openxmlformats.org/officeDocument/2006/relationships/hyperlink" Target="http://znaimo.com.ua/%D0%9A%D0%B8%D1%82%D0%B0%D0%B9%D1%81%D1%8C%D0%BA%D0%B0_%D0%BC%D0%BE%D0%B2%D0%B0" TargetMode="Externa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znaimo.com.ua/%D0%9A%D1%83%D1%80%D1%81%D0%B8%D0%B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4.bp.blogspot.com/-kxIUiNQq3d8/UGIC4qKSCeI/AAAAAAAAAQI/2f7GerTA1kM/s1600/IMG_3144.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2" name="Заголовок 1"/>
          <p:cNvSpPr>
            <a:spLocks noGrp="1"/>
          </p:cNvSpPr>
          <p:nvPr>
            <p:ph type="ctrTitle"/>
          </p:nvPr>
        </p:nvSpPr>
        <p:spPr>
          <a:xfrm>
            <a:off x="0" y="1785926"/>
            <a:ext cx="4786314" cy="2214578"/>
          </a:xfrm>
        </p:spPr>
        <p:txBody>
          <a:bodyPr>
            <a:noAutofit/>
          </a:bodyPr>
          <a:lstStyle/>
          <a:p>
            <a:r>
              <a:rPr lang="uk-UA" sz="5000" b="1" i="1" dirty="0" smtClean="0">
                <a:solidFill>
                  <a:schemeClr val="tx1">
                    <a:lumMod val="75000"/>
                    <a:lumOff val="25000"/>
                  </a:schemeClr>
                </a:solidFill>
                <a:latin typeface="Monotype Corsiva" pitchFamily="66" charset="0"/>
              </a:rPr>
              <a:t>Каліграфічне</a:t>
            </a:r>
            <a:br>
              <a:rPr lang="uk-UA" sz="5000" b="1" i="1" dirty="0" smtClean="0">
                <a:solidFill>
                  <a:schemeClr val="tx1">
                    <a:lumMod val="75000"/>
                    <a:lumOff val="25000"/>
                  </a:schemeClr>
                </a:solidFill>
                <a:latin typeface="Monotype Corsiva" pitchFamily="66" charset="0"/>
              </a:rPr>
            </a:br>
            <a:r>
              <a:rPr lang="uk-UA" sz="5000" b="1" i="1" dirty="0" smtClean="0">
                <a:solidFill>
                  <a:schemeClr val="tx1">
                    <a:lumMod val="75000"/>
                    <a:lumOff val="25000"/>
                  </a:schemeClr>
                </a:solidFill>
                <a:latin typeface="Monotype Corsiva" pitchFamily="66" charset="0"/>
              </a:rPr>
              <a:t>письмо</a:t>
            </a:r>
            <a:br>
              <a:rPr lang="uk-UA" sz="5000" b="1" i="1" dirty="0" smtClean="0">
                <a:solidFill>
                  <a:schemeClr val="tx1">
                    <a:lumMod val="75000"/>
                    <a:lumOff val="25000"/>
                  </a:schemeClr>
                </a:solidFill>
                <a:latin typeface="Monotype Corsiva" pitchFamily="66" charset="0"/>
              </a:rPr>
            </a:br>
            <a:r>
              <a:rPr lang="uk-UA" sz="5000" b="1" i="1" dirty="0" smtClean="0">
                <a:solidFill>
                  <a:schemeClr val="tx1">
                    <a:lumMod val="75000"/>
                    <a:lumOff val="25000"/>
                  </a:schemeClr>
                </a:solidFill>
                <a:latin typeface="Monotype Corsiva" pitchFamily="66" charset="0"/>
              </a:rPr>
              <a:t>Китаю.</a:t>
            </a:r>
            <a:endParaRPr lang="ru-RU" sz="5000" b="1" i="1" dirty="0">
              <a:solidFill>
                <a:schemeClr val="tx1">
                  <a:lumMod val="75000"/>
                  <a:lumOff val="25000"/>
                </a:schemeClr>
              </a:solidFill>
              <a:latin typeface="Monotype Corsiva" pitchFamily="66" charset="0"/>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a:effectLst>
                  <a:outerShdw blurRad="38100" dist="38100" dir="2700000" algn="tl">
                    <a:srgbClr val="000000">
                      <a:alpha val="43137"/>
                    </a:srgbClr>
                  </a:outerShdw>
                </a:effectLst>
              </a:rPr>
              <a:t>Кайши</a:t>
            </a:r>
            <a:r>
              <a:rPr lang="ru-RU" b="1" dirty="0"/>
              <a:t/>
            </a:r>
            <a:br>
              <a:rPr lang="ru-RU" b="1" dirty="0"/>
            </a:br>
            <a:endParaRPr lang="ru-RU" dirty="0"/>
          </a:p>
        </p:txBody>
      </p:sp>
      <p:sp>
        <p:nvSpPr>
          <p:cNvPr id="3" name="Содержимое 2"/>
          <p:cNvSpPr>
            <a:spLocks noGrp="1"/>
          </p:cNvSpPr>
          <p:nvPr>
            <p:ph idx="1"/>
          </p:nvPr>
        </p:nvSpPr>
        <p:spPr>
          <a:xfrm>
            <a:off x="0" y="1214422"/>
            <a:ext cx="9144000" cy="5643578"/>
          </a:xfrm>
        </p:spPr>
        <p:txBody>
          <a:bodyPr/>
          <a:lstStyle/>
          <a:p>
            <a:r>
              <a:rPr lang="ru-RU" b="1" dirty="0"/>
              <a:t>Кайши</a:t>
            </a:r>
            <a:r>
              <a:rPr lang="ru-RU" dirty="0"/>
              <a:t> - один </a:t>
            </a:r>
            <a:r>
              <a:rPr lang="ru-RU" dirty="0" err="1"/>
              <a:t>з</a:t>
            </a:r>
            <a:r>
              <a:rPr lang="ru-RU" dirty="0"/>
              <a:t> </a:t>
            </a:r>
            <a:r>
              <a:rPr lang="ru-RU" dirty="0" err="1"/>
              <a:t>найбільш</a:t>
            </a:r>
            <a:r>
              <a:rPr lang="ru-RU" dirty="0"/>
              <a:t> </a:t>
            </a:r>
            <a:r>
              <a:rPr lang="ru-RU" dirty="0" err="1"/>
              <a:t>пізніх</a:t>
            </a:r>
            <a:r>
              <a:rPr lang="ru-RU" dirty="0"/>
              <a:t> </a:t>
            </a:r>
            <a:r>
              <a:rPr lang="ru-RU" dirty="0" err="1"/>
              <a:t>стилів</a:t>
            </a:r>
            <a:r>
              <a:rPr lang="ru-RU" dirty="0"/>
              <a:t> </a:t>
            </a:r>
            <a:r>
              <a:rPr lang="ru-RU" dirty="0" err="1"/>
              <a:t>каліграфії</a:t>
            </a:r>
            <a:r>
              <a:rPr lang="ru-RU" dirty="0"/>
              <a:t>: </a:t>
            </a:r>
            <a:r>
              <a:rPr lang="ru-RU" dirty="0" err="1"/>
              <a:t>з'явився</a:t>
            </a:r>
            <a:r>
              <a:rPr lang="ru-RU" dirty="0"/>
              <a:t> в </a:t>
            </a:r>
            <a:r>
              <a:rPr lang="ru-RU" dirty="0" err="1"/>
              <a:t>між</a:t>
            </a:r>
            <a:r>
              <a:rPr lang="ru-RU" dirty="0"/>
              <a:t> </a:t>
            </a:r>
            <a:r>
              <a:rPr lang="ru-RU" dirty="0" err="1"/>
              <a:t>правлінням</a:t>
            </a:r>
            <a:r>
              <a:rPr lang="ru-RU" dirty="0"/>
              <a:t> </a:t>
            </a:r>
            <a:r>
              <a:rPr lang="ru-RU" dirty="0" err="1">
                <a:hlinkClick r:id="rId2" tooltip="Хань (династія)"/>
              </a:rPr>
              <a:t>династії</a:t>
            </a:r>
            <a:r>
              <a:rPr lang="ru-RU" dirty="0">
                <a:hlinkClick r:id="rId2" tooltip="Хань (династія)"/>
              </a:rPr>
              <a:t> </a:t>
            </a:r>
            <a:r>
              <a:rPr lang="ru-RU" dirty="0" err="1">
                <a:hlinkClick r:id="rId2" tooltip="Хань (династія)"/>
              </a:rPr>
              <a:t>Хань</a:t>
            </a:r>
            <a:r>
              <a:rPr lang="ru-RU" dirty="0"/>
              <a:t> </a:t>
            </a:r>
            <a:r>
              <a:rPr lang="ru-RU" dirty="0" err="1"/>
              <a:t>і</a:t>
            </a:r>
            <a:r>
              <a:rPr lang="ru-RU" dirty="0"/>
              <a:t> </a:t>
            </a:r>
            <a:r>
              <a:rPr lang="ru-RU" dirty="0" err="1">
                <a:hlinkClick r:id="rId3" tooltip="Троецарствие"/>
              </a:rPr>
              <a:t>Троєцарствія</a:t>
            </a:r>
            <a:r>
              <a:rPr lang="ru-RU" dirty="0"/>
              <a:t>. </a:t>
            </a:r>
            <a:r>
              <a:rPr lang="ru-RU" dirty="0" err="1"/>
              <a:t>Популярним</a:t>
            </a:r>
            <a:r>
              <a:rPr lang="ru-RU" dirty="0"/>
              <a:t> Кайши став </a:t>
            </a:r>
            <a:r>
              <a:rPr lang="ru-RU" dirty="0" err="1"/>
              <a:t>під</a:t>
            </a:r>
            <a:r>
              <a:rPr lang="ru-RU" dirty="0"/>
              <a:t> час </a:t>
            </a:r>
            <a:r>
              <a:rPr lang="ru-RU" dirty="0" err="1"/>
              <a:t>правління</a:t>
            </a:r>
            <a:r>
              <a:rPr lang="ru-RU" dirty="0"/>
              <a:t> </a:t>
            </a:r>
            <a:r>
              <a:rPr lang="ru-RU" dirty="0" err="1">
                <a:hlinkClick r:id="rId4" tooltip="Південні і Північні Династії"/>
              </a:rPr>
              <a:t>Південних</a:t>
            </a:r>
            <a:r>
              <a:rPr lang="ru-RU" dirty="0">
                <a:hlinkClick r:id="rId4" tooltip="Південні і Північні Династії"/>
              </a:rPr>
              <a:t> </a:t>
            </a:r>
            <a:r>
              <a:rPr lang="ru-RU" dirty="0" err="1">
                <a:hlinkClick r:id="rId4" tooltip="Південні і Північні Династії"/>
              </a:rPr>
              <a:t>і</a:t>
            </a:r>
            <a:r>
              <a:rPr lang="ru-RU" dirty="0">
                <a:hlinkClick r:id="rId4" tooltip="Південні і Північні Династії"/>
              </a:rPr>
              <a:t> </a:t>
            </a:r>
            <a:r>
              <a:rPr lang="ru-RU" dirty="0" err="1">
                <a:hlinkClick r:id="rId4" tooltip="Південні і Північні Династії"/>
              </a:rPr>
              <a:t>Північних</a:t>
            </a:r>
            <a:r>
              <a:rPr lang="ru-RU" dirty="0">
                <a:hlinkClick r:id="rId4" tooltip="Південні і Північні Династії"/>
              </a:rPr>
              <a:t> </a:t>
            </a:r>
            <a:r>
              <a:rPr lang="ru-RU" dirty="0" err="1">
                <a:hlinkClick r:id="rId4" tooltip="Південні і Північні Династії"/>
              </a:rPr>
              <a:t>династій</a:t>
            </a:r>
            <a:r>
              <a:rPr lang="ru-RU" dirty="0"/>
              <a:t>. </a:t>
            </a:r>
            <a:r>
              <a:rPr lang="ru-RU" dirty="0" err="1"/>
              <a:t>Він</a:t>
            </a:r>
            <a:r>
              <a:rPr lang="ru-RU" dirty="0"/>
              <a:t> </a:t>
            </a:r>
            <a:r>
              <a:rPr lang="ru-RU" dirty="0" err="1"/>
              <a:t>стався</a:t>
            </a:r>
            <a:r>
              <a:rPr lang="ru-RU" dirty="0"/>
              <a:t> </a:t>
            </a:r>
            <a:r>
              <a:rPr lang="ru-RU" dirty="0" err="1"/>
              <a:t>з</a:t>
            </a:r>
            <a:r>
              <a:rPr lang="ru-RU" dirty="0"/>
              <a:t> </a:t>
            </a:r>
            <a:r>
              <a:rPr lang="ru-RU" dirty="0" err="1"/>
              <a:t>ретельно</a:t>
            </a:r>
            <a:r>
              <a:rPr lang="ru-RU" dirty="0"/>
              <a:t> </a:t>
            </a:r>
            <a:r>
              <a:rPr lang="ru-RU" dirty="0" err="1"/>
              <a:t>написаного</a:t>
            </a:r>
            <a:r>
              <a:rPr lang="ru-RU" dirty="0"/>
              <a:t> лишу. </a:t>
            </a:r>
            <a:r>
              <a:rPr lang="ru-RU" dirty="0" err="1"/>
              <a:t>Всі</a:t>
            </a:r>
            <a:r>
              <a:rPr lang="ru-RU" dirty="0"/>
              <a:t> </a:t>
            </a:r>
            <a:r>
              <a:rPr lang="ru-RU" dirty="0" err="1"/>
              <a:t>риси</a:t>
            </a:r>
            <a:r>
              <a:rPr lang="ru-RU" dirty="0"/>
              <a:t> </a:t>
            </a:r>
            <a:r>
              <a:rPr lang="ru-RU" dirty="0" err="1"/>
              <a:t>ієрогліфів</a:t>
            </a:r>
            <a:r>
              <a:rPr lang="ru-RU" dirty="0"/>
              <a:t> Кайши </a:t>
            </a:r>
            <a:r>
              <a:rPr lang="ru-RU" dirty="0" err="1"/>
              <a:t>розділені</a:t>
            </a:r>
            <a:r>
              <a:rPr lang="ru-RU" dirty="0"/>
              <a:t>, кисть в </a:t>
            </a:r>
            <a:r>
              <a:rPr lang="ru-RU" dirty="0" err="1"/>
              <a:t>процесі</a:t>
            </a:r>
            <a:r>
              <a:rPr lang="ru-RU" dirty="0"/>
              <a:t> </a:t>
            </a:r>
            <a:r>
              <a:rPr lang="ru-RU" dirty="0" smtClean="0"/>
              <a:t>			</a:t>
            </a:r>
            <a:r>
              <a:rPr lang="ru-RU" dirty="0" err="1" smtClean="0"/>
              <a:t>відривається</a:t>
            </a:r>
            <a:r>
              <a:rPr lang="ru-RU" dirty="0" smtClean="0"/>
              <a:t> </a:t>
            </a:r>
            <a:r>
              <a:rPr lang="ru-RU" dirty="0" err="1"/>
              <a:t>від</a:t>
            </a:r>
            <a:r>
              <a:rPr lang="ru-RU" dirty="0"/>
              <a:t> </a:t>
            </a:r>
            <a:r>
              <a:rPr lang="ru-RU" dirty="0" err="1"/>
              <a:t>паперу</a:t>
            </a:r>
            <a:r>
              <a:rPr lang="ru-RU" dirty="0"/>
              <a:t> </a:t>
            </a:r>
            <a:r>
              <a:rPr lang="ru-RU" dirty="0" err="1"/>
              <a:t>стільки</a:t>
            </a:r>
            <a:r>
              <a:rPr lang="ru-RU" dirty="0"/>
              <a:t> </a:t>
            </a:r>
            <a:r>
              <a:rPr lang="ru-RU" dirty="0" err="1"/>
              <a:t>разів</a:t>
            </a:r>
            <a:r>
              <a:rPr lang="ru-RU" dirty="0"/>
              <a:t>, </a:t>
            </a:r>
            <a:r>
              <a:rPr lang="ru-RU" dirty="0" smtClean="0"/>
              <a:t>		</a:t>
            </a:r>
            <a:r>
              <a:rPr lang="ru-RU" dirty="0" err="1" smtClean="0"/>
              <a:t>скільки</a:t>
            </a:r>
            <a:r>
              <a:rPr lang="ru-RU" dirty="0" smtClean="0"/>
              <a:t> </a:t>
            </a:r>
            <a:r>
              <a:rPr lang="ru-RU" dirty="0" err="1"/>
              <a:t>окремих</a:t>
            </a:r>
            <a:r>
              <a:rPr lang="ru-RU" dirty="0"/>
              <a:t> рис в </a:t>
            </a:r>
            <a:r>
              <a:rPr lang="ru-RU" dirty="0" err="1"/>
              <a:t>ієрогліфі</a:t>
            </a:r>
            <a:r>
              <a:rPr lang="ru-RU" dirty="0"/>
              <a:t>.</a:t>
            </a:r>
          </a:p>
          <a:p>
            <a:pPr lvl="5"/>
            <a:r>
              <a:rPr lang="ru-RU" sz="2500" dirty="0"/>
              <a:t>Кайши - перший стиль, </a:t>
            </a:r>
            <a:r>
              <a:rPr lang="ru-RU" sz="2500" dirty="0" err="1"/>
              <a:t>якому</a:t>
            </a:r>
            <a:r>
              <a:rPr lang="ru-RU" sz="2500" dirty="0"/>
              <a:t> </a:t>
            </a:r>
            <a:r>
              <a:rPr lang="ru-RU" sz="2500" dirty="0" err="1"/>
              <a:t>вчать</a:t>
            </a:r>
            <a:r>
              <a:rPr lang="ru-RU" sz="2500" dirty="0"/>
              <a:t> </a:t>
            </a:r>
            <a:r>
              <a:rPr lang="ru-RU" sz="2500" dirty="0" err="1"/>
              <a:t>іноземців</a:t>
            </a:r>
            <a:r>
              <a:rPr lang="ru-RU" sz="2500" dirty="0"/>
              <a:t> та маленьких </a:t>
            </a:r>
            <a:r>
              <a:rPr lang="ru-RU" sz="2500" dirty="0" err="1"/>
              <a:t>дітей</a:t>
            </a:r>
            <a:r>
              <a:rPr lang="ru-RU" sz="2500" dirty="0"/>
              <a:t>, а </a:t>
            </a:r>
            <a:r>
              <a:rPr lang="ru-RU" sz="2500" dirty="0" err="1"/>
              <a:t>також</a:t>
            </a:r>
            <a:r>
              <a:rPr lang="ru-RU" sz="2500" dirty="0"/>
              <a:t> </a:t>
            </a:r>
            <a:r>
              <a:rPr lang="ru-RU" sz="2500" dirty="0" err="1"/>
              <a:t>учнів</a:t>
            </a:r>
            <a:r>
              <a:rPr lang="ru-RU" sz="2500" dirty="0"/>
              <a:t> </a:t>
            </a:r>
            <a:r>
              <a:rPr lang="ru-RU" sz="2500" dirty="0" err="1"/>
              <a:t>каліграфії</a:t>
            </a:r>
            <a:r>
              <a:rPr lang="ru-RU" sz="2500" dirty="0"/>
              <a:t>.</a:t>
            </a:r>
          </a:p>
          <a:p>
            <a:endParaRPr lang="ru-RU" dirty="0"/>
          </a:p>
        </p:txBody>
      </p:sp>
      <p:pic>
        <p:nvPicPr>
          <p:cNvPr id="25602" name="Picture 2" descr="Файл:Hanzi.svg"/>
          <p:cNvPicPr>
            <a:picLocks noChangeAspect="1" noChangeArrowheads="1"/>
          </p:cNvPicPr>
          <p:nvPr/>
        </p:nvPicPr>
        <p:blipFill>
          <a:blip r:embed="rId5" cstate="print"/>
          <a:srcRect/>
          <a:stretch>
            <a:fillRect/>
          </a:stretch>
        </p:blipFill>
        <p:spPr bwMode="auto">
          <a:xfrm>
            <a:off x="0" y="4357702"/>
            <a:ext cx="2500298" cy="2500298"/>
          </a:xfrm>
          <a:prstGeom prst="rect">
            <a:avLst/>
          </a:prstGeom>
          <a:noFill/>
        </p:spPr>
      </p:pic>
      <p:pic>
        <p:nvPicPr>
          <p:cNvPr id="47106" name="Picture 2" descr="Kaishu.png"/>
          <p:cNvPicPr>
            <a:picLocks noChangeAspect="1" noChangeArrowheads="1"/>
          </p:cNvPicPr>
          <p:nvPr/>
        </p:nvPicPr>
        <p:blipFill>
          <a:blip r:embed="rId6" cstate="print"/>
          <a:srcRect/>
          <a:stretch>
            <a:fillRect/>
          </a:stretch>
        </p:blipFill>
        <p:spPr bwMode="auto">
          <a:xfrm>
            <a:off x="2714612" y="214290"/>
            <a:ext cx="952500" cy="952500"/>
          </a:xfrm>
          <a:prstGeom prst="rect">
            <a:avLst/>
          </a:prstGeom>
          <a:noFill/>
        </p:spPr>
      </p:pic>
      <p:pic>
        <p:nvPicPr>
          <p:cNvPr id="47108" name="Picture 4" descr="Kaishu.png"/>
          <p:cNvPicPr>
            <a:picLocks noChangeAspect="1" noChangeArrowheads="1"/>
          </p:cNvPicPr>
          <p:nvPr/>
        </p:nvPicPr>
        <p:blipFill>
          <a:blip r:embed="rId6" cstate="print"/>
          <a:srcRect/>
          <a:stretch>
            <a:fillRect/>
          </a:stretch>
        </p:blipFill>
        <p:spPr bwMode="auto">
          <a:xfrm>
            <a:off x="5429256" y="214290"/>
            <a:ext cx="952500" cy="9525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Едомодзі</a:t>
            </a:r>
            <a:r>
              <a:rPr lang="ru-RU" b="1" dirty="0"/>
              <a:t/>
            </a:r>
            <a:br>
              <a:rPr lang="ru-RU" b="1" dirty="0"/>
            </a:br>
            <a:endParaRPr lang="ru-RU" dirty="0"/>
          </a:p>
        </p:txBody>
      </p:sp>
      <p:sp>
        <p:nvSpPr>
          <p:cNvPr id="3" name="Содержимое 2"/>
          <p:cNvSpPr>
            <a:spLocks noGrp="1"/>
          </p:cNvSpPr>
          <p:nvPr>
            <p:ph idx="1"/>
          </p:nvPr>
        </p:nvSpPr>
        <p:spPr>
          <a:xfrm>
            <a:off x="0" y="1285860"/>
            <a:ext cx="9144000" cy="3071834"/>
          </a:xfrm>
        </p:spPr>
        <p:txBody>
          <a:bodyPr/>
          <a:lstStyle/>
          <a:p>
            <a:r>
              <a:rPr lang="ru-RU" b="1" dirty="0" err="1"/>
              <a:t>Едомодзі</a:t>
            </a:r>
            <a:r>
              <a:rPr lang="ru-RU" dirty="0"/>
              <a:t> ( </a:t>
            </a:r>
            <a:r>
              <a:rPr lang="ru-RU" dirty="0">
                <a:hlinkClick r:id="rId2" tooltip="Японська мова"/>
              </a:rPr>
              <a:t>яп.</a:t>
            </a:r>
            <a:r>
              <a:rPr lang="ru-RU" dirty="0"/>
              <a:t> </a:t>
            </a:r>
            <a:r>
              <a:rPr lang="ja-JP" altLang="ru-RU" dirty="0"/>
              <a:t>江 戸 文字 </a:t>
            </a:r>
            <a:r>
              <a:rPr lang="ru-RU" b="1" baseline="30000" dirty="0">
                <a:hlinkClick r:id="rId3" tooltip="Вікіпедія: Японська мова"/>
              </a:rPr>
              <a:t>?</a:t>
            </a:r>
            <a:r>
              <a:rPr lang="ru-RU" dirty="0"/>
              <a:t> ) - </a:t>
            </a:r>
            <a:r>
              <a:rPr lang="ru-RU" dirty="0" err="1"/>
              <a:t>Японський</a:t>
            </a:r>
            <a:r>
              <a:rPr lang="ru-RU" dirty="0"/>
              <a:t> </a:t>
            </a:r>
            <a:r>
              <a:rPr lang="ru-RU" dirty="0" err="1"/>
              <a:t>каліграфічний</a:t>
            </a:r>
            <a:r>
              <a:rPr lang="ru-RU" dirty="0"/>
              <a:t> стиль, </a:t>
            </a:r>
            <a:r>
              <a:rPr lang="ru-RU" dirty="0" err="1"/>
              <a:t>винайдений</a:t>
            </a:r>
            <a:r>
              <a:rPr lang="ru-RU" dirty="0"/>
              <a:t> в </a:t>
            </a:r>
            <a:r>
              <a:rPr lang="ru-RU" dirty="0" err="1">
                <a:hlinkClick r:id="rId4" tooltip="Період Едо"/>
              </a:rPr>
              <a:t>період</a:t>
            </a:r>
            <a:r>
              <a:rPr lang="ru-RU" dirty="0">
                <a:hlinkClick r:id="rId4" tooltip="Період Едо"/>
              </a:rPr>
              <a:t> </a:t>
            </a:r>
            <a:r>
              <a:rPr lang="ru-RU" dirty="0" err="1">
                <a:hlinkClick r:id="rId4" tooltip="Період Едо"/>
              </a:rPr>
              <a:t>Едо</a:t>
            </a:r>
            <a:r>
              <a:rPr lang="ru-RU" dirty="0"/>
              <a:t>, </a:t>
            </a:r>
            <a:r>
              <a:rPr lang="ru-RU" dirty="0" err="1"/>
              <a:t>призначений</a:t>
            </a:r>
            <a:r>
              <a:rPr lang="ru-RU" dirty="0"/>
              <a:t> для </a:t>
            </a:r>
            <a:r>
              <a:rPr lang="ru-RU" dirty="0" err="1"/>
              <a:t>реклами</a:t>
            </a:r>
            <a:r>
              <a:rPr lang="ru-RU" dirty="0"/>
              <a:t> та </a:t>
            </a:r>
            <a:r>
              <a:rPr lang="ru-RU" dirty="0" err="1"/>
              <a:t>вивісок</a:t>
            </a:r>
            <a:r>
              <a:rPr lang="ru-RU" dirty="0"/>
              <a:t>. </a:t>
            </a:r>
            <a:r>
              <a:rPr lang="ru-RU" dirty="0" err="1"/>
              <a:t>Він</a:t>
            </a:r>
            <a:r>
              <a:rPr lang="ru-RU" dirty="0"/>
              <a:t> </a:t>
            </a:r>
            <a:r>
              <a:rPr lang="ru-RU" dirty="0" err="1"/>
              <a:t>використовується</a:t>
            </a:r>
            <a:r>
              <a:rPr lang="ru-RU" dirty="0"/>
              <a:t> в </a:t>
            </a:r>
            <a:r>
              <a:rPr lang="ru-RU" dirty="0" err="1"/>
              <a:t>Китаї</a:t>
            </a:r>
            <a:r>
              <a:rPr lang="ru-RU" dirty="0"/>
              <a:t> та </a:t>
            </a:r>
            <a:r>
              <a:rPr lang="ru-RU" dirty="0" err="1"/>
              <a:t>Кореї</a:t>
            </a:r>
            <a:r>
              <a:rPr lang="ru-RU" dirty="0"/>
              <a:t> для </a:t>
            </a:r>
            <a:r>
              <a:rPr lang="ru-RU" dirty="0" err="1"/>
              <a:t>оформлення</a:t>
            </a:r>
            <a:r>
              <a:rPr lang="ru-RU" dirty="0"/>
              <a:t> </a:t>
            </a:r>
            <a:r>
              <a:rPr lang="ru-RU" dirty="0" err="1"/>
              <a:t>вивісок</a:t>
            </a:r>
            <a:r>
              <a:rPr lang="ru-RU" dirty="0"/>
              <a:t> </a:t>
            </a:r>
            <a:r>
              <a:rPr lang="ru-RU" dirty="0" err="1"/>
              <a:t>японських</a:t>
            </a:r>
            <a:r>
              <a:rPr lang="ru-RU" dirty="0"/>
              <a:t> </a:t>
            </a:r>
            <a:r>
              <a:rPr lang="ru-RU" dirty="0" err="1"/>
              <a:t>ресторанів</a:t>
            </a:r>
            <a:r>
              <a:rPr lang="ru-RU" dirty="0"/>
              <a:t>.</a:t>
            </a:r>
          </a:p>
        </p:txBody>
      </p:sp>
      <p:pic>
        <p:nvPicPr>
          <p:cNvPr id="25602" name="Picture 2" descr="Файл:Hanzi.svg"/>
          <p:cNvPicPr>
            <a:picLocks noChangeAspect="1" noChangeArrowheads="1"/>
          </p:cNvPicPr>
          <p:nvPr/>
        </p:nvPicPr>
        <p:blipFill>
          <a:blip r:embed="rId5" cstate="print"/>
          <a:srcRect/>
          <a:stretch>
            <a:fillRect/>
          </a:stretch>
        </p:blipFill>
        <p:spPr bwMode="auto">
          <a:xfrm>
            <a:off x="0" y="4357702"/>
            <a:ext cx="2500298" cy="250029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Као</a:t>
            </a:r>
            <a:r>
              <a:rPr lang="ru-RU" b="1" dirty="0"/>
              <a:t/>
            </a:r>
            <a:br>
              <a:rPr lang="ru-RU" b="1" dirty="0"/>
            </a:br>
            <a:endParaRPr lang="ru-RU" dirty="0"/>
          </a:p>
        </p:txBody>
      </p:sp>
      <p:sp>
        <p:nvSpPr>
          <p:cNvPr id="3" name="Содержимое 2"/>
          <p:cNvSpPr>
            <a:spLocks noGrp="1"/>
          </p:cNvSpPr>
          <p:nvPr>
            <p:ph idx="1"/>
          </p:nvPr>
        </p:nvSpPr>
        <p:spPr>
          <a:xfrm>
            <a:off x="0" y="1785926"/>
            <a:ext cx="8715404" cy="3143272"/>
          </a:xfrm>
        </p:spPr>
        <p:txBody>
          <a:bodyPr/>
          <a:lstStyle/>
          <a:p>
            <a:r>
              <a:rPr lang="ru-RU" i="1" dirty="0" err="1"/>
              <a:t>Као</a:t>
            </a:r>
            <a:r>
              <a:rPr lang="ru-RU" i="1" dirty="0"/>
              <a:t> </a:t>
            </a:r>
            <a:r>
              <a:rPr lang="ru-RU" i="1" dirty="0" err="1"/>
              <a:t>Тойотомі</a:t>
            </a:r>
            <a:r>
              <a:rPr lang="ru-RU" i="1" dirty="0"/>
              <a:t> </a:t>
            </a:r>
            <a:r>
              <a:rPr lang="ru-RU" i="1" dirty="0" err="1"/>
              <a:t>Хідейосі</a:t>
            </a:r>
            <a:endParaRPr lang="ru-RU" i="1" dirty="0"/>
          </a:p>
          <a:p>
            <a:r>
              <a:rPr lang="ru-RU" i="1" dirty="0" err="1"/>
              <a:t>Као</a:t>
            </a:r>
            <a:r>
              <a:rPr lang="ru-RU" i="1" dirty="0"/>
              <a:t> - </a:t>
            </a:r>
            <a:r>
              <a:rPr lang="ru-RU" i="1" dirty="0" err="1"/>
              <a:t>стилізована</a:t>
            </a:r>
            <a:r>
              <a:rPr lang="ru-RU" i="1" dirty="0"/>
              <a:t> </a:t>
            </a:r>
            <a:r>
              <a:rPr lang="ru-RU" i="1" dirty="0" err="1"/>
              <a:t>каліграфічний</a:t>
            </a:r>
            <a:r>
              <a:rPr lang="ru-RU" i="1" dirty="0"/>
              <a:t> </a:t>
            </a:r>
            <a:r>
              <a:rPr lang="ru-RU" i="1" dirty="0" err="1"/>
              <a:t>підпис</a:t>
            </a:r>
            <a:r>
              <a:rPr lang="ru-RU" i="1" dirty="0"/>
              <a:t>, яка </a:t>
            </a:r>
            <a:r>
              <a:rPr lang="ru-RU" i="1" dirty="0" err="1"/>
              <a:t>була</a:t>
            </a:r>
            <a:r>
              <a:rPr lang="ru-RU" i="1" dirty="0"/>
              <a:t> у </a:t>
            </a:r>
            <a:r>
              <a:rPr lang="ru-RU" i="1" dirty="0" err="1"/>
              <a:t>багатьох</a:t>
            </a:r>
            <a:r>
              <a:rPr lang="ru-RU" i="1" dirty="0"/>
              <a:t> </a:t>
            </a:r>
            <a:r>
              <a:rPr lang="ru-RU" i="1" dirty="0" err="1"/>
              <a:t>імператорів</a:t>
            </a:r>
            <a:r>
              <a:rPr lang="ru-RU" i="1" dirty="0"/>
              <a:t>, </a:t>
            </a:r>
            <a:r>
              <a:rPr lang="ru-RU" i="1" dirty="0" err="1"/>
              <a:t>сьогунів</a:t>
            </a:r>
            <a:r>
              <a:rPr lang="ru-RU" i="1" dirty="0"/>
              <a:t> </a:t>
            </a:r>
            <a:r>
              <a:rPr lang="ru-RU" i="1" dirty="0" err="1"/>
              <a:t>і</a:t>
            </a:r>
            <a:r>
              <a:rPr lang="ru-RU" i="1" dirty="0"/>
              <a:t> </a:t>
            </a:r>
            <a:r>
              <a:rPr lang="ru-RU" i="1" dirty="0" err="1"/>
              <a:t>політиків</a:t>
            </a:r>
            <a:r>
              <a:rPr lang="ru-RU" i="1" dirty="0"/>
              <a:t>.</a:t>
            </a:r>
          </a:p>
          <a:p>
            <a:endParaRPr lang="ru-RU" dirty="0"/>
          </a:p>
        </p:txBody>
      </p:sp>
      <p:pic>
        <p:nvPicPr>
          <p:cNvPr id="25602" name="Picture 2" descr="Файл:Hanzi.svg"/>
          <p:cNvPicPr>
            <a:picLocks noChangeAspect="1" noChangeArrowheads="1"/>
          </p:cNvPicPr>
          <p:nvPr/>
        </p:nvPicPr>
        <p:blipFill>
          <a:blip r:embed="rId2" cstate="print"/>
          <a:srcRect/>
          <a:stretch>
            <a:fillRect/>
          </a:stretch>
        </p:blipFill>
        <p:spPr bwMode="auto">
          <a:xfrm>
            <a:off x="0" y="4357702"/>
            <a:ext cx="2500298" cy="2500298"/>
          </a:xfrm>
          <a:prstGeom prst="rect">
            <a:avLst/>
          </a:prstGeom>
          <a:noFill/>
        </p:spPr>
      </p:pic>
      <p:pic>
        <p:nvPicPr>
          <p:cNvPr id="52226" name="Picture 2" descr="http://znaimo.com.ua/images/rubase_1_1327934768_5592.jpg"/>
          <p:cNvPicPr>
            <a:picLocks noChangeAspect="1" noChangeArrowheads="1"/>
          </p:cNvPicPr>
          <p:nvPr/>
        </p:nvPicPr>
        <p:blipFill>
          <a:blip r:embed="rId3" cstate="print"/>
          <a:srcRect/>
          <a:stretch>
            <a:fillRect/>
          </a:stretch>
        </p:blipFill>
        <p:spPr bwMode="auto">
          <a:xfrm>
            <a:off x="1714480" y="214290"/>
            <a:ext cx="2095500" cy="1381126"/>
          </a:xfrm>
          <a:prstGeom prst="rect">
            <a:avLst/>
          </a:prstGeom>
          <a:noFill/>
        </p:spPr>
      </p:pic>
      <p:pic>
        <p:nvPicPr>
          <p:cNvPr id="6" name="Picture 2" descr="http://znaimo.com.ua/images/rubase_1_1327934768_5592.jpg"/>
          <p:cNvPicPr>
            <a:picLocks noChangeAspect="1" noChangeArrowheads="1"/>
          </p:cNvPicPr>
          <p:nvPr/>
        </p:nvPicPr>
        <p:blipFill>
          <a:blip r:embed="rId3" cstate="print"/>
          <a:srcRect/>
          <a:stretch>
            <a:fillRect/>
          </a:stretch>
        </p:blipFill>
        <p:spPr bwMode="auto">
          <a:xfrm flipH="1">
            <a:off x="5072066" y="285728"/>
            <a:ext cx="1950995" cy="128588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214290"/>
            <a:ext cx="7286644" cy="6429420"/>
          </a:xfrm>
        </p:spPr>
        <p:txBody>
          <a:bodyPr>
            <a:normAutofit fontScale="92500" lnSpcReduction="20000"/>
          </a:bodyPr>
          <a:lstStyle/>
          <a:p>
            <a:r>
              <a:rPr lang="ru-RU" i="1" dirty="0" err="1"/>
              <a:t>Китайський</a:t>
            </a:r>
            <a:r>
              <a:rPr lang="ru-RU" i="1" dirty="0"/>
              <a:t> </a:t>
            </a:r>
            <a:r>
              <a:rPr lang="ru-RU" i="1" dirty="0" err="1"/>
              <a:t>ієрогліф</a:t>
            </a:r>
            <a:r>
              <a:rPr lang="ru-RU" i="1" dirty="0"/>
              <a:t> </a:t>
            </a:r>
            <a:r>
              <a:rPr lang="ru-RU" i="1" dirty="0" err="1"/>
              <a:t>є</a:t>
            </a:r>
            <a:r>
              <a:rPr lang="ru-RU" i="1" dirty="0"/>
              <a:t> </a:t>
            </a:r>
            <a:r>
              <a:rPr lang="ru-RU" i="1" dirty="0" err="1"/>
              <a:t>ідеограмою</a:t>
            </a:r>
            <a:r>
              <a:rPr lang="ru-RU" i="1" dirty="0"/>
              <a:t>, </a:t>
            </a:r>
            <a:r>
              <a:rPr lang="ru-RU" i="1" dirty="0" err="1"/>
              <a:t>тобто</a:t>
            </a:r>
            <a:r>
              <a:rPr lang="ru-RU" i="1" dirty="0"/>
              <a:t> </a:t>
            </a:r>
            <a:r>
              <a:rPr lang="ru-RU" i="1" dirty="0" err="1"/>
              <a:t>виражає</a:t>
            </a:r>
            <a:r>
              <a:rPr lang="ru-RU" i="1" dirty="0"/>
              <a:t> </a:t>
            </a:r>
            <a:r>
              <a:rPr lang="ru-RU" i="1" dirty="0" err="1"/>
              <a:t>ідею</a:t>
            </a:r>
            <a:r>
              <a:rPr lang="ru-RU" i="1" dirty="0"/>
              <a:t> </a:t>
            </a:r>
            <a:r>
              <a:rPr lang="ru-RU" i="1" dirty="0" err="1"/>
              <a:t>або</a:t>
            </a:r>
            <a:r>
              <a:rPr lang="ru-RU" i="1" dirty="0"/>
              <a:t> </a:t>
            </a:r>
            <a:r>
              <a:rPr lang="ru-RU" i="1" dirty="0" err="1"/>
              <a:t>поняття</a:t>
            </a:r>
            <a:r>
              <a:rPr lang="ru-RU" i="1" dirty="0"/>
              <a:t>, яке </a:t>
            </a:r>
            <a:r>
              <a:rPr lang="ru-RU" i="1" dirty="0" err="1"/>
              <a:t>складає</a:t>
            </a:r>
            <a:r>
              <a:rPr lang="ru-RU" i="1" dirty="0"/>
              <a:t> основу </a:t>
            </a:r>
            <a:r>
              <a:rPr lang="ru-RU" i="1" dirty="0" err="1"/>
              <a:t>ієрогліфічного</a:t>
            </a:r>
            <a:r>
              <a:rPr lang="ru-RU" i="1" dirty="0"/>
              <a:t> письма. В </a:t>
            </a:r>
            <a:r>
              <a:rPr lang="ru-RU" i="1" dirty="0" err="1"/>
              <a:t>китайській</a:t>
            </a:r>
            <a:r>
              <a:rPr lang="ru-RU" i="1" dirty="0"/>
              <a:t> </a:t>
            </a:r>
            <a:r>
              <a:rPr lang="ru-RU" i="1" dirty="0" err="1"/>
              <a:t>мові</a:t>
            </a:r>
            <a:r>
              <a:rPr lang="ru-RU" i="1" dirty="0"/>
              <a:t> </a:t>
            </a:r>
            <a:r>
              <a:rPr lang="ru-RU" i="1" dirty="0" err="1"/>
              <a:t>існує</a:t>
            </a:r>
            <a:r>
              <a:rPr lang="ru-RU" i="1" dirty="0"/>
              <a:t> </a:t>
            </a:r>
            <a:r>
              <a:rPr lang="ru-RU" i="1" dirty="0" err="1"/>
              <a:t>близько</a:t>
            </a:r>
            <a:r>
              <a:rPr lang="ru-RU" i="1" dirty="0"/>
              <a:t> 100 тис. </a:t>
            </a:r>
            <a:r>
              <a:rPr lang="ru-RU" i="1" dirty="0" err="1"/>
              <a:t>ієрогліфів</a:t>
            </a:r>
            <a:r>
              <a:rPr lang="ru-RU" i="1" dirty="0"/>
              <a:t>. У тому </a:t>
            </a:r>
            <a:r>
              <a:rPr lang="ru-RU" i="1" dirty="0" err="1"/>
              <a:t>числі</a:t>
            </a:r>
            <a:r>
              <a:rPr lang="ru-RU" i="1" dirty="0"/>
              <a:t>, число </a:t>
            </a:r>
            <a:r>
              <a:rPr lang="ru-RU" i="1" dirty="0" err="1"/>
              <a:t>ієрогліфів</a:t>
            </a:r>
            <a:r>
              <a:rPr lang="ru-RU" i="1" dirty="0"/>
              <a:t>, </a:t>
            </a:r>
            <a:r>
              <a:rPr lang="ru-RU" i="1" dirty="0" err="1"/>
              <a:t>що</a:t>
            </a:r>
            <a:r>
              <a:rPr lang="ru-RU" i="1" dirty="0"/>
              <a:t> </a:t>
            </a:r>
            <a:r>
              <a:rPr lang="ru-RU" i="1" dirty="0" err="1"/>
              <a:t>найчастіше</a:t>
            </a:r>
            <a:r>
              <a:rPr lang="ru-RU" i="1" dirty="0"/>
              <a:t> </a:t>
            </a:r>
            <a:r>
              <a:rPr lang="ru-RU" i="1" dirty="0" err="1"/>
              <a:t>вживаються</a:t>
            </a:r>
            <a:r>
              <a:rPr lang="ru-RU" i="1" dirty="0"/>
              <a:t>, </a:t>
            </a:r>
            <a:r>
              <a:rPr lang="ru-RU" i="1" dirty="0" err="1"/>
              <a:t>складає</a:t>
            </a:r>
            <a:r>
              <a:rPr lang="ru-RU" i="1" dirty="0"/>
              <a:t> 3000. З </a:t>
            </a:r>
            <a:r>
              <a:rPr lang="ru-RU" i="1" dirty="0" err="1"/>
              <a:t>цих</a:t>
            </a:r>
            <a:r>
              <a:rPr lang="ru-RU" i="1" dirty="0"/>
              <a:t> </a:t>
            </a:r>
            <a:r>
              <a:rPr lang="ru-RU" i="1" dirty="0" err="1"/>
              <a:t>ієрогліфів</a:t>
            </a:r>
            <a:r>
              <a:rPr lang="ru-RU" i="1" dirty="0"/>
              <a:t> </a:t>
            </a:r>
            <a:r>
              <a:rPr lang="ru-RU" i="1" dirty="0" err="1"/>
              <a:t>утворюється</a:t>
            </a:r>
            <a:r>
              <a:rPr lang="ru-RU" i="1" dirty="0"/>
              <a:t> велика </a:t>
            </a:r>
            <a:r>
              <a:rPr lang="ru-RU" i="1" dirty="0" err="1"/>
              <a:t>кількість</a:t>
            </a:r>
            <a:r>
              <a:rPr lang="ru-RU" i="1" dirty="0"/>
              <a:t> </a:t>
            </a:r>
            <a:r>
              <a:rPr lang="ru-RU" i="1" dirty="0" err="1"/>
              <a:t>словосполучень</a:t>
            </a:r>
            <a:r>
              <a:rPr lang="ru-RU" i="1" dirty="0"/>
              <a:t> </a:t>
            </a:r>
            <a:r>
              <a:rPr lang="ru-RU" i="1" dirty="0" err="1"/>
              <a:t>і</a:t>
            </a:r>
            <a:r>
              <a:rPr lang="ru-RU" i="1" dirty="0"/>
              <a:t> фраз. </a:t>
            </a:r>
            <a:r>
              <a:rPr lang="ru-RU" i="1" dirty="0" err="1"/>
              <a:t>Китайська</a:t>
            </a:r>
            <a:r>
              <a:rPr lang="ru-RU" i="1" dirty="0"/>
              <a:t> </a:t>
            </a:r>
            <a:r>
              <a:rPr lang="ru-RU" i="1" dirty="0" err="1"/>
              <a:t>ієрогліфіка</a:t>
            </a:r>
            <a:r>
              <a:rPr lang="ru-RU" i="1" dirty="0"/>
              <a:t> </a:t>
            </a:r>
            <a:r>
              <a:rPr lang="ru-RU" i="1" dirty="0" err="1"/>
              <a:t>зробила</a:t>
            </a:r>
            <a:r>
              <a:rPr lang="ru-RU" i="1" dirty="0"/>
              <a:t> </a:t>
            </a:r>
            <a:r>
              <a:rPr lang="ru-RU" i="1" dirty="0" err="1"/>
              <a:t>значно</a:t>
            </a:r>
            <a:r>
              <a:rPr lang="ru-RU" i="1" dirty="0"/>
              <a:t> </a:t>
            </a:r>
            <a:r>
              <a:rPr lang="ru-RU" i="1" dirty="0" err="1"/>
              <a:t>вплинула</a:t>
            </a:r>
            <a:r>
              <a:rPr lang="ru-RU" i="1" dirty="0"/>
              <a:t> на </a:t>
            </a:r>
            <a:r>
              <a:rPr lang="ru-RU" i="1" dirty="0" smtClean="0"/>
              <a:t>			</a:t>
            </a:r>
            <a:r>
              <a:rPr lang="ru-RU" i="1" dirty="0" err="1" smtClean="0"/>
              <a:t>писемність</a:t>
            </a:r>
            <a:r>
              <a:rPr lang="ru-RU" i="1" dirty="0" smtClean="0"/>
              <a:t> </a:t>
            </a:r>
            <a:r>
              <a:rPr lang="ru-RU" i="1" dirty="0" err="1"/>
              <a:t>сусідніх</a:t>
            </a:r>
            <a:r>
              <a:rPr lang="ru-RU" i="1" dirty="0"/>
              <a:t> </a:t>
            </a:r>
            <a:r>
              <a:rPr lang="ru-RU" i="1" dirty="0" err="1"/>
              <a:t>країн</a:t>
            </a:r>
            <a:r>
              <a:rPr lang="ru-RU" i="1" dirty="0"/>
              <a:t>. </a:t>
            </a:r>
            <a:r>
              <a:rPr lang="ru-RU" i="1" dirty="0" smtClean="0"/>
              <a:t>			Основу </a:t>
            </a:r>
            <a:r>
              <a:rPr lang="ru-RU" i="1" dirty="0" err="1"/>
              <a:t>національного</a:t>
            </a:r>
            <a:r>
              <a:rPr lang="ru-RU" i="1" dirty="0"/>
              <a:t> </a:t>
            </a:r>
            <a:r>
              <a:rPr lang="ru-RU" i="1" dirty="0" smtClean="0"/>
              <a:t>			письма </a:t>
            </a:r>
            <a:r>
              <a:rPr lang="ru-RU" i="1" dirty="0" err="1"/>
              <a:t>Японії</a:t>
            </a:r>
            <a:r>
              <a:rPr lang="ru-RU" i="1" dirty="0"/>
              <a:t>, </a:t>
            </a:r>
            <a:r>
              <a:rPr lang="ru-RU" i="1" dirty="0" err="1"/>
              <a:t>В'єтнаму</a:t>
            </a:r>
            <a:r>
              <a:rPr lang="ru-RU" i="1" dirty="0"/>
              <a:t> </a:t>
            </a:r>
            <a:r>
              <a:rPr lang="ru-RU" i="1" dirty="0" err="1"/>
              <a:t>і</a:t>
            </a:r>
            <a:r>
              <a:rPr lang="ru-RU" i="1" dirty="0"/>
              <a:t> </a:t>
            </a:r>
            <a:r>
              <a:rPr lang="ru-RU" i="1" dirty="0" smtClean="0"/>
              <a:t>			</a:t>
            </a:r>
            <a:r>
              <a:rPr lang="ru-RU" i="1" dirty="0" err="1" smtClean="0"/>
              <a:t>Кореї</a:t>
            </a:r>
            <a:r>
              <a:rPr lang="ru-RU" i="1" dirty="0" smtClean="0"/>
              <a:t> </a:t>
            </a:r>
            <a:r>
              <a:rPr lang="ru-RU" i="1" dirty="0" err="1"/>
              <a:t>складають</a:t>
            </a:r>
            <a:r>
              <a:rPr lang="ru-RU" i="1" dirty="0"/>
              <a:t> </a:t>
            </a:r>
            <a:r>
              <a:rPr lang="ru-RU" i="1" dirty="0" smtClean="0"/>
              <a:t>		</a:t>
            </a:r>
            <a:r>
              <a:rPr lang="ru-RU" i="1" dirty="0" err="1" smtClean="0"/>
              <a:t>китайські</a:t>
            </a:r>
            <a:r>
              <a:rPr lang="ru-RU" i="1" dirty="0" smtClean="0"/>
              <a:t> </a:t>
            </a:r>
            <a:r>
              <a:rPr lang="ru-RU" i="1" dirty="0" err="1"/>
              <a:t>ієрогліфи</a:t>
            </a:r>
            <a:r>
              <a:rPr lang="ru-RU" i="1" dirty="0"/>
              <a:t>.</a:t>
            </a:r>
            <a:r>
              <a:rPr lang="ru-RU" dirty="0"/>
              <a:t> </a:t>
            </a:r>
            <a:r>
              <a:rPr lang="ru-RU" dirty="0" smtClean="0"/>
              <a:t/>
            </a:r>
            <a:br>
              <a:rPr lang="ru-RU" dirty="0" smtClean="0"/>
            </a:br>
            <a:endParaRPr lang="ru-RU" dirty="0"/>
          </a:p>
        </p:txBody>
      </p:sp>
      <p:pic>
        <p:nvPicPr>
          <p:cNvPr id="25602" name="Picture 2" descr="Файл:Hanzi.svg"/>
          <p:cNvPicPr>
            <a:picLocks noChangeAspect="1" noChangeArrowheads="1"/>
          </p:cNvPicPr>
          <p:nvPr/>
        </p:nvPicPr>
        <p:blipFill>
          <a:blip r:embed="rId2" cstate="print"/>
          <a:srcRect/>
          <a:stretch>
            <a:fillRect/>
          </a:stretch>
        </p:blipFill>
        <p:spPr bwMode="auto">
          <a:xfrm>
            <a:off x="0" y="4357702"/>
            <a:ext cx="2500298" cy="2500298"/>
          </a:xfrm>
          <a:prstGeom prst="rect">
            <a:avLst/>
          </a:prstGeom>
          <a:noFill/>
        </p:spPr>
      </p:pic>
      <p:pic>
        <p:nvPicPr>
          <p:cNvPr id="53250" name="Picture 2" descr="http://ukrainian.cri.cn/chinaabc/chapter14/images/hanzi3.gif"/>
          <p:cNvPicPr>
            <a:picLocks noChangeAspect="1" noChangeArrowheads="1"/>
          </p:cNvPicPr>
          <p:nvPr/>
        </p:nvPicPr>
        <p:blipFill>
          <a:blip r:embed="rId3" cstate="print"/>
          <a:srcRect/>
          <a:stretch>
            <a:fillRect/>
          </a:stretch>
        </p:blipFill>
        <p:spPr bwMode="auto">
          <a:xfrm>
            <a:off x="7261512" y="571480"/>
            <a:ext cx="1882488" cy="542928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Основні</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елементи</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ієрогліфів</a:t>
            </a:r>
            <a:r>
              <a:rPr lang="ru-RU" b="1" dirty="0"/>
              <a:t/>
            </a:r>
            <a:br>
              <a:rPr lang="ru-RU" b="1" dirty="0"/>
            </a:br>
            <a:endParaRPr lang="ru-RU" dirty="0"/>
          </a:p>
        </p:txBody>
      </p:sp>
      <p:sp>
        <p:nvSpPr>
          <p:cNvPr id="3" name="Содержимое 2"/>
          <p:cNvSpPr>
            <a:spLocks noGrp="1"/>
          </p:cNvSpPr>
          <p:nvPr>
            <p:ph idx="1"/>
          </p:nvPr>
        </p:nvSpPr>
        <p:spPr>
          <a:xfrm>
            <a:off x="0" y="1071546"/>
            <a:ext cx="9144000" cy="5786454"/>
          </a:xfrm>
        </p:spPr>
        <p:txBody>
          <a:bodyPr/>
          <a:lstStyle/>
          <a:p>
            <a:pPr algn="ctr"/>
            <a:r>
              <a:rPr lang="ru-RU" u="sng" dirty="0" err="1">
                <a:effectLst>
                  <a:outerShdw blurRad="38100" dist="38100" dir="2700000" algn="tl">
                    <a:srgbClr val="000000">
                      <a:alpha val="43137"/>
                    </a:srgbClr>
                  </a:outerShdw>
                </a:effectLst>
              </a:rPr>
              <a:t>Основні</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графічні</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елементи</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китайського</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ієрогліфа</a:t>
            </a:r>
            <a:r>
              <a:rPr lang="ru-RU" u="sng" dirty="0" smtClean="0">
                <a:effectLst>
                  <a:outerShdw blurRad="38100" dist="38100" dir="2700000" algn="tl">
                    <a:srgbClr val="000000">
                      <a:alpha val="43137"/>
                    </a:srgbClr>
                  </a:outerShdw>
                </a:effectLst>
              </a:rPr>
              <a:t>:</a:t>
            </a:r>
            <a:r>
              <a:rPr lang="ru-RU" dirty="0" smtClean="0"/>
              <a:t/>
            </a:r>
            <a:br>
              <a:rPr lang="ru-RU" dirty="0" smtClean="0"/>
            </a:br>
            <a:endParaRPr lang="ru-RU" dirty="0"/>
          </a:p>
          <a:p>
            <a:pPr algn="ctr"/>
            <a:r>
              <a:rPr lang="ru-RU" i="1" dirty="0"/>
              <a:t>1. Горизонтальна риска</a:t>
            </a:r>
          </a:p>
          <a:p>
            <a:pPr algn="ctr"/>
            <a:r>
              <a:rPr lang="ru-RU" i="1" dirty="0"/>
              <a:t>2. Вертикальна риска</a:t>
            </a:r>
          </a:p>
          <a:p>
            <a:pPr algn="ctr"/>
            <a:r>
              <a:rPr lang="ru-RU" i="1" dirty="0"/>
              <a:t>3. Точка</a:t>
            </a:r>
          </a:p>
          <a:p>
            <a:pPr algn="ctr"/>
            <a:r>
              <a:rPr lang="ru-RU" i="1" dirty="0"/>
              <a:t>4. </a:t>
            </a:r>
            <a:r>
              <a:rPr lang="ru-RU" i="1" dirty="0" err="1"/>
              <a:t>Похила</a:t>
            </a:r>
            <a:r>
              <a:rPr lang="ru-RU" i="1" dirty="0"/>
              <a:t> </a:t>
            </a:r>
            <a:r>
              <a:rPr lang="ru-RU" i="1" dirty="0" err="1" smtClean="0"/>
              <a:t>ліворуч</a:t>
            </a:r>
            <a:endParaRPr lang="ru-RU" i="1" dirty="0"/>
          </a:p>
          <a:p>
            <a:pPr algn="ctr"/>
            <a:r>
              <a:rPr lang="ru-RU" i="1" dirty="0"/>
              <a:t>5. Гак</a:t>
            </a:r>
          </a:p>
          <a:p>
            <a:pPr algn="ctr"/>
            <a:r>
              <a:rPr lang="ru-RU" i="1" dirty="0"/>
              <a:t>6. </a:t>
            </a:r>
            <a:r>
              <a:rPr lang="ru-RU" i="1" dirty="0" err="1"/>
              <a:t>Похила</a:t>
            </a:r>
            <a:r>
              <a:rPr lang="ru-RU" i="1" dirty="0"/>
              <a:t> </a:t>
            </a:r>
            <a:r>
              <a:rPr lang="ru-RU" i="1" dirty="0" err="1"/>
              <a:t>праворуч</a:t>
            </a:r>
            <a:endParaRPr lang="ru-RU" i="1" dirty="0"/>
          </a:p>
          <a:p>
            <a:pPr algn="ctr">
              <a:buNone/>
            </a:pPr>
            <a:endParaRPr lang="ru-RU" b="1" dirty="0"/>
          </a:p>
        </p:txBody>
      </p:sp>
      <p:pic>
        <p:nvPicPr>
          <p:cNvPr id="25602" name="Picture 2" descr="Файл:Hanzi.svg"/>
          <p:cNvPicPr>
            <a:picLocks noChangeAspect="1" noChangeArrowheads="1"/>
          </p:cNvPicPr>
          <p:nvPr/>
        </p:nvPicPr>
        <p:blipFill>
          <a:blip r:embed="rId2" cstate="print"/>
          <a:srcRect/>
          <a:stretch>
            <a:fillRect/>
          </a:stretch>
        </p:blipFill>
        <p:spPr bwMode="auto">
          <a:xfrm>
            <a:off x="0" y="4357702"/>
            <a:ext cx="2500298" cy="2500298"/>
          </a:xfrm>
          <a:prstGeom prst="rect">
            <a:avLst/>
          </a:prstGeom>
          <a:noFill/>
        </p:spPr>
      </p:pic>
      <p:pic>
        <p:nvPicPr>
          <p:cNvPr id="54274" name="Picture 2" descr="Файл:國-torder.gif"/>
          <p:cNvPicPr>
            <a:picLocks noChangeAspect="1" noChangeArrowheads="1" noCrop="1"/>
          </p:cNvPicPr>
          <p:nvPr/>
        </p:nvPicPr>
        <p:blipFill>
          <a:blip r:embed="rId3" cstate="print"/>
          <a:srcRect/>
          <a:stretch>
            <a:fillRect/>
          </a:stretch>
        </p:blipFill>
        <p:spPr bwMode="auto">
          <a:xfrm>
            <a:off x="6857984" y="2928934"/>
            <a:ext cx="2286016" cy="228601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Основні</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елементи</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ієрогліфів</a:t>
            </a:r>
            <a:r>
              <a:rPr lang="ru-RU" b="1" dirty="0"/>
              <a:t/>
            </a:r>
            <a:br>
              <a:rPr lang="ru-RU" b="1" dirty="0"/>
            </a:br>
            <a:endParaRPr lang="ru-RU" dirty="0"/>
          </a:p>
        </p:txBody>
      </p:sp>
      <p:sp>
        <p:nvSpPr>
          <p:cNvPr id="3" name="Содержимое 2"/>
          <p:cNvSpPr>
            <a:spLocks noGrp="1"/>
          </p:cNvSpPr>
          <p:nvPr>
            <p:ph idx="1"/>
          </p:nvPr>
        </p:nvSpPr>
        <p:spPr>
          <a:xfrm>
            <a:off x="0" y="1071546"/>
            <a:ext cx="9144000" cy="5786454"/>
          </a:xfrm>
        </p:spPr>
        <p:txBody>
          <a:bodyPr>
            <a:normAutofit fontScale="92500" lnSpcReduction="10000"/>
          </a:bodyPr>
          <a:lstStyle/>
          <a:p>
            <a:pPr algn="ctr"/>
            <a:r>
              <a:rPr lang="ru-RU" u="sng" dirty="0">
                <a:effectLst>
                  <a:outerShdw blurRad="38100" dist="38100" dir="2700000" algn="tl">
                    <a:srgbClr val="000000">
                      <a:alpha val="43137"/>
                    </a:srgbClr>
                  </a:outerShdw>
                </a:effectLst>
              </a:rPr>
              <a:t>Точка </a:t>
            </a:r>
            <a:r>
              <a:rPr lang="ru-RU" u="sng" dirty="0" err="1">
                <a:effectLst>
                  <a:outerShdw blurRad="38100" dist="38100" dir="2700000" algn="tl">
                    <a:srgbClr val="000000">
                      <a:alpha val="43137"/>
                    </a:srgbClr>
                  </a:outerShdw>
                </a:effectLst>
              </a:rPr>
              <a:t>може</a:t>
            </a:r>
            <a:r>
              <a:rPr lang="ru-RU" u="sng" dirty="0">
                <a:effectLst>
                  <a:outerShdw blurRad="38100" dist="38100" dir="2700000" algn="tl">
                    <a:srgbClr val="000000">
                      <a:alpha val="43137"/>
                    </a:srgbClr>
                  </a:outerShdw>
                </a:effectLst>
              </a:rPr>
              <a:t> </a:t>
            </a:r>
            <a:r>
              <a:rPr lang="ru-RU" u="sng" dirty="0" err="1">
                <a:effectLst>
                  <a:outerShdw blurRad="38100" dist="38100" dir="2700000" algn="tl">
                    <a:srgbClr val="000000">
                      <a:alpha val="43137"/>
                    </a:srgbClr>
                  </a:outerShdw>
                </a:effectLst>
              </a:rPr>
              <a:t>писатися</a:t>
            </a:r>
            <a:r>
              <a:rPr lang="ru-RU" u="sng" dirty="0">
                <a:effectLst>
                  <a:outerShdw blurRad="38100" dist="38100" dir="2700000" algn="tl">
                    <a:srgbClr val="000000">
                      <a:alpha val="43137"/>
                    </a:srgbClr>
                  </a:outerShdw>
                </a:effectLst>
              </a:rPr>
              <a:t>:</a:t>
            </a:r>
          </a:p>
          <a:p>
            <a:pPr lvl="1" algn="ctr"/>
            <a:r>
              <a:rPr lang="ru-RU" dirty="0"/>
              <a:t>7. </a:t>
            </a:r>
            <a:r>
              <a:rPr lang="ru-RU" dirty="0" err="1"/>
              <a:t>зверху</a:t>
            </a:r>
            <a:r>
              <a:rPr lang="ru-RU" dirty="0"/>
              <a:t> вниз</a:t>
            </a:r>
          </a:p>
          <a:p>
            <a:pPr lvl="1" algn="ctr"/>
            <a:r>
              <a:rPr lang="ru-RU" dirty="0"/>
              <a:t>8. </a:t>
            </a:r>
            <a:r>
              <a:rPr lang="ru-RU" dirty="0" err="1"/>
              <a:t>знизу</a:t>
            </a:r>
            <a:r>
              <a:rPr lang="ru-RU" dirty="0"/>
              <a:t> </a:t>
            </a:r>
            <a:r>
              <a:rPr lang="ru-RU" dirty="0" err="1"/>
              <a:t>вгору</a:t>
            </a:r>
            <a:endParaRPr lang="ru-RU" dirty="0"/>
          </a:p>
          <a:p>
            <a:pPr algn="ctr"/>
            <a:r>
              <a:rPr lang="ru-RU" dirty="0"/>
              <a:t>9. </a:t>
            </a:r>
            <a:r>
              <a:rPr lang="ru-RU" dirty="0" err="1"/>
              <a:t>Похідні</a:t>
            </a:r>
            <a:r>
              <a:rPr lang="ru-RU" dirty="0"/>
              <a:t> </a:t>
            </a:r>
            <a:r>
              <a:rPr lang="ru-RU" dirty="0" err="1"/>
              <a:t>елементи</a:t>
            </a:r>
            <a:endParaRPr lang="ru-RU" dirty="0"/>
          </a:p>
          <a:p>
            <a:pPr algn="ctr"/>
            <a:r>
              <a:rPr lang="ru-RU" b="1" u="sng" dirty="0">
                <a:effectLst>
                  <a:outerShdw blurRad="38100" dist="38100" dir="2700000" algn="tl">
                    <a:srgbClr val="000000">
                      <a:alpha val="43137"/>
                    </a:srgbClr>
                  </a:outerShdw>
                </a:effectLst>
              </a:rPr>
              <a:t>Правила </a:t>
            </a:r>
            <a:r>
              <a:rPr lang="ru-RU" b="1" u="sng" dirty="0" err="1">
                <a:effectLst>
                  <a:outerShdw blurRad="38100" dist="38100" dir="2700000" algn="tl">
                    <a:srgbClr val="000000">
                      <a:alpha val="43137"/>
                    </a:srgbClr>
                  </a:outerShdw>
                </a:effectLst>
              </a:rPr>
              <a:t>написання</a:t>
            </a:r>
            <a:r>
              <a:rPr lang="ru-RU" b="1" u="sng" dirty="0">
                <a:effectLst>
                  <a:outerShdw blurRad="38100" dist="38100" dir="2700000" algn="tl">
                    <a:srgbClr val="000000">
                      <a:alpha val="43137"/>
                    </a:srgbClr>
                  </a:outerShdw>
                </a:effectLst>
              </a:rPr>
              <a:t>:</a:t>
            </a:r>
          </a:p>
          <a:p>
            <a:pPr algn="ctr"/>
            <a:r>
              <a:rPr lang="ru-RU" dirty="0"/>
              <a:t>Горизонталь </a:t>
            </a:r>
            <a:r>
              <a:rPr lang="ru-RU" dirty="0" err="1"/>
              <a:t>пишеться</a:t>
            </a:r>
            <a:r>
              <a:rPr lang="ru-RU" dirty="0"/>
              <a:t> </a:t>
            </a:r>
            <a:r>
              <a:rPr lang="ru-RU" dirty="0" err="1"/>
              <a:t>зліва</a:t>
            </a:r>
            <a:r>
              <a:rPr lang="ru-RU" dirty="0"/>
              <a:t> направо.</a:t>
            </a:r>
          </a:p>
          <a:p>
            <a:pPr algn="ctr"/>
            <a:r>
              <a:rPr lang="ru-RU" dirty="0"/>
              <a:t>Вертикальна </a:t>
            </a:r>
            <a:r>
              <a:rPr lang="ru-RU" dirty="0" err="1"/>
              <a:t>і</a:t>
            </a:r>
            <a:r>
              <a:rPr lang="ru-RU" dirty="0"/>
              <a:t> </a:t>
            </a:r>
            <a:r>
              <a:rPr lang="ru-RU" dirty="0" err="1"/>
              <a:t>похила</a:t>
            </a:r>
            <a:r>
              <a:rPr lang="ru-RU" dirty="0"/>
              <a:t> </a:t>
            </a:r>
            <a:r>
              <a:rPr lang="ru-RU" dirty="0" err="1"/>
              <a:t>зверху</a:t>
            </a:r>
            <a:r>
              <a:rPr lang="ru-RU" dirty="0"/>
              <a:t> вниз.</a:t>
            </a:r>
          </a:p>
          <a:p>
            <a:pPr algn="ctr"/>
            <a:r>
              <a:rPr lang="ru-RU" dirty="0" err="1"/>
              <a:t>Ієрогліф</a:t>
            </a:r>
            <a:r>
              <a:rPr lang="ru-RU" dirty="0"/>
              <a:t> </a:t>
            </a:r>
            <a:r>
              <a:rPr lang="ru-RU" dirty="0" err="1"/>
              <a:t>пишеться</a:t>
            </a:r>
            <a:r>
              <a:rPr lang="ru-RU" dirty="0"/>
              <a:t> </a:t>
            </a:r>
            <a:r>
              <a:rPr lang="ru-RU" dirty="0" err="1"/>
              <a:t>зверху</a:t>
            </a:r>
            <a:r>
              <a:rPr lang="ru-RU" dirty="0"/>
              <a:t> вниз.</a:t>
            </a:r>
          </a:p>
          <a:p>
            <a:pPr algn="ctr"/>
            <a:r>
              <a:rPr lang="ru-RU" dirty="0"/>
              <a:t>Вертикаль, яка </a:t>
            </a:r>
            <a:r>
              <a:rPr lang="ru-RU" dirty="0" err="1"/>
              <a:t>перетинає</a:t>
            </a:r>
            <a:r>
              <a:rPr lang="ru-RU" dirty="0"/>
              <a:t> </a:t>
            </a:r>
            <a:r>
              <a:rPr lang="ru-RU" dirty="0" err="1"/>
              <a:t>горизонталі</a:t>
            </a:r>
            <a:r>
              <a:rPr lang="ru-RU" dirty="0"/>
              <a:t>, </a:t>
            </a:r>
            <a:r>
              <a:rPr lang="ru-RU" dirty="0" err="1"/>
              <a:t>пишеться</a:t>
            </a:r>
            <a:r>
              <a:rPr lang="ru-RU" dirty="0"/>
              <a:t> </a:t>
            </a:r>
            <a:r>
              <a:rPr lang="ru-RU" dirty="0" err="1"/>
              <a:t>після</a:t>
            </a:r>
            <a:r>
              <a:rPr lang="ru-RU" dirty="0"/>
              <a:t> них (</a:t>
            </a:r>
            <a:r>
              <a:rPr lang="ru-RU" dirty="0" err="1"/>
              <a:t>однак</a:t>
            </a:r>
            <a:r>
              <a:rPr lang="ru-RU" dirty="0"/>
              <a:t> </a:t>
            </a:r>
            <a:r>
              <a:rPr lang="ru-RU" dirty="0" err="1"/>
              <a:t>нижня</a:t>
            </a:r>
            <a:r>
              <a:rPr lang="ru-RU" dirty="0"/>
              <a:t> горизонталь, </a:t>
            </a:r>
            <a:r>
              <a:rPr lang="ru-RU" dirty="0" err="1"/>
              <a:t>якщо</a:t>
            </a:r>
            <a:r>
              <a:rPr lang="ru-RU" dirty="0"/>
              <a:t> вона не </a:t>
            </a:r>
            <a:r>
              <a:rPr lang="ru-RU" dirty="0" err="1"/>
              <a:t>перетинається</a:t>
            </a:r>
            <a:r>
              <a:rPr lang="ru-RU" dirty="0"/>
              <a:t>, </a:t>
            </a:r>
            <a:r>
              <a:rPr lang="ru-RU" dirty="0" err="1"/>
              <a:t>пишеться</a:t>
            </a:r>
            <a:r>
              <a:rPr lang="ru-RU" dirty="0"/>
              <a:t> </a:t>
            </a:r>
            <a:r>
              <a:rPr lang="ru-RU" dirty="0" err="1"/>
              <a:t>після</a:t>
            </a:r>
            <a:r>
              <a:rPr lang="ru-RU" dirty="0"/>
              <a:t> </a:t>
            </a:r>
            <a:r>
              <a:rPr lang="ru-RU" dirty="0" err="1"/>
              <a:t>вертикалі</a:t>
            </a:r>
            <a:r>
              <a:rPr lang="ru-RU" dirty="0"/>
              <a:t>).</a:t>
            </a:r>
          </a:p>
          <a:p>
            <a:pPr algn="ctr"/>
            <a:r>
              <a:rPr lang="ru-RU" dirty="0"/>
              <a:t>Точка </a:t>
            </a:r>
            <a:r>
              <a:rPr lang="ru-RU" dirty="0" err="1"/>
              <a:t>праворуч</a:t>
            </a:r>
            <a:r>
              <a:rPr lang="ru-RU" dirty="0"/>
              <a:t> </a:t>
            </a:r>
            <a:r>
              <a:rPr lang="ru-RU" dirty="0" err="1"/>
              <a:t>пишеться</a:t>
            </a:r>
            <a:r>
              <a:rPr lang="ru-RU" dirty="0"/>
              <a:t> в </a:t>
            </a:r>
            <a:r>
              <a:rPr lang="ru-RU" dirty="0" err="1"/>
              <a:t>останню</a:t>
            </a:r>
            <a:r>
              <a:rPr lang="ru-RU" dirty="0"/>
              <a:t> </a:t>
            </a:r>
            <a:r>
              <a:rPr lang="ru-RU" dirty="0" err="1"/>
              <a:t>чергу</a:t>
            </a:r>
            <a:r>
              <a:rPr lang="ru-RU" dirty="0"/>
              <a:t>.</a:t>
            </a:r>
          </a:p>
          <a:p>
            <a:pPr algn="ctr"/>
            <a:endParaRPr lang="ru-RU" dirty="0"/>
          </a:p>
        </p:txBody>
      </p:sp>
      <p:pic>
        <p:nvPicPr>
          <p:cNvPr id="56322" name="Picture 2" descr="Файл:國-torder.gif"/>
          <p:cNvPicPr>
            <a:picLocks noChangeAspect="1" noChangeArrowheads="1" noCrop="1"/>
          </p:cNvPicPr>
          <p:nvPr/>
        </p:nvPicPr>
        <p:blipFill>
          <a:blip r:embed="rId2" cstate="print"/>
          <a:srcRect/>
          <a:stretch>
            <a:fillRect/>
          </a:stretch>
        </p:blipFill>
        <p:spPr bwMode="auto">
          <a:xfrm>
            <a:off x="6929422" y="1142984"/>
            <a:ext cx="2214578" cy="221457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Кількість</a:t>
            </a:r>
            <a:r>
              <a:rPr lang="ru-RU" b="1" i="1" u="sng" dirty="0">
                <a:effectLst>
                  <a:outerShdw blurRad="38100" dist="38100" dir="2700000" algn="tl">
                    <a:srgbClr val="000000">
                      <a:alpha val="43137"/>
                    </a:srgbClr>
                  </a:outerShdw>
                </a:effectLst>
              </a:rPr>
              <a:t> </a:t>
            </a:r>
            <a:r>
              <a:rPr lang="ru-RU" b="1" i="1" u="sng" dirty="0" err="1">
                <a:effectLst>
                  <a:outerShdw blurRad="38100" dist="38100" dir="2700000" algn="tl">
                    <a:srgbClr val="000000">
                      <a:alpha val="43137"/>
                    </a:srgbClr>
                  </a:outerShdw>
                </a:effectLst>
              </a:rPr>
              <a:t>ієрогліфів</a:t>
            </a:r>
            <a:r>
              <a:rPr lang="ru-RU" dirty="0"/>
              <a:t/>
            </a:r>
            <a:br>
              <a:rPr lang="ru-RU" dirty="0"/>
            </a:br>
            <a:endParaRPr lang="ru-RU" dirty="0"/>
          </a:p>
        </p:txBody>
      </p:sp>
      <p:sp>
        <p:nvSpPr>
          <p:cNvPr id="3" name="Содержимое 2"/>
          <p:cNvSpPr>
            <a:spLocks noGrp="1"/>
          </p:cNvSpPr>
          <p:nvPr>
            <p:ph idx="1"/>
          </p:nvPr>
        </p:nvSpPr>
        <p:spPr>
          <a:xfrm>
            <a:off x="0" y="1071546"/>
            <a:ext cx="9144000" cy="5500726"/>
          </a:xfrm>
        </p:spPr>
        <p:txBody>
          <a:bodyPr>
            <a:normAutofit fontScale="70000" lnSpcReduction="20000"/>
          </a:bodyPr>
          <a:lstStyle/>
          <a:p>
            <a:r>
              <a:rPr lang="ru-RU" dirty="0"/>
              <a:t>Через </a:t>
            </a:r>
            <a:r>
              <a:rPr lang="ru-RU" dirty="0" err="1"/>
              <a:t>безперервні</a:t>
            </a:r>
            <a:r>
              <a:rPr lang="ru-RU" dirty="0"/>
              <a:t> </a:t>
            </a:r>
            <a:r>
              <a:rPr lang="ru-RU" dirty="0" err="1"/>
              <a:t>і</a:t>
            </a:r>
            <a:r>
              <a:rPr lang="ru-RU" dirty="0"/>
              <a:t> </a:t>
            </a:r>
            <a:r>
              <a:rPr lang="ru-RU" dirty="0" err="1"/>
              <a:t>поступові</a:t>
            </a:r>
            <a:r>
              <a:rPr lang="ru-RU" dirty="0"/>
              <a:t> </a:t>
            </a:r>
            <a:r>
              <a:rPr lang="ru-RU" dirty="0" err="1"/>
              <a:t>зміни</a:t>
            </a:r>
            <a:r>
              <a:rPr lang="ru-RU" dirty="0"/>
              <a:t> </a:t>
            </a:r>
            <a:r>
              <a:rPr lang="ru-RU" dirty="0" err="1"/>
              <a:t>ієрогліфів</a:t>
            </a:r>
            <a:r>
              <a:rPr lang="ru-RU" dirty="0"/>
              <a:t> </a:t>
            </a:r>
            <a:r>
              <a:rPr lang="ru-RU" dirty="0" err="1"/>
              <a:t>неможливо</a:t>
            </a:r>
            <a:r>
              <a:rPr lang="ru-RU" dirty="0"/>
              <a:t> </a:t>
            </a:r>
            <a:r>
              <a:rPr lang="ru-RU" dirty="0" err="1"/>
              <a:t>визначити</a:t>
            </a:r>
            <a:r>
              <a:rPr lang="ru-RU" dirty="0"/>
              <a:t> </a:t>
            </a:r>
            <a:r>
              <a:rPr lang="ru-RU" dirty="0" err="1"/>
              <a:t>їх</a:t>
            </a:r>
            <a:r>
              <a:rPr lang="ru-RU" dirty="0"/>
              <a:t> </a:t>
            </a:r>
            <a:r>
              <a:rPr lang="ru-RU" dirty="0" err="1"/>
              <a:t>точну</a:t>
            </a:r>
            <a:r>
              <a:rPr lang="ru-RU" dirty="0"/>
              <a:t> </a:t>
            </a:r>
            <a:r>
              <a:rPr lang="ru-RU" dirty="0" err="1"/>
              <a:t>кількість</a:t>
            </a:r>
            <a:r>
              <a:rPr lang="ru-RU" dirty="0"/>
              <a:t>. </a:t>
            </a:r>
            <a:r>
              <a:rPr lang="ru-RU" dirty="0" err="1"/>
              <a:t>Повсякденно</a:t>
            </a:r>
            <a:r>
              <a:rPr lang="ru-RU" dirty="0"/>
              <a:t> </a:t>
            </a:r>
            <a:r>
              <a:rPr lang="ru-RU" dirty="0" err="1"/>
              <a:t>використовуваних</a:t>
            </a:r>
            <a:r>
              <a:rPr lang="ru-RU" dirty="0"/>
              <a:t> </a:t>
            </a:r>
            <a:r>
              <a:rPr lang="ru-RU" dirty="0" err="1"/>
              <a:t>ієрогліфів</a:t>
            </a:r>
            <a:r>
              <a:rPr lang="ru-RU" dirty="0"/>
              <a:t> </a:t>
            </a:r>
            <a:r>
              <a:rPr lang="ru-RU" dirty="0" err="1"/>
              <a:t>кілька</a:t>
            </a:r>
            <a:r>
              <a:rPr lang="ru-RU" dirty="0"/>
              <a:t> </a:t>
            </a:r>
            <a:r>
              <a:rPr lang="ru-RU" dirty="0" err="1"/>
              <a:t>тисяч</a:t>
            </a:r>
            <a:r>
              <a:rPr lang="ru-RU" dirty="0"/>
              <a:t>. </a:t>
            </a:r>
            <a:r>
              <a:rPr lang="ru-RU" dirty="0" err="1"/>
              <a:t>Згідно</a:t>
            </a:r>
            <a:r>
              <a:rPr lang="ru-RU" dirty="0"/>
              <a:t> </a:t>
            </a:r>
            <a:r>
              <a:rPr lang="ru-RU" dirty="0" err="1"/>
              <a:t>зі</a:t>
            </a:r>
            <a:r>
              <a:rPr lang="ru-RU" dirty="0"/>
              <a:t> </a:t>
            </a:r>
            <a:r>
              <a:rPr lang="ru-RU" dirty="0">
                <a:hlinkClick r:id="rId2" tooltip="Статистика"/>
              </a:rPr>
              <a:t>статистикою,</a:t>
            </a:r>
            <a:r>
              <a:rPr lang="ru-RU" dirty="0"/>
              <a:t> 1 000 </a:t>
            </a:r>
            <a:r>
              <a:rPr lang="ru-RU" dirty="0" err="1"/>
              <a:t>повсякденних</a:t>
            </a:r>
            <a:r>
              <a:rPr lang="ru-RU" dirty="0"/>
              <a:t> </a:t>
            </a:r>
            <a:r>
              <a:rPr lang="ru-RU" dirty="0" err="1"/>
              <a:t>ієрогліфів</a:t>
            </a:r>
            <a:r>
              <a:rPr lang="ru-RU" dirty="0"/>
              <a:t> </a:t>
            </a:r>
            <a:r>
              <a:rPr lang="ru-RU" dirty="0" err="1"/>
              <a:t>покривають</a:t>
            </a:r>
            <a:r>
              <a:rPr lang="ru-RU" dirty="0"/>
              <a:t> 92% </a:t>
            </a:r>
            <a:r>
              <a:rPr lang="ru-RU" dirty="0" err="1"/>
              <a:t>друкованих</a:t>
            </a:r>
            <a:r>
              <a:rPr lang="ru-RU" dirty="0"/>
              <a:t> </a:t>
            </a:r>
            <a:r>
              <a:rPr lang="ru-RU" dirty="0" err="1"/>
              <a:t>матеріалів</a:t>
            </a:r>
            <a:r>
              <a:rPr lang="ru-RU" dirty="0"/>
              <a:t>, 2 000 </a:t>
            </a:r>
            <a:r>
              <a:rPr lang="ru-RU" dirty="0" err="1"/>
              <a:t>можуть</a:t>
            </a:r>
            <a:r>
              <a:rPr lang="ru-RU" dirty="0"/>
              <a:t> </a:t>
            </a:r>
            <a:r>
              <a:rPr lang="ru-RU" dirty="0" err="1"/>
              <a:t>покрити</a:t>
            </a:r>
            <a:r>
              <a:rPr lang="ru-RU" dirty="0"/>
              <a:t> </a:t>
            </a:r>
            <a:r>
              <a:rPr lang="ru-RU" dirty="0" err="1"/>
              <a:t>більше</a:t>
            </a:r>
            <a:r>
              <a:rPr lang="ru-RU" dirty="0"/>
              <a:t> 98%, а 3 000 </a:t>
            </a:r>
            <a:r>
              <a:rPr lang="ru-RU" dirty="0" err="1"/>
              <a:t>ієрогліфів</a:t>
            </a:r>
            <a:r>
              <a:rPr lang="ru-RU" dirty="0"/>
              <a:t> </a:t>
            </a:r>
            <a:r>
              <a:rPr lang="ru-RU" dirty="0" err="1"/>
              <a:t>вже</a:t>
            </a:r>
            <a:r>
              <a:rPr lang="ru-RU" dirty="0"/>
              <a:t> </a:t>
            </a:r>
            <a:r>
              <a:rPr lang="ru-RU" dirty="0" err="1"/>
              <a:t>покривають</a:t>
            </a:r>
            <a:r>
              <a:rPr lang="ru-RU" dirty="0"/>
              <a:t> 99%. </a:t>
            </a:r>
            <a:r>
              <a:rPr lang="ru-RU" dirty="0" err="1"/>
              <a:t>Статистичні</a:t>
            </a:r>
            <a:r>
              <a:rPr lang="ru-RU" dirty="0"/>
              <a:t> </a:t>
            </a:r>
            <a:r>
              <a:rPr lang="ru-RU" dirty="0" err="1"/>
              <a:t>результати</a:t>
            </a:r>
            <a:r>
              <a:rPr lang="ru-RU" dirty="0"/>
              <a:t> за </a:t>
            </a:r>
            <a:r>
              <a:rPr lang="ru-RU" dirty="0" err="1"/>
              <a:t>спрощеними</a:t>
            </a:r>
            <a:r>
              <a:rPr lang="ru-RU" dirty="0"/>
              <a:t> </a:t>
            </a:r>
            <a:r>
              <a:rPr lang="ru-RU" dirty="0" err="1"/>
              <a:t>і</a:t>
            </a:r>
            <a:r>
              <a:rPr lang="ru-RU" dirty="0"/>
              <a:t> </a:t>
            </a:r>
            <a:r>
              <a:rPr lang="ru-RU" dirty="0" err="1"/>
              <a:t>традиційним</a:t>
            </a:r>
            <a:r>
              <a:rPr lang="ru-RU" dirty="0"/>
              <a:t> </a:t>
            </a:r>
            <a:r>
              <a:rPr lang="ru-RU" dirty="0" err="1"/>
              <a:t>ієрогліфами</a:t>
            </a:r>
            <a:r>
              <a:rPr lang="ru-RU" dirty="0"/>
              <a:t> </a:t>
            </a:r>
            <a:r>
              <a:rPr lang="ru-RU" dirty="0" err="1"/>
              <a:t>розрізняються</a:t>
            </a:r>
            <a:r>
              <a:rPr lang="ru-RU" dirty="0"/>
              <a:t> </a:t>
            </a:r>
            <a:r>
              <a:rPr lang="ru-RU" dirty="0" err="1"/>
              <a:t>незначно</a:t>
            </a:r>
            <a:r>
              <a:rPr lang="ru-RU" dirty="0"/>
              <a:t>.</a:t>
            </a:r>
          </a:p>
          <a:p>
            <a:r>
              <a:rPr lang="ru-RU" dirty="0"/>
              <a:t>у </a:t>
            </a:r>
            <a:r>
              <a:rPr lang="ru-RU" dirty="0">
                <a:hlinkClick r:id="rId3" tooltip="КНР"/>
              </a:rPr>
              <a:t>КНР</a:t>
            </a:r>
            <a:r>
              <a:rPr lang="ru-RU" dirty="0"/>
              <a:t> стандартом </a:t>
            </a:r>
            <a:r>
              <a:rPr lang="ru-RU" dirty="0" err="1">
                <a:hlinkClick r:id="rId4" tooltip="Грамотність"/>
              </a:rPr>
              <a:t>грамотності</a:t>
            </a:r>
            <a:r>
              <a:rPr lang="ru-RU" dirty="0"/>
              <a:t> </a:t>
            </a:r>
            <a:r>
              <a:rPr lang="ru-RU" dirty="0" err="1"/>
              <a:t>вважається</a:t>
            </a:r>
            <a:r>
              <a:rPr lang="ru-RU" dirty="0"/>
              <a:t> </a:t>
            </a:r>
            <a:r>
              <a:rPr lang="ru-RU" dirty="0" err="1"/>
              <a:t>освоєння</a:t>
            </a:r>
            <a:r>
              <a:rPr lang="ru-RU" dirty="0"/>
              <a:t> 1 500 </a:t>
            </a:r>
            <a:r>
              <a:rPr lang="ru-RU" dirty="0" err="1"/>
              <a:t>знаків</a:t>
            </a:r>
            <a:r>
              <a:rPr lang="ru-RU" dirty="0"/>
              <a:t> (у </a:t>
            </a:r>
            <a:r>
              <a:rPr lang="ru-RU" dirty="0" err="1"/>
              <a:t>сільській</a:t>
            </a:r>
            <a:r>
              <a:rPr lang="ru-RU" dirty="0"/>
              <a:t> </a:t>
            </a:r>
            <a:r>
              <a:rPr lang="ru-RU" dirty="0" err="1"/>
              <a:t>місцевості</a:t>
            </a:r>
            <a:r>
              <a:rPr lang="ru-RU" dirty="0"/>
              <a:t>) </a:t>
            </a:r>
            <a:r>
              <a:rPr lang="ru-RU" dirty="0" err="1"/>
              <a:t>або</a:t>
            </a:r>
            <a:r>
              <a:rPr lang="ru-RU" dirty="0"/>
              <a:t> 2 000 </a:t>
            </a:r>
            <a:r>
              <a:rPr lang="ru-RU" dirty="0" err="1"/>
              <a:t>знаків</a:t>
            </a:r>
            <a:r>
              <a:rPr lang="ru-RU" dirty="0"/>
              <a:t> (у </a:t>
            </a:r>
            <a:r>
              <a:rPr lang="ru-RU" dirty="0" err="1"/>
              <a:t>містах</a:t>
            </a:r>
            <a:r>
              <a:rPr lang="ru-RU" dirty="0"/>
              <a:t>, а </a:t>
            </a:r>
            <a:r>
              <a:rPr lang="ru-RU" dirty="0" err="1"/>
              <a:t>також</a:t>
            </a:r>
            <a:r>
              <a:rPr lang="ru-RU" dirty="0"/>
              <a:t> для </a:t>
            </a:r>
            <a:r>
              <a:rPr lang="ru-RU" dirty="0" err="1"/>
              <a:t>робітників</a:t>
            </a:r>
            <a:r>
              <a:rPr lang="ru-RU" dirty="0"/>
              <a:t> </a:t>
            </a:r>
            <a:r>
              <a:rPr lang="ru-RU" dirty="0" err="1"/>
              <a:t>і</a:t>
            </a:r>
            <a:r>
              <a:rPr lang="ru-RU" dirty="0"/>
              <a:t> </a:t>
            </a:r>
            <a:r>
              <a:rPr lang="ru-RU" dirty="0" err="1"/>
              <a:t>службовців</a:t>
            </a:r>
            <a:r>
              <a:rPr lang="ru-RU" dirty="0"/>
              <a:t> на </a:t>
            </a:r>
            <a:r>
              <a:rPr lang="ru-RU" dirty="0" err="1"/>
              <a:t>селі</a:t>
            </a:r>
            <a:r>
              <a:rPr lang="ru-RU" dirty="0"/>
              <a:t>) </a:t>
            </a:r>
            <a:r>
              <a:rPr lang="ru-RU" baseline="30000" dirty="0">
                <a:hlinkClick r:id="rId5"/>
              </a:rPr>
              <a:t>[4]</a:t>
            </a:r>
            <a:r>
              <a:rPr lang="ru-RU" dirty="0"/>
              <a:t>.</a:t>
            </a:r>
          </a:p>
          <a:p>
            <a:r>
              <a:rPr lang="ru-RU" dirty="0"/>
              <a:t>3 000 </a:t>
            </a:r>
            <a:r>
              <a:rPr lang="ru-RU" dirty="0" err="1"/>
              <a:t>ієрогліфів</a:t>
            </a:r>
            <a:r>
              <a:rPr lang="ru-RU" dirty="0"/>
              <a:t> </a:t>
            </a:r>
            <a:r>
              <a:rPr lang="ru-RU" dirty="0" err="1"/>
              <a:t>достатньо</a:t>
            </a:r>
            <a:r>
              <a:rPr lang="ru-RU" dirty="0"/>
              <a:t> для </a:t>
            </a:r>
            <a:r>
              <a:rPr lang="ru-RU" dirty="0" err="1"/>
              <a:t>читання</a:t>
            </a:r>
            <a:r>
              <a:rPr lang="ru-RU" dirty="0"/>
              <a:t> газет </a:t>
            </a:r>
            <a:r>
              <a:rPr lang="ru-RU" dirty="0" err="1"/>
              <a:t>і</a:t>
            </a:r>
            <a:r>
              <a:rPr lang="ru-RU" dirty="0"/>
              <a:t> </a:t>
            </a:r>
            <a:r>
              <a:rPr lang="ru-RU" dirty="0" err="1"/>
              <a:t>неспеціалізованих</a:t>
            </a:r>
            <a:r>
              <a:rPr lang="ru-RU" dirty="0"/>
              <a:t> </a:t>
            </a:r>
            <a:r>
              <a:rPr lang="ru-RU" dirty="0" err="1"/>
              <a:t>журналів</a:t>
            </a:r>
            <a:r>
              <a:rPr lang="ru-RU" dirty="0"/>
              <a:t>.</a:t>
            </a:r>
          </a:p>
          <a:p>
            <a:r>
              <a:rPr lang="ru-RU" dirty="0" err="1"/>
              <a:t>великі</a:t>
            </a:r>
            <a:r>
              <a:rPr lang="ru-RU" dirty="0"/>
              <a:t> </a:t>
            </a:r>
            <a:r>
              <a:rPr lang="ru-RU" dirty="0" err="1"/>
              <a:t>однотомні</a:t>
            </a:r>
            <a:r>
              <a:rPr lang="ru-RU" dirty="0"/>
              <a:t> </a:t>
            </a:r>
            <a:r>
              <a:rPr lang="ru-RU" dirty="0" err="1"/>
              <a:t>тлумачні</a:t>
            </a:r>
            <a:r>
              <a:rPr lang="ru-RU" dirty="0"/>
              <a:t> </a:t>
            </a:r>
            <a:r>
              <a:rPr lang="ru-RU" dirty="0" err="1"/>
              <a:t>або</a:t>
            </a:r>
            <a:r>
              <a:rPr lang="ru-RU" dirty="0"/>
              <a:t> </a:t>
            </a:r>
            <a:r>
              <a:rPr lang="ru-RU" dirty="0" err="1"/>
              <a:t>двомовні</a:t>
            </a:r>
            <a:r>
              <a:rPr lang="ru-RU" dirty="0"/>
              <a:t> </a:t>
            </a:r>
            <a:r>
              <a:rPr lang="ru-RU" dirty="0">
                <a:hlinkClick r:id="rId6" tooltip="Словники китайської мови (ще не написана)"/>
              </a:rPr>
              <a:t>словники</a:t>
            </a:r>
            <a:r>
              <a:rPr lang="ru-RU" baseline="30000" dirty="0">
                <a:hlinkClick r:id="rId5"/>
              </a:rPr>
              <a:t>[5][6]</a:t>
            </a:r>
            <a:r>
              <a:rPr lang="ru-RU" dirty="0"/>
              <a:t> </a:t>
            </a:r>
            <a:r>
              <a:rPr lang="ru-RU" dirty="0" err="1"/>
              <a:t>включають</a:t>
            </a:r>
            <a:r>
              <a:rPr lang="ru-RU" dirty="0"/>
              <a:t>, як правило, 6 000-8 000 </a:t>
            </a:r>
            <a:r>
              <a:rPr lang="ru-RU" dirty="0" err="1"/>
              <a:t>ієрогліфів</a:t>
            </a:r>
            <a:r>
              <a:rPr lang="ru-RU" dirty="0"/>
              <a:t>. </a:t>
            </a:r>
            <a:r>
              <a:rPr lang="ru-RU" dirty="0" err="1"/>
              <a:t>Серед</a:t>
            </a:r>
            <a:r>
              <a:rPr lang="ru-RU" dirty="0"/>
              <a:t> </a:t>
            </a:r>
            <a:r>
              <a:rPr lang="ru-RU" dirty="0" err="1"/>
              <a:t>цього</a:t>
            </a:r>
            <a:r>
              <a:rPr lang="ru-RU" dirty="0"/>
              <a:t> </a:t>
            </a:r>
            <a:r>
              <a:rPr lang="ru-RU" dirty="0" err="1"/>
              <a:t>обсягу</a:t>
            </a:r>
            <a:r>
              <a:rPr lang="ru-RU" dirty="0"/>
              <a:t> </a:t>
            </a:r>
            <a:r>
              <a:rPr lang="ru-RU" dirty="0" err="1"/>
              <a:t>вже</a:t>
            </a:r>
            <a:r>
              <a:rPr lang="ru-RU" dirty="0"/>
              <a:t> </a:t>
            </a:r>
            <a:r>
              <a:rPr lang="ru-RU" dirty="0" err="1"/>
              <a:t>чимало</a:t>
            </a:r>
            <a:r>
              <a:rPr lang="ru-RU" dirty="0"/>
              <a:t> </a:t>
            </a:r>
            <a:r>
              <a:rPr lang="ru-RU" dirty="0" err="1"/>
              <a:t>дуже</a:t>
            </a:r>
            <a:r>
              <a:rPr lang="ru-RU" dirty="0"/>
              <a:t> </a:t>
            </a:r>
            <a:r>
              <a:rPr lang="ru-RU" dirty="0" err="1"/>
              <a:t>рідко</a:t>
            </a:r>
            <a:r>
              <a:rPr lang="ru-RU" dirty="0"/>
              <a:t> </a:t>
            </a:r>
            <a:r>
              <a:rPr lang="ru-RU" dirty="0" err="1"/>
              <a:t>використовуваних</a:t>
            </a:r>
            <a:r>
              <a:rPr lang="ru-RU" dirty="0"/>
              <a:t> </a:t>
            </a:r>
            <a:r>
              <a:rPr lang="ru-RU" dirty="0" err="1"/>
              <a:t>ієрогліфів</a:t>
            </a:r>
            <a:r>
              <a:rPr lang="ru-RU" dirty="0"/>
              <a:t>, </a:t>
            </a:r>
            <a:r>
              <a:rPr lang="ru-RU" dirty="0" err="1"/>
              <a:t>наприклад</a:t>
            </a:r>
            <a:r>
              <a:rPr lang="ru-RU" dirty="0"/>
              <a:t>, </a:t>
            </a:r>
            <a:r>
              <a:rPr lang="ru-RU" dirty="0" err="1"/>
              <a:t>використовувані</a:t>
            </a:r>
            <a:r>
              <a:rPr lang="ru-RU" dirty="0"/>
              <a:t> в </a:t>
            </a:r>
            <a:r>
              <a:rPr lang="ru-RU" dirty="0" err="1"/>
              <a:t>назвах</a:t>
            </a:r>
            <a:r>
              <a:rPr lang="ru-RU" dirty="0"/>
              <a:t> </a:t>
            </a:r>
            <a:r>
              <a:rPr lang="ru-RU" dirty="0" err="1">
                <a:hlinkClick r:id="rId7" tooltip="Ритуал"/>
              </a:rPr>
              <a:t>ритуальних</a:t>
            </a:r>
            <a:r>
              <a:rPr lang="ru-RU" dirty="0"/>
              <a:t> </a:t>
            </a:r>
            <a:r>
              <a:rPr lang="ru-RU" dirty="0" err="1"/>
              <a:t>предметів</a:t>
            </a:r>
            <a:r>
              <a:rPr lang="ru-RU" dirty="0"/>
              <a:t> </a:t>
            </a:r>
            <a:r>
              <a:rPr lang="ru-RU" dirty="0" err="1"/>
              <a:t>старовини</a:t>
            </a:r>
            <a:r>
              <a:rPr lang="ru-RU" dirty="0"/>
              <a:t> </a:t>
            </a:r>
            <a:r>
              <a:rPr lang="ru-RU" dirty="0" err="1"/>
              <a:t>або</a:t>
            </a:r>
            <a:r>
              <a:rPr lang="ru-RU" dirty="0"/>
              <a:t> </a:t>
            </a:r>
            <a:r>
              <a:rPr lang="ru-RU" dirty="0" err="1">
                <a:hlinkClick r:id="rId8" tooltip="Медикамент"/>
              </a:rPr>
              <a:t>медикаментів</a:t>
            </a:r>
            <a:r>
              <a:rPr lang="ru-RU" dirty="0"/>
              <a:t> </a:t>
            </a:r>
            <a:r>
              <a:rPr lang="ru-RU" dirty="0" err="1"/>
              <a:t>традиційної</a:t>
            </a:r>
            <a:r>
              <a:rPr lang="ru-RU" dirty="0"/>
              <a:t> </a:t>
            </a:r>
            <a:r>
              <a:rPr lang="ru-RU" dirty="0" err="1"/>
              <a:t>китайської</a:t>
            </a:r>
            <a:r>
              <a:rPr lang="ru-RU" dirty="0"/>
              <a:t> </a:t>
            </a:r>
            <a:r>
              <a:rPr lang="ru-RU" dirty="0" err="1"/>
              <a:t>медицини</a:t>
            </a:r>
            <a:r>
              <a:rPr lang="ru-RU" dirty="0"/>
              <a:t>.</a:t>
            </a:r>
          </a:p>
          <a:p>
            <a:r>
              <a:rPr lang="ru-RU" dirty="0"/>
              <a:t>словник </a:t>
            </a:r>
            <a:r>
              <a:rPr lang="ru-RU" dirty="0" err="1"/>
              <a:t>ієрогліфів</a:t>
            </a:r>
            <a:r>
              <a:rPr lang="ru-RU" dirty="0"/>
              <a:t> </a:t>
            </a:r>
            <a:r>
              <a:rPr lang="ru-RU" dirty="0">
                <a:hlinkClick r:id="rId9" tooltip="Чжунхуа цзихай (ще не написана)"/>
              </a:rPr>
              <a:t>«</a:t>
            </a:r>
            <a:r>
              <a:rPr lang="ru-RU" dirty="0" err="1">
                <a:hlinkClick r:id="rId9" tooltip="Чжунхуа цзихай (ще не написана)"/>
              </a:rPr>
              <a:t>Чжунхуа</a:t>
            </a:r>
            <a:r>
              <a:rPr lang="ru-RU" dirty="0">
                <a:hlinkClick r:id="rId9" tooltip="Чжунхуа цзихай (ще не написана)"/>
              </a:rPr>
              <a:t> </a:t>
            </a:r>
            <a:r>
              <a:rPr lang="ru-RU" dirty="0" err="1">
                <a:hlinkClick r:id="rId9" tooltip="Чжунхуа цзихай (ще не написана)"/>
              </a:rPr>
              <a:t>цзихай</a:t>
            </a:r>
            <a:r>
              <a:rPr lang="ru-RU" dirty="0">
                <a:hlinkClick r:id="rId9" tooltip="Чжунхуа цзихай (ще не написана)"/>
              </a:rPr>
              <a:t>»</a:t>
            </a:r>
            <a:r>
              <a:rPr lang="ru-RU" dirty="0"/>
              <a:t> (</a:t>
            </a:r>
            <a:r>
              <a:rPr lang="ja-JP" altLang="en-US" dirty="0"/>
              <a:t>中华字海</a:t>
            </a:r>
            <a:r>
              <a:rPr lang="en-US" altLang="ja-JP" dirty="0"/>
              <a:t>) </a:t>
            </a:r>
            <a:r>
              <a:rPr lang="ru-RU" dirty="0" err="1"/>
              <a:t>видання</a:t>
            </a:r>
            <a:r>
              <a:rPr lang="ru-RU" dirty="0"/>
              <a:t> </a:t>
            </a:r>
            <a:r>
              <a:rPr lang="ru-RU" dirty="0">
                <a:hlinkClick r:id="rId10" tooltip="1994"/>
              </a:rPr>
              <a:t>1994</a:t>
            </a:r>
            <a:r>
              <a:rPr lang="ru-RU" dirty="0"/>
              <a:t> року </a:t>
            </a:r>
            <a:r>
              <a:rPr lang="ru-RU" dirty="0" err="1"/>
              <a:t>містить</a:t>
            </a:r>
            <a:r>
              <a:rPr lang="ru-RU" dirty="0"/>
              <a:t> 87 019 </a:t>
            </a:r>
            <a:r>
              <a:rPr lang="ru-RU" dirty="0" err="1"/>
              <a:t>ієрогліфів</a:t>
            </a:r>
            <a:r>
              <a:rPr lang="ru-RU" dirty="0"/>
              <a:t>.</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57158" y="285728"/>
            <a:ext cx="8358246" cy="6215106"/>
          </a:xfrm>
        </p:spPr>
        <p:txBody>
          <a:bodyPr>
            <a:normAutofit fontScale="92500" lnSpcReduction="10000"/>
          </a:bodyPr>
          <a:lstStyle/>
          <a:p>
            <a:r>
              <a:rPr lang="ru-RU" i="1" dirty="0" err="1">
                <a:solidFill>
                  <a:schemeClr val="tx1">
                    <a:lumMod val="95000"/>
                    <a:lumOff val="5000"/>
                  </a:schemeClr>
                </a:solidFill>
              </a:rPr>
              <a:t>Китайська</a:t>
            </a:r>
            <a:r>
              <a:rPr lang="ru-RU" i="1" dirty="0">
                <a:solidFill>
                  <a:schemeClr val="tx1">
                    <a:lumMod val="95000"/>
                    <a:lumOff val="5000"/>
                  </a:schemeClr>
                </a:solidFill>
              </a:rPr>
              <a:t> </a:t>
            </a:r>
            <a:r>
              <a:rPr lang="ru-RU" i="1" dirty="0" err="1">
                <a:solidFill>
                  <a:schemeClr val="tx1">
                    <a:lumMod val="95000"/>
                    <a:lumOff val="5000"/>
                  </a:schemeClr>
                </a:solidFill>
              </a:rPr>
              <a:t>ієрогліфіка</a:t>
            </a:r>
            <a:r>
              <a:rPr lang="ru-RU" i="1" dirty="0">
                <a:solidFill>
                  <a:schemeClr val="tx1">
                    <a:lumMod val="95000"/>
                    <a:lumOff val="5000"/>
                  </a:schemeClr>
                </a:solidFill>
              </a:rPr>
              <a:t> - один </a:t>
            </a:r>
            <a:r>
              <a:rPr lang="ru-RU" i="1" dirty="0" err="1">
                <a:solidFill>
                  <a:schemeClr val="tx1">
                    <a:lumMod val="95000"/>
                    <a:lumOff val="5000"/>
                  </a:schemeClr>
                </a:solidFill>
              </a:rPr>
              <a:t>з</a:t>
            </a:r>
            <a:r>
              <a:rPr lang="ru-RU" i="1" dirty="0">
                <a:solidFill>
                  <a:schemeClr val="tx1">
                    <a:lumMod val="95000"/>
                    <a:lumOff val="5000"/>
                  </a:schemeClr>
                </a:solidFill>
              </a:rPr>
              <a:t> </a:t>
            </a:r>
            <a:r>
              <a:rPr lang="ru-RU" i="1" dirty="0" err="1">
                <a:solidFill>
                  <a:schemeClr val="tx1">
                    <a:lumMod val="95000"/>
                    <a:lumOff val="5000"/>
                  </a:schemeClr>
                </a:solidFill>
              </a:rPr>
              <a:t>прадавніх</a:t>
            </a:r>
            <a:r>
              <a:rPr lang="ru-RU" i="1" dirty="0">
                <a:solidFill>
                  <a:schemeClr val="tx1">
                    <a:lumMod val="95000"/>
                    <a:lumOff val="5000"/>
                  </a:schemeClr>
                </a:solidFill>
              </a:rPr>
              <a:t> </a:t>
            </a:r>
            <a:r>
              <a:rPr lang="ru-RU" i="1" dirty="0" err="1">
                <a:solidFill>
                  <a:schemeClr val="tx1">
                    <a:lumMod val="95000"/>
                    <a:lumOff val="5000"/>
                  </a:schemeClr>
                </a:solidFill>
              </a:rPr>
              <a:t>видів</a:t>
            </a:r>
            <a:r>
              <a:rPr lang="ru-RU" i="1" dirty="0">
                <a:solidFill>
                  <a:schemeClr val="tx1">
                    <a:lumMod val="95000"/>
                    <a:lumOff val="5000"/>
                  </a:schemeClr>
                </a:solidFill>
              </a:rPr>
              <a:t> </a:t>
            </a:r>
            <a:r>
              <a:rPr lang="ru-RU" i="1" dirty="0" err="1">
                <a:solidFill>
                  <a:schemeClr val="tx1">
                    <a:lumMod val="95000"/>
                    <a:lumOff val="5000"/>
                  </a:schemeClr>
                </a:solidFill>
              </a:rPr>
              <a:t>писемності</a:t>
            </a:r>
            <a:r>
              <a:rPr lang="ru-RU" i="1" dirty="0">
                <a:solidFill>
                  <a:schemeClr val="tx1">
                    <a:lumMod val="95000"/>
                    <a:lumOff val="5000"/>
                  </a:schemeClr>
                </a:solidFill>
              </a:rPr>
              <a:t> на </a:t>
            </a:r>
            <a:r>
              <a:rPr lang="ru-RU" i="1" dirty="0" err="1">
                <a:solidFill>
                  <a:schemeClr val="tx1">
                    <a:lumMod val="95000"/>
                    <a:lumOff val="5000"/>
                  </a:schemeClr>
                </a:solidFill>
              </a:rPr>
              <a:t>землі</a:t>
            </a:r>
            <a:r>
              <a:rPr lang="ru-RU" i="1" dirty="0">
                <a:solidFill>
                  <a:schemeClr val="tx1">
                    <a:lumMod val="95000"/>
                    <a:lumOff val="5000"/>
                  </a:schemeClr>
                </a:solidFill>
              </a:rPr>
              <a:t>. </a:t>
            </a:r>
            <a:r>
              <a:rPr lang="ru-RU" i="1" dirty="0" err="1">
                <a:solidFill>
                  <a:schemeClr val="tx1">
                    <a:lumMod val="95000"/>
                    <a:lumOff val="5000"/>
                  </a:schemeClr>
                </a:solidFill>
              </a:rPr>
              <a:t>Винахід</a:t>
            </a:r>
            <a:r>
              <a:rPr lang="ru-RU" i="1" dirty="0">
                <a:solidFill>
                  <a:schemeClr val="tx1">
                    <a:lumMod val="95000"/>
                    <a:lumOff val="5000"/>
                  </a:schemeClr>
                </a:solidFill>
              </a:rPr>
              <a:t> </a:t>
            </a:r>
            <a:r>
              <a:rPr lang="ru-RU" i="1" dirty="0" err="1">
                <a:solidFill>
                  <a:schemeClr val="tx1">
                    <a:lumMod val="95000"/>
                    <a:lumOff val="5000"/>
                  </a:schemeClr>
                </a:solidFill>
              </a:rPr>
              <a:t>і</a:t>
            </a:r>
            <a:r>
              <a:rPr lang="ru-RU" i="1" dirty="0">
                <a:solidFill>
                  <a:schemeClr val="tx1">
                    <a:lumMod val="95000"/>
                    <a:lumOff val="5000"/>
                  </a:schemeClr>
                </a:solidFill>
              </a:rPr>
              <a:t> </a:t>
            </a:r>
            <a:r>
              <a:rPr lang="ru-RU" i="1" dirty="0" err="1">
                <a:solidFill>
                  <a:schemeClr val="tx1">
                    <a:lumMod val="95000"/>
                    <a:lumOff val="5000"/>
                  </a:schemeClr>
                </a:solidFill>
              </a:rPr>
              <a:t>використання</a:t>
            </a:r>
            <a:r>
              <a:rPr lang="ru-RU" i="1" dirty="0">
                <a:solidFill>
                  <a:schemeClr val="tx1">
                    <a:lumMod val="95000"/>
                    <a:lumOff val="5000"/>
                  </a:schemeClr>
                </a:solidFill>
              </a:rPr>
              <a:t> </a:t>
            </a:r>
            <a:r>
              <a:rPr lang="ru-RU" i="1" dirty="0" err="1">
                <a:solidFill>
                  <a:schemeClr val="tx1">
                    <a:lumMod val="95000"/>
                    <a:lumOff val="5000"/>
                  </a:schemeClr>
                </a:solidFill>
              </a:rPr>
              <a:t>китайських</a:t>
            </a:r>
            <a:r>
              <a:rPr lang="ru-RU" i="1" dirty="0">
                <a:solidFill>
                  <a:schemeClr val="tx1">
                    <a:lumMod val="95000"/>
                    <a:lumOff val="5000"/>
                  </a:schemeClr>
                </a:solidFill>
              </a:rPr>
              <a:t> </a:t>
            </a:r>
            <a:r>
              <a:rPr lang="ru-RU" i="1" dirty="0" err="1">
                <a:solidFill>
                  <a:schemeClr val="tx1">
                    <a:lumMod val="95000"/>
                    <a:lumOff val="5000"/>
                  </a:schemeClr>
                </a:solidFill>
              </a:rPr>
              <a:t>ієрогліфів</a:t>
            </a:r>
            <a:r>
              <a:rPr lang="ru-RU" i="1" dirty="0">
                <a:solidFill>
                  <a:schemeClr val="tx1">
                    <a:lumMod val="95000"/>
                    <a:lumOff val="5000"/>
                  </a:schemeClr>
                </a:solidFill>
              </a:rPr>
              <a:t> не </a:t>
            </a:r>
            <a:r>
              <a:rPr lang="ru-RU" i="1" dirty="0" err="1">
                <a:solidFill>
                  <a:schemeClr val="tx1">
                    <a:lumMod val="95000"/>
                    <a:lumOff val="5000"/>
                  </a:schemeClr>
                </a:solidFill>
              </a:rPr>
              <a:t>лише</a:t>
            </a:r>
            <a:r>
              <a:rPr lang="ru-RU" i="1" dirty="0">
                <a:solidFill>
                  <a:schemeClr val="tx1">
                    <a:lumMod val="95000"/>
                    <a:lumOff val="5000"/>
                  </a:schemeClr>
                </a:solidFill>
              </a:rPr>
              <a:t> </a:t>
            </a:r>
            <a:r>
              <a:rPr lang="ru-RU" i="1" dirty="0" err="1">
                <a:solidFill>
                  <a:schemeClr val="tx1">
                    <a:lumMod val="95000"/>
                    <a:lumOff val="5000"/>
                  </a:schemeClr>
                </a:solidFill>
              </a:rPr>
              <a:t>сприяли</a:t>
            </a:r>
            <a:r>
              <a:rPr lang="ru-RU" i="1" dirty="0">
                <a:solidFill>
                  <a:schemeClr val="tx1">
                    <a:lumMod val="95000"/>
                    <a:lumOff val="5000"/>
                  </a:schemeClr>
                </a:solidFill>
              </a:rPr>
              <a:t> </a:t>
            </a:r>
            <a:r>
              <a:rPr lang="ru-RU" i="1" dirty="0" err="1">
                <a:solidFill>
                  <a:schemeClr val="tx1">
                    <a:lumMod val="95000"/>
                    <a:lumOff val="5000"/>
                  </a:schemeClr>
                </a:solidFill>
              </a:rPr>
              <a:t>розвитку</a:t>
            </a:r>
            <a:r>
              <a:rPr lang="ru-RU" i="1" dirty="0">
                <a:solidFill>
                  <a:schemeClr val="tx1">
                    <a:lumMod val="95000"/>
                    <a:lumOff val="5000"/>
                  </a:schemeClr>
                </a:solidFill>
              </a:rPr>
              <a:t> </a:t>
            </a:r>
            <a:r>
              <a:rPr lang="ru-RU" i="1" dirty="0" err="1">
                <a:solidFill>
                  <a:schemeClr val="tx1">
                    <a:lumMod val="95000"/>
                    <a:lumOff val="5000"/>
                  </a:schemeClr>
                </a:solidFill>
              </a:rPr>
              <a:t>китайської</a:t>
            </a:r>
            <a:r>
              <a:rPr lang="ru-RU" i="1" dirty="0">
                <a:solidFill>
                  <a:schemeClr val="tx1">
                    <a:lumMod val="95000"/>
                    <a:lumOff val="5000"/>
                  </a:schemeClr>
                </a:solidFill>
              </a:rPr>
              <a:t> </a:t>
            </a:r>
            <a:r>
              <a:rPr lang="ru-RU" i="1" dirty="0" err="1">
                <a:solidFill>
                  <a:schemeClr val="tx1">
                    <a:lumMod val="95000"/>
                    <a:lumOff val="5000"/>
                  </a:schemeClr>
                </a:solidFill>
              </a:rPr>
              <a:t>цивілізації</a:t>
            </a:r>
            <a:r>
              <a:rPr lang="ru-RU" i="1" dirty="0">
                <a:solidFill>
                  <a:schemeClr val="tx1">
                    <a:lumMod val="95000"/>
                    <a:lumOff val="5000"/>
                  </a:schemeClr>
                </a:solidFill>
              </a:rPr>
              <a:t>, </a:t>
            </a:r>
            <a:r>
              <a:rPr lang="ru-RU" i="1" dirty="0" err="1">
                <a:solidFill>
                  <a:schemeClr val="tx1">
                    <a:lumMod val="95000"/>
                    <a:lumOff val="5000"/>
                  </a:schemeClr>
                </a:solidFill>
              </a:rPr>
              <a:t>але</a:t>
            </a:r>
            <a:r>
              <a:rPr lang="ru-RU" i="1" dirty="0">
                <a:solidFill>
                  <a:schemeClr val="tx1">
                    <a:lumMod val="95000"/>
                    <a:lumOff val="5000"/>
                  </a:schemeClr>
                </a:solidFill>
              </a:rPr>
              <a:t> </a:t>
            </a:r>
            <a:r>
              <a:rPr lang="ru-RU" i="1" dirty="0" err="1">
                <a:solidFill>
                  <a:schemeClr val="tx1">
                    <a:lumMod val="95000"/>
                    <a:lumOff val="5000"/>
                  </a:schemeClr>
                </a:solidFill>
              </a:rPr>
              <a:t>і</a:t>
            </a:r>
            <a:r>
              <a:rPr lang="ru-RU" i="1" dirty="0">
                <a:solidFill>
                  <a:schemeClr val="tx1">
                    <a:lumMod val="95000"/>
                    <a:lumOff val="5000"/>
                  </a:schemeClr>
                </a:solidFill>
              </a:rPr>
              <a:t> </a:t>
            </a:r>
            <a:r>
              <a:rPr lang="ru-RU" i="1" dirty="0" err="1">
                <a:solidFill>
                  <a:schemeClr val="tx1">
                    <a:lumMod val="95000"/>
                    <a:lumOff val="5000"/>
                  </a:schemeClr>
                </a:solidFill>
              </a:rPr>
              <a:t>глибоко</a:t>
            </a:r>
            <a:r>
              <a:rPr lang="ru-RU" i="1" dirty="0">
                <a:solidFill>
                  <a:schemeClr val="tx1">
                    <a:lumMod val="95000"/>
                    <a:lumOff val="5000"/>
                  </a:schemeClr>
                </a:solidFill>
              </a:rPr>
              <a:t> </a:t>
            </a:r>
            <a:r>
              <a:rPr lang="ru-RU" i="1" dirty="0" err="1">
                <a:solidFill>
                  <a:schemeClr val="tx1">
                    <a:lumMod val="95000"/>
                    <a:lumOff val="5000"/>
                  </a:schemeClr>
                </a:solidFill>
              </a:rPr>
              <a:t>вплинули</a:t>
            </a:r>
            <a:r>
              <a:rPr lang="ru-RU" i="1" dirty="0">
                <a:solidFill>
                  <a:schemeClr val="tx1">
                    <a:lumMod val="95000"/>
                    <a:lumOff val="5000"/>
                  </a:schemeClr>
                </a:solidFill>
              </a:rPr>
              <a:t> на </a:t>
            </a:r>
            <a:r>
              <a:rPr lang="ru-RU" i="1" dirty="0" err="1">
                <a:solidFill>
                  <a:schemeClr val="tx1">
                    <a:lumMod val="95000"/>
                    <a:lumOff val="5000"/>
                  </a:schemeClr>
                </a:solidFill>
              </a:rPr>
              <a:t>розвиток</a:t>
            </a:r>
            <a:r>
              <a:rPr lang="ru-RU" i="1" dirty="0">
                <a:solidFill>
                  <a:schemeClr val="tx1">
                    <a:lumMod val="95000"/>
                    <a:lumOff val="5000"/>
                  </a:schemeClr>
                </a:solidFill>
              </a:rPr>
              <a:t> </a:t>
            </a:r>
            <a:r>
              <a:rPr lang="ru-RU" i="1" dirty="0" err="1">
                <a:solidFill>
                  <a:schemeClr val="tx1">
                    <a:lumMod val="95000"/>
                    <a:lumOff val="5000"/>
                  </a:schemeClr>
                </a:solidFill>
              </a:rPr>
              <a:t>світової</a:t>
            </a:r>
            <a:r>
              <a:rPr lang="ru-RU" i="1" dirty="0">
                <a:solidFill>
                  <a:schemeClr val="tx1">
                    <a:lumMod val="95000"/>
                    <a:lumOff val="5000"/>
                  </a:schemeClr>
                </a:solidFill>
              </a:rPr>
              <a:t> </a:t>
            </a:r>
            <a:r>
              <a:rPr lang="ru-RU" i="1" dirty="0" err="1">
                <a:solidFill>
                  <a:schemeClr val="tx1">
                    <a:lumMod val="95000"/>
                    <a:lumOff val="5000"/>
                  </a:schemeClr>
                </a:solidFill>
              </a:rPr>
              <a:t>культури</a:t>
            </a:r>
            <a:r>
              <a:rPr lang="ru-RU" i="1" dirty="0">
                <a:solidFill>
                  <a:schemeClr val="tx1">
                    <a:lumMod val="95000"/>
                    <a:lumOff val="5000"/>
                  </a:schemeClr>
                </a:solidFill>
              </a:rPr>
              <a:t>. </a:t>
            </a:r>
            <a:r>
              <a:rPr lang="ru-RU" i="1" dirty="0" err="1">
                <a:solidFill>
                  <a:schemeClr val="tx1">
                    <a:lumMod val="95000"/>
                    <a:lumOff val="5000"/>
                  </a:schemeClr>
                </a:solidFill>
              </a:rPr>
              <a:t>Вже</a:t>
            </a:r>
            <a:r>
              <a:rPr lang="ru-RU" i="1" dirty="0">
                <a:solidFill>
                  <a:schemeClr val="tx1">
                    <a:lumMod val="95000"/>
                    <a:lumOff val="5000"/>
                  </a:schemeClr>
                </a:solidFill>
              </a:rPr>
              <a:t> </a:t>
            </a:r>
            <a:r>
              <a:rPr lang="ru-RU" i="1" dirty="0" err="1">
                <a:solidFill>
                  <a:schemeClr val="tx1">
                    <a:lumMod val="95000"/>
                    <a:lumOff val="5000"/>
                  </a:schemeClr>
                </a:solidFill>
              </a:rPr>
              <a:t>більше</a:t>
            </a:r>
            <a:r>
              <a:rPr lang="ru-RU" i="1" dirty="0">
                <a:solidFill>
                  <a:schemeClr val="tx1">
                    <a:lumMod val="95000"/>
                    <a:lumOff val="5000"/>
                  </a:schemeClr>
                </a:solidFill>
              </a:rPr>
              <a:t> 6000 </a:t>
            </a:r>
            <a:r>
              <a:rPr lang="ru-RU" i="1" dirty="0" err="1">
                <a:solidFill>
                  <a:schemeClr val="tx1">
                    <a:lumMod val="95000"/>
                    <a:lumOff val="5000"/>
                  </a:schemeClr>
                </a:solidFill>
              </a:rPr>
              <a:t>років</a:t>
            </a:r>
            <a:r>
              <a:rPr lang="ru-RU" i="1" dirty="0">
                <a:solidFill>
                  <a:schemeClr val="tx1">
                    <a:lumMod val="95000"/>
                    <a:lumOff val="5000"/>
                  </a:schemeClr>
                </a:solidFill>
              </a:rPr>
              <a:t> тому </a:t>
            </a:r>
            <a:r>
              <a:rPr lang="ru-RU" i="1" dirty="0" err="1">
                <a:solidFill>
                  <a:schemeClr val="tx1">
                    <a:lumMod val="95000"/>
                    <a:lumOff val="5000"/>
                  </a:schemeClr>
                </a:solidFill>
              </a:rPr>
              <a:t>була</a:t>
            </a:r>
            <a:r>
              <a:rPr lang="ru-RU" i="1" dirty="0">
                <a:solidFill>
                  <a:schemeClr val="tx1">
                    <a:lumMod val="95000"/>
                    <a:lumOff val="5000"/>
                  </a:schemeClr>
                </a:solidFill>
              </a:rPr>
              <a:t> створена </a:t>
            </a:r>
            <a:r>
              <a:rPr lang="ru-RU" i="1" dirty="0" err="1">
                <a:solidFill>
                  <a:schemeClr val="tx1">
                    <a:lumMod val="95000"/>
                    <a:lumOff val="5000"/>
                  </a:schemeClr>
                </a:solidFill>
              </a:rPr>
              <a:t>ціла</a:t>
            </a:r>
            <a:r>
              <a:rPr lang="ru-RU" i="1" dirty="0">
                <a:solidFill>
                  <a:schemeClr val="tx1">
                    <a:lumMod val="95000"/>
                    <a:lumOff val="5000"/>
                  </a:schemeClr>
                </a:solidFill>
              </a:rPr>
              <a:t> система </a:t>
            </a:r>
            <a:r>
              <a:rPr lang="ru-RU" i="1" dirty="0" err="1">
                <a:solidFill>
                  <a:schemeClr val="tx1">
                    <a:lumMod val="95000"/>
                    <a:lumOff val="5000"/>
                  </a:schemeClr>
                </a:solidFill>
              </a:rPr>
              <a:t>графічних</a:t>
            </a:r>
            <a:r>
              <a:rPr lang="ru-RU" i="1" dirty="0">
                <a:solidFill>
                  <a:schemeClr val="tx1">
                    <a:lumMod val="95000"/>
                    <a:lumOff val="5000"/>
                  </a:schemeClr>
                </a:solidFill>
              </a:rPr>
              <a:t> </a:t>
            </a:r>
            <a:r>
              <a:rPr lang="ru-RU" i="1" dirty="0" err="1">
                <a:solidFill>
                  <a:schemeClr val="tx1">
                    <a:lumMod val="95000"/>
                    <a:lumOff val="5000"/>
                  </a:schemeClr>
                </a:solidFill>
              </a:rPr>
              <a:t>знаків</a:t>
            </a:r>
            <a:r>
              <a:rPr lang="ru-RU" i="1" dirty="0">
                <a:solidFill>
                  <a:schemeClr val="tx1">
                    <a:lumMod val="95000"/>
                    <a:lumOff val="5000"/>
                  </a:schemeClr>
                </a:solidFill>
              </a:rPr>
              <a:t>. На </a:t>
            </a:r>
            <a:r>
              <a:rPr lang="ru-RU" i="1" dirty="0" err="1">
                <a:solidFill>
                  <a:schemeClr val="tx1">
                    <a:lumMod val="95000"/>
                    <a:lumOff val="5000"/>
                  </a:schemeClr>
                </a:solidFill>
              </a:rPr>
              <a:t>руїнах</a:t>
            </a:r>
            <a:r>
              <a:rPr lang="ru-RU" i="1" dirty="0">
                <a:solidFill>
                  <a:schemeClr val="tx1">
                    <a:lumMod val="95000"/>
                    <a:lumOff val="5000"/>
                  </a:schemeClr>
                </a:solidFill>
              </a:rPr>
              <a:t> </a:t>
            </a:r>
            <a:r>
              <a:rPr lang="ru-RU" i="1" dirty="0" err="1">
                <a:solidFill>
                  <a:schemeClr val="tx1">
                    <a:lumMod val="95000"/>
                    <a:lumOff val="5000"/>
                  </a:schemeClr>
                </a:solidFill>
              </a:rPr>
              <a:t>Баньпо</a:t>
            </a:r>
            <a:r>
              <a:rPr lang="ru-RU" i="1" dirty="0">
                <a:solidFill>
                  <a:schemeClr val="tx1">
                    <a:lumMod val="95000"/>
                    <a:lumOff val="5000"/>
                  </a:schemeClr>
                </a:solidFill>
              </a:rPr>
              <a:t> </a:t>
            </a:r>
            <a:r>
              <a:rPr lang="ru-RU" i="1" dirty="0" err="1">
                <a:solidFill>
                  <a:schemeClr val="tx1">
                    <a:lumMod val="95000"/>
                    <a:lumOff val="5000"/>
                  </a:schemeClr>
                </a:solidFill>
              </a:rPr>
              <a:t>було</a:t>
            </a:r>
            <a:r>
              <a:rPr lang="ru-RU" i="1" dirty="0">
                <a:solidFill>
                  <a:schemeClr val="tx1">
                    <a:lumMod val="95000"/>
                    <a:lumOff val="5000"/>
                  </a:schemeClr>
                </a:solidFill>
              </a:rPr>
              <a:t> </a:t>
            </a:r>
            <a:r>
              <a:rPr lang="ru-RU" i="1" dirty="0" err="1">
                <a:solidFill>
                  <a:schemeClr val="tx1">
                    <a:lumMod val="95000"/>
                    <a:lumOff val="5000"/>
                  </a:schemeClr>
                </a:solidFill>
              </a:rPr>
              <a:t>знайдено</a:t>
            </a:r>
            <a:r>
              <a:rPr lang="ru-RU" i="1" dirty="0">
                <a:solidFill>
                  <a:schemeClr val="tx1">
                    <a:lumMod val="95000"/>
                    <a:lumOff val="5000"/>
                  </a:schemeClr>
                </a:solidFill>
              </a:rPr>
              <a:t> </a:t>
            </a:r>
            <a:r>
              <a:rPr lang="ru-RU" i="1" dirty="0" err="1">
                <a:solidFill>
                  <a:schemeClr val="tx1">
                    <a:lumMod val="95000"/>
                    <a:lumOff val="5000"/>
                  </a:schemeClr>
                </a:solidFill>
              </a:rPr>
              <a:t>більше</a:t>
            </a:r>
            <a:r>
              <a:rPr lang="ru-RU" i="1" dirty="0">
                <a:solidFill>
                  <a:schemeClr val="tx1">
                    <a:lumMod val="95000"/>
                    <a:lumOff val="5000"/>
                  </a:schemeClr>
                </a:solidFill>
              </a:rPr>
              <a:t> 5 </a:t>
            </a:r>
            <a:r>
              <a:rPr lang="ru-RU" i="1" dirty="0" err="1">
                <a:solidFill>
                  <a:schemeClr val="tx1">
                    <a:lumMod val="95000"/>
                    <a:lumOff val="5000"/>
                  </a:schemeClr>
                </a:solidFill>
              </a:rPr>
              <a:t>тисяч</a:t>
            </a:r>
            <a:r>
              <a:rPr lang="ru-RU" i="1" dirty="0">
                <a:solidFill>
                  <a:schemeClr val="tx1">
                    <a:lumMod val="95000"/>
                    <a:lumOff val="5000"/>
                  </a:schemeClr>
                </a:solidFill>
              </a:rPr>
              <a:t> </a:t>
            </a:r>
            <a:r>
              <a:rPr lang="ru-RU" i="1" dirty="0" err="1">
                <a:solidFill>
                  <a:schemeClr val="tx1">
                    <a:lumMod val="95000"/>
                    <a:lumOff val="5000"/>
                  </a:schemeClr>
                </a:solidFill>
              </a:rPr>
              <a:t>видів</a:t>
            </a:r>
            <a:r>
              <a:rPr lang="ru-RU" i="1" dirty="0">
                <a:solidFill>
                  <a:schemeClr val="tx1">
                    <a:lumMod val="95000"/>
                    <a:lumOff val="5000"/>
                  </a:schemeClr>
                </a:solidFill>
              </a:rPr>
              <a:t> </a:t>
            </a:r>
            <a:r>
              <a:rPr lang="ru-RU" i="1" dirty="0" err="1">
                <a:solidFill>
                  <a:schemeClr val="tx1">
                    <a:lumMod val="95000"/>
                    <a:lumOff val="5000"/>
                  </a:schemeClr>
                </a:solidFill>
              </a:rPr>
              <a:t>різних</a:t>
            </a:r>
            <a:r>
              <a:rPr lang="ru-RU" i="1" dirty="0">
                <a:solidFill>
                  <a:schemeClr val="tx1">
                    <a:lumMod val="95000"/>
                    <a:lumOff val="5000"/>
                  </a:schemeClr>
                </a:solidFill>
              </a:rPr>
              <a:t> </a:t>
            </a:r>
            <a:r>
              <a:rPr lang="ru-RU" i="1" dirty="0" err="1">
                <a:solidFill>
                  <a:schemeClr val="tx1">
                    <a:lumMod val="95000"/>
                    <a:lumOff val="5000"/>
                  </a:schemeClr>
                </a:solidFill>
              </a:rPr>
              <a:t>написів</a:t>
            </a:r>
            <a:r>
              <a:rPr lang="ru-RU" i="1" dirty="0">
                <a:solidFill>
                  <a:schemeClr val="tx1">
                    <a:lumMod val="95000"/>
                    <a:lumOff val="5000"/>
                  </a:schemeClr>
                </a:solidFill>
              </a:rPr>
              <a:t>, </a:t>
            </a:r>
            <a:r>
              <a:rPr lang="ru-RU" i="1" dirty="0" err="1">
                <a:solidFill>
                  <a:schemeClr val="tx1">
                    <a:lumMod val="95000"/>
                    <a:lumOff val="5000"/>
                  </a:schemeClr>
                </a:solidFill>
              </a:rPr>
              <a:t>які</a:t>
            </a:r>
            <a:r>
              <a:rPr lang="ru-RU" i="1" dirty="0">
                <a:solidFill>
                  <a:schemeClr val="tx1">
                    <a:lumMod val="95000"/>
                    <a:lumOff val="5000"/>
                  </a:schemeClr>
                </a:solidFill>
              </a:rPr>
              <a:t> </a:t>
            </a:r>
            <a:r>
              <a:rPr lang="ru-RU" i="1" dirty="0" err="1">
                <a:solidFill>
                  <a:schemeClr val="tx1">
                    <a:lumMod val="95000"/>
                    <a:lumOff val="5000"/>
                  </a:schemeClr>
                </a:solidFill>
              </a:rPr>
              <a:t>мали</a:t>
            </a:r>
            <a:r>
              <a:rPr lang="ru-RU" i="1" dirty="0">
                <a:solidFill>
                  <a:schemeClr val="tx1">
                    <a:lumMod val="95000"/>
                    <a:lumOff val="5000"/>
                  </a:schemeClr>
                </a:solidFill>
              </a:rPr>
              <a:t> </a:t>
            </a:r>
            <a:r>
              <a:rPr lang="ru-RU" i="1" dirty="0" err="1">
                <a:solidFill>
                  <a:schemeClr val="tx1">
                    <a:lumMod val="95000"/>
                    <a:lumOff val="5000"/>
                  </a:schemeClr>
                </a:solidFill>
              </a:rPr>
              <a:t>певну</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закономірність</a:t>
            </a:r>
            <a:r>
              <a:rPr lang="ru-RU" i="1" dirty="0" smtClean="0">
                <a:solidFill>
                  <a:schemeClr val="tx1">
                    <a:lumMod val="95000"/>
                    <a:lumOff val="5000"/>
                  </a:schemeClr>
                </a:solidFill>
              </a:rPr>
              <a:t> </a:t>
            </a:r>
            <a:r>
              <a:rPr lang="ru-RU" i="1" dirty="0" err="1">
                <a:solidFill>
                  <a:schemeClr val="tx1">
                    <a:lumMod val="95000"/>
                    <a:lumOff val="5000"/>
                  </a:schemeClr>
                </a:solidFill>
              </a:rPr>
              <a:t>і</a:t>
            </a:r>
            <a:r>
              <a:rPr lang="ru-RU" i="1" dirty="0">
                <a:solidFill>
                  <a:schemeClr val="tx1">
                    <a:lumMod val="95000"/>
                    <a:lumOff val="5000"/>
                  </a:schemeClr>
                </a:solidFill>
              </a:rPr>
              <a:t> </a:t>
            </a:r>
            <a:r>
              <a:rPr lang="ru-RU" i="1" dirty="0" err="1">
                <a:solidFill>
                  <a:schemeClr val="tx1">
                    <a:lumMod val="95000"/>
                    <a:lumOff val="5000"/>
                  </a:schemeClr>
                </a:solidFill>
              </a:rPr>
              <a:t>куди</a:t>
            </a:r>
            <a:r>
              <a:rPr lang="ru-RU" i="1" dirty="0">
                <a:solidFill>
                  <a:schemeClr val="tx1">
                    <a:lumMod val="95000"/>
                    <a:lumOff val="5000"/>
                  </a:schemeClr>
                </a:solidFill>
              </a:rPr>
              <a:t> входили </a:t>
            </a:r>
            <a:r>
              <a:rPr lang="ru-RU" i="1" dirty="0" err="1">
                <a:solidFill>
                  <a:schemeClr val="tx1">
                    <a:lumMod val="95000"/>
                    <a:lumOff val="5000"/>
                  </a:schemeClr>
                </a:solidFill>
              </a:rPr>
              <a:t>основні</a:t>
            </a:r>
            <a:r>
              <a:rPr lang="ru-RU" i="1" dirty="0">
                <a:solidFill>
                  <a:schemeClr val="tx1">
                    <a:lumMod val="95000"/>
                    <a:lumOff val="5000"/>
                  </a:schemeClr>
                </a:solidFill>
              </a:rPr>
              <a:t> </a:t>
            </a:r>
            <a:r>
              <a:rPr lang="ru-RU" i="1" dirty="0" err="1">
                <a:solidFill>
                  <a:schemeClr val="tx1">
                    <a:lumMod val="95000"/>
                    <a:lumOff val="5000"/>
                  </a:schemeClr>
                </a:solidFill>
              </a:rPr>
              <a:t>риси</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китайських</a:t>
            </a:r>
            <a:r>
              <a:rPr lang="ru-RU" i="1" dirty="0" smtClean="0">
                <a:solidFill>
                  <a:schemeClr val="tx1">
                    <a:lumMod val="95000"/>
                    <a:lumOff val="5000"/>
                  </a:schemeClr>
                </a:solidFill>
              </a:rPr>
              <a:t> </a:t>
            </a:r>
            <a:r>
              <a:rPr lang="ru-RU" i="1" dirty="0" err="1">
                <a:solidFill>
                  <a:schemeClr val="tx1">
                    <a:lumMod val="95000"/>
                    <a:lumOff val="5000"/>
                  </a:schemeClr>
                </a:solidFill>
              </a:rPr>
              <a:t>ієрогліфів</a:t>
            </a:r>
            <a:r>
              <a:rPr lang="ru-RU" i="1" dirty="0">
                <a:solidFill>
                  <a:schemeClr val="tx1">
                    <a:lumMod val="95000"/>
                    <a:lumOff val="5000"/>
                  </a:schemeClr>
                </a:solidFill>
              </a:rPr>
              <a:t>. </a:t>
            </a:r>
            <a:r>
              <a:rPr lang="ru-RU" i="1" dirty="0" err="1">
                <a:solidFill>
                  <a:schemeClr val="tx1">
                    <a:lumMod val="95000"/>
                    <a:lumOff val="5000"/>
                  </a:schemeClr>
                </a:solidFill>
              </a:rPr>
              <a:t>Зіставляючи</a:t>
            </a:r>
            <a:r>
              <a:rPr lang="ru-RU" i="1" dirty="0">
                <a:solidFill>
                  <a:schemeClr val="tx1">
                    <a:lumMod val="95000"/>
                    <a:lumOff val="5000"/>
                  </a:schemeClr>
                </a:solidFill>
              </a:rPr>
              <a:t> </a:t>
            </a:r>
            <a:r>
              <a:rPr lang="ru-RU" i="1" dirty="0" err="1">
                <a:solidFill>
                  <a:schemeClr val="tx1">
                    <a:lumMod val="95000"/>
                    <a:lumOff val="5000"/>
                  </a:schemeClr>
                </a:solidFill>
              </a:rPr>
              <a:t>ці</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специфічні</a:t>
            </a:r>
            <a:r>
              <a:rPr lang="ru-RU" i="1" dirty="0" smtClean="0">
                <a:solidFill>
                  <a:schemeClr val="tx1">
                    <a:lumMod val="95000"/>
                    <a:lumOff val="5000"/>
                  </a:schemeClr>
                </a:solidFill>
              </a:rPr>
              <a:t> </a:t>
            </a:r>
            <a:r>
              <a:rPr lang="ru-RU" i="1" dirty="0" err="1">
                <a:solidFill>
                  <a:schemeClr val="tx1">
                    <a:lumMod val="95000"/>
                    <a:lumOff val="5000"/>
                  </a:schemeClr>
                </a:solidFill>
              </a:rPr>
              <a:t>риси</a:t>
            </a:r>
            <a:r>
              <a:rPr lang="ru-RU" i="1" dirty="0">
                <a:solidFill>
                  <a:schemeClr val="tx1">
                    <a:lumMod val="95000"/>
                    <a:lumOff val="5000"/>
                  </a:schemeClr>
                </a:solidFill>
              </a:rPr>
              <a:t>, </a:t>
            </a:r>
            <a:r>
              <a:rPr lang="ru-RU" i="1" dirty="0" err="1">
                <a:solidFill>
                  <a:schemeClr val="tx1">
                    <a:lumMod val="95000"/>
                    <a:lumOff val="5000"/>
                  </a:schemeClr>
                </a:solidFill>
              </a:rPr>
              <a:t>китайські</a:t>
            </a:r>
            <a:r>
              <a:rPr lang="ru-RU" i="1" dirty="0">
                <a:solidFill>
                  <a:schemeClr val="tx1">
                    <a:lumMod val="95000"/>
                    <a:lumOff val="5000"/>
                  </a:schemeClr>
                </a:solidFill>
              </a:rPr>
              <a:t> </a:t>
            </a:r>
            <a:r>
              <a:rPr lang="ru-RU" i="1" dirty="0" err="1">
                <a:solidFill>
                  <a:schemeClr val="tx1">
                    <a:lumMod val="95000"/>
                    <a:lumOff val="5000"/>
                  </a:schemeClr>
                </a:solidFill>
              </a:rPr>
              <a:t>вчені</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дійшли</a:t>
            </a:r>
            <a:r>
              <a:rPr lang="ru-RU" i="1" dirty="0" smtClean="0">
                <a:solidFill>
                  <a:schemeClr val="tx1">
                    <a:lumMod val="95000"/>
                    <a:lumOff val="5000"/>
                  </a:schemeClr>
                </a:solidFill>
              </a:rPr>
              <a:t> </a:t>
            </a:r>
            <a:r>
              <a:rPr lang="ru-RU" i="1" dirty="0" err="1">
                <a:solidFill>
                  <a:schemeClr val="tx1">
                    <a:lumMod val="95000"/>
                    <a:lumOff val="5000"/>
                  </a:schemeClr>
                </a:solidFill>
              </a:rPr>
              <a:t>висновку</a:t>
            </a:r>
            <a:r>
              <a:rPr lang="ru-RU" i="1" dirty="0">
                <a:solidFill>
                  <a:schemeClr val="tx1">
                    <a:lumMod val="95000"/>
                    <a:lumOff val="5000"/>
                  </a:schemeClr>
                </a:solidFill>
              </a:rPr>
              <a:t>, </a:t>
            </a:r>
            <a:r>
              <a:rPr lang="ru-RU" i="1" dirty="0" err="1">
                <a:solidFill>
                  <a:schemeClr val="tx1">
                    <a:lumMod val="95000"/>
                    <a:lumOff val="5000"/>
                  </a:schemeClr>
                </a:solidFill>
              </a:rPr>
              <a:t>що</a:t>
            </a:r>
            <a:r>
              <a:rPr lang="ru-RU" i="1" dirty="0">
                <a:solidFill>
                  <a:schemeClr val="tx1">
                    <a:lumMod val="95000"/>
                    <a:lumOff val="5000"/>
                  </a:schemeClr>
                </a:solidFill>
              </a:rPr>
              <a:t> </a:t>
            </a:r>
            <a:r>
              <a:rPr lang="ru-RU" i="1" dirty="0" err="1">
                <a:solidFill>
                  <a:schemeClr val="tx1">
                    <a:lumMod val="95000"/>
                    <a:lumOff val="5000"/>
                  </a:schemeClr>
                </a:solidFill>
              </a:rPr>
              <a:t>це</a:t>
            </a:r>
            <a:r>
              <a:rPr lang="ru-RU" i="1" dirty="0">
                <a:solidFill>
                  <a:schemeClr val="tx1">
                    <a:lumMod val="95000"/>
                    <a:lumOff val="5000"/>
                  </a:schemeClr>
                </a:solidFill>
              </a:rPr>
              <a:t> </a:t>
            </a:r>
            <a:r>
              <a:rPr lang="ru-RU" i="1" dirty="0" smtClean="0">
                <a:solidFill>
                  <a:schemeClr val="tx1">
                    <a:lumMod val="95000"/>
                    <a:lumOff val="5000"/>
                  </a:schemeClr>
                </a:solidFill>
              </a:rPr>
              <a:t>				</a:t>
            </a:r>
            <a:r>
              <a:rPr lang="ru-RU" i="1" dirty="0" err="1" smtClean="0">
                <a:solidFill>
                  <a:schemeClr val="tx1">
                    <a:lumMod val="95000"/>
                    <a:lumOff val="5000"/>
                  </a:schemeClr>
                </a:solidFill>
              </a:rPr>
              <a:t>протоїерогліфи</a:t>
            </a:r>
            <a:r>
              <a:rPr lang="ru-RU" i="1" dirty="0">
                <a:solidFill>
                  <a:schemeClr val="tx1">
                    <a:lumMod val="95000"/>
                    <a:lumOff val="5000"/>
                  </a:schemeClr>
                </a:solidFill>
              </a:rPr>
              <a:t>. </a:t>
            </a:r>
          </a:p>
        </p:txBody>
      </p:sp>
      <p:pic>
        <p:nvPicPr>
          <p:cNvPr id="25602" name="Picture 2" descr="Файл:Hanzi.svg"/>
          <p:cNvPicPr>
            <a:picLocks noChangeAspect="1" noChangeArrowheads="1"/>
          </p:cNvPicPr>
          <p:nvPr/>
        </p:nvPicPr>
        <p:blipFill>
          <a:blip r:embed="rId2" cstate="print"/>
          <a:srcRect/>
          <a:stretch>
            <a:fillRect/>
          </a:stretch>
        </p:blipFill>
        <p:spPr bwMode="auto">
          <a:xfrm>
            <a:off x="0" y="4357702"/>
            <a:ext cx="2500298" cy="2500298"/>
          </a:xfrm>
          <a:prstGeom prst="rect">
            <a:avLst/>
          </a:prstGeom>
          <a:noFill/>
        </p:spPr>
      </p:pic>
      <p:pic>
        <p:nvPicPr>
          <p:cNvPr id="25604" name="Picture 4" descr="http://ukrainian.cri.cn/chinaabc/chapter14/images/hanzi1.gif"/>
          <p:cNvPicPr>
            <a:picLocks noChangeAspect="1" noChangeArrowheads="1"/>
          </p:cNvPicPr>
          <p:nvPr/>
        </p:nvPicPr>
        <p:blipFill>
          <a:blip r:embed="rId3" cstate="print"/>
          <a:srcRect/>
          <a:stretch>
            <a:fillRect/>
          </a:stretch>
        </p:blipFill>
        <p:spPr bwMode="auto">
          <a:xfrm>
            <a:off x="6372860" y="5357827"/>
            <a:ext cx="2337769" cy="150017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likovnaumjetnost2.pbworks.com/f/1269882379/ideogrami%20kuce.png"/>
          <p:cNvPicPr>
            <a:picLocks noChangeAspect="1" noChangeArrowheads="1"/>
          </p:cNvPicPr>
          <p:nvPr/>
        </p:nvPicPr>
        <p:blipFill>
          <a:blip r:embed="rId2" cstate="print"/>
          <a:srcRect/>
          <a:stretch>
            <a:fillRect/>
          </a:stretch>
        </p:blipFill>
        <p:spPr bwMode="auto">
          <a:xfrm>
            <a:off x="7358082" y="5375509"/>
            <a:ext cx="1357290" cy="1482491"/>
          </a:xfrm>
          <a:prstGeom prst="rect">
            <a:avLst/>
          </a:prstGeom>
          <a:noFill/>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85720" y="0"/>
            <a:ext cx="8858280" cy="6858000"/>
          </a:xfrm>
        </p:spPr>
        <p:txBody>
          <a:bodyPr>
            <a:normAutofit lnSpcReduction="10000"/>
          </a:bodyPr>
          <a:lstStyle/>
          <a:p>
            <a:r>
              <a:rPr lang="ru-RU" sz="3300" i="1" dirty="0"/>
              <a:t>У Х</a:t>
            </a:r>
            <a:r>
              <a:rPr lang="en-US" sz="3300" i="1" dirty="0"/>
              <a:t>V</a:t>
            </a:r>
            <a:r>
              <a:rPr lang="ru-RU" sz="3300" i="1" dirty="0"/>
              <a:t>ІІІ </a:t>
            </a:r>
            <a:r>
              <a:rPr lang="ru-RU" sz="3300" i="1" dirty="0" err="1"/>
              <a:t>столітті</a:t>
            </a:r>
            <a:r>
              <a:rPr lang="ru-RU" sz="3300" i="1" dirty="0"/>
              <a:t> до </a:t>
            </a:r>
            <a:r>
              <a:rPr lang="ru-RU" sz="3300" i="1" dirty="0" err="1"/>
              <a:t>нашої</a:t>
            </a:r>
            <a:r>
              <a:rPr lang="ru-RU" sz="3300" i="1" dirty="0"/>
              <a:t> </a:t>
            </a:r>
            <a:r>
              <a:rPr lang="ru-RU" sz="3300" i="1" dirty="0" err="1"/>
              <a:t>ери</a:t>
            </a:r>
            <a:r>
              <a:rPr lang="ru-RU" sz="3300" i="1" dirty="0"/>
              <a:t> </a:t>
            </a:r>
            <a:r>
              <a:rPr lang="ru-RU" sz="3300" i="1" dirty="0" err="1"/>
              <a:t>з'явилася</a:t>
            </a:r>
            <a:r>
              <a:rPr lang="ru-RU" sz="3300" i="1" dirty="0"/>
              <a:t> система </a:t>
            </a:r>
            <a:r>
              <a:rPr lang="ru-RU" sz="3300" i="1" dirty="0" err="1"/>
              <a:t>китайських</a:t>
            </a:r>
            <a:r>
              <a:rPr lang="ru-RU" sz="3300" i="1" dirty="0"/>
              <a:t> </a:t>
            </a:r>
            <a:r>
              <a:rPr lang="ru-RU" sz="3300" i="1" dirty="0" err="1"/>
              <a:t>ієрогліфів</a:t>
            </a:r>
            <a:r>
              <a:rPr lang="ru-RU" sz="3300" i="1" dirty="0"/>
              <a:t>. </a:t>
            </a:r>
            <a:r>
              <a:rPr lang="ru-RU" sz="3300" i="1" dirty="0" err="1"/>
              <a:t>Згідно</a:t>
            </a:r>
            <a:r>
              <a:rPr lang="ru-RU" sz="3300" i="1" dirty="0"/>
              <a:t> </a:t>
            </a:r>
            <a:r>
              <a:rPr lang="ru-RU" sz="3300" i="1" dirty="0" err="1"/>
              <a:t>з</a:t>
            </a:r>
            <a:r>
              <a:rPr lang="ru-RU" sz="3300" i="1" dirty="0"/>
              <a:t> </a:t>
            </a:r>
            <a:r>
              <a:rPr lang="ru-RU" sz="3300" i="1" dirty="0" err="1"/>
              <a:t>історичними</a:t>
            </a:r>
            <a:r>
              <a:rPr lang="ru-RU" sz="3300" i="1" dirty="0"/>
              <a:t> </a:t>
            </a:r>
            <a:r>
              <a:rPr lang="ru-RU" sz="3300" i="1" dirty="0" err="1"/>
              <a:t>даними</a:t>
            </a:r>
            <a:r>
              <a:rPr lang="ru-RU" sz="3300" i="1" dirty="0"/>
              <a:t>, на початку </a:t>
            </a:r>
            <a:r>
              <a:rPr lang="ru-RU" sz="3300" i="1" dirty="0" err="1"/>
              <a:t>династії</a:t>
            </a:r>
            <a:r>
              <a:rPr lang="ru-RU" sz="3300" i="1" dirty="0"/>
              <a:t> </a:t>
            </a:r>
            <a:r>
              <a:rPr lang="ru-RU" sz="3300" i="1" dirty="0" err="1"/>
              <a:t>Шан</a:t>
            </a:r>
            <a:r>
              <a:rPr lang="ru-RU" sz="3300" i="1" dirty="0"/>
              <a:t> </a:t>
            </a:r>
            <a:r>
              <a:rPr lang="ru-RU" sz="3300" i="1" dirty="0" err="1"/>
              <a:t>китайська</a:t>
            </a:r>
            <a:r>
              <a:rPr lang="ru-RU" sz="3300" i="1" dirty="0"/>
              <a:t> культура </a:t>
            </a:r>
            <a:r>
              <a:rPr lang="ru-RU" sz="3300" i="1" dirty="0" err="1"/>
              <a:t>досягла</a:t>
            </a:r>
            <a:r>
              <a:rPr lang="ru-RU" sz="3300" i="1" dirty="0"/>
              <a:t> </a:t>
            </a:r>
            <a:r>
              <a:rPr lang="ru-RU" sz="3300" i="1" dirty="0" err="1"/>
              <a:t>високого</a:t>
            </a:r>
            <a:r>
              <a:rPr lang="ru-RU" sz="3300" i="1" dirty="0"/>
              <a:t> </a:t>
            </a:r>
            <a:r>
              <a:rPr lang="ru-RU" sz="3300" i="1" dirty="0" err="1"/>
              <a:t>рівня</a:t>
            </a:r>
            <a:r>
              <a:rPr lang="ru-RU" sz="3300" i="1" dirty="0"/>
              <a:t> </a:t>
            </a:r>
            <a:r>
              <a:rPr lang="ru-RU" sz="3300" i="1" dirty="0" err="1"/>
              <a:t>свого</a:t>
            </a:r>
            <a:r>
              <a:rPr lang="ru-RU" sz="3300" i="1" dirty="0"/>
              <a:t> </a:t>
            </a:r>
            <a:r>
              <a:rPr lang="ru-RU" sz="3300" i="1" dirty="0" err="1"/>
              <a:t>розвитку</a:t>
            </a:r>
            <a:r>
              <a:rPr lang="ru-RU" sz="3300" i="1" dirty="0"/>
              <a:t>, про </a:t>
            </a:r>
            <a:r>
              <a:rPr lang="ru-RU" sz="3300" i="1" dirty="0" err="1"/>
              <a:t>це</a:t>
            </a:r>
            <a:r>
              <a:rPr lang="ru-RU" sz="3300" i="1" dirty="0"/>
              <a:t> </a:t>
            </a:r>
            <a:r>
              <a:rPr lang="ru-RU" sz="3300" i="1" dirty="0" err="1"/>
              <a:t>свідчить</a:t>
            </a:r>
            <a:r>
              <a:rPr lang="ru-RU" sz="3300" i="1" dirty="0"/>
              <a:t> </a:t>
            </a:r>
            <a:r>
              <a:rPr lang="ru-RU" sz="3300" i="1" dirty="0" err="1"/>
              <a:t>поява</a:t>
            </a:r>
            <a:r>
              <a:rPr lang="ru-RU" sz="3300" i="1" dirty="0"/>
              <a:t> </a:t>
            </a:r>
            <a:r>
              <a:rPr lang="ru-RU" sz="3300" i="1" dirty="0" err="1"/>
              <a:t>кісток</a:t>
            </a:r>
            <a:r>
              <a:rPr lang="ru-RU" sz="3300" i="1" dirty="0"/>
              <a:t> </a:t>
            </a:r>
            <a:r>
              <a:rPr lang="ru-RU" sz="3300" i="1" dirty="0" err="1"/>
              <a:t>тварин</a:t>
            </a:r>
            <a:r>
              <a:rPr lang="ru-RU" sz="3300" i="1" dirty="0"/>
              <a:t> </a:t>
            </a:r>
            <a:r>
              <a:rPr lang="ru-RU" sz="3300" i="1" dirty="0" err="1"/>
              <a:t>і</a:t>
            </a:r>
            <a:r>
              <a:rPr lang="ru-RU" sz="3300" i="1" dirty="0"/>
              <a:t> </a:t>
            </a:r>
            <a:r>
              <a:rPr lang="ru-RU" sz="3300" i="1" dirty="0" err="1"/>
              <a:t>черепашачих</a:t>
            </a:r>
            <a:r>
              <a:rPr lang="ru-RU" sz="3300" i="1" dirty="0"/>
              <a:t> </a:t>
            </a:r>
            <a:r>
              <a:rPr lang="ru-RU" sz="3300" i="1" dirty="0" err="1"/>
              <a:t>панцирів</a:t>
            </a:r>
            <a:r>
              <a:rPr lang="ru-RU" sz="3300" i="1" dirty="0"/>
              <a:t> </a:t>
            </a:r>
            <a:r>
              <a:rPr lang="ru-RU" sz="3300" i="1" dirty="0" err="1"/>
              <a:t>з</a:t>
            </a:r>
            <a:r>
              <a:rPr lang="ru-RU" sz="3300" i="1" dirty="0"/>
              <a:t> </a:t>
            </a:r>
            <a:r>
              <a:rPr lang="ru-RU" sz="3300" i="1" dirty="0" err="1"/>
              <a:t>ієрогліфічними</a:t>
            </a:r>
            <a:r>
              <a:rPr lang="ru-RU" sz="3300" i="1" dirty="0"/>
              <a:t> </a:t>
            </a:r>
            <a:r>
              <a:rPr lang="ru-RU" sz="3300" i="1" dirty="0" err="1"/>
              <a:t>написами</a:t>
            </a:r>
            <a:r>
              <a:rPr lang="ru-RU" sz="3300" i="1" dirty="0"/>
              <a:t>. </a:t>
            </a:r>
            <a:r>
              <a:rPr lang="ru-RU" sz="3300" i="1" dirty="0" err="1"/>
              <a:t>Написи</a:t>
            </a:r>
            <a:r>
              <a:rPr lang="ru-RU" sz="3300" i="1" dirty="0"/>
              <a:t> на </a:t>
            </a:r>
            <a:r>
              <a:rPr lang="ru-RU" sz="3300" i="1" dirty="0" err="1"/>
              <a:t>черепашачих</a:t>
            </a:r>
            <a:r>
              <a:rPr lang="ru-RU" sz="3300" i="1" dirty="0"/>
              <a:t> панцирях </a:t>
            </a:r>
            <a:r>
              <a:rPr lang="ru-RU" sz="3300" i="1" dirty="0" err="1"/>
              <a:t>і</a:t>
            </a:r>
            <a:r>
              <a:rPr lang="ru-RU" sz="3300" i="1" dirty="0"/>
              <a:t> </a:t>
            </a:r>
            <a:r>
              <a:rPr lang="ru-RU" sz="3300" i="1" dirty="0" err="1"/>
              <a:t>кістках</a:t>
            </a:r>
            <a:r>
              <a:rPr lang="ru-RU" sz="3300" i="1" dirty="0"/>
              <a:t> – </a:t>
            </a:r>
            <a:r>
              <a:rPr lang="ru-RU" sz="3300" i="1" dirty="0" err="1"/>
              <a:t>це</a:t>
            </a:r>
            <a:r>
              <a:rPr lang="ru-RU" sz="3300" i="1" dirty="0"/>
              <a:t> </a:t>
            </a:r>
            <a:r>
              <a:rPr lang="ru-RU" sz="3300" i="1" dirty="0" err="1"/>
              <a:t>самі</a:t>
            </a:r>
            <a:r>
              <a:rPr lang="ru-RU" sz="3300" i="1" dirty="0"/>
              <a:t> </a:t>
            </a:r>
            <a:r>
              <a:rPr lang="ru-RU" sz="3300" i="1" dirty="0" err="1"/>
              <a:t>стародавні</a:t>
            </a:r>
            <a:r>
              <a:rPr lang="ru-RU" sz="3300" i="1" dirty="0"/>
              <a:t> </a:t>
            </a:r>
            <a:r>
              <a:rPr lang="ru-RU" sz="3300" i="1" dirty="0" err="1"/>
              <a:t>ієрогліфи</a:t>
            </a:r>
            <a:r>
              <a:rPr lang="ru-RU" sz="3300" i="1" dirty="0"/>
              <a:t>. При </a:t>
            </a:r>
            <a:r>
              <a:rPr lang="ru-RU" sz="3300" i="1" dirty="0" smtClean="0"/>
              <a:t>			</a:t>
            </a:r>
            <a:r>
              <a:rPr lang="ru-RU" sz="3300" i="1" dirty="0" err="1" smtClean="0"/>
              <a:t>династії</a:t>
            </a:r>
            <a:r>
              <a:rPr lang="ru-RU" sz="3300" i="1" dirty="0" smtClean="0"/>
              <a:t> </a:t>
            </a:r>
            <a:r>
              <a:rPr lang="ru-RU" sz="3300" i="1" dirty="0" err="1"/>
              <a:t>Шан</a:t>
            </a:r>
            <a:r>
              <a:rPr lang="ru-RU" sz="3300" i="1" dirty="0"/>
              <a:t> </a:t>
            </a:r>
            <a:r>
              <a:rPr lang="ru-RU" sz="3300" i="1" dirty="0" err="1"/>
              <a:t>правителі</a:t>
            </a:r>
            <a:r>
              <a:rPr lang="ru-RU" sz="3300" i="1" dirty="0"/>
              <a:t> часто </a:t>
            </a:r>
            <a:r>
              <a:rPr lang="ru-RU" sz="3300" i="1" dirty="0" smtClean="0"/>
              <a:t>				ворожили </a:t>
            </a:r>
            <a:r>
              <a:rPr lang="ru-RU" sz="3300" i="1" dirty="0"/>
              <a:t>на </a:t>
            </a:r>
            <a:r>
              <a:rPr lang="ru-RU" sz="3300" i="1" dirty="0" err="1"/>
              <a:t>черепашачих</a:t>
            </a:r>
            <a:r>
              <a:rPr lang="ru-RU" sz="3300" i="1" dirty="0"/>
              <a:t> панцирях </a:t>
            </a:r>
            <a:r>
              <a:rPr lang="ru-RU" sz="3300" i="1" dirty="0" err="1"/>
              <a:t>і</a:t>
            </a:r>
            <a:r>
              <a:rPr lang="ru-RU" sz="3300" i="1" dirty="0"/>
              <a:t> </a:t>
            </a:r>
            <a:r>
              <a:rPr lang="ru-RU" sz="3300" i="1" dirty="0" smtClean="0"/>
              <a:t>		</a:t>
            </a:r>
            <a:r>
              <a:rPr lang="ru-RU" sz="3300" i="1" dirty="0" err="1" smtClean="0"/>
              <a:t>кістках</a:t>
            </a:r>
            <a:r>
              <a:rPr lang="ru-RU" sz="3300" i="1" dirty="0" smtClean="0"/>
              <a:t> </a:t>
            </a:r>
            <a:r>
              <a:rPr lang="ru-RU" sz="3300" i="1" dirty="0"/>
              <a:t>перед </a:t>
            </a:r>
            <a:r>
              <a:rPr lang="ru-RU" sz="3300" i="1" dirty="0" err="1"/>
              <a:t>ухваленням</a:t>
            </a:r>
            <a:r>
              <a:rPr lang="ru-RU" sz="3300" i="1" dirty="0"/>
              <a:t> </a:t>
            </a:r>
            <a:r>
              <a:rPr lang="ru-RU" sz="3300" i="1" dirty="0" err="1"/>
              <a:t>важливого</a:t>
            </a:r>
            <a:r>
              <a:rPr lang="ru-RU" sz="3300" i="1" dirty="0"/>
              <a:t> </a:t>
            </a:r>
            <a:r>
              <a:rPr lang="ru-RU" sz="3300" i="1" dirty="0" smtClean="0"/>
              <a:t>		</a:t>
            </a:r>
            <a:r>
              <a:rPr lang="ru-RU" sz="3300" i="1" dirty="0" err="1" smtClean="0"/>
              <a:t>рішення</a:t>
            </a:r>
            <a:r>
              <a:rPr lang="ru-RU" sz="3300" i="1" dirty="0" smtClean="0"/>
              <a:t> </a:t>
            </a:r>
            <a:r>
              <a:rPr lang="ru-RU" sz="3300" i="1" dirty="0"/>
              <a:t>у </a:t>
            </a:r>
            <a:r>
              <a:rPr lang="ru-RU" sz="3300" i="1" dirty="0" err="1"/>
              <a:t>сфері</a:t>
            </a:r>
            <a:r>
              <a:rPr lang="ru-RU" sz="3300" i="1" dirty="0"/>
              <a:t> </a:t>
            </a:r>
            <a:r>
              <a:rPr lang="ru-RU" sz="3300" i="1" dirty="0" err="1"/>
              <a:t>управління</a:t>
            </a:r>
            <a:r>
              <a:rPr lang="ru-RU" sz="3300" i="1" dirty="0"/>
              <a:t> </a:t>
            </a:r>
            <a:r>
              <a:rPr lang="ru-RU" sz="3300" i="1" dirty="0" smtClean="0"/>
              <a:t>				державою</a:t>
            </a:r>
            <a:r>
              <a:rPr lang="ru-RU" sz="3300" i="1" dirty="0"/>
              <a:t>. </a:t>
            </a:r>
          </a:p>
        </p:txBody>
      </p:sp>
      <p:pic>
        <p:nvPicPr>
          <p:cNvPr id="25602" name="Picture 2" descr="Файл:Hanzi.svg"/>
          <p:cNvPicPr>
            <a:picLocks noChangeAspect="1" noChangeArrowheads="1"/>
          </p:cNvPicPr>
          <p:nvPr/>
        </p:nvPicPr>
        <p:blipFill>
          <a:blip r:embed="rId3" cstate="print"/>
          <a:srcRect/>
          <a:stretch>
            <a:fillRect/>
          </a:stretch>
        </p:blipFill>
        <p:spPr bwMode="auto">
          <a:xfrm>
            <a:off x="0" y="4357702"/>
            <a:ext cx="2500298" cy="250029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57422" y="4357694"/>
            <a:ext cx="6786578" cy="2500306"/>
          </a:xfrm>
        </p:spPr>
        <p:txBody>
          <a:bodyPr>
            <a:noAutofit/>
          </a:bodyPr>
          <a:lstStyle/>
          <a:p>
            <a:pPr algn="l"/>
            <a:r>
              <a:rPr lang="ru-RU" sz="2200" i="1" dirty="0" err="1"/>
              <a:t>Написи</a:t>
            </a:r>
            <a:r>
              <a:rPr lang="ru-RU" sz="2200" i="1" dirty="0"/>
              <a:t> на </a:t>
            </a:r>
            <a:r>
              <a:rPr lang="ru-RU" sz="2200" i="1" dirty="0" err="1"/>
              <a:t>черепашачих</a:t>
            </a:r>
            <a:r>
              <a:rPr lang="ru-RU" sz="2200" i="1" dirty="0"/>
              <a:t> панцирях </a:t>
            </a:r>
            <a:r>
              <a:rPr lang="ru-RU" sz="2200" i="1" dirty="0" err="1"/>
              <a:t>і</a:t>
            </a:r>
            <a:r>
              <a:rPr lang="ru-RU" sz="2200" i="1" dirty="0"/>
              <a:t> </a:t>
            </a:r>
            <a:r>
              <a:rPr lang="ru-RU" sz="2200" i="1" dirty="0" err="1"/>
              <a:t>кістках</a:t>
            </a:r>
            <a:r>
              <a:rPr lang="ru-RU" sz="2200" i="1" dirty="0"/>
              <a:t> </a:t>
            </a:r>
            <a:r>
              <a:rPr lang="ru-RU" sz="2200" i="1" dirty="0" err="1"/>
              <a:t>тварин</a:t>
            </a:r>
            <a:r>
              <a:rPr lang="ru-RU" sz="2200" i="1" dirty="0"/>
              <a:t> </a:t>
            </a:r>
            <a:r>
              <a:rPr lang="ru-RU" sz="2200" i="1" dirty="0" err="1"/>
              <a:t>є</a:t>
            </a:r>
            <a:r>
              <a:rPr lang="ru-RU" sz="2200" i="1" dirty="0"/>
              <a:t> </a:t>
            </a:r>
            <a:r>
              <a:rPr lang="ru-RU" sz="2200" i="1" dirty="0" err="1"/>
              <a:t>зрілою</a:t>
            </a:r>
            <a:r>
              <a:rPr lang="ru-RU" sz="2200" i="1" dirty="0"/>
              <a:t> системою </a:t>
            </a:r>
            <a:r>
              <a:rPr lang="ru-RU" sz="2200" i="1" dirty="0" err="1"/>
              <a:t>письмових</a:t>
            </a:r>
            <a:r>
              <a:rPr lang="ru-RU" sz="2200" i="1" dirty="0"/>
              <a:t> </a:t>
            </a:r>
            <a:r>
              <a:rPr lang="ru-RU" sz="2200" i="1" dirty="0" err="1"/>
              <a:t>знаків</a:t>
            </a:r>
            <a:r>
              <a:rPr lang="ru-RU" sz="2200" i="1" dirty="0"/>
              <a:t>, вони створили основу для </a:t>
            </a:r>
            <a:r>
              <a:rPr lang="ru-RU" sz="2200" i="1" dirty="0" err="1"/>
              <a:t>подальшого</a:t>
            </a:r>
            <a:r>
              <a:rPr lang="ru-RU" sz="2200" i="1" dirty="0"/>
              <a:t> </a:t>
            </a:r>
            <a:r>
              <a:rPr lang="ru-RU" sz="2200" i="1" dirty="0" err="1"/>
              <a:t>розвитку</a:t>
            </a:r>
            <a:r>
              <a:rPr lang="ru-RU" sz="2200" i="1" dirty="0"/>
              <a:t> </a:t>
            </a:r>
            <a:r>
              <a:rPr lang="ru-RU" sz="2200" i="1" dirty="0" err="1"/>
              <a:t>китайських</a:t>
            </a:r>
            <a:r>
              <a:rPr lang="ru-RU" sz="2200" i="1" dirty="0"/>
              <a:t> </a:t>
            </a:r>
            <a:r>
              <a:rPr lang="ru-RU" sz="2200" i="1" dirty="0" err="1"/>
              <a:t>ієрогліфів</a:t>
            </a:r>
            <a:r>
              <a:rPr lang="ru-RU" sz="2200" i="1" dirty="0"/>
              <a:t>. </a:t>
            </a:r>
            <a:r>
              <a:rPr lang="ru-RU" sz="2200" i="1" dirty="0" err="1"/>
              <a:t>Після</a:t>
            </a:r>
            <a:r>
              <a:rPr lang="ru-RU" sz="2200" i="1" dirty="0"/>
              <a:t> </a:t>
            </a:r>
            <a:r>
              <a:rPr lang="ru-RU" sz="2200" i="1" dirty="0" err="1"/>
              <a:t>цього</a:t>
            </a:r>
            <a:r>
              <a:rPr lang="ru-RU" sz="2200" i="1" dirty="0"/>
              <a:t>, </a:t>
            </a:r>
            <a:r>
              <a:rPr lang="ru-RU" sz="2200" i="1" dirty="0" err="1"/>
              <a:t>з'явилися</a:t>
            </a:r>
            <a:r>
              <a:rPr lang="ru-RU" sz="2200" i="1" dirty="0"/>
              <a:t> </a:t>
            </a:r>
            <a:r>
              <a:rPr lang="ru-RU" sz="2200" i="1" dirty="0" err="1"/>
              <a:t>написи</a:t>
            </a:r>
            <a:r>
              <a:rPr lang="ru-RU" sz="2200" i="1" dirty="0"/>
              <a:t>, </a:t>
            </a:r>
            <a:r>
              <a:rPr lang="ru-RU" sz="2200" i="1" dirty="0" err="1"/>
              <a:t>які</a:t>
            </a:r>
            <a:r>
              <a:rPr lang="ru-RU" sz="2200" i="1" dirty="0"/>
              <a:t> </a:t>
            </a:r>
            <a:r>
              <a:rPr lang="ru-RU" sz="2200" i="1" dirty="0" err="1"/>
              <a:t>наносилися</a:t>
            </a:r>
            <a:r>
              <a:rPr lang="ru-RU" sz="2200" i="1" dirty="0"/>
              <a:t> </a:t>
            </a:r>
            <a:r>
              <a:rPr lang="ru-RU" sz="2200" i="1" dirty="0" err="1"/>
              <a:t>або</a:t>
            </a:r>
            <a:r>
              <a:rPr lang="ru-RU" sz="2200" i="1" dirty="0"/>
              <a:t> </a:t>
            </a:r>
            <a:r>
              <a:rPr lang="ru-RU" sz="2200" i="1" dirty="0" err="1"/>
              <a:t>відливалися</a:t>
            </a:r>
            <a:r>
              <a:rPr lang="ru-RU" sz="2200" i="1" dirty="0"/>
              <a:t> на бронзовому </a:t>
            </a:r>
            <a:r>
              <a:rPr lang="ru-RU" sz="2200" i="1" dirty="0" err="1"/>
              <a:t>начинні</a:t>
            </a:r>
            <a:r>
              <a:rPr lang="ru-RU" sz="2200" i="1" dirty="0"/>
              <a:t>, </a:t>
            </a:r>
            <a:r>
              <a:rPr lang="ru-RU" sz="2200" i="1" dirty="0" err="1"/>
              <a:t>ієрогліфічні</a:t>
            </a:r>
            <a:r>
              <a:rPr lang="ru-RU" sz="2200" i="1" dirty="0"/>
              <a:t> </a:t>
            </a:r>
            <a:r>
              <a:rPr lang="ru-RU" sz="2200" i="1" dirty="0" err="1"/>
              <a:t>стилі</a:t>
            </a:r>
            <a:r>
              <a:rPr lang="ru-RU" sz="2200" i="1" dirty="0"/>
              <a:t> “Мала печатка”, “</a:t>
            </a:r>
            <a:r>
              <a:rPr lang="ru-RU" sz="2200" i="1" dirty="0" err="1"/>
              <a:t>Статутний</a:t>
            </a:r>
            <a:r>
              <a:rPr lang="ru-RU" sz="2200" i="1" dirty="0"/>
              <a:t> стиль” та </a:t>
            </a:r>
            <a:r>
              <a:rPr lang="ru-RU" sz="2200" i="1" dirty="0" err="1"/>
              <a:t>ін</a:t>
            </a:r>
            <a:r>
              <a:rPr lang="ru-RU" sz="2200" i="1" dirty="0"/>
              <a:t>, </a:t>
            </a:r>
            <a:r>
              <a:rPr lang="ru-RU" sz="2200" i="1" dirty="0" err="1"/>
              <a:t>якими</a:t>
            </a:r>
            <a:r>
              <a:rPr lang="ru-RU" sz="2200" i="1" dirty="0"/>
              <a:t> </a:t>
            </a:r>
            <a:r>
              <a:rPr lang="ru-RU" sz="2200" i="1" dirty="0" err="1"/>
              <a:t>користуються</a:t>
            </a:r>
            <a:r>
              <a:rPr lang="ru-RU" sz="2200" i="1" dirty="0"/>
              <a:t> до </a:t>
            </a:r>
            <a:r>
              <a:rPr lang="ru-RU" sz="2200" i="1" dirty="0" err="1"/>
              <a:t>цих</a:t>
            </a:r>
            <a:r>
              <a:rPr lang="ru-RU" sz="2200" i="1" dirty="0"/>
              <a:t> </a:t>
            </a:r>
            <a:r>
              <a:rPr lang="ru-RU" sz="2200" i="1" dirty="0" err="1"/>
              <a:t>пір</a:t>
            </a:r>
            <a:r>
              <a:rPr lang="ru-RU" sz="2200" i="1" dirty="0"/>
              <a:t>.</a:t>
            </a:r>
          </a:p>
        </p:txBody>
      </p:sp>
      <p:sp>
        <p:nvSpPr>
          <p:cNvPr id="3" name="Содержимое 2"/>
          <p:cNvSpPr>
            <a:spLocks noGrp="1"/>
          </p:cNvSpPr>
          <p:nvPr>
            <p:ph idx="1"/>
          </p:nvPr>
        </p:nvSpPr>
        <p:spPr>
          <a:xfrm>
            <a:off x="0" y="285728"/>
            <a:ext cx="6929454" cy="4525963"/>
          </a:xfrm>
        </p:spPr>
        <p:txBody>
          <a:bodyPr>
            <a:normAutofit fontScale="77500" lnSpcReduction="20000"/>
          </a:bodyPr>
          <a:lstStyle/>
          <a:p>
            <a:r>
              <a:rPr lang="ru-RU" i="1" dirty="0"/>
              <a:t>До </a:t>
            </a:r>
            <a:r>
              <a:rPr lang="ru-RU" i="1" dirty="0" err="1"/>
              <a:t>теперішнього</a:t>
            </a:r>
            <a:r>
              <a:rPr lang="ru-RU" i="1" dirty="0"/>
              <a:t> часу </a:t>
            </a:r>
            <a:r>
              <a:rPr lang="ru-RU" i="1" dirty="0" err="1"/>
              <a:t>китайськими</a:t>
            </a:r>
            <a:r>
              <a:rPr lang="ru-RU" i="1" dirty="0"/>
              <a:t> археологами </a:t>
            </a:r>
            <a:r>
              <a:rPr lang="ru-RU" i="1" dirty="0" err="1"/>
              <a:t>було</a:t>
            </a:r>
            <a:r>
              <a:rPr lang="ru-RU" i="1" dirty="0"/>
              <a:t> </a:t>
            </a:r>
            <a:r>
              <a:rPr lang="ru-RU" i="1" dirty="0" err="1"/>
              <a:t>виявлено</a:t>
            </a:r>
            <a:r>
              <a:rPr lang="ru-RU" i="1" dirty="0"/>
              <a:t> </a:t>
            </a:r>
            <a:r>
              <a:rPr lang="ru-RU" i="1" dirty="0" err="1"/>
              <a:t>більше</a:t>
            </a:r>
            <a:r>
              <a:rPr lang="ru-RU" i="1" dirty="0"/>
              <a:t> 160 </a:t>
            </a:r>
            <a:r>
              <a:rPr lang="ru-RU" i="1" dirty="0" err="1"/>
              <a:t>фрагментів</a:t>
            </a:r>
            <a:r>
              <a:rPr lang="ru-RU" i="1" dirty="0"/>
              <a:t> </a:t>
            </a:r>
            <a:r>
              <a:rPr lang="ru-RU" i="1" dirty="0" err="1"/>
              <a:t>черепашачих</a:t>
            </a:r>
            <a:r>
              <a:rPr lang="ru-RU" i="1" dirty="0"/>
              <a:t> </a:t>
            </a:r>
            <a:r>
              <a:rPr lang="ru-RU" i="1" dirty="0" err="1"/>
              <a:t>панцирів</a:t>
            </a:r>
            <a:r>
              <a:rPr lang="ru-RU" i="1" dirty="0"/>
              <a:t>, на </a:t>
            </a:r>
            <a:r>
              <a:rPr lang="ru-RU" i="1" dirty="0" err="1"/>
              <a:t>яких</a:t>
            </a:r>
            <a:r>
              <a:rPr lang="ru-RU" i="1" dirty="0"/>
              <a:t> </a:t>
            </a:r>
            <a:r>
              <a:rPr lang="ru-RU" i="1" dirty="0" err="1"/>
              <a:t>вирізані</a:t>
            </a:r>
            <a:r>
              <a:rPr lang="ru-RU" i="1" dirty="0"/>
              <a:t> </a:t>
            </a:r>
            <a:r>
              <a:rPr lang="ru-RU" i="1" dirty="0" err="1"/>
              <a:t>більше</a:t>
            </a:r>
            <a:r>
              <a:rPr lang="ru-RU" i="1" dirty="0"/>
              <a:t> 4 </a:t>
            </a:r>
            <a:r>
              <a:rPr lang="ru-RU" i="1" dirty="0" err="1"/>
              <a:t>тисяч</a:t>
            </a:r>
            <a:r>
              <a:rPr lang="ru-RU" i="1" dirty="0"/>
              <a:t> </a:t>
            </a:r>
            <a:r>
              <a:rPr lang="ru-RU" i="1" dirty="0" err="1"/>
              <a:t>різних</a:t>
            </a:r>
            <a:r>
              <a:rPr lang="ru-RU" i="1" dirty="0"/>
              <a:t> </a:t>
            </a:r>
            <a:r>
              <a:rPr lang="ru-RU" i="1" dirty="0" err="1"/>
              <a:t>письмових</a:t>
            </a:r>
            <a:r>
              <a:rPr lang="ru-RU" i="1" dirty="0"/>
              <a:t> </a:t>
            </a:r>
            <a:r>
              <a:rPr lang="ru-RU" i="1" dirty="0" err="1"/>
              <a:t>знаків</a:t>
            </a:r>
            <a:r>
              <a:rPr lang="ru-RU" i="1" dirty="0"/>
              <a:t>. До </a:t>
            </a:r>
            <a:r>
              <a:rPr lang="ru-RU" i="1" dirty="0" err="1"/>
              <a:t>цих</a:t>
            </a:r>
            <a:r>
              <a:rPr lang="ru-RU" i="1" dirty="0"/>
              <a:t> </a:t>
            </a:r>
            <a:r>
              <a:rPr lang="ru-RU" i="1" dirty="0" err="1"/>
              <a:t>пір</a:t>
            </a:r>
            <a:r>
              <a:rPr lang="ru-RU" i="1" dirty="0"/>
              <a:t>, </a:t>
            </a:r>
            <a:r>
              <a:rPr lang="ru-RU" i="1" dirty="0" err="1"/>
              <a:t>китайські</a:t>
            </a:r>
            <a:r>
              <a:rPr lang="ru-RU" i="1" dirty="0"/>
              <a:t> </a:t>
            </a:r>
            <a:r>
              <a:rPr lang="ru-RU" i="1" dirty="0" err="1"/>
              <a:t>вчені</a:t>
            </a:r>
            <a:r>
              <a:rPr lang="ru-RU" i="1" dirty="0"/>
              <a:t> </a:t>
            </a:r>
            <a:r>
              <a:rPr lang="ru-RU" i="1" dirty="0" err="1"/>
              <a:t>вивчили</a:t>
            </a:r>
            <a:r>
              <a:rPr lang="ru-RU" i="1" dirty="0"/>
              <a:t> 3000 </a:t>
            </a:r>
            <a:r>
              <a:rPr lang="ru-RU" i="1" dirty="0" err="1"/>
              <a:t>з</a:t>
            </a:r>
            <a:r>
              <a:rPr lang="ru-RU" i="1" dirty="0"/>
              <a:t> них </a:t>
            </a:r>
            <a:r>
              <a:rPr lang="ru-RU" i="1" dirty="0" err="1"/>
              <a:t>і</a:t>
            </a:r>
            <a:r>
              <a:rPr lang="ru-RU" i="1" dirty="0"/>
              <a:t> </a:t>
            </a:r>
            <a:r>
              <a:rPr lang="ru-RU" i="1" dirty="0" err="1"/>
              <a:t>прокоментували</a:t>
            </a:r>
            <a:r>
              <a:rPr lang="ru-RU" i="1" dirty="0"/>
              <a:t> 1000 </a:t>
            </a:r>
            <a:r>
              <a:rPr lang="ru-RU" i="1" dirty="0" err="1"/>
              <a:t>з</a:t>
            </a:r>
            <a:r>
              <a:rPr lang="ru-RU" i="1" dirty="0"/>
              <a:t> них. </a:t>
            </a:r>
            <a:r>
              <a:rPr lang="ru-RU" i="1" dirty="0" err="1"/>
              <a:t>Останні</a:t>
            </a:r>
            <a:r>
              <a:rPr lang="ru-RU" i="1" dirty="0"/>
              <a:t> 3000 </a:t>
            </a:r>
            <a:r>
              <a:rPr lang="ru-RU" i="1" dirty="0" err="1"/>
              <a:t>було</a:t>
            </a:r>
            <a:r>
              <a:rPr lang="ru-RU" i="1" dirty="0"/>
              <a:t> </a:t>
            </a:r>
            <a:r>
              <a:rPr lang="ru-RU" i="1" dirty="0" err="1"/>
              <a:t>або</a:t>
            </a:r>
            <a:r>
              <a:rPr lang="ru-RU" i="1" dirty="0"/>
              <a:t> не </a:t>
            </a:r>
            <a:r>
              <a:rPr lang="ru-RU" i="1" dirty="0" err="1"/>
              <a:t>піддаються</a:t>
            </a:r>
            <a:r>
              <a:rPr lang="ru-RU" i="1" dirty="0"/>
              <a:t> </a:t>
            </a:r>
            <a:r>
              <a:rPr lang="ru-RU" i="1" dirty="0" err="1"/>
              <a:t>тлумаченню</a:t>
            </a:r>
            <a:r>
              <a:rPr lang="ru-RU" i="1" dirty="0"/>
              <a:t>, </a:t>
            </a:r>
            <a:r>
              <a:rPr lang="ru-RU" i="1" dirty="0" err="1"/>
              <a:t>або</a:t>
            </a:r>
            <a:r>
              <a:rPr lang="ru-RU" i="1" dirty="0"/>
              <a:t> у </a:t>
            </a:r>
            <a:r>
              <a:rPr lang="ru-RU" i="1" dirty="0" err="1"/>
              <a:t>вчених</a:t>
            </a:r>
            <a:r>
              <a:rPr lang="ru-RU" i="1" dirty="0"/>
              <a:t> </a:t>
            </a:r>
            <a:r>
              <a:rPr lang="ru-RU" i="1" dirty="0" err="1"/>
              <a:t>існують</a:t>
            </a:r>
            <a:r>
              <a:rPr lang="ru-RU" i="1" dirty="0"/>
              <a:t> </a:t>
            </a:r>
            <a:r>
              <a:rPr lang="ru-RU" i="1" dirty="0" err="1"/>
              <a:t>розбіжності</a:t>
            </a:r>
            <a:r>
              <a:rPr lang="ru-RU" i="1" dirty="0"/>
              <a:t> </a:t>
            </a:r>
            <a:r>
              <a:rPr lang="ru-RU" i="1" dirty="0" err="1"/>
              <a:t>з</a:t>
            </a:r>
            <a:r>
              <a:rPr lang="ru-RU" i="1" dirty="0"/>
              <a:t> приводу </a:t>
            </a:r>
            <a:r>
              <a:rPr lang="ru-RU" i="1" dirty="0" err="1"/>
              <a:t>змісту</a:t>
            </a:r>
            <a:r>
              <a:rPr lang="ru-RU" i="1" dirty="0"/>
              <a:t> </a:t>
            </a:r>
            <a:r>
              <a:rPr lang="ru-RU" i="1" dirty="0" err="1"/>
              <a:t>написів</a:t>
            </a:r>
            <a:r>
              <a:rPr lang="ru-RU" i="1" dirty="0"/>
              <a:t>. Не </a:t>
            </a:r>
            <a:r>
              <a:rPr lang="ru-RU" i="1" dirty="0" err="1"/>
              <a:t>дивлячись</a:t>
            </a:r>
            <a:r>
              <a:rPr lang="ru-RU" i="1" dirty="0"/>
              <a:t> на </a:t>
            </a:r>
            <a:r>
              <a:rPr lang="ru-RU" i="1" dirty="0" err="1"/>
              <a:t>це</a:t>
            </a:r>
            <a:r>
              <a:rPr lang="ru-RU" i="1" dirty="0"/>
              <a:t>, </a:t>
            </a:r>
            <a:r>
              <a:rPr lang="ru-RU" i="1" dirty="0" err="1"/>
              <a:t>на</a:t>
            </a:r>
            <a:r>
              <a:rPr lang="ru-RU" i="1" dirty="0"/>
              <a:t> </a:t>
            </a:r>
            <a:r>
              <a:rPr lang="ru-RU" i="1" dirty="0" err="1"/>
              <a:t>основі</a:t>
            </a:r>
            <a:r>
              <a:rPr lang="ru-RU" i="1" dirty="0"/>
              <a:t> 1000 </a:t>
            </a:r>
            <a:r>
              <a:rPr lang="ru-RU" i="1" dirty="0" err="1"/>
              <a:t>розшифрованих</a:t>
            </a:r>
            <a:r>
              <a:rPr lang="ru-RU" i="1" dirty="0"/>
              <a:t> </a:t>
            </a:r>
            <a:r>
              <a:rPr lang="ru-RU" i="1" dirty="0" err="1"/>
              <a:t>ієрогліфів</a:t>
            </a:r>
            <a:r>
              <a:rPr lang="ru-RU" i="1" dirty="0"/>
              <a:t> </a:t>
            </a:r>
            <a:r>
              <a:rPr lang="ru-RU" i="1" dirty="0" err="1"/>
              <a:t>учені</a:t>
            </a:r>
            <a:r>
              <a:rPr lang="ru-RU" i="1" dirty="0"/>
              <a:t> </a:t>
            </a:r>
            <a:r>
              <a:rPr lang="ru-RU" i="1" dirty="0" err="1"/>
              <a:t>отримали</a:t>
            </a:r>
            <a:r>
              <a:rPr lang="ru-RU" i="1" dirty="0"/>
              <a:t> </a:t>
            </a:r>
            <a:r>
              <a:rPr lang="ru-RU" i="1" dirty="0" err="1"/>
              <a:t>основну</a:t>
            </a:r>
            <a:r>
              <a:rPr lang="ru-RU" i="1" dirty="0"/>
              <a:t> </a:t>
            </a:r>
            <a:r>
              <a:rPr lang="ru-RU" i="1" dirty="0" err="1"/>
              <a:t>інформацію</a:t>
            </a:r>
            <a:r>
              <a:rPr lang="ru-RU" i="1" dirty="0"/>
              <a:t> про </a:t>
            </a:r>
            <a:r>
              <a:rPr lang="ru-RU" i="1" dirty="0" err="1"/>
              <a:t>політичну</a:t>
            </a:r>
            <a:r>
              <a:rPr lang="ru-RU" i="1" dirty="0"/>
              <a:t>, </a:t>
            </a:r>
            <a:r>
              <a:rPr lang="ru-RU" i="1" dirty="0" err="1"/>
              <a:t>економічну</a:t>
            </a:r>
            <a:r>
              <a:rPr lang="ru-RU" i="1" dirty="0"/>
              <a:t> </a:t>
            </a:r>
            <a:r>
              <a:rPr lang="ru-RU" i="1" dirty="0" err="1"/>
              <a:t>і</a:t>
            </a:r>
            <a:r>
              <a:rPr lang="ru-RU" i="1" dirty="0"/>
              <a:t> </a:t>
            </a:r>
            <a:r>
              <a:rPr lang="ru-RU" i="1" dirty="0" err="1"/>
              <a:t>культурну</a:t>
            </a:r>
            <a:r>
              <a:rPr lang="ru-RU" i="1" dirty="0"/>
              <a:t> </a:t>
            </a:r>
            <a:r>
              <a:rPr lang="ru-RU" i="1" dirty="0" err="1"/>
              <a:t>ситуацію</a:t>
            </a:r>
            <a:r>
              <a:rPr lang="ru-RU" i="1" dirty="0"/>
              <a:t> </a:t>
            </a:r>
            <a:r>
              <a:rPr lang="ru-RU" i="1" dirty="0" err="1"/>
              <a:t>періоду</a:t>
            </a:r>
            <a:r>
              <a:rPr lang="ru-RU" i="1" dirty="0"/>
              <a:t> </a:t>
            </a:r>
            <a:r>
              <a:rPr lang="ru-RU" i="1" dirty="0" err="1"/>
              <a:t>Шан</a:t>
            </a:r>
            <a:r>
              <a:rPr lang="ru-RU" i="1" dirty="0"/>
              <a:t>.</a:t>
            </a:r>
          </a:p>
        </p:txBody>
      </p:sp>
      <p:pic>
        <p:nvPicPr>
          <p:cNvPr id="25602" name="Picture 2" descr="Файл:Hanzi.svg"/>
          <p:cNvPicPr>
            <a:picLocks noChangeAspect="1" noChangeArrowheads="1"/>
          </p:cNvPicPr>
          <p:nvPr/>
        </p:nvPicPr>
        <p:blipFill>
          <a:blip r:embed="rId2" cstate="print"/>
          <a:srcRect/>
          <a:stretch>
            <a:fillRect/>
          </a:stretch>
        </p:blipFill>
        <p:spPr bwMode="auto">
          <a:xfrm>
            <a:off x="0" y="4357702"/>
            <a:ext cx="2500298" cy="2500298"/>
          </a:xfrm>
          <a:prstGeom prst="rect">
            <a:avLst/>
          </a:prstGeom>
          <a:noFill/>
        </p:spPr>
      </p:pic>
      <p:pic>
        <p:nvPicPr>
          <p:cNvPr id="40962" name="Picture 2" descr="http://ukrainian.cri.cn/chinaabc/chapter14/images/hanzi2.gif"/>
          <p:cNvPicPr>
            <a:picLocks noChangeAspect="1" noChangeArrowheads="1"/>
          </p:cNvPicPr>
          <p:nvPr/>
        </p:nvPicPr>
        <p:blipFill>
          <a:blip r:embed="rId3" cstate="print"/>
          <a:srcRect/>
          <a:stretch>
            <a:fillRect/>
          </a:stretch>
        </p:blipFill>
        <p:spPr bwMode="auto">
          <a:xfrm>
            <a:off x="6786578" y="714356"/>
            <a:ext cx="2143108" cy="292893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4143372" cy="2357430"/>
          </a:xfrm>
        </p:spPr>
        <p:txBody>
          <a:bodyPr>
            <a:normAutofit/>
          </a:bodyPr>
          <a:lstStyle/>
          <a:p>
            <a:pPr algn="l"/>
            <a:r>
              <a:rPr lang="ru-RU" sz="2500" i="1" dirty="0" err="1"/>
              <a:t>Процес</a:t>
            </a:r>
            <a:r>
              <a:rPr lang="ru-RU" sz="2500" i="1" dirty="0"/>
              <a:t> </a:t>
            </a:r>
            <a:r>
              <a:rPr lang="ru-RU" sz="2500" i="1" dirty="0" err="1"/>
              <a:t>еволюції</a:t>
            </a:r>
            <a:r>
              <a:rPr lang="ru-RU" sz="2500" i="1" dirty="0"/>
              <a:t> </a:t>
            </a:r>
            <a:r>
              <a:rPr lang="ru-RU" sz="2500" i="1" dirty="0" err="1"/>
              <a:t>китайської</a:t>
            </a:r>
            <a:r>
              <a:rPr lang="ru-RU" sz="2500" i="1" dirty="0"/>
              <a:t> </a:t>
            </a:r>
            <a:r>
              <a:rPr lang="ru-RU" sz="2500" i="1" dirty="0" err="1"/>
              <a:t>ієрогліфіки</a:t>
            </a:r>
            <a:r>
              <a:rPr lang="ru-RU" sz="2500" i="1" dirty="0"/>
              <a:t> </a:t>
            </a:r>
            <a:r>
              <a:rPr lang="ru-RU" sz="2500" i="1" dirty="0" err="1"/>
              <a:t>є</a:t>
            </a:r>
            <a:r>
              <a:rPr lang="ru-RU" sz="2500" i="1" dirty="0"/>
              <a:t> </a:t>
            </a:r>
            <a:r>
              <a:rPr lang="ru-RU" sz="2500" i="1" dirty="0" err="1"/>
              <a:t>процесом</a:t>
            </a:r>
            <a:r>
              <a:rPr lang="ru-RU" sz="2500" i="1" dirty="0"/>
              <a:t> </a:t>
            </a:r>
            <a:r>
              <a:rPr lang="ru-RU" sz="2500" i="1" dirty="0" err="1"/>
              <a:t>поступової</a:t>
            </a:r>
            <a:r>
              <a:rPr lang="ru-RU" sz="2500" i="1" dirty="0"/>
              <a:t> </a:t>
            </a:r>
            <a:r>
              <a:rPr lang="ru-RU" sz="2500" i="1" dirty="0" err="1"/>
              <a:t>стандартизації</a:t>
            </a:r>
            <a:r>
              <a:rPr lang="ru-RU" sz="2500" i="1" dirty="0"/>
              <a:t> </a:t>
            </a:r>
            <a:r>
              <a:rPr lang="ru-RU" sz="2500" i="1" dirty="0" err="1"/>
              <a:t>і</a:t>
            </a:r>
            <a:r>
              <a:rPr lang="ru-RU" sz="2500" i="1" dirty="0"/>
              <a:t> </a:t>
            </a:r>
            <a:r>
              <a:rPr lang="ru-RU" sz="2500" i="1" dirty="0" err="1"/>
              <a:t>уніфікації</a:t>
            </a:r>
            <a:r>
              <a:rPr lang="ru-RU" sz="2500" i="1" dirty="0"/>
              <a:t> </a:t>
            </a:r>
            <a:r>
              <a:rPr lang="ru-RU" sz="2500" i="1" dirty="0" err="1"/>
              <a:t>написання</a:t>
            </a:r>
            <a:r>
              <a:rPr lang="ru-RU" sz="2500" i="1" dirty="0"/>
              <a:t> </a:t>
            </a:r>
            <a:r>
              <a:rPr lang="ru-RU" sz="2500" i="1" dirty="0" err="1"/>
              <a:t>китайських</a:t>
            </a:r>
            <a:r>
              <a:rPr lang="ru-RU" sz="2500" i="1" dirty="0"/>
              <a:t> </a:t>
            </a:r>
            <a:r>
              <a:rPr lang="ru-RU" sz="2500" i="1" dirty="0" err="1"/>
              <a:t>ієрогліфів</a:t>
            </a:r>
            <a:r>
              <a:rPr lang="ru-RU" sz="2500" i="1" dirty="0"/>
              <a:t>. </a:t>
            </a:r>
          </a:p>
        </p:txBody>
      </p:sp>
      <p:sp>
        <p:nvSpPr>
          <p:cNvPr id="3" name="Содержимое 2"/>
          <p:cNvSpPr>
            <a:spLocks noGrp="1"/>
          </p:cNvSpPr>
          <p:nvPr>
            <p:ph idx="1"/>
          </p:nvPr>
        </p:nvSpPr>
        <p:spPr>
          <a:xfrm>
            <a:off x="2428860" y="2428868"/>
            <a:ext cx="6715140" cy="4429132"/>
          </a:xfrm>
        </p:spPr>
        <p:txBody>
          <a:bodyPr>
            <a:normAutofit fontScale="85000" lnSpcReduction="20000"/>
          </a:bodyPr>
          <a:lstStyle/>
          <a:p>
            <a:r>
              <a:rPr lang="ru-RU" i="1" dirty="0" smtClean="0"/>
              <a:t>Стиль </a:t>
            </a:r>
            <a:r>
              <a:rPr lang="ru-RU" i="1" dirty="0"/>
              <a:t>«</a:t>
            </a:r>
            <a:r>
              <a:rPr lang="ru-RU" i="1" dirty="0" err="1"/>
              <a:t>Лішу</a:t>
            </a:r>
            <a:r>
              <a:rPr lang="ru-RU" i="1" dirty="0"/>
              <a:t>» ( «</a:t>
            </a:r>
            <a:r>
              <a:rPr lang="ru-RU" i="1" dirty="0" err="1"/>
              <a:t>Статутний</a:t>
            </a:r>
            <a:r>
              <a:rPr lang="ru-RU" i="1" dirty="0"/>
              <a:t> стиль» один </a:t>
            </a:r>
            <a:r>
              <a:rPr lang="ru-RU" i="1" dirty="0" err="1"/>
              <a:t>з</a:t>
            </a:r>
            <a:r>
              <a:rPr lang="ru-RU" i="1" dirty="0"/>
              <a:t> </a:t>
            </a:r>
            <a:r>
              <a:rPr lang="ru-RU" i="1" dirty="0" err="1"/>
              <a:t>видів</a:t>
            </a:r>
            <a:r>
              <a:rPr lang="ru-RU" i="1" dirty="0"/>
              <a:t> </a:t>
            </a:r>
            <a:r>
              <a:rPr lang="ru-RU" i="1" dirty="0" err="1"/>
              <a:t>китайського</a:t>
            </a:r>
            <a:r>
              <a:rPr lang="ru-RU" i="1" dirty="0"/>
              <a:t> </a:t>
            </a:r>
            <a:r>
              <a:rPr lang="ru-RU" i="1" dirty="0" err="1"/>
              <a:t>стародавнього</a:t>
            </a:r>
            <a:r>
              <a:rPr lang="ru-RU" i="1" dirty="0"/>
              <a:t> письма) </a:t>
            </a:r>
            <a:r>
              <a:rPr lang="ru-RU" i="1" dirty="0" err="1"/>
              <a:t>формує</a:t>
            </a:r>
            <a:r>
              <a:rPr lang="ru-RU" i="1" dirty="0"/>
              <a:t> </a:t>
            </a:r>
            <a:r>
              <a:rPr lang="ru-RU" i="1" dirty="0" err="1"/>
              <a:t>нову</a:t>
            </a:r>
            <a:r>
              <a:rPr lang="ru-RU" i="1" dirty="0"/>
              <a:t> систему </a:t>
            </a:r>
            <a:r>
              <a:rPr lang="ru-RU" i="1" dirty="0" err="1"/>
              <a:t>графіки</a:t>
            </a:r>
            <a:r>
              <a:rPr lang="ru-RU" i="1" dirty="0"/>
              <a:t> </a:t>
            </a:r>
            <a:r>
              <a:rPr lang="ru-RU" i="1" dirty="0" err="1"/>
              <a:t>китайських</a:t>
            </a:r>
            <a:r>
              <a:rPr lang="ru-RU" i="1" dirty="0"/>
              <a:t> </a:t>
            </a:r>
            <a:r>
              <a:rPr lang="ru-RU" i="1" dirty="0" err="1"/>
              <a:t>ієрогліфів</a:t>
            </a:r>
            <a:r>
              <a:rPr lang="ru-RU" i="1" dirty="0"/>
              <a:t>, а </a:t>
            </a:r>
            <a:r>
              <a:rPr lang="ru-RU" i="1" dirty="0" err="1"/>
              <a:t>саме</a:t>
            </a:r>
            <a:r>
              <a:rPr lang="ru-RU" i="1" dirty="0"/>
              <a:t>, </a:t>
            </a:r>
            <a:r>
              <a:rPr lang="ru-RU" i="1" dirty="0" err="1"/>
              <a:t>графіка</a:t>
            </a:r>
            <a:r>
              <a:rPr lang="ru-RU" i="1" dirty="0"/>
              <a:t> </a:t>
            </a:r>
            <a:r>
              <a:rPr lang="ru-RU" i="1" dirty="0" err="1"/>
              <a:t>стає</a:t>
            </a:r>
            <a:r>
              <a:rPr lang="ru-RU" i="1" dirty="0"/>
              <a:t> </a:t>
            </a:r>
            <a:r>
              <a:rPr lang="ru-RU" i="1" dirty="0" err="1"/>
              <a:t>пласкою</a:t>
            </a:r>
            <a:r>
              <a:rPr lang="ru-RU" i="1" dirty="0"/>
              <a:t> </a:t>
            </a:r>
            <a:r>
              <a:rPr lang="ru-RU" i="1" dirty="0" err="1"/>
              <a:t>і</a:t>
            </a:r>
            <a:r>
              <a:rPr lang="ru-RU" i="1" dirty="0"/>
              <a:t> квадратною; </a:t>
            </a:r>
            <a:r>
              <a:rPr lang="ru-RU" i="1" dirty="0" err="1"/>
              <a:t>після</a:t>
            </a:r>
            <a:r>
              <a:rPr lang="ru-RU" i="1" dirty="0"/>
              <a:t> </a:t>
            </a:r>
            <a:r>
              <a:rPr lang="ru-RU" i="1" dirty="0" err="1"/>
              <a:t>впровадження</a:t>
            </a:r>
            <a:r>
              <a:rPr lang="ru-RU" i="1" dirty="0"/>
              <a:t> статутного </a:t>
            </a:r>
            <a:r>
              <a:rPr lang="ru-RU" i="1" dirty="0" err="1"/>
              <a:t>написання</a:t>
            </a:r>
            <a:r>
              <a:rPr lang="ru-RU" i="1" dirty="0"/>
              <a:t> </a:t>
            </a:r>
            <a:r>
              <a:rPr lang="ru-RU" i="1" dirty="0" err="1"/>
              <a:t>сформувалася</a:t>
            </a:r>
            <a:r>
              <a:rPr lang="ru-RU" i="1" dirty="0"/>
              <a:t> </a:t>
            </a:r>
            <a:r>
              <a:rPr lang="ru-RU" i="1" dirty="0" err="1"/>
              <a:t>графіка</a:t>
            </a:r>
            <a:r>
              <a:rPr lang="ru-RU" i="1" dirty="0"/>
              <a:t> </a:t>
            </a:r>
            <a:r>
              <a:rPr lang="ru-RU" i="1" dirty="0" err="1"/>
              <a:t>китайських</a:t>
            </a:r>
            <a:r>
              <a:rPr lang="ru-RU" i="1" dirty="0"/>
              <a:t> </a:t>
            </a:r>
            <a:r>
              <a:rPr lang="ru-RU" i="1" dirty="0" err="1"/>
              <a:t>ієрогліфів</a:t>
            </a:r>
            <a:r>
              <a:rPr lang="ru-RU" i="1" dirty="0"/>
              <a:t>, </a:t>
            </a:r>
            <a:r>
              <a:rPr lang="ru-RU" i="1" dirty="0" err="1"/>
              <a:t>були</a:t>
            </a:r>
            <a:r>
              <a:rPr lang="ru-RU" i="1" dirty="0"/>
              <a:t> </a:t>
            </a:r>
            <a:r>
              <a:rPr lang="ru-RU" i="1" dirty="0" err="1"/>
              <a:t>визначені</a:t>
            </a:r>
            <a:r>
              <a:rPr lang="ru-RU" i="1" dirty="0"/>
              <a:t> </a:t>
            </a:r>
            <a:r>
              <a:rPr lang="ru-RU" i="1" dirty="0" err="1"/>
              <a:t>основні</a:t>
            </a:r>
            <a:r>
              <a:rPr lang="ru-RU" i="1" dirty="0"/>
              <a:t> </a:t>
            </a:r>
            <a:r>
              <a:rPr lang="ru-RU" i="1" dirty="0" err="1"/>
              <a:t>риси</a:t>
            </a:r>
            <a:r>
              <a:rPr lang="ru-RU" i="1" dirty="0"/>
              <a:t> </a:t>
            </a:r>
            <a:r>
              <a:rPr lang="ru-RU" i="1" dirty="0" err="1"/>
              <a:t>ієрогліфа</a:t>
            </a:r>
            <a:r>
              <a:rPr lang="ru-RU" i="1" dirty="0"/>
              <a:t> </a:t>
            </a:r>
            <a:r>
              <a:rPr lang="ru-RU" i="1" dirty="0" err="1"/>
              <a:t>і</a:t>
            </a:r>
            <a:r>
              <a:rPr lang="ru-RU" i="1" dirty="0"/>
              <a:t> порядок </a:t>
            </a:r>
            <a:r>
              <a:rPr lang="ru-RU" i="1" dirty="0" err="1"/>
              <a:t>написання</a:t>
            </a:r>
            <a:r>
              <a:rPr lang="ru-RU" i="1" dirty="0"/>
              <a:t> рис в </a:t>
            </a:r>
            <a:r>
              <a:rPr lang="ru-RU" i="1" dirty="0" err="1"/>
              <a:t>ньому</a:t>
            </a:r>
            <a:r>
              <a:rPr lang="ru-RU" i="1" dirty="0"/>
              <a:t>. В </a:t>
            </a:r>
            <a:r>
              <a:rPr lang="ru-RU" i="1" dirty="0" err="1"/>
              <a:t>останні</a:t>
            </a:r>
            <a:r>
              <a:rPr lang="ru-RU" i="1" dirty="0"/>
              <a:t> 1000 </a:t>
            </a:r>
            <a:r>
              <a:rPr lang="ru-RU" i="1" dirty="0" err="1"/>
              <a:t>років</a:t>
            </a:r>
            <a:r>
              <a:rPr lang="ru-RU" i="1" dirty="0"/>
              <a:t> «</a:t>
            </a:r>
            <a:r>
              <a:rPr lang="ru-RU" i="1" dirty="0" err="1"/>
              <a:t>статутний</a:t>
            </a:r>
            <a:r>
              <a:rPr lang="ru-RU" i="1" dirty="0"/>
              <a:t> стиль» </a:t>
            </a:r>
            <a:r>
              <a:rPr lang="ru-RU" i="1" dirty="0" err="1"/>
              <a:t>є</a:t>
            </a:r>
            <a:r>
              <a:rPr lang="ru-RU" i="1" dirty="0"/>
              <a:t> стандартною </a:t>
            </a:r>
            <a:r>
              <a:rPr lang="ru-RU" i="1" dirty="0" err="1"/>
              <a:t>графікою</a:t>
            </a:r>
            <a:r>
              <a:rPr lang="ru-RU" i="1" dirty="0"/>
              <a:t> </a:t>
            </a:r>
            <a:r>
              <a:rPr lang="ru-RU" i="1" dirty="0" err="1"/>
              <a:t>китайських</a:t>
            </a:r>
            <a:r>
              <a:rPr lang="ru-RU" i="1" dirty="0"/>
              <a:t> </a:t>
            </a:r>
            <a:r>
              <a:rPr lang="ru-RU" i="1" dirty="0" err="1"/>
              <a:t>ієрогліфів</a:t>
            </a:r>
            <a:endParaRPr lang="ru-RU" i="1" dirty="0"/>
          </a:p>
        </p:txBody>
      </p:sp>
      <p:pic>
        <p:nvPicPr>
          <p:cNvPr id="25602" name="Picture 2" descr="Файл:Hanzi.svg"/>
          <p:cNvPicPr>
            <a:picLocks noChangeAspect="1" noChangeArrowheads="1"/>
          </p:cNvPicPr>
          <p:nvPr/>
        </p:nvPicPr>
        <p:blipFill>
          <a:blip r:embed="rId2" cstate="print"/>
          <a:srcRect/>
          <a:stretch>
            <a:fillRect/>
          </a:stretch>
        </p:blipFill>
        <p:spPr bwMode="auto">
          <a:xfrm>
            <a:off x="0" y="4357702"/>
            <a:ext cx="2500298" cy="2500298"/>
          </a:xfrm>
          <a:prstGeom prst="rect">
            <a:avLst/>
          </a:prstGeom>
          <a:noFill/>
        </p:spPr>
      </p:pic>
      <p:pic>
        <p:nvPicPr>
          <p:cNvPr id="41986" name="Picture 2" descr="http://www.chytomo.com/wp-content/uploads/chytomo/2010/11/11_manuskr.png"/>
          <p:cNvPicPr>
            <a:picLocks noChangeAspect="1" noChangeArrowheads="1"/>
          </p:cNvPicPr>
          <p:nvPr/>
        </p:nvPicPr>
        <p:blipFill>
          <a:blip r:embed="rId3" cstate="print"/>
          <a:srcRect/>
          <a:stretch>
            <a:fillRect/>
          </a:stretch>
        </p:blipFill>
        <p:spPr bwMode="auto">
          <a:xfrm>
            <a:off x="4286250" y="0"/>
            <a:ext cx="4857750" cy="24288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Чжуаньшу</a:t>
            </a:r>
            <a:r>
              <a:rPr lang="ru-RU" b="1" dirty="0"/>
              <a:t/>
            </a:r>
            <a:br>
              <a:rPr lang="ru-RU" b="1" dirty="0"/>
            </a:br>
            <a:endParaRPr lang="ru-RU" dirty="0"/>
          </a:p>
        </p:txBody>
      </p:sp>
      <p:sp>
        <p:nvSpPr>
          <p:cNvPr id="3" name="Содержимое 2"/>
          <p:cNvSpPr>
            <a:spLocks noGrp="1"/>
          </p:cNvSpPr>
          <p:nvPr>
            <p:ph idx="1"/>
          </p:nvPr>
        </p:nvSpPr>
        <p:spPr>
          <a:xfrm>
            <a:off x="0" y="1428736"/>
            <a:ext cx="9144000" cy="5072098"/>
          </a:xfrm>
        </p:spPr>
        <p:txBody>
          <a:bodyPr>
            <a:normAutofit fontScale="85000" lnSpcReduction="10000"/>
          </a:bodyPr>
          <a:lstStyle/>
          <a:p>
            <a:r>
              <a:rPr lang="ru-RU" b="1" i="1" dirty="0" err="1"/>
              <a:t>Чжуаньшу</a:t>
            </a:r>
            <a:r>
              <a:rPr lang="ru-RU" b="1" i="1" dirty="0"/>
              <a:t> </a:t>
            </a:r>
            <a:r>
              <a:rPr lang="ru-RU" b="1" i="1" dirty="0" err="1"/>
              <a:t>був</a:t>
            </a:r>
            <a:r>
              <a:rPr lang="ru-RU" b="1" i="1" dirty="0"/>
              <a:t> </a:t>
            </a:r>
            <a:r>
              <a:rPr lang="ru-RU" b="1" i="1" dirty="0" err="1"/>
              <a:t>офіційним</a:t>
            </a:r>
            <a:r>
              <a:rPr lang="ru-RU" b="1" i="1" dirty="0"/>
              <a:t> стилем письма в </a:t>
            </a:r>
            <a:r>
              <a:rPr lang="ru-RU" b="1" i="1" dirty="0" err="1"/>
              <a:t>царстві</a:t>
            </a:r>
            <a:r>
              <a:rPr lang="ru-RU" b="1" i="1" dirty="0"/>
              <a:t> </a:t>
            </a:r>
            <a:r>
              <a:rPr lang="ru-RU" b="1" i="1" dirty="0" err="1"/>
              <a:t>Цинь</a:t>
            </a:r>
            <a:r>
              <a:rPr lang="ru-RU" b="1" i="1" dirty="0"/>
              <a:t>, а </a:t>
            </a:r>
            <a:r>
              <a:rPr lang="ru-RU" b="1" i="1" dirty="0" err="1"/>
              <a:t>потім</a:t>
            </a:r>
            <a:r>
              <a:rPr lang="ru-RU" b="1" i="1" dirty="0"/>
              <a:t> у </a:t>
            </a:r>
            <a:r>
              <a:rPr lang="ru-RU" b="1" i="1" dirty="0" err="1"/>
              <a:t>Східної</a:t>
            </a:r>
            <a:r>
              <a:rPr lang="ru-RU" b="1" i="1" dirty="0"/>
              <a:t> Чжоу в </a:t>
            </a:r>
            <a:r>
              <a:rPr lang="ru-RU" b="1" i="1" dirty="0" err="1"/>
              <a:t>Цинь</a:t>
            </a:r>
            <a:r>
              <a:rPr lang="ru-RU" b="1" i="1" dirty="0"/>
              <a:t> </a:t>
            </a:r>
            <a:r>
              <a:rPr lang="ru-RU" b="1" i="1" dirty="0" err="1"/>
              <a:t>і</a:t>
            </a:r>
            <a:r>
              <a:rPr lang="ru-RU" b="1" i="1" dirty="0"/>
              <a:t> </a:t>
            </a:r>
            <a:r>
              <a:rPr lang="ru-RU" b="1" i="1" dirty="0" err="1"/>
              <a:t>поширювався</a:t>
            </a:r>
            <a:r>
              <a:rPr lang="ru-RU" b="1" i="1" dirty="0"/>
              <a:t> </a:t>
            </a:r>
            <a:r>
              <a:rPr lang="ru-RU" b="1" i="1" dirty="0" err="1"/>
              <a:t>в</a:t>
            </a:r>
            <a:r>
              <a:rPr lang="ru-RU" b="1" i="1" dirty="0"/>
              <a:t> </a:t>
            </a:r>
            <a:r>
              <a:rPr lang="ru-RU" b="1" i="1" dirty="0" err="1"/>
              <a:t>ті</a:t>
            </a:r>
            <a:r>
              <a:rPr lang="ru-RU" b="1" i="1" dirty="0"/>
              <a:t> </a:t>
            </a:r>
            <a:r>
              <a:rPr lang="ru-RU" b="1" i="1" dirty="0" err="1"/>
              <a:t>регіони</a:t>
            </a:r>
            <a:r>
              <a:rPr lang="ru-RU" b="1" i="1" dirty="0"/>
              <a:t>, </a:t>
            </a:r>
            <a:r>
              <a:rPr lang="ru-RU" b="1" i="1" dirty="0" err="1"/>
              <a:t>які</a:t>
            </a:r>
            <a:r>
              <a:rPr lang="ru-RU" b="1" i="1" dirty="0"/>
              <a:t> </a:t>
            </a:r>
            <a:r>
              <a:rPr lang="ru-RU" b="1" i="1" dirty="0" err="1"/>
              <a:t>Цинь</a:t>
            </a:r>
            <a:r>
              <a:rPr lang="ru-RU" b="1" i="1" dirty="0"/>
              <a:t> </a:t>
            </a:r>
            <a:r>
              <a:rPr lang="ru-RU" b="1" i="1" dirty="0" err="1"/>
              <a:t>завойовувало</a:t>
            </a:r>
            <a:r>
              <a:rPr lang="ru-RU" b="1" i="1" dirty="0"/>
              <a:t>. </a:t>
            </a:r>
            <a:r>
              <a:rPr lang="ru-RU" b="1" i="1" dirty="0" err="1"/>
              <a:t>Чжуаньшу</a:t>
            </a:r>
            <a:r>
              <a:rPr lang="ru-RU" b="1" i="1" dirty="0"/>
              <a:t> - </a:t>
            </a:r>
            <a:r>
              <a:rPr lang="ru-RU" b="1" i="1" dirty="0" err="1"/>
              <a:t>самий</a:t>
            </a:r>
            <a:r>
              <a:rPr lang="ru-RU" b="1" i="1" dirty="0"/>
              <a:t> часто </a:t>
            </a:r>
            <a:r>
              <a:rPr lang="ru-RU" b="1" i="1" dirty="0" err="1"/>
              <a:t>використовуваний</a:t>
            </a:r>
            <a:r>
              <a:rPr lang="ru-RU" b="1" i="1" dirty="0"/>
              <a:t> </a:t>
            </a:r>
            <a:r>
              <a:rPr lang="ru-RU" b="1" i="1" dirty="0" err="1"/>
              <a:t>з</a:t>
            </a:r>
            <a:r>
              <a:rPr lang="ru-RU" b="1" i="1" dirty="0"/>
              <a:t> </a:t>
            </a:r>
            <a:r>
              <a:rPr lang="ru-RU" b="1" i="1" dirty="0" err="1"/>
              <a:t>архаїчних</a:t>
            </a:r>
            <a:r>
              <a:rPr lang="ru-RU" b="1" i="1" dirty="0"/>
              <a:t> </a:t>
            </a:r>
            <a:r>
              <a:rPr lang="ru-RU" b="1" i="1" dirty="0" err="1"/>
              <a:t>стилів</a:t>
            </a:r>
            <a:r>
              <a:rPr lang="ru-RU" b="1" i="1" dirty="0"/>
              <a:t> </a:t>
            </a:r>
            <a:r>
              <a:rPr lang="ru-RU" b="1" i="1" dirty="0" err="1"/>
              <a:t>каліграфії</a:t>
            </a:r>
            <a:r>
              <a:rPr lang="ru-RU" b="1" i="1" dirty="0"/>
              <a:t>.</a:t>
            </a:r>
          </a:p>
          <a:p>
            <a:r>
              <a:rPr lang="ru-RU" b="1" i="1" dirty="0" err="1"/>
              <a:t>Наприкінці</a:t>
            </a:r>
            <a:r>
              <a:rPr lang="ru-RU" b="1" i="1" dirty="0"/>
              <a:t> </a:t>
            </a:r>
            <a:r>
              <a:rPr lang="en-US" b="1" i="1" dirty="0"/>
              <a:t>XX </a:t>
            </a:r>
            <a:r>
              <a:rPr lang="ru-RU" b="1" i="1" dirty="0" err="1"/>
              <a:t>століття</a:t>
            </a:r>
            <a:r>
              <a:rPr lang="ru-RU" b="1" i="1" dirty="0"/>
              <a:t> </a:t>
            </a:r>
            <a:r>
              <a:rPr lang="ru-RU" b="1" i="1" dirty="0" err="1"/>
              <a:t>цей</a:t>
            </a:r>
            <a:r>
              <a:rPr lang="ru-RU" b="1" i="1" dirty="0"/>
              <a:t> стиль в основному </a:t>
            </a:r>
            <a:r>
              <a:rPr lang="ru-RU" b="1" i="1" dirty="0" err="1"/>
              <a:t>використовувався</a:t>
            </a:r>
            <a:r>
              <a:rPr lang="ru-RU" b="1" i="1" dirty="0"/>
              <a:t> для </a:t>
            </a:r>
            <a:r>
              <a:rPr lang="ru-RU" b="1" i="1" dirty="0" err="1"/>
              <a:t>інканов</a:t>
            </a:r>
            <a:r>
              <a:rPr lang="ru-RU" b="1" i="1" dirty="0"/>
              <a:t>. </a:t>
            </a:r>
            <a:r>
              <a:rPr lang="ru-RU" b="1" i="1" dirty="0" err="1"/>
              <a:t>Хоча</a:t>
            </a:r>
            <a:r>
              <a:rPr lang="ru-RU" b="1" i="1" dirty="0"/>
              <a:t> сама печатка </a:t>
            </a:r>
            <a:r>
              <a:rPr lang="ru-RU" b="1" i="1" dirty="0" err="1"/>
              <a:t>виготовляється</a:t>
            </a:r>
            <a:r>
              <a:rPr lang="ru-RU" b="1" i="1" dirty="0"/>
              <a:t> </a:t>
            </a:r>
            <a:r>
              <a:rPr lang="ru-RU" b="1" i="1" dirty="0" err="1"/>
              <a:t>з</a:t>
            </a:r>
            <a:r>
              <a:rPr lang="ru-RU" b="1" i="1" dirty="0"/>
              <a:t> </a:t>
            </a:r>
            <a:r>
              <a:rPr lang="ru-RU" b="1" i="1" dirty="0" err="1"/>
              <a:t>деревини</a:t>
            </a:r>
            <a:r>
              <a:rPr lang="ru-RU" b="1" i="1" dirty="0"/>
              <a:t>, </a:t>
            </a:r>
            <a:r>
              <a:rPr lang="ru-RU" b="1" i="1" dirty="0" err="1"/>
              <a:t>жадєїта</a:t>
            </a:r>
            <a:r>
              <a:rPr lang="ru-RU" b="1" i="1" dirty="0"/>
              <a:t> та </a:t>
            </a:r>
            <a:r>
              <a:rPr lang="ru-RU" b="1" i="1" dirty="0" err="1"/>
              <a:t>інших</a:t>
            </a:r>
            <a:r>
              <a:rPr lang="ru-RU" b="1" i="1" dirty="0"/>
              <a:t> </a:t>
            </a:r>
            <a:r>
              <a:rPr lang="ru-RU" b="1" i="1" dirty="0" smtClean="0"/>
              <a:t>				</a:t>
            </a:r>
            <a:r>
              <a:rPr lang="ru-RU" b="1" i="1" dirty="0" err="1" smtClean="0"/>
              <a:t>матеріалів</a:t>
            </a:r>
            <a:r>
              <a:rPr lang="ru-RU" b="1" i="1" dirty="0"/>
              <a:t>, </a:t>
            </a:r>
            <a:r>
              <a:rPr lang="ru-RU" b="1" i="1" dirty="0" err="1"/>
              <a:t>напис</a:t>
            </a:r>
            <a:r>
              <a:rPr lang="ru-RU" b="1" i="1" dirty="0"/>
              <a:t> для </a:t>
            </a:r>
            <a:r>
              <a:rPr lang="ru-RU" b="1" i="1" dirty="0" err="1"/>
              <a:t>відбитка</a:t>
            </a:r>
            <a:r>
              <a:rPr lang="ru-RU" b="1" i="1" dirty="0"/>
              <a:t> </a:t>
            </a:r>
            <a:r>
              <a:rPr lang="ru-RU" b="1" i="1" dirty="0" smtClean="0"/>
              <a:t>				</a:t>
            </a:r>
            <a:r>
              <a:rPr lang="ru-RU" b="1" i="1" dirty="0" err="1" smtClean="0"/>
              <a:t>виконується</a:t>
            </a:r>
            <a:r>
              <a:rPr lang="ru-RU" b="1" i="1" dirty="0" smtClean="0"/>
              <a:t> </a:t>
            </a:r>
            <a:r>
              <a:rPr lang="ru-RU" b="1" i="1" dirty="0" err="1"/>
              <a:t>пензлем</a:t>
            </a:r>
            <a:r>
              <a:rPr lang="ru-RU" b="1" i="1" dirty="0"/>
              <a:t> </a:t>
            </a:r>
            <a:r>
              <a:rPr lang="ru-RU" b="1" i="1" dirty="0" err="1"/>
              <a:t>і</a:t>
            </a:r>
            <a:r>
              <a:rPr lang="ru-RU" b="1" i="1" dirty="0"/>
              <a:t> </a:t>
            </a:r>
            <a:r>
              <a:rPr lang="ru-RU" b="1" i="1" dirty="0" err="1"/>
              <a:t>тушшю</a:t>
            </a:r>
            <a:r>
              <a:rPr lang="ru-RU" b="1" i="1" dirty="0"/>
              <a:t>.</a:t>
            </a:r>
          </a:p>
          <a:p>
            <a:pPr lvl="6">
              <a:buNone/>
            </a:pPr>
            <a:r>
              <a:rPr lang="ru-RU" sz="2600" b="1" i="1" dirty="0" err="1"/>
              <a:t>Більшість</a:t>
            </a:r>
            <a:r>
              <a:rPr lang="ru-RU" sz="2600" b="1" i="1" dirty="0"/>
              <a:t> </a:t>
            </a:r>
            <a:r>
              <a:rPr lang="ru-RU" sz="2600" b="1" i="1" dirty="0" err="1"/>
              <a:t>китайців</a:t>
            </a:r>
            <a:r>
              <a:rPr lang="ru-RU" sz="2600" b="1" i="1" dirty="0"/>
              <a:t> не </a:t>
            </a:r>
            <a:r>
              <a:rPr lang="ru-RU" sz="2600" b="1" i="1" dirty="0" err="1"/>
              <a:t>можуть</a:t>
            </a:r>
            <a:r>
              <a:rPr lang="ru-RU" sz="2600" b="1" i="1" dirty="0"/>
              <a:t> </a:t>
            </a:r>
            <a:r>
              <a:rPr lang="ru-RU" sz="2600" b="1" i="1" dirty="0" err="1"/>
              <a:t>читати</a:t>
            </a:r>
            <a:r>
              <a:rPr lang="ru-RU" sz="2600" b="1" i="1" dirty="0"/>
              <a:t> </a:t>
            </a:r>
            <a:r>
              <a:rPr lang="ru-RU" sz="2600" b="1" i="1" dirty="0" err="1" smtClean="0"/>
              <a:t>чжуаньшу</a:t>
            </a:r>
            <a:r>
              <a:rPr lang="ru-RU" sz="2600" b="1" i="1" dirty="0" smtClean="0"/>
              <a:t> та </a:t>
            </a:r>
            <a:r>
              <a:rPr lang="ru-RU" sz="2600" b="1" i="1" dirty="0" err="1" smtClean="0"/>
              <a:t>його</a:t>
            </a:r>
            <a:r>
              <a:rPr lang="ru-RU" sz="2600" b="1" i="1" dirty="0" smtClean="0"/>
              <a:t> </a:t>
            </a:r>
            <a:r>
              <a:rPr lang="ru-RU" sz="2600" b="1" i="1" dirty="0" err="1" smtClean="0"/>
              <a:t>використання</a:t>
            </a:r>
            <a:r>
              <a:rPr lang="ru-RU" sz="2600" b="1" i="1" dirty="0" smtClean="0"/>
              <a:t> </a:t>
            </a:r>
            <a:r>
              <a:rPr lang="ru-RU" sz="2600" b="1" i="1" dirty="0" err="1"/>
              <a:t>звичайно</a:t>
            </a:r>
            <a:r>
              <a:rPr lang="ru-RU" sz="2600" b="1" i="1" dirty="0"/>
              <a:t> </a:t>
            </a:r>
            <a:r>
              <a:rPr lang="ru-RU" sz="2600" b="1" i="1" dirty="0" err="1"/>
              <a:t>обмежується</a:t>
            </a:r>
            <a:r>
              <a:rPr lang="ru-RU" sz="2600" b="1" i="1" dirty="0"/>
              <a:t> </a:t>
            </a:r>
            <a:r>
              <a:rPr lang="ru-RU" sz="2600" b="1" i="1" dirty="0" err="1"/>
              <a:t>каліграфією</a:t>
            </a:r>
            <a:r>
              <a:rPr lang="ru-RU" sz="2600" b="1" i="1" dirty="0"/>
              <a:t>. </a:t>
            </a:r>
          </a:p>
          <a:p>
            <a:endParaRPr lang="ru-RU" dirty="0"/>
          </a:p>
        </p:txBody>
      </p:sp>
      <p:pic>
        <p:nvPicPr>
          <p:cNvPr id="25602" name="Picture 2" descr="Файл:Hanzi.svg"/>
          <p:cNvPicPr>
            <a:picLocks noChangeAspect="1" noChangeArrowheads="1"/>
          </p:cNvPicPr>
          <p:nvPr/>
        </p:nvPicPr>
        <p:blipFill>
          <a:blip r:embed="rId2" cstate="print"/>
          <a:srcRect/>
          <a:stretch>
            <a:fillRect/>
          </a:stretch>
        </p:blipFill>
        <p:spPr bwMode="auto">
          <a:xfrm>
            <a:off x="0" y="4357702"/>
            <a:ext cx="2500298" cy="2500298"/>
          </a:xfrm>
          <a:prstGeom prst="rect">
            <a:avLst/>
          </a:prstGeom>
          <a:noFill/>
        </p:spPr>
      </p:pic>
      <p:pic>
        <p:nvPicPr>
          <p:cNvPr id="43012" name="Picture 4" descr="Seal Eg.png"/>
          <p:cNvPicPr>
            <a:picLocks noChangeAspect="1" noChangeArrowheads="1"/>
          </p:cNvPicPr>
          <p:nvPr/>
        </p:nvPicPr>
        <p:blipFill>
          <a:blip r:embed="rId3" cstate="print"/>
          <a:srcRect/>
          <a:stretch>
            <a:fillRect/>
          </a:stretch>
        </p:blipFill>
        <p:spPr bwMode="auto">
          <a:xfrm>
            <a:off x="6000760" y="214290"/>
            <a:ext cx="952500" cy="952500"/>
          </a:xfrm>
          <a:prstGeom prst="rect">
            <a:avLst/>
          </a:prstGeom>
          <a:noFill/>
        </p:spPr>
      </p:pic>
      <p:pic>
        <p:nvPicPr>
          <p:cNvPr id="43014" name="Picture 6" descr="Seal Eg.png"/>
          <p:cNvPicPr>
            <a:picLocks noChangeAspect="1" noChangeArrowheads="1"/>
          </p:cNvPicPr>
          <p:nvPr/>
        </p:nvPicPr>
        <p:blipFill>
          <a:blip r:embed="rId3" cstate="print"/>
          <a:srcRect/>
          <a:stretch>
            <a:fillRect/>
          </a:stretch>
        </p:blipFill>
        <p:spPr bwMode="auto">
          <a:xfrm>
            <a:off x="2143108" y="214290"/>
            <a:ext cx="952500" cy="9525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a:effectLst>
                  <a:outerShdw blurRad="38100" dist="38100" dir="2700000" algn="tl">
                    <a:srgbClr val="000000">
                      <a:alpha val="43137"/>
                    </a:srgbClr>
                  </a:outerShdw>
                </a:effectLst>
              </a:rPr>
              <a:t>Лишу</a:t>
            </a:r>
            <a:r>
              <a:rPr lang="ru-RU" b="1" dirty="0"/>
              <a:t/>
            </a:r>
            <a:br>
              <a:rPr lang="ru-RU" b="1" dirty="0"/>
            </a:br>
            <a:endParaRPr lang="ru-RU" dirty="0"/>
          </a:p>
        </p:txBody>
      </p:sp>
      <p:sp>
        <p:nvSpPr>
          <p:cNvPr id="3" name="Содержимое 2"/>
          <p:cNvSpPr>
            <a:spLocks noGrp="1"/>
          </p:cNvSpPr>
          <p:nvPr>
            <p:ph idx="1"/>
          </p:nvPr>
        </p:nvSpPr>
        <p:spPr>
          <a:xfrm>
            <a:off x="0" y="1285860"/>
            <a:ext cx="9144000" cy="5286412"/>
          </a:xfrm>
        </p:spPr>
        <p:txBody>
          <a:bodyPr>
            <a:normAutofit lnSpcReduction="10000"/>
          </a:bodyPr>
          <a:lstStyle/>
          <a:p>
            <a:r>
              <a:rPr lang="ru-RU" b="1" dirty="0"/>
              <a:t>Лишу</a:t>
            </a:r>
            <a:r>
              <a:rPr lang="ru-RU" dirty="0"/>
              <a:t> </a:t>
            </a:r>
            <a:r>
              <a:rPr lang="ru-RU" dirty="0" err="1"/>
              <a:t>розвинувся</a:t>
            </a:r>
            <a:r>
              <a:rPr lang="ru-RU" dirty="0"/>
              <a:t> </a:t>
            </a:r>
            <a:r>
              <a:rPr lang="ru-RU" dirty="0" err="1"/>
              <a:t>з</a:t>
            </a:r>
            <a:r>
              <a:rPr lang="ru-RU" dirty="0"/>
              <a:t> вульгарного </a:t>
            </a:r>
            <a:r>
              <a:rPr lang="ru-RU" dirty="0" err="1"/>
              <a:t>варіанту</a:t>
            </a:r>
            <a:r>
              <a:rPr lang="ru-RU" dirty="0"/>
              <a:t> </a:t>
            </a:r>
            <a:r>
              <a:rPr lang="ru-RU" dirty="0" err="1"/>
              <a:t>чжуаньшу</a:t>
            </a:r>
            <a:r>
              <a:rPr lang="ru-RU" dirty="0"/>
              <a:t> </a:t>
            </a:r>
            <a:r>
              <a:rPr lang="ru-RU" dirty="0" err="1"/>
              <a:t>під</a:t>
            </a:r>
            <a:r>
              <a:rPr lang="ru-RU" dirty="0"/>
              <a:t> час </a:t>
            </a:r>
            <a:r>
              <a:rPr lang="ru-RU" dirty="0" err="1"/>
              <a:t>царювання</a:t>
            </a:r>
            <a:r>
              <a:rPr lang="ru-RU" dirty="0"/>
              <a:t> </a:t>
            </a:r>
            <a:r>
              <a:rPr lang="ru-RU" dirty="0" err="1">
                <a:hlinkClick r:id="rId2" tooltip="Хань (династія)"/>
              </a:rPr>
              <a:t>династії</a:t>
            </a:r>
            <a:r>
              <a:rPr lang="ru-RU" dirty="0">
                <a:hlinkClick r:id="rId2" tooltip="Хань (династія)"/>
              </a:rPr>
              <a:t> </a:t>
            </a:r>
            <a:r>
              <a:rPr lang="ru-RU" dirty="0" err="1">
                <a:hlinkClick r:id="rId2" tooltip="Хань (династія)"/>
              </a:rPr>
              <a:t>Хань</a:t>
            </a:r>
            <a:r>
              <a:rPr lang="ru-RU" dirty="0"/>
              <a:t> </a:t>
            </a:r>
            <a:r>
              <a:rPr lang="ru-RU" baseline="30000" dirty="0">
                <a:hlinkClick r:id="rId3"/>
              </a:rPr>
              <a:t>[1]</a:t>
            </a:r>
            <a:r>
              <a:rPr lang="ru-RU" dirty="0"/>
              <a:t>.</a:t>
            </a:r>
          </a:p>
          <a:p>
            <a:r>
              <a:rPr lang="ru-RU" dirty="0"/>
              <a:t>Одна </a:t>
            </a:r>
            <a:r>
              <a:rPr lang="ru-RU" dirty="0" err="1"/>
              <a:t>з</a:t>
            </a:r>
            <a:r>
              <a:rPr lang="ru-RU" dirty="0"/>
              <a:t> </a:t>
            </a:r>
            <a:r>
              <a:rPr lang="ru-RU" dirty="0" err="1"/>
              <a:t>найбільш</a:t>
            </a:r>
            <a:r>
              <a:rPr lang="ru-RU" dirty="0"/>
              <a:t> </a:t>
            </a:r>
            <a:r>
              <a:rPr lang="ru-RU" dirty="0" err="1"/>
              <a:t>характерних</a:t>
            </a:r>
            <a:r>
              <a:rPr lang="ru-RU" dirty="0"/>
              <a:t> рис лишу - </a:t>
            </a:r>
            <a:r>
              <a:rPr lang="ru-RU" dirty="0" err="1"/>
              <a:t>розширюється</a:t>
            </a:r>
            <a:r>
              <a:rPr lang="ru-RU" dirty="0"/>
              <a:t> "</a:t>
            </a:r>
            <a:r>
              <a:rPr lang="ru-RU" dirty="0" err="1"/>
              <a:t>хвіст</a:t>
            </a:r>
            <a:r>
              <a:rPr lang="ru-RU" dirty="0"/>
              <a:t>" </a:t>
            </a:r>
            <a:r>
              <a:rPr lang="ru-RU" dirty="0" err="1"/>
              <a:t>горизонтальних</a:t>
            </a:r>
            <a:r>
              <a:rPr lang="ru-RU" dirty="0"/>
              <a:t> </a:t>
            </a:r>
            <a:r>
              <a:rPr lang="ru-RU" dirty="0" err="1"/>
              <a:t>і</a:t>
            </a:r>
            <a:r>
              <a:rPr lang="ru-RU" dirty="0"/>
              <a:t> </a:t>
            </a:r>
            <a:r>
              <a:rPr lang="ru-RU" dirty="0" err="1"/>
              <a:t>діагональних</a:t>
            </a:r>
            <a:r>
              <a:rPr lang="ru-RU" dirty="0"/>
              <a:t> рис, </a:t>
            </a:r>
            <a:r>
              <a:rPr lang="ru-RU" dirty="0" err="1"/>
              <a:t>що</a:t>
            </a:r>
            <a:r>
              <a:rPr lang="ru-RU" dirty="0"/>
              <a:t> </a:t>
            </a:r>
            <a:r>
              <a:rPr lang="ru-RU" dirty="0" err="1"/>
              <a:t>називається</a:t>
            </a:r>
            <a:r>
              <a:rPr lang="ru-RU" dirty="0"/>
              <a:t> </a:t>
            </a:r>
            <a:r>
              <a:rPr lang="ru-RU" dirty="0" err="1"/>
              <a:t>по-китайськи</a:t>
            </a:r>
            <a:r>
              <a:rPr lang="ru-RU" dirty="0"/>
              <a:t> "голова </a:t>
            </a:r>
            <a:r>
              <a:rPr lang="ru-RU" dirty="0" err="1"/>
              <a:t>шовковичного</a:t>
            </a:r>
            <a:r>
              <a:rPr lang="ru-RU" dirty="0"/>
              <a:t> </a:t>
            </a:r>
            <a:r>
              <a:rPr lang="ru-RU" dirty="0" err="1"/>
              <a:t>черв'яка</a:t>
            </a:r>
            <a:r>
              <a:rPr lang="ru-RU" dirty="0"/>
              <a:t> </a:t>
            </a:r>
            <a:r>
              <a:rPr lang="ru-RU" dirty="0" err="1"/>
              <a:t>і</a:t>
            </a:r>
            <a:r>
              <a:rPr lang="ru-RU" dirty="0"/>
              <a:t> гусячий </a:t>
            </a:r>
            <a:r>
              <a:rPr lang="ru-RU" dirty="0" smtClean="0"/>
              <a:t>				</a:t>
            </a:r>
            <a:r>
              <a:rPr lang="ru-RU" dirty="0" err="1" smtClean="0"/>
              <a:t>хвіст</a:t>
            </a:r>
            <a:r>
              <a:rPr lang="ru-RU" dirty="0"/>
              <a:t>" </a:t>
            </a:r>
            <a:r>
              <a:rPr lang="ru-RU" dirty="0">
                <a:hlinkClick r:id="rId4" tooltip="Китайська мова"/>
              </a:rPr>
              <a:t>кит.</a:t>
            </a:r>
            <a:r>
              <a:rPr lang="ru-RU" dirty="0"/>
              <a:t> </a:t>
            </a:r>
            <a:r>
              <a:rPr lang="ru-RU" dirty="0">
                <a:hlinkClick r:id="rId5" tooltip="Спрощення ієрогліфів"/>
              </a:rPr>
              <a:t>упр.</a:t>
            </a:r>
            <a:r>
              <a:rPr lang="ru-RU" dirty="0"/>
              <a:t> </a:t>
            </a:r>
            <a:r>
              <a:rPr lang="ja-JP" altLang="en-US" dirty="0"/>
              <a:t>蚕 头雁 尾 </a:t>
            </a:r>
            <a:r>
              <a:rPr lang="en-US" altLang="ja-JP" dirty="0"/>
              <a:t>, </a:t>
            </a:r>
            <a:r>
              <a:rPr lang="uk-UA" altLang="ja-JP" dirty="0" smtClean="0"/>
              <a:t>				</a:t>
            </a:r>
            <a:r>
              <a:rPr lang="ru-RU" dirty="0" err="1" smtClean="0">
                <a:hlinkClick r:id="rId6" tooltip="Піньінь"/>
              </a:rPr>
              <a:t>піньінь</a:t>
            </a:r>
            <a:r>
              <a:rPr lang="ru-RU" dirty="0"/>
              <a:t> : </a:t>
            </a:r>
            <a:r>
              <a:rPr lang="en-US" i="1" dirty="0" err="1"/>
              <a:t>cntu</a:t>
            </a:r>
            <a:r>
              <a:rPr lang="en-US" i="1" dirty="0"/>
              <a:t> </a:t>
            </a:r>
            <a:r>
              <a:rPr lang="uk-UA" i="1" dirty="0" smtClean="0"/>
              <a:t>							</a:t>
            </a:r>
            <a:r>
              <a:rPr lang="en-US" i="1" dirty="0" err="1" smtClean="0"/>
              <a:t>ynwěi</a:t>
            </a:r>
            <a:r>
              <a:rPr lang="en-US" i="1" dirty="0"/>
              <a:t>,</a:t>
            </a:r>
            <a:r>
              <a:rPr lang="en-US" dirty="0"/>
              <a:t> </a:t>
            </a:r>
            <a:r>
              <a:rPr lang="ru-RU" dirty="0" err="1">
                <a:hlinkClick r:id="rId7" tooltip="Система Палладія"/>
              </a:rPr>
              <a:t>палл</a:t>
            </a:r>
            <a:r>
              <a:rPr lang="ru-RU" dirty="0">
                <a:hlinkClick r:id="rId7" tooltip="Система Палладія"/>
              </a:rPr>
              <a:t>.</a:t>
            </a:r>
            <a:r>
              <a:rPr lang="ru-RU" dirty="0"/>
              <a:t> : </a:t>
            </a:r>
            <a:r>
              <a:rPr lang="ru-RU" i="1" dirty="0" err="1"/>
              <a:t>цаньтоу</a:t>
            </a:r>
            <a:r>
              <a:rPr lang="ru-RU" i="1" dirty="0"/>
              <a:t> </a:t>
            </a:r>
            <a:r>
              <a:rPr lang="ru-RU" i="1" dirty="0" err="1"/>
              <a:t>яньвей</a:t>
            </a:r>
            <a:r>
              <a:rPr lang="ru-RU" i="1" dirty="0"/>
              <a:t>.</a:t>
            </a:r>
            <a:endParaRPr lang="ru-RU" dirty="0"/>
          </a:p>
          <a:p>
            <a:pPr lvl="5"/>
            <a:r>
              <a:rPr lang="ru-RU" sz="2400" dirty="0" err="1"/>
              <a:t>Архаїчний</a:t>
            </a:r>
            <a:r>
              <a:rPr lang="ru-RU" sz="2400" dirty="0"/>
              <a:t> лишу </a:t>
            </a:r>
            <a:r>
              <a:rPr lang="ru-RU" sz="2400" dirty="0" err="1"/>
              <a:t>часів</a:t>
            </a:r>
            <a:r>
              <a:rPr lang="ru-RU" sz="2400" dirty="0"/>
              <a:t> </a:t>
            </a:r>
            <a:r>
              <a:rPr lang="ru-RU" sz="2400" dirty="0" err="1"/>
              <a:t>династії</a:t>
            </a:r>
            <a:r>
              <a:rPr lang="ru-RU" sz="2400" dirty="0"/>
              <a:t> </a:t>
            </a:r>
            <a:r>
              <a:rPr lang="ru-RU" sz="2400" dirty="0" err="1"/>
              <a:t>Цинь</a:t>
            </a:r>
            <a:r>
              <a:rPr lang="ru-RU" sz="2400" dirty="0"/>
              <a:t> </a:t>
            </a:r>
            <a:r>
              <a:rPr lang="ru-RU" sz="2400" dirty="0" err="1"/>
              <a:t>складний</a:t>
            </a:r>
            <a:r>
              <a:rPr lang="ru-RU" sz="2400" dirty="0"/>
              <a:t> для </a:t>
            </a:r>
            <a:r>
              <a:rPr lang="ru-RU" sz="2400" dirty="0" err="1"/>
              <a:t>читання</a:t>
            </a:r>
            <a:r>
              <a:rPr lang="ru-RU" sz="2400" dirty="0"/>
              <a:t>, тому </a:t>
            </a:r>
            <a:r>
              <a:rPr lang="ru-RU" sz="2400" dirty="0" err="1"/>
              <a:t>сучасні</a:t>
            </a:r>
            <a:r>
              <a:rPr lang="ru-RU" sz="2400" dirty="0"/>
              <a:t> </a:t>
            </a:r>
            <a:r>
              <a:rPr lang="ru-RU" sz="2400" dirty="0" err="1"/>
              <a:t>написи</a:t>
            </a:r>
            <a:r>
              <a:rPr lang="ru-RU" sz="2400" dirty="0"/>
              <a:t> в </a:t>
            </a:r>
            <a:r>
              <a:rPr lang="ru-RU" sz="2400" dirty="0" err="1"/>
              <a:t>цьому</a:t>
            </a:r>
            <a:r>
              <a:rPr lang="ru-RU" sz="2400" dirty="0"/>
              <a:t> </a:t>
            </a:r>
            <a:r>
              <a:rPr lang="ru-RU" sz="2400" dirty="0" err="1"/>
              <a:t>стилі</a:t>
            </a:r>
            <a:r>
              <a:rPr lang="ru-RU" sz="2400" dirty="0"/>
              <a:t> </a:t>
            </a:r>
            <a:r>
              <a:rPr lang="ru-RU" sz="2400" dirty="0" err="1"/>
              <a:t>зазвичай</a:t>
            </a:r>
            <a:r>
              <a:rPr lang="ru-RU" sz="2400" dirty="0"/>
              <a:t> </a:t>
            </a:r>
            <a:r>
              <a:rPr lang="ru-RU" sz="2400" dirty="0" err="1"/>
              <a:t>виконані</a:t>
            </a:r>
            <a:r>
              <a:rPr lang="ru-RU" sz="2400" dirty="0"/>
              <a:t> </a:t>
            </a:r>
            <a:r>
              <a:rPr lang="ru-RU" sz="2400" dirty="0" err="1"/>
              <a:t>пізнім</a:t>
            </a:r>
            <a:r>
              <a:rPr lang="ru-RU" sz="2400" dirty="0"/>
              <a:t> лишу.</a:t>
            </a:r>
          </a:p>
          <a:p>
            <a:endParaRPr lang="ru-RU" dirty="0"/>
          </a:p>
        </p:txBody>
      </p:sp>
      <p:pic>
        <p:nvPicPr>
          <p:cNvPr id="25602" name="Picture 2" descr="Файл:Hanzi.svg"/>
          <p:cNvPicPr>
            <a:picLocks noChangeAspect="1" noChangeArrowheads="1"/>
          </p:cNvPicPr>
          <p:nvPr/>
        </p:nvPicPr>
        <p:blipFill>
          <a:blip r:embed="rId8" cstate="print"/>
          <a:srcRect/>
          <a:stretch>
            <a:fillRect/>
          </a:stretch>
        </p:blipFill>
        <p:spPr bwMode="auto">
          <a:xfrm>
            <a:off x="0" y="4357702"/>
            <a:ext cx="2500298" cy="2500298"/>
          </a:xfrm>
          <a:prstGeom prst="rect">
            <a:avLst/>
          </a:prstGeom>
          <a:noFill/>
        </p:spPr>
      </p:pic>
      <p:pic>
        <p:nvPicPr>
          <p:cNvPr id="44034" name="Picture 2" descr="Regular and clerical script eg.svg"/>
          <p:cNvPicPr>
            <a:picLocks noChangeAspect="1" noChangeArrowheads="1"/>
          </p:cNvPicPr>
          <p:nvPr/>
        </p:nvPicPr>
        <p:blipFill>
          <a:blip r:embed="rId9" cstate="print"/>
          <a:srcRect/>
          <a:stretch>
            <a:fillRect/>
          </a:stretch>
        </p:blipFill>
        <p:spPr bwMode="auto">
          <a:xfrm>
            <a:off x="5357818" y="142852"/>
            <a:ext cx="952500" cy="942976"/>
          </a:xfrm>
          <a:prstGeom prst="rect">
            <a:avLst/>
          </a:prstGeom>
          <a:noFill/>
        </p:spPr>
      </p:pic>
      <p:pic>
        <p:nvPicPr>
          <p:cNvPr id="44036" name="Picture 4" descr="Regular and clerical script eg.svg"/>
          <p:cNvPicPr>
            <a:picLocks noChangeAspect="1" noChangeArrowheads="1"/>
          </p:cNvPicPr>
          <p:nvPr/>
        </p:nvPicPr>
        <p:blipFill>
          <a:blip r:embed="rId9" cstate="print"/>
          <a:srcRect/>
          <a:stretch>
            <a:fillRect/>
          </a:stretch>
        </p:blipFill>
        <p:spPr bwMode="auto">
          <a:xfrm>
            <a:off x="2786050" y="142852"/>
            <a:ext cx="952500" cy="94297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Сіншу</a:t>
            </a:r>
            <a:r>
              <a:rPr lang="ru-RU" b="1" dirty="0"/>
              <a:t/>
            </a:r>
            <a:br>
              <a:rPr lang="ru-RU" b="1" dirty="0"/>
            </a:br>
            <a:endParaRPr lang="ru-RU" dirty="0"/>
          </a:p>
        </p:txBody>
      </p:sp>
      <p:sp>
        <p:nvSpPr>
          <p:cNvPr id="3" name="Содержимое 2"/>
          <p:cNvSpPr>
            <a:spLocks noGrp="1"/>
          </p:cNvSpPr>
          <p:nvPr>
            <p:ph idx="1"/>
          </p:nvPr>
        </p:nvSpPr>
        <p:spPr/>
        <p:txBody>
          <a:bodyPr/>
          <a:lstStyle/>
          <a:p>
            <a:r>
              <a:rPr lang="ru-RU" b="1" dirty="0" err="1"/>
              <a:t>Сіншу</a:t>
            </a:r>
            <a:r>
              <a:rPr lang="ru-RU" b="1" dirty="0"/>
              <a:t>,</a:t>
            </a:r>
            <a:r>
              <a:rPr lang="ru-RU" dirty="0"/>
              <a:t> "</a:t>
            </a:r>
            <a:r>
              <a:rPr lang="ru-RU" dirty="0" err="1"/>
              <a:t>біжить</a:t>
            </a:r>
            <a:r>
              <a:rPr lang="ru-RU" dirty="0"/>
              <a:t> стиль", </a:t>
            </a:r>
            <a:r>
              <a:rPr lang="ru-RU" dirty="0" err="1"/>
              <a:t>має</a:t>
            </a:r>
            <a:r>
              <a:rPr lang="ru-RU" dirty="0"/>
              <a:t> </a:t>
            </a:r>
            <a:r>
              <a:rPr lang="ru-RU" dirty="0" err="1"/>
              <a:t>особливість</a:t>
            </a:r>
            <a:r>
              <a:rPr lang="ru-RU" dirty="0"/>
              <a:t>: </a:t>
            </a:r>
            <a:r>
              <a:rPr lang="ru-RU" dirty="0" err="1"/>
              <a:t>риси</a:t>
            </a:r>
            <a:r>
              <a:rPr lang="ru-RU" dirty="0"/>
              <a:t> в </a:t>
            </a:r>
            <a:r>
              <a:rPr lang="ru-RU" dirty="0" err="1"/>
              <a:t>цьому</a:t>
            </a:r>
            <a:r>
              <a:rPr lang="ru-RU" dirty="0"/>
              <a:t> </a:t>
            </a:r>
            <a:r>
              <a:rPr lang="ru-RU" dirty="0" err="1"/>
              <a:t>стилі</a:t>
            </a:r>
            <a:r>
              <a:rPr lang="ru-RU" dirty="0"/>
              <a:t> </a:t>
            </a:r>
            <a:r>
              <a:rPr lang="ru-RU" dirty="0" err="1"/>
              <a:t>зливаються</a:t>
            </a:r>
            <a:r>
              <a:rPr lang="ru-RU" dirty="0"/>
              <a:t> один </a:t>
            </a:r>
            <a:r>
              <a:rPr lang="ru-RU" dirty="0" err="1"/>
              <a:t>з</a:t>
            </a:r>
            <a:r>
              <a:rPr lang="ru-RU" dirty="0"/>
              <a:t> одним. Кисть </a:t>
            </a:r>
            <a:r>
              <a:rPr lang="ru-RU" dirty="0" err="1"/>
              <a:t>рідко</a:t>
            </a:r>
            <a:r>
              <a:rPr lang="ru-RU" dirty="0"/>
              <a:t> </a:t>
            </a:r>
            <a:r>
              <a:rPr lang="ru-RU" dirty="0" err="1"/>
              <a:t>відривають</a:t>
            </a:r>
            <a:r>
              <a:rPr lang="ru-RU" dirty="0"/>
              <a:t> </a:t>
            </a:r>
            <a:r>
              <a:rPr lang="ru-RU" dirty="0" err="1"/>
              <a:t>від</a:t>
            </a:r>
            <a:r>
              <a:rPr lang="ru-RU" dirty="0"/>
              <a:t> </a:t>
            </a:r>
            <a:r>
              <a:rPr lang="ru-RU" dirty="0" err="1"/>
              <a:t>паперу</a:t>
            </a:r>
            <a:r>
              <a:rPr lang="ru-RU" dirty="0"/>
              <a:t>.</a:t>
            </a:r>
          </a:p>
          <a:p>
            <a:r>
              <a:rPr lang="ru-RU" dirty="0" err="1"/>
              <a:t>Освічений</a:t>
            </a:r>
            <a:r>
              <a:rPr lang="ru-RU" dirty="0"/>
              <a:t> </a:t>
            </a:r>
            <a:r>
              <a:rPr lang="ru-RU" dirty="0" err="1"/>
              <a:t>китаєць</a:t>
            </a:r>
            <a:r>
              <a:rPr lang="ru-RU" dirty="0"/>
              <a:t> </a:t>
            </a:r>
            <a:r>
              <a:rPr lang="ru-RU" dirty="0" err="1"/>
              <a:t>може</a:t>
            </a:r>
            <a:r>
              <a:rPr lang="ru-RU" dirty="0"/>
              <a:t> </a:t>
            </a:r>
            <a:r>
              <a:rPr lang="ru-RU" dirty="0" err="1"/>
              <a:t>прочитати</a:t>
            </a:r>
            <a:r>
              <a:rPr lang="ru-RU" dirty="0"/>
              <a:t> </a:t>
            </a:r>
            <a:r>
              <a:rPr lang="ru-RU" dirty="0" err="1"/>
              <a:t>більшу</a:t>
            </a:r>
            <a:r>
              <a:rPr lang="ru-RU" dirty="0"/>
              <a:t> </a:t>
            </a:r>
            <a:r>
              <a:rPr lang="ru-RU" dirty="0" err="1"/>
              <a:t>частину</a:t>
            </a:r>
            <a:r>
              <a:rPr lang="ru-RU" dirty="0"/>
              <a:t> </a:t>
            </a:r>
            <a:r>
              <a:rPr lang="ru-RU" dirty="0" err="1"/>
              <a:t>написаного</a:t>
            </a:r>
            <a:r>
              <a:rPr lang="ru-RU" dirty="0"/>
              <a:t> </a:t>
            </a:r>
            <a:r>
              <a:rPr lang="ru-RU" dirty="0" err="1"/>
              <a:t>сіншу</a:t>
            </a:r>
            <a:r>
              <a:rPr lang="ru-RU" dirty="0"/>
              <a:t>. </a:t>
            </a:r>
          </a:p>
          <a:p>
            <a:endParaRPr lang="ru-RU" dirty="0"/>
          </a:p>
        </p:txBody>
      </p:sp>
      <p:pic>
        <p:nvPicPr>
          <p:cNvPr id="25602" name="Picture 2" descr="Файл:Hanzi.svg"/>
          <p:cNvPicPr>
            <a:picLocks noChangeAspect="1" noChangeArrowheads="1"/>
          </p:cNvPicPr>
          <p:nvPr/>
        </p:nvPicPr>
        <p:blipFill>
          <a:blip r:embed="rId2" cstate="print"/>
          <a:srcRect/>
          <a:stretch>
            <a:fillRect/>
          </a:stretch>
        </p:blipFill>
        <p:spPr bwMode="auto">
          <a:xfrm>
            <a:off x="0" y="4357702"/>
            <a:ext cx="2500298" cy="2500298"/>
          </a:xfrm>
          <a:prstGeom prst="rect">
            <a:avLst/>
          </a:prstGeom>
          <a:noFill/>
        </p:spPr>
      </p:pic>
      <p:pic>
        <p:nvPicPr>
          <p:cNvPr id="45058" name="Picture 2" descr="Semi-Cur Eg.svg"/>
          <p:cNvPicPr>
            <a:picLocks noChangeAspect="1" noChangeArrowheads="1"/>
          </p:cNvPicPr>
          <p:nvPr/>
        </p:nvPicPr>
        <p:blipFill>
          <a:blip r:embed="rId3" cstate="print"/>
          <a:srcRect/>
          <a:stretch>
            <a:fillRect/>
          </a:stretch>
        </p:blipFill>
        <p:spPr bwMode="auto">
          <a:xfrm>
            <a:off x="2714612" y="142852"/>
            <a:ext cx="952500" cy="952500"/>
          </a:xfrm>
          <a:prstGeom prst="rect">
            <a:avLst/>
          </a:prstGeom>
          <a:noFill/>
        </p:spPr>
      </p:pic>
      <p:pic>
        <p:nvPicPr>
          <p:cNvPr id="45060" name="Picture 4" descr="Semi-Cur Eg.svg"/>
          <p:cNvPicPr>
            <a:picLocks noChangeAspect="1" noChangeArrowheads="1"/>
          </p:cNvPicPr>
          <p:nvPr/>
        </p:nvPicPr>
        <p:blipFill>
          <a:blip r:embed="rId3" cstate="print"/>
          <a:srcRect/>
          <a:stretch>
            <a:fillRect/>
          </a:stretch>
        </p:blipFill>
        <p:spPr bwMode="auto">
          <a:xfrm>
            <a:off x="5429256" y="214290"/>
            <a:ext cx="952500" cy="9525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u="sng" dirty="0" err="1">
                <a:effectLst>
                  <a:outerShdw blurRad="38100" dist="38100" dir="2700000" algn="tl">
                    <a:srgbClr val="000000">
                      <a:alpha val="43137"/>
                    </a:srgbClr>
                  </a:outerShdw>
                </a:effectLst>
              </a:rPr>
              <a:t>Цаошу</a:t>
            </a:r>
            <a:r>
              <a:rPr lang="ru-RU" b="1" dirty="0"/>
              <a:t/>
            </a:r>
            <a:br>
              <a:rPr lang="ru-RU" b="1" dirty="0"/>
            </a:br>
            <a:endParaRPr lang="ru-RU" dirty="0"/>
          </a:p>
        </p:txBody>
      </p:sp>
      <p:sp>
        <p:nvSpPr>
          <p:cNvPr id="3" name="Содержимое 2"/>
          <p:cNvSpPr>
            <a:spLocks noGrp="1"/>
          </p:cNvSpPr>
          <p:nvPr>
            <p:ph idx="1"/>
          </p:nvPr>
        </p:nvSpPr>
        <p:spPr>
          <a:xfrm>
            <a:off x="285720" y="1285860"/>
            <a:ext cx="8715436" cy="5357850"/>
          </a:xfrm>
        </p:spPr>
        <p:txBody>
          <a:bodyPr>
            <a:normAutofit fontScale="92500" lnSpcReduction="10000"/>
          </a:bodyPr>
          <a:lstStyle/>
          <a:p>
            <a:r>
              <a:rPr lang="ru-RU" b="1" dirty="0" err="1"/>
              <a:t>Цаошу</a:t>
            </a:r>
            <a:r>
              <a:rPr lang="ru-RU" dirty="0"/>
              <a:t> </a:t>
            </a:r>
            <a:r>
              <a:rPr lang="ru-RU" dirty="0" err="1"/>
              <a:t>або</a:t>
            </a:r>
            <a:r>
              <a:rPr lang="ru-RU" dirty="0"/>
              <a:t> "</a:t>
            </a:r>
            <a:r>
              <a:rPr lang="ru-RU" dirty="0" err="1"/>
              <a:t>трав'яний</a:t>
            </a:r>
            <a:r>
              <a:rPr lang="ru-RU" dirty="0"/>
              <a:t> стиль" - </a:t>
            </a:r>
            <a:r>
              <a:rPr lang="ru-RU" dirty="0" err="1"/>
              <a:t>це</a:t>
            </a:r>
            <a:r>
              <a:rPr lang="ru-RU" dirty="0"/>
              <a:t> </a:t>
            </a:r>
            <a:r>
              <a:rPr lang="ru-RU" dirty="0" err="1"/>
              <a:t>повноцінний</a:t>
            </a:r>
            <a:r>
              <a:rPr lang="ru-RU" dirty="0"/>
              <a:t> </a:t>
            </a:r>
            <a:r>
              <a:rPr lang="ru-RU" dirty="0" err="1"/>
              <a:t>рукописний</a:t>
            </a:r>
            <a:r>
              <a:rPr lang="ru-RU" dirty="0"/>
              <a:t> </a:t>
            </a:r>
            <a:r>
              <a:rPr lang="ru-RU" dirty="0">
                <a:hlinkClick r:id="rId3" tooltip="Курсив"/>
              </a:rPr>
              <a:t>курсив</a:t>
            </a:r>
            <a:r>
              <a:rPr lang="ru-RU" dirty="0"/>
              <a:t>, для </a:t>
            </a:r>
            <a:r>
              <a:rPr lang="ru-RU" dirty="0" err="1"/>
              <a:t>читання</a:t>
            </a:r>
            <a:r>
              <a:rPr lang="ru-RU" dirty="0"/>
              <a:t> </a:t>
            </a:r>
            <a:r>
              <a:rPr lang="ru-RU" dirty="0" err="1"/>
              <a:t>якого</a:t>
            </a:r>
            <a:r>
              <a:rPr lang="ru-RU" dirty="0"/>
              <a:t> </a:t>
            </a:r>
            <a:r>
              <a:rPr lang="ru-RU" dirty="0" err="1"/>
              <a:t>потрібні</a:t>
            </a:r>
            <a:r>
              <a:rPr lang="ru-RU" dirty="0"/>
              <a:t> </a:t>
            </a:r>
            <a:r>
              <a:rPr lang="ru-RU" dirty="0" err="1"/>
              <a:t>специфічні</a:t>
            </a:r>
            <a:r>
              <a:rPr lang="ru-RU" dirty="0"/>
              <a:t> </a:t>
            </a:r>
            <a:r>
              <a:rPr lang="ru-RU" dirty="0" err="1"/>
              <a:t>навички</a:t>
            </a:r>
            <a:r>
              <a:rPr lang="ru-RU" dirty="0"/>
              <a:t>. </a:t>
            </a:r>
            <a:r>
              <a:rPr lang="ru-RU" dirty="0" err="1"/>
              <a:t>Навіть</a:t>
            </a:r>
            <a:r>
              <a:rPr lang="ru-RU" dirty="0"/>
              <a:t> </a:t>
            </a:r>
            <a:r>
              <a:rPr lang="ru-RU" dirty="0" err="1"/>
              <a:t>вміє</a:t>
            </a:r>
            <a:r>
              <a:rPr lang="ru-RU" dirty="0"/>
              <a:t> </a:t>
            </a:r>
            <a:r>
              <a:rPr lang="ru-RU" dirty="0" err="1"/>
              <a:t>читати</a:t>
            </a:r>
            <a:r>
              <a:rPr lang="ru-RU" dirty="0"/>
              <a:t> </a:t>
            </a:r>
            <a:r>
              <a:rPr lang="ru-RU" dirty="0" err="1"/>
              <a:t>сіншу</a:t>
            </a:r>
            <a:r>
              <a:rPr lang="ru-RU" dirty="0"/>
              <a:t> не в </a:t>
            </a:r>
            <a:r>
              <a:rPr lang="ru-RU" dirty="0" err="1"/>
              <a:t>змозі</a:t>
            </a:r>
            <a:r>
              <a:rPr lang="ru-RU" dirty="0"/>
              <a:t> </a:t>
            </a:r>
            <a:r>
              <a:rPr lang="ru-RU" dirty="0" err="1"/>
              <a:t>прочитати</a:t>
            </a:r>
            <a:r>
              <a:rPr lang="ru-RU" dirty="0"/>
              <a:t> </a:t>
            </a:r>
            <a:r>
              <a:rPr lang="ru-RU" dirty="0" err="1"/>
              <a:t>цаошу</a:t>
            </a:r>
            <a:r>
              <a:rPr lang="ru-RU" dirty="0"/>
              <a:t> без </a:t>
            </a:r>
            <a:r>
              <a:rPr lang="ru-RU" dirty="0" err="1"/>
              <a:t>навчання</a:t>
            </a:r>
            <a:r>
              <a:rPr lang="ru-RU" dirty="0"/>
              <a:t>.</a:t>
            </a:r>
          </a:p>
          <a:p>
            <a:r>
              <a:rPr lang="ru-RU" dirty="0" err="1"/>
              <a:t>Ієрогліфи</a:t>
            </a:r>
            <a:r>
              <a:rPr lang="ru-RU" dirty="0"/>
              <a:t> в </a:t>
            </a:r>
            <a:r>
              <a:rPr lang="ru-RU" dirty="0" err="1"/>
              <a:t>цаошу</a:t>
            </a:r>
            <a:r>
              <a:rPr lang="ru-RU" dirty="0"/>
              <a:t> </a:t>
            </a:r>
            <a:r>
              <a:rPr lang="ru-RU" dirty="0" err="1"/>
              <a:t>пишуться</a:t>
            </a:r>
            <a:r>
              <a:rPr lang="ru-RU" dirty="0"/>
              <a:t> без </a:t>
            </a:r>
            <a:r>
              <a:rPr lang="ru-RU" dirty="0" err="1"/>
              <a:t>відриву</a:t>
            </a:r>
            <a:r>
              <a:rPr lang="ru-RU" dirty="0"/>
              <a:t> </a:t>
            </a:r>
            <a:r>
              <a:rPr lang="ru-RU" dirty="0" err="1"/>
              <a:t>кисті</a:t>
            </a:r>
            <a:r>
              <a:rPr lang="ru-RU" dirty="0"/>
              <a:t>, часто </a:t>
            </a:r>
            <a:r>
              <a:rPr lang="ru-RU" dirty="0" err="1"/>
              <a:t>перетікаючи</a:t>
            </a:r>
            <a:r>
              <a:rPr lang="ru-RU" dirty="0"/>
              <a:t> одна в одну. Для </a:t>
            </a:r>
            <a:r>
              <a:rPr lang="ru-RU" dirty="0" err="1"/>
              <a:t>створення</a:t>
            </a:r>
            <a:r>
              <a:rPr lang="ru-RU" dirty="0"/>
              <a:t> "прекрасного" </a:t>
            </a:r>
            <a:r>
              <a:rPr lang="ru-RU" dirty="0" err="1"/>
              <a:t>зовнішнього</a:t>
            </a:r>
            <a:r>
              <a:rPr lang="ru-RU" dirty="0"/>
              <a:t> </a:t>
            </a:r>
            <a:r>
              <a:rPr lang="ru-RU" dirty="0" err="1"/>
              <a:t>вигляду</a:t>
            </a:r>
            <a:r>
              <a:rPr lang="ru-RU" dirty="0"/>
              <a:t> </a:t>
            </a:r>
            <a:r>
              <a:rPr lang="ru-RU" dirty="0" err="1"/>
              <a:t>написи</a:t>
            </a:r>
            <a:r>
              <a:rPr lang="ru-RU" dirty="0"/>
              <a:t> </a:t>
            </a:r>
            <a:r>
              <a:rPr lang="ru-RU" dirty="0" err="1"/>
              <a:t>риси</a:t>
            </a:r>
            <a:r>
              <a:rPr lang="ru-RU" dirty="0"/>
              <a:t> </a:t>
            </a:r>
            <a:r>
              <a:rPr lang="ru-RU" dirty="0" smtClean="0"/>
              <a:t>		</a:t>
            </a:r>
            <a:r>
              <a:rPr lang="ru-RU" dirty="0" err="1" smtClean="0"/>
              <a:t>піддаються</a:t>
            </a:r>
            <a:r>
              <a:rPr lang="ru-RU" dirty="0" smtClean="0"/>
              <a:t> </a:t>
            </a:r>
            <a:r>
              <a:rPr lang="ru-RU" dirty="0" err="1"/>
              <a:t>модифікації</a:t>
            </a:r>
            <a:r>
              <a:rPr lang="ru-RU" dirty="0"/>
              <a:t> </a:t>
            </a:r>
            <a:r>
              <a:rPr lang="ru-RU" dirty="0" err="1"/>
              <a:t>або</a:t>
            </a:r>
            <a:r>
              <a:rPr lang="ru-RU" dirty="0"/>
              <a:t> </a:t>
            </a:r>
            <a:r>
              <a:rPr lang="ru-RU" dirty="0" err="1"/>
              <a:t>зовсім</a:t>
            </a:r>
            <a:r>
              <a:rPr lang="ru-RU" dirty="0"/>
              <a:t> </a:t>
            </a:r>
            <a:r>
              <a:rPr lang="ru-RU" dirty="0" smtClean="0"/>
              <a:t>			</a:t>
            </a:r>
            <a:r>
              <a:rPr lang="ru-RU" dirty="0" err="1" smtClean="0"/>
              <a:t>опускаються</a:t>
            </a:r>
            <a:r>
              <a:rPr lang="ru-RU" dirty="0"/>
              <a:t>. </a:t>
            </a:r>
            <a:r>
              <a:rPr lang="ru-RU" dirty="0" err="1"/>
              <a:t>Округлі</a:t>
            </a:r>
            <a:r>
              <a:rPr lang="ru-RU" dirty="0"/>
              <a:t> знаки </a:t>
            </a:r>
            <a:r>
              <a:rPr lang="ru-RU" dirty="0" err="1"/>
              <a:t>цаошу</a:t>
            </a:r>
            <a:r>
              <a:rPr lang="ru-RU" dirty="0"/>
              <a:t> та </a:t>
            </a:r>
            <a:r>
              <a:rPr lang="ru-RU" dirty="0" smtClean="0"/>
              <a:t>			</a:t>
            </a:r>
            <a:r>
              <a:rPr lang="ru-RU" dirty="0" err="1" smtClean="0"/>
              <a:t>лігатури</a:t>
            </a:r>
            <a:r>
              <a:rPr lang="ru-RU" dirty="0" smtClean="0"/>
              <a:t> </a:t>
            </a:r>
            <a:r>
              <a:rPr lang="ru-RU" dirty="0" err="1"/>
              <a:t>важкі</a:t>
            </a:r>
            <a:r>
              <a:rPr lang="ru-RU" dirty="0"/>
              <a:t> для </a:t>
            </a:r>
            <a:r>
              <a:rPr lang="ru-RU" dirty="0" err="1"/>
              <a:t>прочитання</a:t>
            </a:r>
            <a:r>
              <a:rPr lang="ru-RU" dirty="0"/>
              <a:t>, тому </a:t>
            </a:r>
            <a:r>
              <a:rPr lang="ru-RU" dirty="0" smtClean="0"/>
              <a:t>			</a:t>
            </a:r>
            <a:r>
              <a:rPr lang="ru-RU" dirty="0" err="1" smtClean="0"/>
              <a:t>цаошу</a:t>
            </a:r>
            <a:r>
              <a:rPr lang="ru-RU" dirty="0" smtClean="0"/>
              <a:t> </a:t>
            </a:r>
            <a:r>
              <a:rPr lang="ru-RU" dirty="0"/>
              <a:t>широко </a:t>
            </a:r>
            <a:r>
              <a:rPr lang="ru-RU" dirty="0" err="1"/>
              <a:t>ніколи</a:t>
            </a:r>
            <a:r>
              <a:rPr lang="ru-RU" dirty="0"/>
              <a:t> не </a:t>
            </a:r>
            <a:r>
              <a:rPr lang="ru-RU" dirty="0" smtClean="0"/>
              <a:t>					</a:t>
            </a:r>
            <a:r>
              <a:rPr lang="ru-RU" dirty="0" err="1" smtClean="0"/>
              <a:t>використовувався</a:t>
            </a:r>
            <a:r>
              <a:rPr lang="ru-RU" dirty="0"/>
              <a:t>.</a:t>
            </a:r>
          </a:p>
          <a:p>
            <a:endParaRPr lang="ru-RU" dirty="0"/>
          </a:p>
        </p:txBody>
      </p:sp>
      <p:pic>
        <p:nvPicPr>
          <p:cNvPr id="25602" name="Picture 2" descr="Файл:Hanzi.svg"/>
          <p:cNvPicPr>
            <a:picLocks noChangeAspect="1" noChangeArrowheads="1"/>
          </p:cNvPicPr>
          <p:nvPr/>
        </p:nvPicPr>
        <p:blipFill>
          <a:blip r:embed="rId4" cstate="print"/>
          <a:srcRect/>
          <a:stretch>
            <a:fillRect/>
          </a:stretch>
        </p:blipFill>
        <p:spPr bwMode="auto">
          <a:xfrm>
            <a:off x="0" y="4357702"/>
            <a:ext cx="2500298" cy="2500298"/>
          </a:xfrm>
          <a:prstGeom prst="rect">
            <a:avLst/>
          </a:prstGeom>
          <a:noFill/>
        </p:spPr>
      </p:pic>
      <p:pic>
        <p:nvPicPr>
          <p:cNvPr id="46082" name="Picture 2" descr="Caoshu.png"/>
          <p:cNvPicPr>
            <a:picLocks noChangeAspect="1" noChangeArrowheads="1"/>
          </p:cNvPicPr>
          <p:nvPr/>
        </p:nvPicPr>
        <p:blipFill>
          <a:blip r:embed="rId5" cstate="print"/>
          <a:srcRect/>
          <a:stretch>
            <a:fillRect/>
          </a:stretch>
        </p:blipFill>
        <p:spPr bwMode="auto">
          <a:xfrm>
            <a:off x="2857488" y="0"/>
            <a:ext cx="952500" cy="952500"/>
          </a:xfrm>
          <a:prstGeom prst="rect">
            <a:avLst/>
          </a:prstGeom>
          <a:noFill/>
        </p:spPr>
      </p:pic>
      <p:pic>
        <p:nvPicPr>
          <p:cNvPr id="46084" name="Picture 4" descr="Caoshu.png"/>
          <p:cNvPicPr>
            <a:picLocks noChangeAspect="1" noChangeArrowheads="1"/>
          </p:cNvPicPr>
          <p:nvPr/>
        </p:nvPicPr>
        <p:blipFill>
          <a:blip r:embed="rId5" cstate="print"/>
          <a:srcRect/>
          <a:stretch>
            <a:fillRect/>
          </a:stretch>
        </p:blipFill>
        <p:spPr bwMode="auto">
          <a:xfrm>
            <a:off x="5429256" y="0"/>
            <a:ext cx="952500" cy="9525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TotalTime>
  <Words>504</Words>
  <Application>Microsoft Office PowerPoint</Application>
  <PresentationFormat>Экран (4:3)</PresentationFormat>
  <Paragraphs>56</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Каліграфічне письмо Китаю.</vt:lpstr>
      <vt:lpstr>Слайд 2</vt:lpstr>
      <vt:lpstr>Слайд 3</vt:lpstr>
      <vt:lpstr>Написи на черепашачих панцирях і кістках тварин є зрілою системою письмових знаків, вони створили основу для подальшого розвитку китайських ієрогліфів. Після цього, з'явилися написи, які наносилися або відливалися на бронзовому начинні, ієрогліфічні стилі “Мала печатка”, “Статутний стиль” та ін, якими користуються до цих пір.</vt:lpstr>
      <vt:lpstr>Процес еволюції китайської ієрогліфіки є процесом поступової стандартизації і уніфікації написання китайських ієрогліфів. </vt:lpstr>
      <vt:lpstr>Чжуаньшу </vt:lpstr>
      <vt:lpstr>Лишу </vt:lpstr>
      <vt:lpstr>Сіншу </vt:lpstr>
      <vt:lpstr>Цаошу </vt:lpstr>
      <vt:lpstr>Кайши </vt:lpstr>
      <vt:lpstr>Едомодзі </vt:lpstr>
      <vt:lpstr>Као </vt:lpstr>
      <vt:lpstr>Слайд 13</vt:lpstr>
      <vt:lpstr>Основні елементи ієрогліфів </vt:lpstr>
      <vt:lpstr>Основні елементи ієрогліфів </vt:lpstr>
      <vt:lpstr>Кількість ієрогліфів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Nastya</cp:lastModifiedBy>
  <cp:revision>15</cp:revision>
  <dcterms:modified xsi:type="dcterms:W3CDTF">2014-05-28T16:58:16Z</dcterms:modified>
</cp:coreProperties>
</file>