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6" r:id="rId7"/>
    <p:sldId id="267" r:id="rId8"/>
    <p:sldId id="261" r:id="rId9"/>
    <p:sldId id="262" r:id="rId10"/>
    <p:sldId id="263" r:id="rId11"/>
    <p:sldId id="265" r:id="rId12"/>
    <p:sldId id="277" r:id="rId13"/>
    <p:sldId id="270" r:id="rId14"/>
    <p:sldId id="272" r:id="rId15"/>
    <p:sldId id="271" r:id="rId16"/>
    <p:sldId id="274" r:id="rId17"/>
    <p:sldId id="275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314" autoAdjust="0"/>
  </p:normalViewPr>
  <p:slideViewPr>
    <p:cSldViewPr>
      <p:cViewPr varScale="1">
        <p:scale>
          <a:sx n="36" d="100"/>
          <a:sy n="3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01579-41E9-4F85-8C83-9FF3F481629C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B3031-FD33-47CE-AC1D-AC1A54AB941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3031-FD33-47CE-AC1D-AC1A54AB941F}" type="slidenum">
              <a:rPr lang="bg-BG" smtClean="0"/>
              <a:pPr/>
              <a:t>4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B3031-FD33-47CE-AC1D-AC1A54AB941F}" type="slidenum">
              <a:rPr lang="bg-BG" smtClean="0"/>
              <a:pPr/>
              <a:t>18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0FDB-C5DB-47A1-967A-E78697DEB0FB}" type="datetimeFigureOut">
              <a:rPr lang="bg-BG" smtClean="0"/>
              <a:pPr/>
              <a:t>27.2.2019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6372A-AA96-4967-8956-512AF7EE8B34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9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g-BG" sz="8800" b="1" dirty="0" smtClean="0">
                <a:solidFill>
                  <a:srgbClr val="FF0000"/>
                </a:solidFill>
                <a:latin typeface="Book Antiqua" pitchFamily="18" charset="0"/>
              </a:rPr>
              <a:t>БАБА МАРТА</a:t>
            </a:r>
            <a:endParaRPr lang="bg-BG" sz="8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160240"/>
          </a:xfrm>
        </p:spPr>
        <p:txBody>
          <a:bodyPr>
            <a:noAutofit/>
          </a:bodyPr>
          <a:lstStyle/>
          <a:p>
            <a:r>
              <a:rPr lang="bg-BG" sz="6600" dirty="0" smtClean="0">
                <a:solidFill>
                  <a:schemeClr val="bg1"/>
                </a:solidFill>
                <a:latin typeface="Book Antiqua" pitchFamily="18" charset="0"/>
              </a:rPr>
              <a:t>ЧЕСТИТА</a:t>
            </a:r>
          </a:p>
          <a:p>
            <a:r>
              <a:rPr lang="bg-BG" sz="6600" dirty="0" smtClean="0">
                <a:solidFill>
                  <a:schemeClr val="bg1"/>
                </a:solidFill>
                <a:latin typeface="Book Antiqua" pitchFamily="18" charset="0"/>
              </a:rPr>
              <a:t>БАБА МАРТА!</a:t>
            </a:r>
            <a:endParaRPr lang="bg-BG" sz="66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j9m3boh6ela003fm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aMart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qdefault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0256058-artic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tenica_kot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chemeClr val="bg1"/>
                </a:solidFill>
                <a:latin typeface="Book Antiqua" pitchFamily="18" charset="0"/>
              </a:rPr>
              <a:t>ПРИКАЗКА ЗА БАБА МАРТА</a:t>
            </a:r>
            <a:endParaRPr lang="bg-BG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bg-BG" sz="1000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bg-BG" sz="2000" dirty="0" smtClean="0">
                <a:solidFill>
                  <a:srgbClr val="FF0000"/>
                </a:solidFill>
                <a:latin typeface="Book Antiqua" pitchFamily="18" charset="0"/>
              </a:rPr>
              <a:t>Живяла 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Марта със своите братя далеч в планината. Те носели едно име - </a:t>
            </a:r>
            <a:r>
              <a:rPr lang="bg-BG" sz="2000" dirty="0" smtClean="0">
                <a:solidFill>
                  <a:srgbClr val="FF0000"/>
                </a:solidFill>
                <a:latin typeface="Book Antiqua" pitchFamily="18" charset="0"/>
              </a:rPr>
              <a:t>Сечко. Само 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че единия наричали Малък Сечко, а другия </a:t>
            </a:r>
            <a:r>
              <a:rPr lang="en-US" sz="2000" dirty="0">
                <a:solidFill>
                  <a:srgbClr val="FF0000"/>
                </a:solidFill>
                <a:latin typeface="Book Antiqua" pitchFamily="18" charset="0"/>
              </a:rPr>
              <a:t>–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 Голям Сечко. От високата планина те виждали и чували всичко, каквото става по земята. Усмихвала ли се Марта, погалвала и гадинки, и тревички. Стопляла с благата си усмивка, блестяло слънцето, прелитали весело </a:t>
            </a:r>
            <a:r>
              <a:rPr lang="bg-BG" sz="2000" dirty="0" smtClean="0">
                <a:solidFill>
                  <a:srgbClr val="FF0000"/>
                </a:solidFill>
                <a:latin typeface="Book Antiqua" pitchFamily="18" charset="0"/>
              </a:rPr>
              <a:t>птичките.</a:t>
            </a:r>
          </a:p>
          <a:p>
            <a:pPr algn="just">
              <a:buNone/>
            </a:pPr>
            <a:endParaRPr lang="bg-BG" sz="2000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bg-BG" sz="2000" dirty="0" smtClean="0">
                <a:solidFill>
                  <a:srgbClr val="FF0000"/>
                </a:solidFill>
                <a:latin typeface="Book Antiqua" pitchFamily="18" charset="0"/>
              </a:rPr>
              <a:t>Веднъж 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една млада пъргава невеста подкарала овчиците си в планината, когато топлото слънчице огряло, птичките се обадили, та из </a:t>
            </a:r>
            <a:r>
              <a:rPr lang="bg-BG" sz="2000" dirty="0" err="1">
                <a:solidFill>
                  <a:srgbClr val="FF0000"/>
                </a:solidFill>
                <a:latin typeface="Book Antiqua" pitchFamily="18" charset="0"/>
              </a:rPr>
              <a:t>тревица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 стоката си да </a:t>
            </a:r>
            <a:r>
              <a:rPr lang="bg-BG" sz="2000" dirty="0" err="1">
                <a:solidFill>
                  <a:srgbClr val="FF0000"/>
                </a:solidFill>
                <a:latin typeface="Book Antiqua" pitchFamily="18" charset="0"/>
              </a:rPr>
              <a:t>попасе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.</a:t>
            </a:r>
          </a:p>
          <a:p>
            <a:pPr algn="just">
              <a:buNone/>
            </a:pP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endParaRPr lang="bg-BG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Book Antiqua" pitchFamily="18" charset="0"/>
              </a:rPr>
              <a:t>–</a:t>
            </a:r>
            <a:r>
              <a:rPr lang="bg-BG" sz="20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Не извеждай, булка, </a:t>
            </a:r>
            <a:r>
              <a:rPr lang="bg-BG" sz="2000" dirty="0" err="1">
                <a:solidFill>
                  <a:srgbClr val="FF0000"/>
                </a:solidFill>
                <a:latin typeface="Book Antiqua" pitchFamily="18" charset="0"/>
              </a:rPr>
              <a:t>ваклушите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 на </a:t>
            </a:r>
            <a:r>
              <a:rPr lang="bg-BG" sz="2000" dirty="0" err="1">
                <a:solidFill>
                  <a:srgbClr val="FF0000"/>
                </a:solidFill>
                <a:latin typeface="Book Antiqua" pitchFamily="18" charset="0"/>
              </a:rPr>
              <a:t>паша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, рано е! Скоро Сечко си отиде </a:t>
            </a:r>
            <a:r>
              <a:rPr lang="en-US" sz="2000" dirty="0">
                <a:solidFill>
                  <a:srgbClr val="FF0000"/>
                </a:solidFill>
                <a:latin typeface="Book Antiqua" pitchFamily="18" charset="0"/>
              </a:rPr>
              <a:t>–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 думал й свекърът. </a:t>
            </a:r>
            <a:endParaRPr lang="bg-BG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bg-BG" sz="2000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bg-BG" sz="2000" dirty="0" smtClean="0">
                <a:solidFill>
                  <a:srgbClr val="FF0000"/>
                </a:solidFill>
                <a:latin typeface="Book Antiqua" pitchFamily="18" charset="0"/>
              </a:rPr>
              <a:t>Преживял 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е много той и мъдро </a:t>
            </a:r>
            <a:r>
              <a:rPr lang="bg-BG" sz="2000" dirty="0" smtClean="0">
                <a:solidFill>
                  <a:srgbClr val="FF0000"/>
                </a:solidFill>
                <a:latin typeface="Book Antiqua" pitchFamily="18" charset="0"/>
              </a:rPr>
              <a:t>можел </a:t>
            </a:r>
            <a:r>
              <a:rPr lang="bg-BG" sz="2000" dirty="0">
                <a:solidFill>
                  <a:srgbClr val="FF0000"/>
                </a:solidFill>
                <a:latin typeface="Book Antiqua" pitchFamily="18" charset="0"/>
              </a:rPr>
              <a:t>да поучи. По слънцето познавал старецът кога ветрове ще завеят, по месеца разбирал кога дъжд ще завали, кога град ще бие, кога зла зима ще вилнее.</a:t>
            </a:r>
          </a:p>
          <a:p>
            <a:pPr algn="just">
              <a:buNone/>
            </a:pPr>
            <a:endParaRPr lang="bg-BG" sz="1800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Book Antiqua" pitchFamily="18" charset="0"/>
              </a:rPr>
              <a:t>ПРИКАЗКА ЗА БАБА МАРТА</a:t>
            </a:r>
            <a:endParaRPr lang="bg-BG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just">
              <a:buNone/>
            </a:pPr>
            <a:endParaRPr lang="bg-BG" sz="800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bg-BG" sz="2000" dirty="0">
                <a:solidFill>
                  <a:schemeClr val="bg1"/>
                </a:solidFill>
                <a:latin typeface="Book Antiqua" pitchFamily="18" charset="0"/>
              </a:rPr>
              <a:t>– </a:t>
            </a:r>
            <a:r>
              <a:rPr lang="bg-BG" sz="2000" dirty="0" err="1">
                <a:solidFill>
                  <a:schemeClr val="bg1"/>
                </a:solidFill>
                <a:latin typeface="Book Antiqua" pitchFamily="18" charset="0"/>
              </a:rPr>
              <a:t>Кърпикожусите</a:t>
            </a:r>
            <a:r>
              <a:rPr lang="bg-BG" sz="2000" dirty="0">
                <a:solidFill>
                  <a:schemeClr val="bg1"/>
                </a:solidFill>
                <a:latin typeface="Book Antiqua" pitchFamily="18" charset="0"/>
              </a:rPr>
              <a:t> цъфтят сега, снахо – топло й напомнил старецът. – Това е цвете лъжовно, не прецъфти ли, не му вярвай, кожухчето не сваляй</a:t>
            </a:r>
            <a:r>
              <a:rPr lang="bg-BG" sz="2000" dirty="0" smtClean="0">
                <a:solidFill>
                  <a:schemeClr val="bg1"/>
                </a:solidFill>
                <a:latin typeface="Book Antiqua" pitchFamily="18" charset="0"/>
              </a:rPr>
              <a:t>!</a:t>
            </a:r>
          </a:p>
          <a:p>
            <a:pPr algn="just">
              <a:buNone/>
            </a:pPr>
            <a:endParaRPr lang="bg-BG" sz="10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bg-BG" sz="2000" dirty="0" smtClean="0">
                <a:solidFill>
                  <a:schemeClr val="bg1"/>
                </a:solidFill>
                <a:latin typeface="Book Antiqua" pitchFamily="18" charset="0"/>
              </a:rPr>
              <a:t>– </a:t>
            </a:r>
            <a:r>
              <a:rPr lang="bg-BG" sz="2000" dirty="0">
                <a:solidFill>
                  <a:schemeClr val="bg1"/>
                </a:solidFill>
                <a:latin typeface="Book Antiqua" pitchFamily="18" charset="0"/>
              </a:rPr>
              <a:t>Е, тейко, какво ще ми стори Марта? Тя е жена и зло на жена не може да направи – казала снахата и подбрала овцете и козите нагоре към планината.</a:t>
            </a:r>
          </a:p>
          <a:p>
            <a:pPr algn="just">
              <a:buNone/>
            </a:pPr>
            <a:endParaRPr lang="bg-BG" sz="10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bg-BG" sz="2000" dirty="0" smtClean="0">
                <a:solidFill>
                  <a:schemeClr val="bg1"/>
                </a:solidFill>
                <a:latin typeface="Book Antiqua" pitchFamily="18" charset="0"/>
              </a:rPr>
              <a:t>Дочула </a:t>
            </a:r>
            <a:r>
              <a:rPr lang="bg-BG" sz="2000" dirty="0">
                <a:solidFill>
                  <a:schemeClr val="bg1"/>
                </a:solidFill>
                <a:latin typeface="Book Antiqua" pitchFamily="18" charset="0"/>
              </a:rPr>
              <a:t>Марта тези думи </a:t>
            </a:r>
            <a:r>
              <a:rPr lang="bg-BG" sz="2000" dirty="0" smtClean="0">
                <a:solidFill>
                  <a:schemeClr val="bg1"/>
                </a:solidFill>
                <a:latin typeface="Book Antiqua" pitchFamily="18" charset="0"/>
              </a:rPr>
              <a:t>и </a:t>
            </a:r>
            <a:r>
              <a:rPr lang="bg-BG" sz="2000" dirty="0">
                <a:solidFill>
                  <a:schemeClr val="bg1"/>
                </a:solidFill>
                <a:latin typeface="Book Antiqua" pitchFamily="18" charset="0"/>
              </a:rPr>
              <a:t>й </a:t>
            </a:r>
            <a:r>
              <a:rPr lang="bg-BG" sz="2000" dirty="0" smtClean="0">
                <a:solidFill>
                  <a:schemeClr val="bg1"/>
                </a:solidFill>
                <a:latin typeface="Book Antiqua" pitchFamily="18" charset="0"/>
              </a:rPr>
              <a:t>домъчняло. Нищо, </a:t>
            </a:r>
            <a:r>
              <a:rPr lang="bg-BG" sz="2000" dirty="0">
                <a:solidFill>
                  <a:schemeClr val="bg1"/>
                </a:solidFill>
                <a:latin typeface="Book Antiqua" pitchFamily="18" charset="0"/>
              </a:rPr>
              <a:t>че е жена, и тя може да покори слънцето като братята си, и тя има сила бури и хали да посее, и тя знае кога слънчев благодат да прати. </a:t>
            </a:r>
            <a:r>
              <a:rPr lang="bg-BG" sz="2000" dirty="0" smtClean="0">
                <a:solidFill>
                  <a:schemeClr val="bg1"/>
                </a:solidFill>
                <a:latin typeface="Book Antiqua" pitchFamily="18" charset="0"/>
              </a:rPr>
              <a:t>Какво, </a:t>
            </a:r>
            <a:r>
              <a:rPr lang="bg-BG" sz="2000" dirty="0">
                <a:solidFill>
                  <a:schemeClr val="bg1"/>
                </a:solidFill>
                <a:latin typeface="Book Antiqua" pitchFamily="18" charset="0"/>
              </a:rPr>
              <a:t>че жена й думат! </a:t>
            </a:r>
            <a:endParaRPr lang="bg-BG" sz="20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bg-BG" sz="1000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bg-BG" sz="2000" dirty="0">
                <a:solidFill>
                  <a:schemeClr val="bg1"/>
                </a:solidFill>
                <a:latin typeface="Book Antiqua" pitchFamily="18" charset="0"/>
              </a:rPr>
              <a:t>Не минало </a:t>
            </a:r>
            <a:r>
              <a:rPr lang="bg-BG" sz="2000" dirty="0" smtClean="0">
                <a:solidFill>
                  <a:schemeClr val="bg1"/>
                </a:solidFill>
                <a:latin typeface="Book Antiqua" pitchFamily="18" charset="0"/>
              </a:rPr>
              <a:t>много, тъмни </a:t>
            </a:r>
            <a:r>
              <a:rPr lang="bg-BG" sz="2000" dirty="0">
                <a:solidFill>
                  <a:schemeClr val="bg1"/>
                </a:solidFill>
                <a:latin typeface="Book Antiqua" pitchFamily="18" charset="0"/>
              </a:rPr>
              <a:t>облаци надвиснали над планината. Ветрове безмилостно забрулили напъпилата гора, леден сняг зашибал, захванала люта зима. Сковала се земята, замлъкнали птиците, секнал ромонът на ручея. Младата овчарка така и не се върнала вече. Тя останала вкаменена заедно с овчиците горе в планината. </a:t>
            </a:r>
            <a:endParaRPr lang="bg-BG" sz="20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bg-BG" sz="1000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bg-BG" sz="2000" dirty="0">
                <a:solidFill>
                  <a:schemeClr val="bg1"/>
                </a:solidFill>
                <a:latin typeface="Book Antiqua" pitchFamily="18" charset="0"/>
              </a:rPr>
              <a:t>Така останал обичаят да се правят мартеници от червена и бяла вълна, за да радостна Баба Марта и да носи само добрини на хората</a:t>
            </a:r>
            <a:r>
              <a:rPr lang="bg-BG" sz="2000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  <a:p>
            <a:pPr algn="just">
              <a:buNone/>
            </a:pPr>
            <a:r>
              <a:rPr lang="bg-BG" sz="2000" dirty="0"/>
              <a:t/>
            </a:r>
            <a:br>
              <a:rPr lang="bg-BG" sz="2000" dirty="0"/>
            </a:br>
            <a:endParaRPr lang="bg-BG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-Ма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628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g-BG" sz="7200" b="1" dirty="0">
                <a:solidFill>
                  <a:srgbClr val="FF0000"/>
                </a:solidFill>
              </a:rPr>
              <a:t>Баба Марта</a:t>
            </a:r>
            <a:r>
              <a:rPr lang="bg-BG" dirty="0"/>
              <a:t/>
            </a:r>
            <a:br>
              <a:rPr lang="bg-BG" dirty="0"/>
            </a:br>
            <a:endParaRPr lang="bg-BG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  <a:solidFill>
            <a:srgbClr val="FF00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bg-BG" sz="2000" dirty="0" smtClean="0">
              <a:latin typeface="Book Antiqua" pitchFamily="18" charset="0"/>
            </a:endParaRP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Малък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Сечко свъсен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кихна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и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замина си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далече.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Баба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Марта се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усмихна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и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на Слънчо светъл рече:</a:t>
            </a:r>
          </a:p>
          <a:p>
            <a:pPr>
              <a:buNone/>
            </a:pPr>
            <a:endParaRPr lang="bg-BG" sz="24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Хайде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, Слънчо, ставай,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сине,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цяла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зима спа на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воля,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а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сега поля,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градини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тебе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чакат и се молят.</a:t>
            </a:r>
          </a:p>
          <a:p>
            <a:pPr>
              <a:buNone/>
            </a:pP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824536" cy="52578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>
              <a:buNone/>
            </a:pPr>
            <a:endParaRPr lang="bg-BG" sz="2000" dirty="0" smtClean="0">
              <a:latin typeface="Book Antiqua" pitchFamily="18" charset="0"/>
            </a:endParaRP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Чакат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да ги стоплиш,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сине,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да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поникнат буйни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ниви,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по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дворове, по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градини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да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разцъфнат бели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сливи.</a:t>
            </a:r>
          </a:p>
          <a:p>
            <a:pPr>
              <a:buNone/>
            </a:pPr>
            <a:endParaRPr lang="bg-BG" sz="2400" b="1" dirty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Чакат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вече и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децата,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те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са палави и мили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–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разтвори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им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сърчицата,</a:t>
            </a:r>
          </a:p>
          <a:p>
            <a:pPr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влей 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им бодрост, 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здраве, сили</a:t>
            </a:r>
            <a:r>
              <a:rPr lang="bg-BG" sz="2400" b="1" dirty="0">
                <a:solidFill>
                  <a:schemeClr val="bg1"/>
                </a:solidFill>
                <a:latin typeface="Book Antiqua" pitchFamily="18" charset="0"/>
              </a:rPr>
              <a:t>!</a:t>
            </a:r>
          </a:p>
          <a:p>
            <a:pPr>
              <a:buNone/>
            </a:pPr>
            <a:endParaRPr lang="bg-BG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тихотворения-за-баба-м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Martenitsa-2-224631-500x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Book Antiqua" pitchFamily="18" charset="0"/>
              </a:rPr>
              <a:t>А СЕГА ХАЙДЕ ДА ПРАВИМ МАРТЕНИЧКИ </a:t>
            </a:r>
            <a:r>
              <a:rPr lang="bg-BG" b="1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</a:t>
            </a:r>
            <a:endParaRPr lang="bg-BG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3999" cy="5157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0302shutterstock_1015754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solidFill>
                  <a:srgbClr val="FF0000"/>
                </a:solidFill>
                <a:latin typeface="Book Antiqua" pitchFamily="18" charset="0"/>
              </a:rPr>
              <a:t>БЪДЕТЕ ЗДРАВИ И ЩАСТЛИВИ!</a:t>
            </a:r>
            <a:br>
              <a:rPr lang="bg-BG" sz="4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bg-BG" sz="4000" b="1" dirty="0" smtClean="0">
                <a:solidFill>
                  <a:srgbClr val="FF0000"/>
                </a:solidFill>
                <a:latin typeface="Book Antiqua" pitchFamily="18" charset="0"/>
              </a:rPr>
              <a:t>БЪДЕТЕ ЖИЗНЕРАДОСТНИ!</a:t>
            </a:r>
            <a:endParaRPr lang="bg-BG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Content Placeholder 3" descr="stihotvoreniq-za-baba-mar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a26f81b6db08f8793b3cef69b28903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180528" y="0"/>
            <a:ext cx="4676328" cy="717341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endParaRPr lang="bg-BG" sz="20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bg-BG" sz="20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bg-BG" sz="20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bg-BG" sz="11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bg-BG" sz="1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bg-BG" sz="2600" b="1" dirty="0" smtClean="0">
                <a:solidFill>
                  <a:srgbClr val="FF0000"/>
                </a:solidFill>
                <a:latin typeface="Book Antiqua" pitchFamily="18" charset="0"/>
              </a:rPr>
              <a:t>Да сте бели и червени,</a:t>
            </a:r>
          </a:p>
          <a:p>
            <a:pPr algn="ctr">
              <a:buNone/>
            </a:pPr>
            <a:endParaRPr lang="bg-BG" sz="2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bg-BG" sz="2600" b="1" dirty="0" smtClean="0">
                <a:solidFill>
                  <a:srgbClr val="FF0000"/>
                </a:solidFill>
                <a:latin typeface="Book Antiqua" pitchFamily="18" charset="0"/>
              </a:rPr>
              <a:t>румени и засмени,</a:t>
            </a:r>
          </a:p>
          <a:p>
            <a:pPr algn="ctr">
              <a:buNone/>
            </a:pPr>
            <a:endParaRPr lang="bg-BG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bg-BG" sz="2600" b="1" dirty="0" smtClean="0">
                <a:solidFill>
                  <a:srgbClr val="FF0000"/>
                </a:solidFill>
                <a:latin typeface="Book Antiqua" pitchFamily="18" charset="0"/>
              </a:rPr>
              <a:t>щастие да дарявате, </a:t>
            </a:r>
            <a:endParaRPr lang="bg-BG" sz="26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bg-BG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bg-BG" sz="2600" b="1" dirty="0" smtClean="0">
                <a:solidFill>
                  <a:srgbClr val="FF0000"/>
                </a:solidFill>
                <a:latin typeface="Book Antiqua" pitchFamily="18" charset="0"/>
              </a:rPr>
              <a:t>като слънце да огрявате!</a:t>
            </a:r>
            <a:br>
              <a:rPr lang="bg-BG" sz="26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bg-BG" sz="2600" dirty="0" smtClean="0">
                <a:latin typeface="Book Antiqua" pitchFamily="18" charset="0"/>
              </a:rPr>
              <a:t/>
            </a:r>
            <a:br>
              <a:rPr lang="bg-BG" sz="2600" dirty="0" smtClean="0">
                <a:latin typeface="Book Antiqua" pitchFamily="18" charset="0"/>
              </a:rPr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0"/>
            <a:ext cx="4788024" cy="7173416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Мартеница пращам </a:t>
            </a:r>
            <a:r>
              <a:rPr lang="bg-BG" sz="2400" b="1" dirty="0" err="1" smtClean="0">
                <a:solidFill>
                  <a:schemeClr val="bg1"/>
                </a:solidFill>
                <a:latin typeface="Book Antiqua" pitchFamily="18" charset="0"/>
              </a:rPr>
              <a:t>надалече</a:t>
            </a: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 ,</a:t>
            </a:r>
            <a:b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</a:br>
            <a:endParaRPr lang="en-US" sz="32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нишка от живота във дома, </a:t>
            </a:r>
            <a:b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</a:br>
            <a:endParaRPr lang="en-US" sz="40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бяла като вишната на двора </a:t>
            </a:r>
            <a:b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</a:br>
            <a:endParaRPr lang="en-US" sz="36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bg-BG" sz="2400" b="1" dirty="0" smtClean="0">
                <a:solidFill>
                  <a:schemeClr val="bg1"/>
                </a:solidFill>
                <a:latin typeface="Book Antiqua" pitchFamily="18" charset="0"/>
              </a:rPr>
              <a:t>и червена – сила на кръвта.</a:t>
            </a: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endParaRPr lang="de-DE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582"/>
            <a:ext cx="9396536" cy="7171194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spAutoFit/>
          </a:bodyPr>
          <a:lstStyle/>
          <a:p>
            <a:pPr algn="just"/>
            <a:endParaRPr lang="bg-BG" sz="2800" dirty="0" smtClean="0"/>
          </a:p>
          <a:p>
            <a:pPr algn="just"/>
            <a:r>
              <a:rPr lang="bg-BG" sz="2800" b="1" dirty="0" smtClean="0">
                <a:solidFill>
                  <a:schemeClr val="bg1"/>
                </a:solidFill>
                <a:latin typeface="Book Antiqua" pitchFamily="18" charset="0"/>
              </a:rPr>
              <a:t>Баба Марта е един от най-почитаните български обичаи, който се е запазил до наши дни. Този обичай се смята за много древен, датиращ още от времето на прабългарите. </a:t>
            </a:r>
          </a:p>
          <a:p>
            <a:pPr algn="just"/>
            <a:endParaRPr lang="bg-BG" sz="2800" b="1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/>
            <a:r>
              <a:rPr lang="bg-BG" sz="2800" b="1" dirty="0" smtClean="0">
                <a:solidFill>
                  <a:schemeClr val="bg1"/>
                </a:solidFill>
                <a:latin typeface="Book Antiqua" pitchFamily="18" charset="0"/>
              </a:rPr>
              <a:t>Според преданията </a:t>
            </a:r>
            <a:r>
              <a:rPr lang="bg-BG" sz="2800" b="1" dirty="0" err="1" smtClean="0">
                <a:solidFill>
                  <a:schemeClr val="bg1"/>
                </a:solidFill>
                <a:latin typeface="Book Antiqua" pitchFamily="18" charset="0"/>
              </a:rPr>
              <a:t>Чечни</a:t>
            </a:r>
            <a:r>
              <a:rPr lang="bg-BG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bg-BG" sz="2800" b="1" dirty="0" err="1" smtClean="0">
                <a:solidFill>
                  <a:schemeClr val="bg1"/>
                </a:solidFill>
                <a:latin typeface="Book Antiqua" pitchFamily="18" charset="0"/>
              </a:rPr>
              <a:t>Хуба</a:t>
            </a:r>
            <a:r>
              <a:rPr lang="bg-BG" sz="2800" b="1" dirty="0" smtClean="0">
                <a:solidFill>
                  <a:schemeClr val="bg1"/>
                </a:solidFill>
                <a:latin typeface="Book Antiqua" pitchFamily="18" charset="0"/>
              </a:rPr>
              <a:t> – сестрата на хан Аспарух, го закичила с бял и червен конец като знак, който да го предпазва от злото и да му напомня за родната земя. </a:t>
            </a:r>
          </a:p>
          <a:p>
            <a:pPr algn="just"/>
            <a:endParaRPr lang="bg-BG" sz="2800" b="1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/>
            <a:r>
              <a:rPr lang="bg-BG" sz="2800" b="1" dirty="0" smtClean="0">
                <a:solidFill>
                  <a:schemeClr val="bg1"/>
                </a:solidFill>
                <a:latin typeface="Book Antiqua" pitchFamily="18" charset="0"/>
              </a:rPr>
              <a:t>Според цветовата символика на прабългарите бялото се е смятало за цвета на бога небе Тангра, а червеното е било символ на живота. А оплетени, двата цвята дават още по-голяма сила на човек.</a:t>
            </a:r>
          </a:p>
          <a:p>
            <a:pPr algn="just"/>
            <a:endParaRPr lang="de-DE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fba82db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1400" dirty="0" smtClean="0">
              <a:latin typeface="Book Antiqua" pitchFamily="18" charset="0"/>
            </a:endParaRPr>
          </a:p>
          <a:p>
            <a:pPr algn="ctr"/>
            <a:r>
              <a:rPr lang="bg-BG" sz="2300" b="1" dirty="0" smtClean="0">
                <a:solidFill>
                  <a:srgbClr val="FF0000"/>
                </a:solidFill>
                <a:latin typeface="Book Antiqua" pitchFamily="18" charset="0"/>
              </a:rPr>
              <a:t>И ОЩЕ ЕДНА ЛЕГЕНДА</a:t>
            </a:r>
          </a:p>
          <a:p>
            <a:endParaRPr lang="bg-BG" sz="10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/>
            <a:r>
              <a:rPr lang="bg-BG" sz="1900" b="1" dirty="0" smtClean="0">
                <a:solidFill>
                  <a:srgbClr val="FF0000"/>
                </a:solidFill>
                <a:latin typeface="Book Antiqua" pitchFamily="18" charset="0"/>
              </a:rPr>
              <a:t>Хан Аспарух имал сестра на име </a:t>
            </a:r>
            <a:r>
              <a:rPr lang="bg-BG" sz="1900" b="1" dirty="0" err="1" smtClean="0">
                <a:solidFill>
                  <a:srgbClr val="FF0000"/>
                </a:solidFill>
                <a:latin typeface="Book Antiqua" pitchFamily="18" charset="0"/>
              </a:rPr>
              <a:t>Хуба</a:t>
            </a:r>
            <a:r>
              <a:rPr lang="bg-BG" sz="1900" b="1" dirty="0" smtClean="0">
                <a:solidFill>
                  <a:srgbClr val="FF0000"/>
                </a:solidFill>
                <a:latin typeface="Book Antiqua" pitchFamily="18" charset="0"/>
              </a:rPr>
              <a:t>. Тя била пленница в друго царство. Аспарух пратил вест на сестра си, че е намерил земя да се заселят – на юг от река Дунав, днешна България.</a:t>
            </a:r>
          </a:p>
          <a:p>
            <a:pPr algn="just"/>
            <a:endParaRPr lang="bg-BG" sz="19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/>
            <a:r>
              <a:rPr lang="bg-BG" sz="1900" b="1" dirty="0" smtClean="0">
                <a:solidFill>
                  <a:srgbClr val="FF0000"/>
                </a:solidFill>
                <a:latin typeface="Book Antiqua" pitchFamily="18" charset="0"/>
              </a:rPr>
              <a:t>Като получила тази радостна вест, </a:t>
            </a:r>
            <a:r>
              <a:rPr lang="bg-BG" sz="1900" b="1" dirty="0" err="1" smtClean="0">
                <a:solidFill>
                  <a:srgbClr val="FF0000"/>
                </a:solidFill>
                <a:latin typeface="Book Antiqua" pitchFamily="18" charset="0"/>
              </a:rPr>
              <a:t>Хуба</a:t>
            </a:r>
            <a:r>
              <a:rPr lang="bg-BG" sz="1900" b="1" dirty="0" smtClean="0">
                <a:solidFill>
                  <a:srgbClr val="FF0000"/>
                </a:solidFill>
                <a:latin typeface="Book Antiqua" pitchFamily="18" charset="0"/>
              </a:rPr>
              <a:t> успяла да избяга от плен. Яхнала кон и препускала без почивка, докато стигнала до реката Дунав. Търсела брод да преминат.</a:t>
            </a:r>
          </a:p>
          <a:p>
            <a:pPr algn="just"/>
            <a:endParaRPr lang="bg-BG" sz="19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/>
            <a:r>
              <a:rPr lang="bg-BG" sz="1900" b="1" dirty="0" err="1" smtClean="0">
                <a:solidFill>
                  <a:srgbClr val="FF0000"/>
                </a:solidFill>
                <a:latin typeface="Book Antiqua" pitchFamily="18" charset="0"/>
              </a:rPr>
              <a:t>Хуба</a:t>
            </a:r>
            <a:r>
              <a:rPr lang="bg-BG" sz="1900" b="1" dirty="0" smtClean="0">
                <a:solidFill>
                  <a:srgbClr val="FF0000"/>
                </a:solidFill>
                <a:latin typeface="Book Antiqua" pitchFamily="18" charset="0"/>
              </a:rPr>
              <a:t> пуснала сокол. На неговия крак вързала края на бял конец, а другия му край държала в ръцете си. Соколът литнал да намери брод през реката, но точно когато открил пътя, стрела го пронизала и той паднал умъртвен, а конецът се обагрил с червения цвят на кръвта му.</a:t>
            </a:r>
          </a:p>
          <a:p>
            <a:pPr algn="just"/>
            <a:endParaRPr lang="bg-BG" sz="19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/>
            <a:r>
              <a:rPr lang="bg-BG" sz="1900" b="1" dirty="0" err="1" smtClean="0">
                <a:solidFill>
                  <a:srgbClr val="FF0000"/>
                </a:solidFill>
                <a:latin typeface="Book Antiqua" pitchFamily="18" charset="0"/>
              </a:rPr>
              <a:t>Хуба</a:t>
            </a:r>
            <a:r>
              <a:rPr lang="bg-BG" sz="1900" b="1" dirty="0" smtClean="0">
                <a:solidFill>
                  <a:srgbClr val="FF0000"/>
                </a:solidFill>
                <a:latin typeface="Book Antiqua" pitchFamily="18" charset="0"/>
              </a:rPr>
              <a:t> проследила нишката и така намерила път да стигне при брат си и да заживеят свободни и честити в новата земя, България. От тогава бяло-червеният конец е здравата нишка, която свързва българите по света в едно.</a:t>
            </a:r>
          </a:p>
          <a:p>
            <a:pPr algn="just"/>
            <a:endParaRPr lang="bg-BG" sz="19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/>
            <a:r>
              <a:rPr lang="bg-BG" sz="1900" b="1" dirty="0" smtClean="0">
                <a:solidFill>
                  <a:srgbClr val="FF0000"/>
                </a:solidFill>
                <a:latin typeface="Book Antiqua" pitchFamily="18" charset="0"/>
              </a:rPr>
              <a:t>Да сме здрави, силни и щастливи! Да помним, че сме Българи – където и по света да се намираме. </a:t>
            </a:r>
            <a:endParaRPr lang="bg-BG" sz="19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-960-540-kokich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471242_1836365026394394_6569812947883096443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788</Words>
  <Application>Microsoft Office PowerPoint</Application>
  <PresentationFormat>Экран (4:3)</PresentationFormat>
  <Paragraphs>83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БАБА МАРТА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ПРИКАЗКА ЗА БАБА МАРТА</vt:lpstr>
      <vt:lpstr>ПРИКАЗКА ЗА БАБА МАРТА</vt:lpstr>
      <vt:lpstr>Слайд 17</vt:lpstr>
      <vt:lpstr>Баба Марта </vt:lpstr>
      <vt:lpstr>Слайд 19</vt:lpstr>
      <vt:lpstr>А СЕГА ХАЙДЕ ДА ПРАВИМ МАРТЕНИЧКИ </vt:lpstr>
      <vt:lpstr>Слайд 21</vt:lpstr>
      <vt:lpstr>БЪДЕТЕ ЗДРАВИ И ЩАСТЛИВИ! БЪДЕТЕ ЖИЗНЕРАДОСТНИ!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БАБА МАРТА</dc:title>
  <dc:creator>Name</dc:creator>
  <cp:lastModifiedBy>polzovatel</cp:lastModifiedBy>
  <cp:revision>40</cp:revision>
  <dcterms:created xsi:type="dcterms:W3CDTF">2019-02-23T12:41:11Z</dcterms:created>
  <dcterms:modified xsi:type="dcterms:W3CDTF">2019-02-27T19:33:39Z</dcterms:modified>
</cp:coreProperties>
</file>