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onsolas" panose="020B0609020204030204" pitchFamily="49" charset="0"/>
      <p:regular r:id="rId19"/>
      <p:bold r:id="rId20"/>
      <p:italic r:id="rId21"/>
      <p:boldItalic r:id="rId22"/>
    </p:embeddedFont>
    <p:embeddedFont>
      <p:font typeface="Playfair Display Semi Bold" panose="020B0604020202020204" charset="-52"/>
      <p:regular r:id="rId23"/>
    </p:embeddedFont>
    <p:embeddedFont>
      <p:font typeface="Public Sans" panose="020B0604020202020204" charset="0"/>
      <p:regular r:id="rId24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2" d="100"/>
          <a:sy n="52" d="100"/>
        </p:scale>
        <p:origin x="6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7922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• Важливість документації та звітності для ведення бізнесу • Різноманітність ділових документів та звітів, таких як форми, таблиці та файли • Необхідність організованого та гармонійного підходу до управління документацією • Переваги ефективного документообігу для підвищення продуктивності та прозорості • Приклади конкретних документів, які можуть бути включені в презентацію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6735" y="429935"/>
            <a:ext cx="3905845" cy="488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0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ЛЕКЦІЯ 4</a:t>
            </a:r>
            <a:endParaRPr lang="en-US" sz="3050" dirty="0"/>
          </a:p>
        </p:txBody>
      </p:sp>
      <p:sp>
        <p:nvSpPr>
          <p:cNvPr id="4" name="Text 1"/>
          <p:cNvSpPr/>
          <p:nvPr/>
        </p:nvSpPr>
        <p:spPr>
          <a:xfrm>
            <a:off x="546735" y="1152525"/>
            <a:ext cx="8050530" cy="13473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ГРУПОВА ПОЗАКЛАСНА РОБОТА З ХІМІЇ</a:t>
            </a:r>
            <a:endParaRPr lang="en-US" sz="4200" dirty="0"/>
          </a:p>
        </p:txBody>
      </p:sp>
      <p:sp>
        <p:nvSpPr>
          <p:cNvPr id="5" name="Text 2"/>
          <p:cNvSpPr/>
          <p:nvPr/>
        </p:nvSpPr>
        <p:spPr>
          <a:xfrm>
            <a:off x="546735" y="2734151"/>
            <a:ext cx="8050530" cy="781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ХІМІЧНИЙ ГУРТОК: ОСНОВНА ФОРМА ОРГАНІЗАЦІЇ</a:t>
            </a:r>
            <a:endParaRPr lang="en-US" sz="2450" dirty="0"/>
          </a:p>
        </p:txBody>
      </p:sp>
      <p:sp>
        <p:nvSpPr>
          <p:cNvPr id="6" name="Text 3"/>
          <p:cNvSpPr/>
          <p:nvPr/>
        </p:nvSpPr>
        <p:spPr>
          <a:xfrm>
            <a:off x="546735" y="3749516"/>
            <a:ext cx="8050530" cy="7497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Сьогодні ми зосередимо увагу на найбільш системній та ефективній формі позакласної діяльності – груповій роботі, яка дозволяє максимально реалізувати індивідуальні та диференційовані підходи у навчанні хімії.</a:t>
            </a:r>
            <a:endParaRPr lang="en-US" sz="1200" dirty="0"/>
          </a:p>
        </p:txBody>
      </p:sp>
      <p:sp>
        <p:nvSpPr>
          <p:cNvPr id="7" name="Shape 4"/>
          <p:cNvSpPr/>
          <p:nvPr/>
        </p:nvSpPr>
        <p:spPr>
          <a:xfrm>
            <a:off x="546735" y="4674989"/>
            <a:ext cx="624840" cy="937379"/>
          </a:xfrm>
          <a:prstGeom prst="roundRect">
            <a:avLst>
              <a:gd name="adj" fmla="val 360056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3970" dir="2700000" algn="bl" rotWithShape="0">
              <a:srgbClr val="C7A8A8">
                <a:alpha val="100000"/>
              </a:srgb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8" name="Text 5"/>
          <p:cNvSpPr/>
          <p:nvPr/>
        </p:nvSpPr>
        <p:spPr>
          <a:xfrm>
            <a:off x="741998" y="4997172"/>
            <a:ext cx="234315" cy="292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1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1327785" y="4831199"/>
            <a:ext cx="2117169" cy="244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Зміст групової роботи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546735" y="5768578"/>
            <a:ext cx="624840" cy="937379"/>
          </a:xfrm>
          <a:prstGeom prst="roundRect">
            <a:avLst>
              <a:gd name="adj" fmla="val 360056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3970" dir="2700000" algn="bl" rotWithShape="0">
              <a:srgbClr val="B2AAD2">
                <a:alpha val="100000"/>
              </a:srgb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1" name="Text 8"/>
          <p:cNvSpPr/>
          <p:nvPr/>
        </p:nvSpPr>
        <p:spPr>
          <a:xfrm>
            <a:off x="741998" y="6090761"/>
            <a:ext cx="234315" cy="292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2</a:t>
            </a:r>
            <a:endParaRPr lang="en-US" sz="1800" dirty="0"/>
          </a:p>
        </p:txBody>
      </p:sp>
      <p:sp>
        <p:nvSpPr>
          <p:cNvPr id="12" name="Text 9"/>
          <p:cNvSpPr/>
          <p:nvPr/>
        </p:nvSpPr>
        <p:spPr>
          <a:xfrm>
            <a:off x="1327785" y="5924788"/>
            <a:ext cx="2077522" cy="244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Види групової роботи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546735" y="6862167"/>
            <a:ext cx="624840" cy="937379"/>
          </a:xfrm>
          <a:prstGeom prst="roundRect">
            <a:avLst>
              <a:gd name="adj" fmla="val 360056"/>
            </a:avLst>
          </a:prstGeom>
          <a:solidFill>
            <a:srgbClr val="B4DAE4">
              <a:alpha val="50000"/>
            </a:srgbClr>
          </a:solidFill>
          <a:ln w="7620">
            <a:solidFill>
              <a:srgbClr val="9AC0CA"/>
            </a:solidFill>
            <a:prstDash val="solid"/>
          </a:ln>
          <a:effectLst>
            <a:outerShdw dist="13970" dir="2700000" algn="bl" rotWithShape="0">
              <a:srgbClr val="9AC0CA">
                <a:alpha val="100000"/>
              </a:srgb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4" name="Text 11"/>
          <p:cNvSpPr/>
          <p:nvPr/>
        </p:nvSpPr>
        <p:spPr>
          <a:xfrm>
            <a:off x="741998" y="7184350"/>
            <a:ext cx="234315" cy="292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3</a:t>
            </a:r>
            <a:endParaRPr lang="en-US" sz="1800" dirty="0"/>
          </a:p>
        </p:txBody>
      </p:sp>
      <p:sp>
        <p:nvSpPr>
          <p:cNvPr id="15" name="Text 12"/>
          <p:cNvSpPr/>
          <p:nvPr/>
        </p:nvSpPr>
        <p:spPr>
          <a:xfrm>
            <a:off x="1327785" y="7018377"/>
            <a:ext cx="2862382" cy="244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Хімічний гурток (Організація)</a:t>
            </a:r>
            <a:endParaRPr lang="en-US" sz="15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5786" y="709970"/>
            <a:ext cx="7517963" cy="514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РОЛЬ УЧИТЕЛЯ-КЕРІВНИКА ГУРТКА</a:t>
            </a:r>
            <a:endParaRPr lang="en-US" sz="3200" dirty="0"/>
          </a:p>
        </p:txBody>
      </p:sp>
      <p:sp>
        <p:nvSpPr>
          <p:cNvPr id="4" name="Text 1"/>
          <p:cNvSpPr/>
          <p:nvPr/>
        </p:nvSpPr>
        <p:spPr>
          <a:xfrm>
            <a:off x="575786" y="1470779"/>
            <a:ext cx="7992428" cy="5264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Успіх гуртка залежить від особистості та професіоналізму його керівника. Роль вчителя виходить за рамки традиційного викладача.</a:t>
            </a:r>
            <a:endParaRPr lang="en-US" sz="1250" dirty="0"/>
          </a:p>
        </p:txBody>
      </p:sp>
      <p:sp>
        <p:nvSpPr>
          <p:cNvPr id="5" name="Shape 2"/>
          <p:cNvSpPr/>
          <p:nvPr/>
        </p:nvSpPr>
        <p:spPr>
          <a:xfrm>
            <a:off x="740331" y="2428994"/>
            <a:ext cx="164425" cy="964168"/>
          </a:xfrm>
          <a:prstGeom prst="roundRect">
            <a:avLst>
              <a:gd name="adj" fmla="val 42030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5240" dir="2700000" algn="bl" rotWithShape="0">
              <a:srgbClr val="C7A8A8">
                <a:alpha val="100000"/>
              </a:srgb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6" name="Shape 3"/>
          <p:cNvSpPr/>
          <p:nvPr/>
        </p:nvSpPr>
        <p:spPr>
          <a:xfrm>
            <a:off x="575786" y="2321123"/>
            <a:ext cx="493514" cy="493514"/>
          </a:xfrm>
          <a:prstGeom prst="roundRect">
            <a:avLst>
              <a:gd name="adj" fmla="val 92642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5240" dir="2700000" algn="bl" rotWithShape="0">
              <a:srgbClr val="C7A8A8">
                <a:alpha val="100000"/>
              </a:srgbClr>
            </a:outerShdw>
          </a:effectLst>
        </p:spPr>
        <p:txBody>
          <a:bodyPr/>
          <a:lstStyle/>
          <a:p>
            <a:endParaRPr lang="uk-UA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135" y="2413635"/>
            <a:ext cx="246698" cy="30849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233726" y="2346722"/>
            <a:ext cx="2056686" cy="256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Ментор і Наставник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1233726" y="2702362"/>
            <a:ext cx="7334488" cy="5264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Створення атмосфери творчої лабораторії, допомога у виборі індивідуальної теми дослідження.</a:t>
            </a:r>
            <a:endParaRPr lang="en-US" sz="1250" dirty="0"/>
          </a:p>
        </p:txBody>
      </p:sp>
      <p:sp>
        <p:nvSpPr>
          <p:cNvPr id="10" name="Shape 6"/>
          <p:cNvSpPr/>
          <p:nvPr/>
        </p:nvSpPr>
        <p:spPr>
          <a:xfrm>
            <a:off x="987028" y="3804404"/>
            <a:ext cx="164425" cy="964168"/>
          </a:xfrm>
          <a:prstGeom prst="roundRect">
            <a:avLst>
              <a:gd name="adj" fmla="val 42030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5240" dir="2700000" algn="bl" rotWithShape="0">
              <a:srgbClr val="B2AAD2">
                <a:alpha val="100000"/>
              </a:srgb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1" name="Shape 7"/>
          <p:cNvSpPr/>
          <p:nvPr/>
        </p:nvSpPr>
        <p:spPr>
          <a:xfrm>
            <a:off x="822484" y="3696533"/>
            <a:ext cx="493514" cy="493514"/>
          </a:xfrm>
          <a:prstGeom prst="roundRect">
            <a:avLst>
              <a:gd name="adj" fmla="val 92642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5240" dir="2700000" algn="bl" rotWithShape="0">
              <a:srgbClr val="B2AAD2">
                <a:alpha val="100000"/>
              </a:srgbClr>
            </a:outerShdw>
          </a:effectLst>
        </p:spPr>
        <p:txBody>
          <a:bodyPr/>
          <a:lstStyle/>
          <a:p>
            <a:endParaRPr lang="uk-UA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833" y="3789045"/>
            <a:ext cx="246698" cy="308491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480423" y="3722132"/>
            <a:ext cx="2986326" cy="256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Дослідник і Експериментатор</a:t>
            </a:r>
            <a:endParaRPr lang="en-US" sz="1600" dirty="0"/>
          </a:p>
        </p:txBody>
      </p:sp>
      <p:sp>
        <p:nvSpPr>
          <p:cNvPr id="14" name="Text 9"/>
          <p:cNvSpPr/>
          <p:nvPr/>
        </p:nvSpPr>
        <p:spPr>
          <a:xfrm>
            <a:off x="1480423" y="4077772"/>
            <a:ext cx="7087791" cy="5264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Постійне підвищення кваліфікації, освоєння нових методик експерименту та передача їх учням.</a:t>
            </a:r>
            <a:endParaRPr lang="en-US" sz="1250" dirty="0"/>
          </a:p>
        </p:txBody>
      </p:sp>
      <p:sp>
        <p:nvSpPr>
          <p:cNvPr id="15" name="Shape 10"/>
          <p:cNvSpPr/>
          <p:nvPr/>
        </p:nvSpPr>
        <p:spPr>
          <a:xfrm>
            <a:off x="1233845" y="5179814"/>
            <a:ext cx="164425" cy="964168"/>
          </a:xfrm>
          <a:prstGeom prst="roundRect">
            <a:avLst>
              <a:gd name="adj" fmla="val 42030"/>
            </a:avLst>
          </a:prstGeom>
          <a:solidFill>
            <a:srgbClr val="B4DAE4">
              <a:alpha val="50000"/>
            </a:srgbClr>
          </a:solidFill>
          <a:ln w="7620">
            <a:solidFill>
              <a:srgbClr val="9AC0CA"/>
            </a:solidFill>
            <a:prstDash val="solid"/>
          </a:ln>
          <a:effectLst>
            <a:outerShdw dist="15240" dir="2700000" algn="bl" rotWithShape="0">
              <a:srgbClr val="9AC0CA">
                <a:alpha val="100000"/>
              </a:srgb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6" name="Shape 11"/>
          <p:cNvSpPr/>
          <p:nvPr/>
        </p:nvSpPr>
        <p:spPr>
          <a:xfrm>
            <a:off x="1069300" y="5071943"/>
            <a:ext cx="493514" cy="493514"/>
          </a:xfrm>
          <a:prstGeom prst="roundRect">
            <a:avLst>
              <a:gd name="adj" fmla="val 92642"/>
            </a:avLst>
          </a:prstGeom>
          <a:solidFill>
            <a:srgbClr val="B4DAE4">
              <a:alpha val="50000"/>
            </a:srgbClr>
          </a:solidFill>
          <a:ln w="7620">
            <a:solidFill>
              <a:srgbClr val="9AC0CA"/>
            </a:solidFill>
            <a:prstDash val="solid"/>
          </a:ln>
          <a:effectLst>
            <a:outerShdw dist="15240" dir="2700000" algn="bl" rotWithShape="0">
              <a:srgbClr val="9AC0CA">
                <a:alpha val="100000"/>
              </a:srgbClr>
            </a:outerShdw>
          </a:effectLst>
        </p:spPr>
        <p:txBody>
          <a:bodyPr/>
          <a:lstStyle/>
          <a:p>
            <a:endParaRPr lang="uk-UA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2649" y="5164455"/>
            <a:ext cx="246698" cy="308491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1727240" y="5097542"/>
            <a:ext cx="2419350" cy="256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Організатор і Менеджер</a:t>
            </a:r>
            <a:endParaRPr lang="en-US" sz="1600" dirty="0"/>
          </a:p>
        </p:txBody>
      </p:sp>
      <p:sp>
        <p:nvSpPr>
          <p:cNvPr id="19" name="Text 13"/>
          <p:cNvSpPr/>
          <p:nvPr/>
        </p:nvSpPr>
        <p:spPr>
          <a:xfrm>
            <a:off x="1727240" y="5453182"/>
            <a:ext cx="6840974" cy="5264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Відповідальність за матеріально-технічне забезпечення, дотримання ТБ, налагодження зв’язків з ВНЗ та виробництвом.</a:t>
            </a:r>
            <a:endParaRPr lang="en-US" sz="1250" dirty="0"/>
          </a:p>
        </p:txBody>
      </p:sp>
      <p:sp>
        <p:nvSpPr>
          <p:cNvPr id="20" name="Shape 14"/>
          <p:cNvSpPr/>
          <p:nvPr/>
        </p:nvSpPr>
        <p:spPr>
          <a:xfrm>
            <a:off x="1480661" y="6555224"/>
            <a:ext cx="164425" cy="964168"/>
          </a:xfrm>
          <a:prstGeom prst="roundRect">
            <a:avLst>
              <a:gd name="adj" fmla="val 42030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5240" dir="2700000" algn="bl" rotWithShape="0">
              <a:srgbClr val="C7A8A8">
                <a:alpha val="100000"/>
              </a:srgb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1" name="Shape 15"/>
          <p:cNvSpPr/>
          <p:nvPr/>
        </p:nvSpPr>
        <p:spPr>
          <a:xfrm>
            <a:off x="1316117" y="6447353"/>
            <a:ext cx="493514" cy="493514"/>
          </a:xfrm>
          <a:prstGeom prst="roundRect">
            <a:avLst>
              <a:gd name="adj" fmla="val 92642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5240" dir="2700000" algn="bl" rotWithShape="0">
              <a:srgbClr val="C7A8A8">
                <a:alpha val="100000"/>
              </a:srgbClr>
            </a:outerShdw>
          </a:effectLst>
        </p:spPr>
        <p:txBody>
          <a:bodyPr/>
          <a:lstStyle/>
          <a:p>
            <a:endParaRPr lang="uk-UA"/>
          </a:p>
        </p:txBody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9466" y="6539865"/>
            <a:ext cx="246698" cy="308491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1974056" y="6472952"/>
            <a:ext cx="2727365" cy="256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Стимулятор Самостійності</a:t>
            </a:r>
            <a:endParaRPr lang="en-US" sz="1600" dirty="0"/>
          </a:p>
        </p:txBody>
      </p:sp>
      <p:sp>
        <p:nvSpPr>
          <p:cNvPr id="24" name="Text 17"/>
          <p:cNvSpPr/>
          <p:nvPr/>
        </p:nvSpPr>
        <p:spPr>
          <a:xfrm>
            <a:off x="1974056" y="6828592"/>
            <a:ext cx="6594158" cy="5264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Заохочення учнів до самостійного пошуку рішень, планування експерименту та аналізу результатів.</a:t>
            </a:r>
            <a:endParaRPr lang="en-US" sz="12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25" y="850583"/>
            <a:ext cx="6528316" cy="652831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26179" y="1018461"/>
            <a:ext cx="6364962" cy="521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2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ДОКУМЕНТАЦІЯ ТА ЗВІТНІСТЬ</a:t>
            </a:r>
            <a:endParaRPr lang="en-US" sz="3250" dirty="0"/>
          </a:p>
        </p:txBody>
      </p:sp>
      <p:sp>
        <p:nvSpPr>
          <p:cNvPr id="4" name="Text 1"/>
          <p:cNvSpPr/>
          <p:nvPr/>
        </p:nvSpPr>
        <p:spPr>
          <a:xfrm>
            <a:off x="7526179" y="1706166"/>
            <a:ext cx="6528316" cy="266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5" name="Shape 2"/>
          <p:cNvSpPr/>
          <p:nvPr/>
        </p:nvSpPr>
        <p:spPr>
          <a:xfrm>
            <a:off x="7526179" y="2160389"/>
            <a:ext cx="6528316" cy="1583531"/>
          </a:xfrm>
          <a:prstGeom prst="roundRect">
            <a:avLst>
              <a:gd name="adj" fmla="val 4422"/>
            </a:avLst>
          </a:prstGeom>
          <a:solidFill>
            <a:srgbClr val="F2EDE9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6" name="Shape 3"/>
          <p:cNvSpPr/>
          <p:nvPr/>
        </p:nvSpPr>
        <p:spPr>
          <a:xfrm>
            <a:off x="7517844" y="2160389"/>
            <a:ext cx="6544985" cy="1583531"/>
          </a:xfrm>
          <a:prstGeom prst="roundRect">
            <a:avLst>
              <a:gd name="adj" fmla="val 1579"/>
            </a:avLst>
          </a:prstGeom>
          <a:solidFill>
            <a:srgbClr val="F2EDE9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7" name="Text 4"/>
          <p:cNvSpPr/>
          <p:nvPr/>
        </p:nvSpPr>
        <p:spPr>
          <a:xfrm>
            <a:off x="7684532" y="2285405"/>
            <a:ext cx="6211610" cy="1333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6F655D"/>
                </a:solidFill>
                <a:highlight>
                  <a:srgbClr val="F2EDE9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Журнал гурткової роботи: o Список учнів, рік навчання, контактні дані. o Облік відвідуваності занять. o Тематичний план занять та детальний запис змісту кожного заняття (дата, тема, види робіт, час). o Обов’язковий запис інструктажу з техніки безпеки перед кожною практичною роботою із підписами учнів.</a:t>
            </a:r>
            <a:endParaRPr lang="en-US" sz="1300" dirty="0"/>
          </a:p>
        </p:txBody>
      </p:sp>
      <p:sp>
        <p:nvSpPr>
          <p:cNvPr id="8" name="Shape 5"/>
          <p:cNvSpPr/>
          <p:nvPr/>
        </p:nvSpPr>
        <p:spPr>
          <a:xfrm>
            <a:off x="7526179" y="3931444"/>
            <a:ext cx="6528316" cy="783431"/>
          </a:xfrm>
          <a:prstGeom prst="roundRect">
            <a:avLst>
              <a:gd name="adj" fmla="val 8939"/>
            </a:avLst>
          </a:prstGeom>
          <a:solidFill>
            <a:srgbClr val="F2EDE9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9" name="Shape 6"/>
          <p:cNvSpPr/>
          <p:nvPr/>
        </p:nvSpPr>
        <p:spPr>
          <a:xfrm>
            <a:off x="7517844" y="3931444"/>
            <a:ext cx="6544985" cy="783431"/>
          </a:xfrm>
          <a:prstGeom prst="roundRect">
            <a:avLst>
              <a:gd name="adj" fmla="val 3192"/>
            </a:avLst>
          </a:prstGeom>
          <a:solidFill>
            <a:srgbClr val="F2EDE9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0" name="Text 7"/>
          <p:cNvSpPr/>
          <p:nvPr/>
        </p:nvSpPr>
        <p:spPr>
          <a:xfrm>
            <a:off x="7684532" y="4056459"/>
            <a:ext cx="621161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6F655D"/>
                </a:solidFill>
                <a:highlight>
                  <a:srgbClr val="F2EDE9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Програма гуртка: Затверджена дирекцією школи.</a:t>
            </a:r>
            <a:endParaRPr lang="en-US" sz="1300" dirty="0"/>
          </a:p>
        </p:txBody>
      </p:sp>
      <p:sp>
        <p:nvSpPr>
          <p:cNvPr id="11" name="Shape 8"/>
          <p:cNvSpPr/>
          <p:nvPr/>
        </p:nvSpPr>
        <p:spPr>
          <a:xfrm>
            <a:off x="7526179" y="4902398"/>
            <a:ext cx="6528316" cy="1050131"/>
          </a:xfrm>
          <a:prstGeom prst="roundRect">
            <a:avLst>
              <a:gd name="adj" fmla="val 6668"/>
            </a:avLst>
          </a:prstGeom>
          <a:solidFill>
            <a:srgbClr val="F2EDE9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2" name="Shape 9"/>
          <p:cNvSpPr/>
          <p:nvPr/>
        </p:nvSpPr>
        <p:spPr>
          <a:xfrm>
            <a:off x="7517844" y="4902398"/>
            <a:ext cx="6544985" cy="1050131"/>
          </a:xfrm>
          <a:prstGeom prst="roundRect">
            <a:avLst>
              <a:gd name="adj" fmla="val 2382"/>
            </a:avLst>
          </a:prstGeom>
          <a:solidFill>
            <a:srgbClr val="F2EDE9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3" name="Text 10"/>
          <p:cNvSpPr/>
          <p:nvPr/>
        </p:nvSpPr>
        <p:spPr>
          <a:xfrm>
            <a:off x="7684532" y="5027414"/>
            <a:ext cx="621161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6F655D"/>
                </a:solidFill>
                <a:highlight>
                  <a:srgbClr val="F2EDE9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Портфоліо гуртка: Збірник кращих учнівських робіт, фотографії з експериментів, дипломи та грамоти, отримані на конкурсах.</a:t>
            </a:r>
            <a:endParaRPr lang="en-US" sz="1300" dirty="0"/>
          </a:p>
        </p:txBody>
      </p:sp>
      <p:sp>
        <p:nvSpPr>
          <p:cNvPr id="14" name="Shape 11"/>
          <p:cNvSpPr/>
          <p:nvPr/>
        </p:nvSpPr>
        <p:spPr>
          <a:xfrm>
            <a:off x="7526179" y="6140053"/>
            <a:ext cx="6528316" cy="1050131"/>
          </a:xfrm>
          <a:prstGeom prst="roundRect">
            <a:avLst>
              <a:gd name="adj" fmla="val 6668"/>
            </a:avLst>
          </a:prstGeom>
          <a:solidFill>
            <a:srgbClr val="F2EDE9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5" name="Shape 12"/>
          <p:cNvSpPr/>
          <p:nvPr/>
        </p:nvSpPr>
        <p:spPr>
          <a:xfrm>
            <a:off x="7517844" y="6140053"/>
            <a:ext cx="6544985" cy="1050131"/>
          </a:xfrm>
          <a:prstGeom prst="roundRect">
            <a:avLst>
              <a:gd name="adj" fmla="val 2382"/>
            </a:avLst>
          </a:prstGeom>
          <a:solidFill>
            <a:srgbClr val="F2EDE9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6" name="Text 13"/>
          <p:cNvSpPr/>
          <p:nvPr/>
        </p:nvSpPr>
        <p:spPr>
          <a:xfrm>
            <a:off x="7684532" y="6265069"/>
            <a:ext cx="621161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6F655D"/>
                </a:solidFill>
                <a:highlight>
                  <a:srgbClr val="F2EDE9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Річний звіт: Аналіз виконаної роботи, ступінь реалізації програми, досягнення, пропозиції щодо вдосконалення роботи на наступний рік.</a:t>
            </a:r>
            <a:endParaRPr lang="en-US" sz="13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3999" y="700445"/>
            <a:ext cx="13502402" cy="10072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1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Алгоритм проведення практичного заняття гуртка (Техніка безпеки)</a:t>
            </a:r>
            <a:endParaRPr lang="en-US" sz="3150" dirty="0"/>
          </a:p>
        </p:txBody>
      </p:sp>
      <p:sp>
        <p:nvSpPr>
          <p:cNvPr id="3" name="Shape 1"/>
          <p:cNvSpPr/>
          <p:nvPr/>
        </p:nvSpPr>
        <p:spPr>
          <a:xfrm>
            <a:off x="805696" y="2674501"/>
            <a:ext cx="4151590" cy="161092"/>
          </a:xfrm>
          <a:prstGeom prst="roundRect">
            <a:avLst>
              <a:gd name="adj" fmla="val 42018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3970" dir="2700000" algn="bl" rotWithShape="0">
              <a:srgbClr val="C7A8A8">
                <a:alpha val="100000"/>
              </a:srgb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4" name="Shape 2"/>
          <p:cNvSpPr/>
          <p:nvPr/>
        </p:nvSpPr>
        <p:spPr>
          <a:xfrm>
            <a:off x="563999" y="2513409"/>
            <a:ext cx="483394" cy="483394"/>
          </a:xfrm>
          <a:prstGeom prst="roundRect">
            <a:avLst>
              <a:gd name="adj" fmla="val 94581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3970" dir="2700000" algn="bl" rotWithShape="0">
              <a:srgbClr val="C7A8A8">
                <a:alpha val="100000"/>
              </a:srgbClr>
            </a:outerShdw>
          </a:effectLst>
        </p:spPr>
        <p:txBody>
          <a:bodyPr/>
          <a:lstStyle/>
          <a:p>
            <a:endParaRPr lang="uk-UA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48" y="2604135"/>
            <a:ext cx="241697" cy="30206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25091" y="3157895"/>
            <a:ext cx="2149912" cy="2518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Вступний інструктаж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25091" y="3506391"/>
            <a:ext cx="4071223" cy="1031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Коротка, але чітка актуалізація правил техніки безпеки, пов’язаних саме з поточним експериментом. Наголос на використанні захисних засобів (наприклад, окулярів та витяжної шафи).</a:t>
            </a:r>
            <a:endParaRPr lang="en-US" sz="1250" dirty="0"/>
          </a:p>
        </p:txBody>
      </p:sp>
      <p:sp>
        <p:nvSpPr>
          <p:cNvPr id="8" name="Shape 5"/>
          <p:cNvSpPr/>
          <p:nvPr/>
        </p:nvSpPr>
        <p:spPr>
          <a:xfrm>
            <a:off x="5360194" y="2432804"/>
            <a:ext cx="4151590" cy="161092"/>
          </a:xfrm>
          <a:prstGeom prst="roundRect">
            <a:avLst>
              <a:gd name="adj" fmla="val 42018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3970" dir="2700000" algn="bl" rotWithShape="0">
              <a:srgbClr val="B2AAD2">
                <a:alpha val="100000"/>
              </a:srgb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9" name="Shape 6"/>
          <p:cNvSpPr/>
          <p:nvPr/>
        </p:nvSpPr>
        <p:spPr>
          <a:xfrm>
            <a:off x="5118497" y="2271713"/>
            <a:ext cx="483394" cy="483394"/>
          </a:xfrm>
          <a:prstGeom prst="roundRect">
            <a:avLst>
              <a:gd name="adj" fmla="val 94581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3970" dir="2700000" algn="bl" rotWithShape="0">
              <a:srgbClr val="B2AAD2">
                <a:alpha val="100000"/>
              </a:srgbClr>
            </a:outerShdw>
          </a:effectLst>
        </p:spPr>
        <p:txBody>
          <a:bodyPr/>
          <a:lstStyle/>
          <a:p>
            <a:endParaRPr lang="uk-UA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9345" y="2362438"/>
            <a:ext cx="241697" cy="302062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279588" y="2916198"/>
            <a:ext cx="3589853" cy="2518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Підготовка обладнання та реактивів</a:t>
            </a:r>
            <a:endParaRPr lang="en-US" sz="1550" dirty="0"/>
          </a:p>
        </p:txBody>
      </p:sp>
      <p:sp>
        <p:nvSpPr>
          <p:cNvPr id="12" name="Text 8"/>
          <p:cNvSpPr/>
          <p:nvPr/>
        </p:nvSpPr>
        <p:spPr>
          <a:xfrm>
            <a:off x="5279588" y="3264694"/>
            <a:ext cx="4071223" cy="7736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Усі реактиви повинні бути заздалегідь підготовлені та чітко підписані. Доступ до них має бути обмежений до моменту видачі.</a:t>
            </a:r>
            <a:endParaRPr lang="en-US" sz="1250" dirty="0"/>
          </a:p>
        </p:txBody>
      </p:sp>
      <p:sp>
        <p:nvSpPr>
          <p:cNvPr id="13" name="Shape 9"/>
          <p:cNvSpPr/>
          <p:nvPr/>
        </p:nvSpPr>
        <p:spPr>
          <a:xfrm>
            <a:off x="9914692" y="2191107"/>
            <a:ext cx="4151590" cy="161092"/>
          </a:xfrm>
          <a:prstGeom prst="roundRect">
            <a:avLst>
              <a:gd name="adj" fmla="val 42018"/>
            </a:avLst>
          </a:prstGeom>
          <a:solidFill>
            <a:srgbClr val="B4DAE4">
              <a:alpha val="50000"/>
            </a:srgbClr>
          </a:solidFill>
          <a:ln w="7620">
            <a:solidFill>
              <a:srgbClr val="9AC0CA"/>
            </a:solidFill>
            <a:prstDash val="solid"/>
          </a:ln>
          <a:effectLst>
            <a:outerShdw dist="13970" dir="2700000" algn="bl" rotWithShape="0">
              <a:srgbClr val="9AC0CA">
                <a:alpha val="100000"/>
              </a:srgb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4" name="Shape 10"/>
          <p:cNvSpPr/>
          <p:nvPr/>
        </p:nvSpPr>
        <p:spPr>
          <a:xfrm>
            <a:off x="9672995" y="2030016"/>
            <a:ext cx="483394" cy="483394"/>
          </a:xfrm>
          <a:prstGeom prst="roundRect">
            <a:avLst>
              <a:gd name="adj" fmla="val 94581"/>
            </a:avLst>
          </a:prstGeom>
          <a:solidFill>
            <a:srgbClr val="B4DAE4">
              <a:alpha val="50000"/>
            </a:srgbClr>
          </a:solidFill>
          <a:ln w="7620">
            <a:solidFill>
              <a:srgbClr val="9AC0CA"/>
            </a:solidFill>
            <a:prstDash val="solid"/>
          </a:ln>
          <a:effectLst>
            <a:outerShdw dist="13970" dir="2700000" algn="bl" rotWithShape="0">
              <a:srgbClr val="9AC0CA">
                <a:alpha val="100000"/>
              </a:srgbClr>
            </a:outerShdw>
          </a:effectLst>
        </p:spPr>
        <p:txBody>
          <a:bodyPr/>
          <a:lstStyle/>
          <a:p>
            <a:endParaRPr lang="uk-UA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3843" y="2120741"/>
            <a:ext cx="241697" cy="302062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34086" y="2674501"/>
            <a:ext cx="2034540" cy="2518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Постійний контроль</a:t>
            </a:r>
            <a:endParaRPr lang="en-US" sz="1550" dirty="0"/>
          </a:p>
        </p:txBody>
      </p:sp>
      <p:sp>
        <p:nvSpPr>
          <p:cNvPr id="17" name="Text 12"/>
          <p:cNvSpPr/>
          <p:nvPr/>
        </p:nvSpPr>
        <p:spPr>
          <a:xfrm>
            <a:off x="9834086" y="3022997"/>
            <a:ext cx="4071223" cy="1031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Вчитель має безперервно контролювати хід експерименту, особливо під час виконання складних або потенційно небезпечних стадій роботи.</a:t>
            </a:r>
            <a:endParaRPr lang="en-US" sz="1250" dirty="0"/>
          </a:p>
        </p:txBody>
      </p:sp>
      <p:sp>
        <p:nvSpPr>
          <p:cNvPr id="18" name="Shape 13"/>
          <p:cNvSpPr/>
          <p:nvPr/>
        </p:nvSpPr>
        <p:spPr>
          <a:xfrm>
            <a:off x="805696" y="5504617"/>
            <a:ext cx="4151590" cy="161092"/>
          </a:xfrm>
          <a:prstGeom prst="roundRect">
            <a:avLst>
              <a:gd name="adj" fmla="val 42018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3970" dir="2700000" algn="bl" rotWithShape="0">
              <a:srgbClr val="C7A8A8">
                <a:alpha val="100000"/>
              </a:srgb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9" name="Shape 14"/>
          <p:cNvSpPr/>
          <p:nvPr/>
        </p:nvSpPr>
        <p:spPr>
          <a:xfrm>
            <a:off x="563999" y="5343525"/>
            <a:ext cx="483394" cy="483394"/>
          </a:xfrm>
          <a:prstGeom prst="roundRect">
            <a:avLst>
              <a:gd name="adj" fmla="val 94581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3970" dir="2700000" algn="bl" rotWithShape="0">
              <a:srgbClr val="C7A8A8">
                <a:alpha val="100000"/>
              </a:srgbClr>
            </a:outerShdw>
          </a:effectLst>
        </p:spPr>
        <p:txBody>
          <a:bodyPr/>
          <a:lstStyle/>
          <a:p>
            <a:endParaRPr lang="uk-UA"/>
          </a:p>
        </p:txBody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848" y="5434251"/>
            <a:ext cx="241697" cy="302062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25091" y="5988010"/>
            <a:ext cx="2014418" cy="2518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Ведення протоколу</a:t>
            </a:r>
            <a:endParaRPr lang="en-US" sz="1550" dirty="0"/>
          </a:p>
        </p:txBody>
      </p:sp>
      <p:sp>
        <p:nvSpPr>
          <p:cNvPr id="22" name="Text 16"/>
          <p:cNvSpPr/>
          <p:nvPr/>
        </p:nvSpPr>
        <p:spPr>
          <a:xfrm>
            <a:off x="725091" y="6336506"/>
            <a:ext cx="4071223" cy="1031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Учні обов’язково записують протокол дослідження, описуючи хід роботи, свої спостереження, отримані результати та висновки, що розвиває навички наукового документування.</a:t>
            </a:r>
            <a:endParaRPr lang="en-US" sz="1250" dirty="0"/>
          </a:p>
        </p:txBody>
      </p:sp>
      <p:sp>
        <p:nvSpPr>
          <p:cNvPr id="23" name="Shape 17"/>
          <p:cNvSpPr/>
          <p:nvPr/>
        </p:nvSpPr>
        <p:spPr>
          <a:xfrm>
            <a:off x="5360194" y="5262920"/>
            <a:ext cx="4151590" cy="161092"/>
          </a:xfrm>
          <a:prstGeom prst="roundRect">
            <a:avLst>
              <a:gd name="adj" fmla="val 42018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3970" dir="2700000" algn="bl" rotWithShape="0">
              <a:srgbClr val="B2AAD2">
                <a:alpha val="100000"/>
              </a:srgb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4" name="Shape 18"/>
          <p:cNvSpPr/>
          <p:nvPr/>
        </p:nvSpPr>
        <p:spPr>
          <a:xfrm>
            <a:off x="5118497" y="5101828"/>
            <a:ext cx="483394" cy="483394"/>
          </a:xfrm>
          <a:prstGeom prst="roundRect">
            <a:avLst>
              <a:gd name="adj" fmla="val 94581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3970" dir="2700000" algn="bl" rotWithShape="0">
              <a:srgbClr val="B2AAD2">
                <a:alpha val="100000"/>
              </a:srgbClr>
            </a:outerShdw>
          </a:effectLst>
        </p:spPr>
        <p:txBody>
          <a:bodyPr/>
          <a:lstStyle/>
          <a:p>
            <a:endParaRPr lang="uk-UA"/>
          </a:p>
        </p:txBody>
      </p:sp>
      <p:pic>
        <p:nvPicPr>
          <p:cNvPr id="2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9345" y="5192554"/>
            <a:ext cx="241697" cy="302062"/>
          </a:xfrm>
          <a:prstGeom prst="rect">
            <a:avLst/>
          </a:prstGeom>
        </p:spPr>
      </p:pic>
      <p:sp>
        <p:nvSpPr>
          <p:cNvPr id="26" name="Text 19"/>
          <p:cNvSpPr/>
          <p:nvPr/>
        </p:nvSpPr>
        <p:spPr>
          <a:xfrm>
            <a:off x="5279588" y="5746313"/>
            <a:ext cx="2777847" cy="2518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Прибирання робочого місця</a:t>
            </a:r>
            <a:endParaRPr lang="en-US" sz="1550" dirty="0"/>
          </a:p>
        </p:txBody>
      </p:sp>
      <p:sp>
        <p:nvSpPr>
          <p:cNvPr id="27" name="Text 20"/>
          <p:cNvSpPr/>
          <p:nvPr/>
        </p:nvSpPr>
        <p:spPr>
          <a:xfrm>
            <a:off x="5279588" y="6094809"/>
            <a:ext cx="4071223" cy="1031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Жоден учень не залишає лабораторію до повного прибирання свого робочого місця, миття посуду та повернення всіх реактивів на спеціально відведене місце.</a:t>
            </a:r>
            <a:endParaRPr lang="en-US" sz="12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72133"/>
            <a:ext cx="792527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1. ЗМІСТ ГРУПОВОЇ РОБОТИ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671638"/>
            <a:ext cx="6046708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1.1. Визначення та педагогічні засади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1133951" y="2692241"/>
            <a:ext cx="127026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Групова позакласна робота — це систематична освітня діяльність для сталої групи учнів, об’єднаних спільним, глибоким пізнавальним інтересом до предмета.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793790" y="2437090"/>
            <a:ext cx="30480" cy="1236107"/>
          </a:xfrm>
          <a:prstGeom prst="rect">
            <a:avLst/>
          </a:prstGeom>
          <a:solidFill>
            <a:srgbClr val="E1C2C2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6" name="Text 4"/>
          <p:cNvSpPr/>
          <p:nvPr/>
        </p:nvSpPr>
        <p:spPr>
          <a:xfrm>
            <a:off x="793790" y="3928348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Ключова відмінність від масової роботи — поглиблений, профільний характер та орієнтація на розвиток дослідницьких і практичних навичок.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793790" y="4909304"/>
            <a:ext cx="4196358" cy="2448044"/>
          </a:xfrm>
          <a:prstGeom prst="roundRect">
            <a:avLst>
              <a:gd name="adj" fmla="val 5976"/>
            </a:avLst>
          </a:prstGeom>
          <a:solidFill>
            <a:srgbClr val="FFFAF6"/>
          </a:solidFill>
          <a:ln w="30480">
            <a:solidFill>
              <a:srgbClr val="E1C2C2"/>
            </a:solidFill>
            <a:prstDash val="solid"/>
          </a:ln>
          <a:effectLst>
            <a:outerShdw dist="20320" dir="2700000" algn="bl" rotWithShape="0">
              <a:srgbClr val="E1C2C2">
                <a:alpha val="100000"/>
              </a:srgb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8" name="Shape 6"/>
          <p:cNvSpPr/>
          <p:nvPr/>
        </p:nvSpPr>
        <p:spPr>
          <a:xfrm>
            <a:off x="763310" y="4909304"/>
            <a:ext cx="121920" cy="2448044"/>
          </a:xfrm>
          <a:prstGeom prst="roundRect">
            <a:avLst>
              <a:gd name="adj" fmla="val 78139"/>
            </a:avLst>
          </a:prstGeom>
          <a:solidFill>
            <a:srgbClr val="E1C2C2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9" name="Text 7"/>
          <p:cNvSpPr/>
          <p:nvPr/>
        </p:nvSpPr>
        <p:spPr>
          <a:xfrm>
            <a:off x="1142524" y="5166598"/>
            <a:ext cx="332565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Конкретно-пізнавальна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1142524" y="5657017"/>
            <a:ext cx="35903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Вирішення безпосередніх навчальних ситуацій та поглиблення знань.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5216962" y="4909304"/>
            <a:ext cx="4196358" cy="2448044"/>
          </a:xfrm>
          <a:prstGeom prst="roundRect">
            <a:avLst>
              <a:gd name="adj" fmla="val 5976"/>
            </a:avLst>
          </a:prstGeom>
          <a:solidFill>
            <a:srgbClr val="FFFAF6"/>
          </a:solidFill>
          <a:ln w="30480">
            <a:solidFill>
              <a:srgbClr val="CCC4EC"/>
            </a:solidFill>
            <a:prstDash val="solid"/>
          </a:ln>
          <a:effectLst>
            <a:outerShdw dist="20320" dir="2700000" algn="bl" rotWithShape="0">
              <a:srgbClr val="CCC4EC">
                <a:alpha val="100000"/>
              </a:srgb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2" name="Shape 10"/>
          <p:cNvSpPr/>
          <p:nvPr/>
        </p:nvSpPr>
        <p:spPr>
          <a:xfrm>
            <a:off x="5186482" y="4909304"/>
            <a:ext cx="121920" cy="2448044"/>
          </a:xfrm>
          <a:prstGeom prst="roundRect">
            <a:avLst>
              <a:gd name="adj" fmla="val 78139"/>
            </a:avLst>
          </a:prstGeom>
          <a:solidFill>
            <a:srgbClr val="CCC4EC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3" name="Text 11"/>
          <p:cNvSpPr/>
          <p:nvPr/>
        </p:nvSpPr>
        <p:spPr>
          <a:xfrm>
            <a:off x="5565696" y="5166598"/>
            <a:ext cx="35903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Комунікативно-розвиваюча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5565696" y="6011347"/>
            <a:ext cx="35903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Формування навичок спілкування, співпраці та командної роботи.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9640133" y="4909304"/>
            <a:ext cx="4196358" cy="2448044"/>
          </a:xfrm>
          <a:prstGeom prst="roundRect">
            <a:avLst>
              <a:gd name="adj" fmla="val 5976"/>
            </a:avLst>
          </a:prstGeom>
          <a:solidFill>
            <a:srgbClr val="FFFAF6"/>
          </a:solidFill>
          <a:ln w="30480">
            <a:solidFill>
              <a:srgbClr val="B4DAE4"/>
            </a:solidFill>
            <a:prstDash val="solid"/>
          </a:ln>
          <a:effectLst>
            <a:outerShdw dist="20320" dir="2700000" algn="bl" rotWithShape="0">
              <a:srgbClr val="B4DAE4">
                <a:alpha val="100000"/>
              </a:srgb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6" name="Shape 14"/>
          <p:cNvSpPr/>
          <p:nvPr/>
        </p:nvSpPr>
        <p:spPr>
          <a:xfrm>
            <a:off x="9609653" y="4909304"/>
            <a:ext cx="121920" cy="2448044"/>
          </a:xfrm>
          <a:prstGeom prst="roundRect">
            <a:avLst>
              <a:gd name="adj" fmla="val 78139"/>
            </a:avLst>
          </a:prstGeom>
          <a:solidFill>
            <a:srgbClr val="B4DAE4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7" name="Text 15"/>
          <p:cNvSpPr/>
          <p:nvPr/>
        </p:nvSpPr>
        <p:spPr>
          <a:xfrm>
            <a:off x="9988868" y="5166598"/>
            <a:ext cx="338042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Соціально-орієнтаційна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9988868" y="5657017"/>
            <a:ext cx="35903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Виховання відповідальності та громадянських якостей для адекватної соціалізації.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2714" y="599242"/>
            <a:ext cx="10792063" cy="681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2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ЦІЛІ ГРУПОВОЇ ПОЗАКЛАСНОЇ РОБОТИ</a:t>
            </a:r>
            <a:endParaRPr lang="en-US" sz="4250" dirty="0"/>
          </a:p>
        </p:txBody>
      </p:sp>
      <p:sp>
        <p:nvSpPr>
          <p:cNvPr id="3" name="Text 1"/>
          <p:cNvSpPr/>
          <p:nvPr/>
        </p:nvSpPr>
        <p:spPr>
          <a:xfrm>
            <a:off x="762714" y="1716167"/>
            <a:ext cx="13104971" cy="348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Групова робота слугує мостом між базовою шкільною програмою та спеціалізованою науковою діяльністю.</a:t>
            </a:r>
            <a:endParaRPr lang="en-US" sz="17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714" y="2310051"/>
            <a:ext cx="653772" cy="65377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62714" y="3236238"/>
            <a:ext cx="2724269" cy="340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Освітня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762714" y="3707487"/>
            <a:ext cx="4186714" cy="10462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Поглиблення теоретичних знань з окремих розділів (наприклад, органічний синтез, колоїдна хімія).</a:t>
            </a:r>
            <a:endParaRPr lang="en-US" sz="17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1843" y="2310051"/>
            <a:ext cx="653772" cy="65377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21843" y="3236238"/>
            <a:ext cx="2724269" cy="340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Практична</a:t>
            </a:r>
            <a:endParaRPr lang="en-US" sz="2100" dirty="0"/>
          </a:p>
        </p:txBody>
      </p:sp>
      <p:sp>
        <p:nvSpPr>
          <p:cNvPr id="9" name="Text 5"/>
          <p:cNvSpPr/>
          <p:nvPr/>
        </p:nvSpPr>
        <p:spPr>
          <a:xfrm>
            <a:off x="5221843" y="3707487"/>
            <a:ext cx="4186714" cy="10462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Оволодіння складними лабораторними навичками та методиками хімічного аналізу.</a:t>
            </a:r>
            <a:endParaRPr lang="en-US" sz="17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0972" y="2310051"/>
            <a:ext cx="653772" cy="653772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80972" y="3236238"/>
            <a:ext cx="2724269" cy="340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Розвивальна</a:t>
            </a:r>
            <a:endParaRPr lang="en-US" sz="2100" dirty="0"/>
          </a:p>
        </p:txBody>
      </p:sp>
      <p:sp>
        <p:nvSpPr>
          <p:cNvPr id="12" name="Text 7"/>
          <p:cNvSpPr/>
          <p:nvPr/>
        </p:nvSpPr>
        <p:spPr>
          <a:xfrm>
            <a:off x="9680972" y="3707487"/>
            <a:ext cx="4186714" cy="10462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Формування дослідницьких умінь, навичок проєктування та критичного мислення.</a:t>
            </a:r>
            <a:endParaRPr lang="en-US" sz="17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714" y="5189577"/>
            <a:ext cx="653772" cy="653772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62714" y="6115764"/>
            <a:ext cx="2724269" cy="340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Профорієнтаційна</a:t>
            </a:r>
            <a:endParaRPr lang="en-US" sz="2100" dirty="0"/>
          </a:p>
        </p:txBody>
      </p:sp>
      <p:sp>
        <p:nvSpPr>
          <p:cNvPr id="15" name="Text 9"/>
          <p:cNvSpPr/>
          <p:nvPr/>
        </p:nvSpPr>
        <p:spPr>
          <a:xfrm>
            <a:off x="762714" y="6587014"/>
            <a:ext cx="4186714" cy="10462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Ознайомлення з хімічними, технологічними, медичними та біологічними професіями.</a:t>
            </a:r>
            <a:endParaRPr lang="en-US" sz="170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1843" y="5189577"/>
            <a:ext cx="653772" cy="653772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5221843" y="6115764"/>
            <a:ext cx="2724269" cy="340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Виховна</a:t>
            </a:r>
            <a:endParaRPr lang="en-US" sz="2100" dirty="0"/>
          </a:p>
        </p:txBody>
      </p:sp>
      <p:sp>
        <p:nvSpPr>
          <p:cNvPr id="18" name="Text 11"/>
          <p:cNvSpPr/>
          <p:nvPr/>
        </p:nvSpPr>
        <p:spPr>
          <a:xfrm>
            <a:off x="5221843" y="6587014"/>
            <a:ext cx="4186714" cy="10462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Формування самостійності, відповідальності, командної роботи та культури безпеки праці.</a:t>
            </a:r>
            <a:endParaRPr lang="en-US" sz="1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2214" y="581620"/>
            <a:ext cx="8928854" cy="511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1.2. ОСНОВНІ НАПРЯМИ ГРУПОВОЇ РОБОТИ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572214" y="1419582"/>
            <a:ext cx="13485971" cy="2614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Зміст групової роботи має </a:t>
            </a:r>
            <a:r>
              <a:rPr lang="en-US" sz="1250" b="1" dirty="0">
                <a:solidFill>
                  <a:srgbClr val="B05B5C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доповнювати і поглиблювати</a:t>
            </a:r>
            <a:r>
              <a:rPr lang="en-US" sz="12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шкільну програму, а не дублювати її.</a:t>
            </a:r>
            <a:endParaRPr lang="en-US" sz="1250" dirty="0"/>
          </a:p>
        </p:txBody>
      </p:sp>
      <p:sp>
        <p:nvSpPr>
          <p:cNvPr id="4" name="Shape 2"/>
          <p:cNvSpPr/>
          <p:nvPr/>
        </p:nvSpPr>
        <p:spPr>
          <a:xfrm>
            <a:off x="7303770" y="1864995"/>
            <a:ext cx="22860" cy="5782866"/>
          </a:xfrm>
          <a:prstGeom prst="roundRect">
            <a:avLst>
              <a:gd name="adj" fmla="val 300434"/>
            </a:avLst>
          </a:prstGeom>
          <a:solidFill>
            <a:srgbClr val="C7A8A8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5" name="Shape 3"/>
          <p:cNvSpPr/>
          <p:nvPr/>
        </p:nvSpPr>
        <p:spPr>
          <a:xfrm>
            <a:off x="549354" y="1864995"/>
            <a:ext cx="6742986" cy="1645563"/>
          </a:xfrm>
          <a:prstGeom prst="roundRect">
            <a:avLst>
              <a:gd name="adj" fmla="val 4174"/>
            </a:avLst>
          </a:prstGeom>
          <a:solidFill>
            <a:srgbClr val="F0DEDC"/>
          </a:solidFill>
          <a:ln w="7620">
            <a:solidFill>
              <a:srgbClr val="E1C2C2"/>
            </a:solidFill>
            <a:prstDash val="solid"/>
          </a:ln>
          <a:effectLst>
            <a:outerShdw dist="15240" dir="2700000" algn="bl" rotWithShape="0">
              <a:srgbClr val="E1C2C2">
                <a:alpha val="100000"/>
              </a:srgb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6" name="Text 4"/>
          <p:cNvSpPr/>
          <p:nvPr/>
        </p:nvSpPr>
        <p:spPr>
          <a:xfrm>
            <a:off x="1358027" y="2036088"/>
            <a:ext cx="5770840" cy="3065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А. ПОГЛИБЛЕННЯ ТЕОРЕТИЧНОГО МАТЕРІАЛУ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720447" y="2440781"/>
            <a:ext cx="6408420" cy="2614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2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Історія хімії: Внесок видатних вчених (наприклад, відкриття радіоактивності).</a:t>
            </a:r>
            <a:endParaRPr lang="en-US" sz="1250" dirty="0"/>
          </a:p>
        </p:txBody>
      </p:sp>
      <p:sp>
        <p:nvSpPr>
          <p:cNvPr id="8" name="Text 6"/>
          <p:cNvSpPr/>
          <p:nvPr/>
        </p:nvSpPr>
        <p:spPr>
          <a:xfrm>
            <a:off x="720447" y="2759393"/>
            <a:ext cx="6408420" cy="2614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2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Теоретична хімія: Основи квантової хімії, хімічна кінетика, термодинаміка.</a:t>
            </a:r>
            <a:endParaRPr lang="en-US" sz="1250" dirty="0"/>
          </a:p>
        </p:txBody>
      </p:sp>
      <p:sp>
        <p:nvSpPr>
          <p:cNvPr id="9" name="Text 7"/>
          <p:cNvSpPr/>
          <p:nvPr/>
        </p:nvSpPr>
        <p:spPr>
          <a:xfrm>
            <a:off x="720447" y="3078004"/>
            <a:ext cx="6408420" cy="2614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2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Прикладна хімія: Фармацевтика, хімія полімерів, біохімія, нанохімія.</a:t>
            </a:r>
            <a:endParaRPr lang="en-US" sz="1250" dirty="0"/>
          </a:p>
        </p:txBody>
      </p:sp>
      <p:sp>
        <p:nvSpPr>
          <p:cNvPr id="10" name="Shape 8"/>
          <p:cNvSpPr/>
          <p:nvPr/>
        </p:nvSpPr>
        <p:spPr>
          <a:xfrm>
            <a:off x="7338060" y="3837503"/>
            <a:ext cx="6742986" cy="2213610"/>
          </a:xfrm>
          <a:prstGeom prst="rect">
            <a:avLst/>
          </a:prstGeom>
          <a:solidFill>
            <a:srgbClr val="F0DEDC"/>
          </a:solidFill>
          <a:ln w="7620">
            <a:solidFill>
              <a:srgbClr val="E2F0F3"/>
            </a:solidFill>
            <a:prstDash val="solid"/>
          </a:ln>
          <a:effectLst>
            <a:outerShdw dist="15240" dir="2700000" algn="bl" rotWithShape="0">
              <a:srgbClr val="E2F0F3">
                <a:alpha val="100000"/>
              </a:srgb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1" name="Text 9"/>
          <p:cNvSpPr/>
          <p:nvPr/>
        </p:nvSpPr>
        <p:spPr>
          <a:xfrm>
            <a:off x="7501533" y="4008596"/>
            <a:ext cx="6408420" cy="6131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Б. РОЗВИТОК ПРАКТИЧНИХ ТА ДОСЛІДНИЦЬКИХ НАВИЧОК</a:t>
            </a:r>
            <a:endParaRPr lang="en-US" sz="1900" dirty="0"/>
          </a:p>
        </p:txBody>
      </p:sp>
      <p:sp>
        <p:nvSpPr>
          <p:cNvPr id="12" name="Text 10"/>
          <p:cNvSpPr/>
          <p:nvPr/>
        </p:nvSpPr>
        <p:spPr>
          <a:xfrm>
            <a:off x="7501533" y="4719876"/>
            <a:ext cx="6408420" cy="5229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2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Синтез: Отримання простих органічних/неорганічних речовин (наприклад, аспірин).</a:t>
            </a:r>
            <a:endParaRPr lang="en-US" sz="1250" dirty="0"/>
          </a:p>
        </p:txBody>
      </p:sp>
      <p:sp>
        <p:nvSpPr>
          <p:cNvPr id="13" name="Text 11"/>
          <p:cNvSpPr/>
          <p:nvPr/>
        </p:nvSpPr>
        <p:spPr>
          <a:xfrm>
            <a:off x="7501533" y="5299948"/>
            <a:ext cx="6408420" cy="2614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2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Хімічний аналіз: Методи титрування, колориметрії, хроматографії.</a:t>
            </a:r>
            <a:endParaRPr lang="en-US" sz="1250" dirty="0"/>
          </a:p>
        </p:txBody>
      </p:sp>
      <p:sp>
        <p:nvSpPr>
          <p:cNvPr id="14" name="Text 12"/>
          <p:cNvSpPr/>
          <p:nvPr/>
        </p:nvSpPr>
        <p:spPr>
          <a:xfrm>
            <a:off x="7501533" y="5618559"/>
            <a:ext cx="6408420" cy="2614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2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Експериментальне проєктування та аналіз наукової літератури.</a:t>
            </a:r>
            <a:endParaRPr lang="en-US" sz="1250" dirty="0"/>
          </a:p>
        </p:txBody>
      </p:sp>
      <p:sp>
        <p:nvSpPr>
          <p:cNvPr id="15" name="Shape 13"/>
          <p:cNvSpPr/>
          <p:nvPr/>
        </p:nvSpPr>
        <p:spPr>
          <a:xfrm>
            <a:off x="549354" y="6378059"/>
            <a:ext cx="6742986" cy="1269802"/>
          </a:xfrm>
          <a:prstGeom prst="roundRect">
            <a:avLst>
              <a:gd name="adj" fmla="val 5409"/>
            </a:avLst>
          </a:prstGeom>
          <a:solidFill>
            <a:srgbClr val="F0DEDC"/>
          </a:solidFill>
          <a:ln w="7620">
            <a:solidFill>
              <a:srgbClr val="CBCFD7"/>
            </a:solidFill>
            <a:prstDash val="solid"/>
          </a:ln>
          <a:effectLst>
            <a:outerShdw dist="15240" dir="2700000" algn="bl" rotWithShape="0">
              <a:srgbClr val="CBCFD7">
                <a:alpha val="100000"/>
              </a:srgb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6" name="Text 14"/>
          <p:cNvSpPr/>
          <p:nvPr/>
        </p:nvSpPr>
        <p:spPr>
          <a:xfrm>
            <a:off x="1618298" y="6549152"/>
            <a:ext cx="5510570" cy="3065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В. ПІДГОТОВКА ДО ОЛІМПІАД ТА КОНКУРСІВ</a:t>
            </a:r>
            <a:endParaRPr lang="en-US" sz="1900" dirty="0"/>
          </a:p>
        </p:txBody>
      </p:sp>
      <p:sp>
        <p:nvSpPr>
          <p:cNvPr id="17" name="Text 15"/>
          <p:cNvSpPr/>
          <p:nvPr/>
        </p:nvSpPr>
        <p:spPr>
          <a:xfrm>
            <a:off x="720447" y="6953845"/>
            <a:ext cx="6408420" cy="5229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05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Цілеспрямована підготовка: розбір задач підвищеної складності, тренування логіки та нестандартного мислення.</a:t>
            </a:r>
            <a:endParaRPr lang="en-US" sz="12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6008" y="350401"/>
            <a:ext cx="4400074" cy="398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2. ВИДИ ГРУПОВОЇ РОБОТИ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446008" y="799624"/>
            <a:ext cx="4836676" cy="2389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Класифікація за тривалістю та стабільністю складу</a:t>
            </a:r>
            <a:endParaRPr lang="en-US" sz="15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08" y="1373029"/>
            <a:ext cx="6713696" cy="671369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46008" y="8230076"/>
            <a:ext cx="2307193" cy="1990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ДОВГОТРИВАЛА (ПОСТІЙНА)</a:t>
            </a:r>
            <a:endParaRPr lang="en-US" sz="1250" dirty="0"/>
          </a:p>
        </p:txBody>
      </p:sp>
      <p:sp>
        <p:nvSpPr>
          <p:cNvPr id="6" name="Text 3"/>
          <p:cNvSpPr/>
          <p:nvPr/>
        </p:nvSpPr>
        <p:spPr>
          <a:xfrm>
            <a:off x="446008" y="8556546"/>
            <a:ext cx="6713696" cy="203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00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Тривалість:</a:t>
            </a:r>
            <a:r>
              <a:rPr lang="en-US" sz="10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Весь навчальний рік або кілька років.</a:t>
            </a:r>
            <a:endParaRPr lang="en-US" sz="1000" dirty="0"/>
          </a:p>
        </p:txBody>
      </p:sp>
      <p:sp>
        <p:nvSpPr>
          <p:cNvPr id="7" name="Text 4"/>
          <p:cNvSpPr/>
          <p:nvPr/>
        </p:nvSpPr>
        <p:spPr>
          <a:xfrm>
            <a:off x="446008" y="8804910"/>
            <a:ext cx="6713696" cy="203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00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Склад:</a:t>
            </a:r>
            <a:r>
              <a:rPr lang="en-US" sz="10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Стабільний, постійний.</a:t>
            </a:r>
            <a:endParaRPr lang="en-US" sz="1000" dirty="0"/>
          </a:p>
        </p:txBody>
      </p:sp>
      <p:sp>
        <p:nvSpPr>
          <p:cNvPr id="8" name="Text 5"/>
          <p:cNvSpPr/>
          <p:nvPr/>
        </p:nvSpPr>
        <p:spPr>
          <a:xfrm>
            <a:off x="446008" y="9053274"/>
            <a:ext cx="6713696" cy="203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00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Мета:</a:t>
            </a:r>
            <a:r>
              <a:rPr lang="en-US" sz="10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Розробка річної програми, фінальний звіт/конференція.</a:t>
            </a:r>
            <a:endParaRPr lang="en-US" sz="1000" dirty="0"/>
          </a:p>
        </p:txBody>
      </p:sp>
      <p:sp>
        <p:nvSpPr>
          <p:cNvPr id="9" name="Text 6"/>
          <p:cNvSpPr/>
          <p:nvPr/>
        </p:nvSpPr>
        <p:spPr>
          <a:xfrm>
            <a:off x="446008" y="9371767"/>
            <a:ext cx="6713696" cy="203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Приклади: Хімічний гурток, Наукове товариство учнів (НТУ).</a:t>
            </a:r>
            <a:endParaRPr lang="en-US" sz="100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316" y="1373029"/>
            <a:ext cx="6713696" cy="6713696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478316" y="8230076"/>
            <a:ext cx="2714387" cy="1990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КОРОТКОТРИВАЛА (ТИМЧАСОВА)</a:t>
            </a:r>
            <a:endParaRPr lang="en-US" sz="1250" dirty="0"/>
          </a:p>
        </p:txBody>
      </p:sp>
      <p:sp>
        <p:nvSpPr>
          <p:cNvPr id="12" name="Text 8"/>
          <p:cNvSpPr/>
          <p:nvPr/>
        </p:nvSpPr>
        <p:spPr>
          <a:xfrm>
            <a:off x="7478316" y="8556546"/>
            <a:ext cx="6713696" cy="203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00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Тривалість:</a:t>
            </a:r>
            <a:r>
              <a:rPr lang="en-US" sz="10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Для вирішення конкретного локального завдання.</a:t>
            </a:r>
            <a:endParaRPr lang="en-US" sz="1000" dirty="0"/>
          </a:p>
        </p:txBody>
      </p:sp>
      <p:sp>
        <p:nvSpPr>
          <p:cNvPr id="13" name="Text 9"/>
          <p:cNvSpPr/>
          <p:nvPr/>
        </p:nvSpPr>
        <p:spPr>
          <a:xfrm>
            <a:off x="7478316" y="8804910"/>
            <a:ext cx="6713696" cy="203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00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Склад:</a:t>
            </a:r>
            <a:r>
              <a:rPr lang="en-US" sz="10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Група розпадається після завершення проєкту.</a:t>
            </a:r>
            <a:endParaRPr lang="en-US" sz="1000" dirty="0"/>
          </a:p>
        </p:txBody>
      </p:sp>
      <p:sp>
        <p:nvSpPr>
          <p:cNvPr id="14" name="Text 10"/>
          <p:cNvSpPr/>
          <p:nvPr/>
        </p:nvSpPr>
        <p:spPr>
          <a:xfrm>
            <a:off x="7478316" y="9053274"/>
            <a:ext cx="6713696" cy="203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00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Мета:</a:t>
            </a:r>
            <a:r>
              <a:rPr lang="en-US" sz="10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Швидке досягнення цілі.</a:t>
            </a:r>
            <a:endParaRPr lang="en-US" sz="1000" dirty="0"/>
          </a:p>
        </p:txBody>
      </p:sp>
      <p:sp>
        <p:nvSpPr>
          <p:cNvPr id="15" name="Text 11"/>
          <p:cNvSpPr/>
          <p:nvPr/>
        </p:nvSpPr>
        <p:spPr>
          <a:xfrm>
            <a:off x="7478316" y="9371767"/>
            <a:ext cx="6713696" cy="203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Приклади: Проблемна група для олімпіади, Міні-лабораторія для тижня хімії.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8670" y="619720"/>
            <a:ext cx="13053060" cy="1408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КЛАСИФІКАЦІЯ ЗА ЗМІСТОВИМ СПРЯМУВАННЯМ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788670" y="2478881"/>
            <a:ext cx="4200763" cy="5133380"/>
          </a:xfrm>
          <a:prstGeom prst="roundRect">
            <a:avLst>
              <a:gd name="adj" fmla="val 2253"/>
            </a:avLst>
          </a:prstGeom>
          <a:solidFill>
            <a:srgbClr val="FFFAF6"/>
          </a:solidFill>
          <a:ln w="30480">
            <a:solidFill>
              <a:srgbClr val="E1C2C2"/>
            </a:solidFill>
            <a:prstDash val="solid"/>
          </a:ln>
          <a:effectLst>
            <a:outerShdw dist="20320" dir="2700000" algn="bl" rotWithShape="0">
              <a:srgbClr val="E1C2C2">
                <a:alpha val="100000"/>
              </a:srgb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4" name="Shape 2"/>
          <p:cNvSpPr/>
          <p:nvPr/>
        </p:nvSpPr>
        <p:spPr>
          <a:xfrm>
            <a:off x="819150" y="2509361"/>
            <a:ext cx="4139803" cy="676037"/>
          </a:xfrm>
          <a:prstGeom prst="roundRect">
            <a:avLst>
              <a:gd name="adj" fmla="val 8591"/>
            </a:avLst>
          </a:prstGeom>
          <a:solidFill>
            <a:srgbClr val="E1C2C2">
              <a:alpha val="50000"/>
            </a:srgbClr>
          </a:solidFill>
          <a:ln/>
          <a:effectLst>
            <a:outerShdw dist="20320" dir="2700000" algn="bl" rotWithShape="0">
              <a:srgbClr val="C7A8A8">
                <a:alpha val="100000"/>
              </a:srgbClr>
            </a:outerShdw>
          </a:effectLst>
        </p:spPr>
        <p:txBody>
          <a:bodyPr/>
          <a:lstStyle/>
          <a:p>
            <a:endParaRPr lang="uk-UA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983" y="2632234"/>
            <a:ext cx="338018" cy="42255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44416" y="3410664"/>
            <a:ext cx="3689271" cy="7041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А. ТЕОРЕТИЧНО-ДОСЛІДНИЦЬКА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44416" y="4249936"/>
            <a:ext cx="3689271" cy="7210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Акцент на поглибленні знань та роботі з інформацією.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044416" y="5106114"/>
            <a:ext cx="3689271" cy="1081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Проблемні групи: Пошук розв’язання нетипових задач, висування гіпотез.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1044416" y="6266497"/>
            <a:ext cx="3689271" cy="1081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Наукові семінари: Підготовка доповідей, дискусії, критичний розбір джерел.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5214699" y="2478881"/>
            <a:ext cx="4200882" cy="5133380"/>
          </a:xfrm>
          <a:prstGeom prst="roundRect">
            <a:avLst>
              <a:gd name="adj" fmla="val 2253"/>
            </a:avLst>
          </a:prstGeom>
          <a:solidFill>
            <a:srgbClr val="FFFAF6"/>
          </a:solidFill>
          <a:ln w="30480">
            <a:solidFill>
              <a:srgbClr val="CCC4EC"/>
            </a:solidFill>
            <a:prstDash val="solid"/>
          </a:ln>
          <a:effectLst>
            <a:outerShdw dist="20320" dir="2700000" algn="bl" rotWithShape="0">
              <a:srgbClr val="CCC4EC">
                <a:alpha val="100000"/>
              </a:srgb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1" name="Shape 8"/>
          <p:cNvSpPr/>
          <p:nvPr/>
        </p:nvSpPr>
        <p:spPr>
          <a:xfrm>
            <a:off x="5245179" y="2509361"/>
            <a:ext cx="4139922" cy="676037"/>
          </a:xfrm>
          <a:prstGeom prst="roundRect">
            <a:avLst>
              <a:gd name="adj" fmla="val 8591"/>
            </a:avLst>
          </a:prstGeom>
          <a:solidFill>
            <a:srgbClr val="CCC4EC">
              <a:alpha val="50000"/>
            </a:srgbClr>
          </a:solidFill>
          <a:ln/>
          <a:effectLst>
            <a:outerShdw dist="20320" dir="2700000" algn="bl" rotWithShape="0">
              <a:srgbClr val="B2AAD2">
                <a:alpha val="100000"/>
              </a:srgbClr>
            </a:outerShdw>
          </a:effectLst>
        </p:spPr>
        <p:txBody>
          <a:bodyPr/>
          <a:lstStyle/>
          <a:p>
            <a:endParaRPr lang="uk-UA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6131" y="2632234"/>
            <a:ext cx="338018" cy="422553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5470446" y="3410664"/>
            <a:ext cx="3689390" cy="7041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Б. ЕКСПЕРИМЕНТАЛЬНО-ПРАКТИЧНА</a:t>
            </a:r>
            <a:endParaRPr lang="en-US" sz="2200" dirty="0"/>
          </a:p>
        </p:txBody>
      </p:sp>
      <p:sp>
        <p:nvSpPr>
          <p:cNvPr id="14" name="Text 10"/>
          <p:cNvSpPr/>
          <p:nvPr/>
        </p:nvSpPr>
        <p:spPr>
          <a:xfrm>
            <a:off x="5470446" y="4249936"/>
            <a:ext cx="3689390" cy="7210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Найцінніший вид: безпосередня робота в лабораторії.</a:t>
            </a:r>
            <a:endParaRPr lang="en-US" sz="1750" dirty="0"/>
          </a:p>
        </p:txBody>
      </p:sp>
      <p:sp>
        <p:nvSpPr>
          <p:cNvPr id="15" name="Text 11"/>
          <p:cNvSpPr/>
          <p:nvPr/>
        </p:nvSpPr>
        <p:spPr>
          <a:xfrm>
            <a:off x="5470446" y="5106114"/>
            <a:ext cx="3689390" cy="1081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Гурток «Юний хімік-аналітик»: Освоєння якісного та кількісного аналізу.</a:t>
            </a:r>
            <a:endParaRPr lang="en-US" sz="1750" dirty="0"/>
          </a:p>
        </p:txBody>
      </p:sp>
      <p:sp>
        <p:nvSpPr>
          <p:cNvPr id="16" name="Text 12"/>
          <p:cNvSpPr/>
          <p:nvPr/>
        </p:nvSpPr>
        <p:spPr>
          <a:xfrm>
            <a:off x="5470446" y="6266497"/>
            <a:ext cx="3689390" cy="1081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Спеціалізовані практикуми: Цикли занять з органічного синтезу чи біохімії.</a:t>
            </a:r>
            <a:endParaRPr lang="en-US" sz="1750" dirty="0"/>
          </a:p>
        </p:txBody>
      </p:sp>
      <p:sp>
        <p:nvSpPr>
          <p:cNvPr id="17" name="Shape 13"/>
          <p:cNvSpPr/>
          <p:nvPr/>
        </p:nvSpPr>
        <p:spPr>
          <a:xfrm>
            <a:off x="9640848" y="2478881"/>
            <a:ext cx="4200882" cy="5133380"/>
          </a:xfrm>
          <a:prstGeom prst="roundRect">
            <a:avLst>
              <a:gd name="adj" fmla="val 2253"/>
            </a:avLst>
          </a:prstGeom>
          <a:solidFill>
            <a:srgbClr val="FFFAF6"/>
          </a:solidFill>
          <a:ln w="30480">
            <a:solidFill>
              <a:srgbClr val="B4DAE4"/>
            </a:solidFill>
            <a:prstDash val="solid"/>
          </a:ln>
          <a:effectLst>
            <a:outerShdw dist="20320" dir="2700000" algn="bl" rotWithShape="0">
              <a:srgbClr val="B4DAE4">
                <a:alpha val="100000"/>
              </a:srgb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8" name="Shape 14"/>
          <p:cNvSpPr/>
          <p:nvPr/>
        </p:nvSpPr>
        <p:spPr>
          <a:xfrm>
            <a:off x="9671328" y="2509361"/>
            <a:ext cx="4139922" cy="676037"/>
          </a:xfrm>
          <a:prstGeom prst="roundRect">
            <a:avLst>
              <a:gd name="adj" fmla="val 8591"/>
            </a:avLst>
          </a:prstGeom>
          <a:solidFill>
            <a:srgbClr val="B4DAE4">
              <a:alpha val="50000"/>
            </a:srgbClr>
          </a:solidFill>
          <a:ln/>
          <a:effectLst>
            <a:outerShdw dist="20320" dir="2700000" algn="bl" rotWithShape="0">
              <a:srgbClr val="9AC0CA">
                <a:alpha val="100000"/>
              </a:srgbClr>
            </a:outerShdw>
          </a:effectLst>
        </p:spPr>
        <p:txBody>
          <a:bodyPr/>
          <a:lstStyle/>
          <a:p>
            <a:endParaRPr lang="uk-UA"/>
          </a:p>
        </p:txBody>
      </p:sp>
      <p:pic>
        <p:nvPicPr>
          <p:cNvPr id="1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2280" y="2632234"/>
            <a:ext cx="338018" cy="422553"/>
          </a:xfrm>
          <a:prstGeom prst="rect">
            <a:avLst/>
          </a:prstGeom>
        </p:spPr>
      </p:pic>
      <p:sp>
        <p:nvSpPr>
          <p:cNvPr id="20" name="Text 15"/>
          <p:cNvSpPr/>
          <p:nvPr/>
        </p:nvSpPr>
        <p:spPr>
          <a:xfrm>
            <a:off x="9896594" y="3410664"/>
            <a:ext cx="3239691" cy="352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В. ПРОЄКТНО-ТВОРЧА</a:t>
            </a:r>
            <a:endParaRPr lang="en-US" sz="2200" dirty="0"/>
          </a:p>
        </p:txBody>
      </p:sp>
      <p:sp>
        <p:nvSpPr>
          <p:cNvPr id="21" name="Text 16"/>
          <p:cNvSpPr/>
          <p:nvPr/>
        </p:nvSpPr>
        <p:spPr>
          <a:xfrm>
            <a:off x="9896594" y="3897868"/>
            <a:ext cx="3689390" cy="7210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Поєднання теорії, практики та креативності.</a:t>
            </a:r>
            <a:endParaRPr lang="en-US" sz="1750" dirty="0"/>
          </a:p>
        </p:txBody>
      </p:sp>
      <p:sp>
        <p:nvSpPr>
          <p:cNvPr id="22" name="Text 17"/>
          <p:cNvSpPr/>
          <p:nvPr/>
        </p:nvSpPr>
        <p:spPr>
          <a:xfrm>
            <a:off x="9896594" y="4754047"/>
            <a:ext cx="3689390" cy="1081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«Хімія в побуті»: Розробка екологічних мийних засобів, аналіз фарб.</a:t>
            </a:r>
            <a:endParaRPr lang="en-US" sz="1750" dirty="0"/>
          </a:p>
        </p:txBody>
      </p:sp>
      <p:sp>
        <p:nvSpPr>
          <p:cNvPr id="23" name="Text 18"/>
          <p:cNvSpPr/>
          <p:nvPr/>
        </p:nvSpPr>
        <p:spPr>
          <a:xfrm>
            <a:off x="9896594" y="5914430"/>
            <a:ext cx="3689390" cy="14420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Створення навчальних посібників: Міні-посібники, відео-уроки для молодших класів.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1990" y="845463"/>
            <a:ext cx="10559058" cy="6090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3. ХІМІЧНИЙ ГУРТОК ЯК ОСНОВНА ФОРМА</a:t>
            </a:r>
            <a:endParaRPr lang="en-US" sz="3800" dirty="0"/>
          </a:p>
        </p:txBody>
      </p:sp>
      <p:sp>
        <p:nvSpPr>
          <p:cNvPr id="3" name="Text 1"/>
          <p:cNvSpPr/>
          <p:nvPr/>
        </p:nvSpPr>
        <p:spPr>
          <a:xfrm>
            <a:off x="681990" y="1844159"/>
            <a:ext cx="13266420" cy="311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Хімічний гурток — це класична, найбільш ефективна та довготривала форма групової роботи з наскрізною навчальною програмою.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681990" y="2448163"/>
            <a:ext cx="3714274" cy="365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3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ПРИНЦИПИ ДІЯЛЬНОСТІ</a:t>
            </a:r>
            <a:endParaRPr lang="en-US" sz="2300" dirty="0"/>
          </a:p>
        </p:txBody>
      </p:sp>
      <p:sp>
        <p:nvSpPr>
          <p:cNvPr id="5" name="Shape 3"/>
          <p:cNvSpPr/>
          <p:nvPr/>
        </p:nvSpPr>
        <p:spPr>
          <a:xfrm>
            <a:off x="681990" y="3397806"/>
            <a:ext cx="4292203" cy="1749623"/>
          </a:xfrm>
          <a:prstGeom prst="roundRect">
            <a:avLst>
              <a:gd name="adj" fmla="val 6272"/>
            </a:avLst>
          </a:prstGeom>
          <a:solidFill>
            <a:srgbClr val="FFFAF6"/>
          </a:solidFill>
          <a:ln/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6" name="Shape 4"/>
          <p:cNvSpPr/>
          <p:nvPr/>
        </p:nvSpPr>
        <p:spPr>
          <a:xfrm>
            <a:off x="681990" y="3374946"/>
            <a:ext cx="4292203" cy="91440"/>
          </a:xfrm>
          <a:prstGeom prst="roundRect">
            <a:avLst>
              <a:gd name="adj" fmla="val 89504"/>
            </a:avLst>
          </a:prstGeom>
          <a:solidFill>
            <a:srgbClr val="E1C2C2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7" name="Shape 5"/>
          <p:cNvSpPr/>
          <p:nvPr/>
        </p:nvSpPr>
        <p:spPr>
          <a:xfrm>
            <a:off x="2535853" y="3105626"/>
            <a:ext cx="584478" cy="584478"/>
          </a:xfrm>
          <a:prstGeom prst="roundRect">
            <a:avLst>
              <a:gd name="adj" fmla="val 156447"/>
            </a:avLst>
          </a:prstGeom>
          <a:solidFill>
            <a:srgbClr val="E1C2C2">
              <a:alpha val="50000"/>
            </a:srgbClr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232" y="3251716"/>
            <a:ext cx="233720" cy="292179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899636" y="3884890"/>
            <a:ext cx="3056215" cy="304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Добровільність і Сталість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899636" y="4306133"/>
            <a:ext cx="3856911" cy="6236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Тільки добровільна участь, стабільний склад для послідовного вивчення.</a:t>
            </a:r>
            <a:endParaRPr lang="en-US" sz="1500" dirty="0"/>
          </a:p>
        </p:txBody>
      </p:sp>
      <p:sp>
        <p:nvSpPr>
          <p:cNvPr id="11" name="Shape 8"/>
          <p:cNvSpPr/>
          <p:nvPr/>
        </p:nvSpPr>
        <p:spPr>
          <a:xfrm>
            <a:off x="5168979" y="3397806"/>
            <a:ext cx="4292322" cy="1749623"/>
          </a:xfrm>
          <a:prstGeom prst="roundRect">
            <a:avLst>
              <a:gd name="adj" fmla="val 6272"/>
            </a:avLst>
          </a:prstGeom>
          <a:solidFill>
            <a:srgbClr val="FFFAF6"/>
          </a:solidFill>
          <a:ln/>
          <a:effectLst>
            <a:outerShdw dist="17780" dir="2700000" algn="bl" rotWithShape="0">
              <a:srgbClr val="CCC4EC">
                <a:alpha val="100000"/>
              </a:srgb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2" name="Shape 9"/>
          <p:cNvSpPr/>
          <p:nvPr/>
        </p:nvSpPr>
        <p:spPr>
          <a:xfrm>
            <a:off x="5168979" y="3374946"/>
            <a:ext cx="4292322" cy="91440"/>
          </a:xfrm>
          <a:prstGeom prst="roundRect">
            <a:avLst>
              <a:gd name="adj" fmla="val 89504"/>
            </a:avLst>
          </a:prstGeom>
          <a:solidFill>
            <a:srgbClr val="CCC4EC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3" name="Shape 10"/>
          <p:cNvSpPr/>
          <p:nvPr/>
        </p:nvSpPr>
        <p:spPr>
          <a:xfrm>
            <a:off x="7022842" y="3105626"/>
            <a:ext cx="584478" cy="584478"/>
          </a:xfrm>
          <a:prstGeom prst="roundRect">
            <a:avLst>
              <a:gd name="adj" fmla="val 156447"/>
            </a:avLst>
          </a:prstGeom>
          <a:solidFill>
            <a:srgbClr val="CCC4EC">
              <a:alpha val="50000"/>
            </a:srgbClr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8221" y="3251716"/>
            <a:ext cx="233720" cy="292179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5386626" y="3884890"/>
            <a:ext cx="2435781" cy="304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Систематичність</a:t>
            </a:r>
            <a:endParaRPr lang="en-US" sz="1900" dirty="0"/>
          </a:p>
        </p:txBody>
      </p:sp>
      <p:sp>
        <p:nvSpPr>
          <p:cNvPr id="16" name="Text 12"/>
          <p:cNvSpPr/>
          <p:nvPr/>
        </p:nvSpPr>
        <p:spPr>
          <a:xfrm>
            <a:off x="5386626" y="4306133"/>
            <a:ext cx="3857030" cy="6236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Регулярні заняття (1-2 рази на тиждень) за затвердженим графіком.</a:t>
            </a:r>
            <a:endParaRPr lang="en-US" sz="1500" dirty="0"/>
          </a:p>
        </p:txBody>
      </p:sp>
      <p:sp>
        <p:nvSpPr>
          <p:cNvPr id="17" name="Shape 13"/>
          <p:cNvSpPr/>
          <p:nvPr/>
        </p:nvSpPr>
        <p:spPr>
          <a:xfrm>
            <a:off x="9656088" y="3397806"/>
            <a:ext cx="4292322" cy="1749623"/>
          </a:xfrm>
          <a:prstGeom prst="roundRect">
            <a:avLst>
              <a:gd name="adj" fmla="val 6272"/>
            </a:avLst>
          </a:prstGeom>
          <a:solidFill>
            <a:srgbClr val="FFFAF6"/>
          </a:solidFill>
          <a:ln/>
          <a:effectLst>
            <a:outerShdw dist="17780" dir="2700000" algn="bl" rotWithShape="0">
              <a:srgbClr val="B4DAE4">
                <a:alpha val="100000"/>
              </a:srgb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8" name="Shape 14"/>
          <p:cNvSpPr/>
          <p:nvPr/>
        </p:nvSpPr>
        <p:spPr>
          <a:xfrm>
            <a:off x="9656088" y="3374946"/>
            <a:ext cx="4292322" cy="91440"/>
          </a:xfrm>
          <a:prstGeom prst="roundRect">
            <a:avLst>
              <a:gd name="adj" fmla="val 89504"/>
            </a:avLst>
          </a:prstGeom>
          <a:solidFill>
            <a:srgbClr val="B4DAE4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9" name="Shape 15"/>
          <p:cNvSpPr/>
          <p:nvPr/>
        </p:nvSpPr>
        <p:spPr>
          <a:xfrm>
            <a:off x="11509950" y="3105626"/>
            <a:ext cx="584478" cy="584478"/>
          </a:xfrm>
          <a:prstGeom prst="roundRect">
            <a:avLst>
              <a:gd name="adj" fmla="val 156447"/>
            </a:avLst>
          </a:prstGeom>
          <a:solidFill>
            <a:srgbClr val="B4DAE4">
              <a:alpha val="50000"/>
            </a:srgbClr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2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85330" y="3251716"/>
            <a:ext cx="233720" cy="292179"/>
          </a:xfrm>
          <a:prstGeom prst="rect">
            <a:avLst/>
          </a:prstGeom>
        </p:spPr>
      </p:pic>
      <p:sp>
        <p:nvSpPr>
          <p:cNvPr id="21" name="Text 16"/>
          <p:cNvSpPr/>
          <p:nvPr/>
        </p:nvSpPr>
        <p:spPr>
          <a:xfrm>
            <a:off x="9873734" y="3884890"/>
            <a:ext cx="3067883" cy="304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Науковість і Поглиблення</a:t>
            </a:r>
            <a:endParaRPr lang="en-US" sz="1900" dirty="0"/>
          </a:p>
        </p:txBody>
      </p:sp>
      <p:sp>
        <p:nvSpPr>
          <p:cNvPr id="22" name="Text 17"/>
          <p:cNvSpPr/>
          <p:nvPr/>
        </p:nvSpPr>
        <p:spPr>
          <a:xfrm>
            <a:off x="9873734" y="4306133"/>
            <a:ext cx="3857030" cy="6236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Матеріал не дублює шкільний курс, є достовірним і захоплюючим.</a:t>
            </a:r>
            <a:endParaRPr lang="en-US" sz="1500" dirty="0"/>
          </a:p>
        </p:txBody>
      </p:sp>
      <p:sp>
        <p:nvSpPr>
          <p:cNvPr id="23" name="Shape 18"/>
          <p:cNvSpPr/>
          <p:nvPr/>
        </p:nvSpPr>
        <p:spPr>
          <a:xfrm>
            <a:off x="681990" y="5634395"/>
            <a:ext cx="6535817" cy="1749623"/>
          </a:xfrm>
          <a:prstGeom prst="roundRect">
            <a:avLst>
              <a:gd name="adj" fmla="val 6272"/>
            </a:avLst>
          </a:prstGeom>
          <a:solidFill>
            <a:srgbClr val="FFFAF6"/>
          </a:solidFill>
          <a:ln/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4" name="Shape 19"/>
          <p:cNvSpPr/>
          <p:nvPr/>
        </p:nvSpPr>
        <p:spPr>
          <a:xfrm>
            <a:off x="681990" y="5611535"/>
            <a:ext cx="6535817" cy="91440"/>
          </a:xfrm>
          <a:prstGeom prst="roundRect">
            <a:avLst>
              <a:gd name="adj" fmla="val 89504"/>
            </a:avLst>
          </a:prstGeom>
          <a:solidFill>
            <a:srgbClr val="E1C2C2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25" name="Shape 20"/>
          <p:cNvSpPr/>
          <p:nvPr/>
        </p:nvSpPr>
        <p:spPr>
          <a:xfrm>
            <a:off x="3657660" y="5342215"/>
            <a:ext cx="584478" cy="584478"/>
          </a:xfrm>
          <a:prstGeom prst="roundRect">
            <a:avLst>
              <a:gd name="adj" fmla="val 156447"/>
            </a:avLst>
          </a:prstGeom>
          <a:solidFill>
            <a:srgbClr val="E1C2C2">
              <a:alpha val="50000"/>
            </a:srgbClr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2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3039" y="5488305"/>
            <a:ext cx="233720" cy="292179"/>
          </a:xfrm>
          <a:prstGeom prst="rect">
            <a:avLst/>
          </a:prstGeom>
        </p:spPr>
      </p:pic>
      <p:sp>
        <p:nvSpPr>
          <p:cNvPr id="27" name="Text 21"/>
          <p:cNvSpPr/>
          <p:nvPr/>
        </p:nvSpPr>
        <p:spPr>
          <a:xfrm>
            <a:off x="899636" y="6121479"/>
            <a:ext cx="3178493" cy="304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Практична Спрямованість</a:t>
            </a:r>
            <a:endParaRPr lang="en-US" sz="1900" dirty="0"/>
          </a:p>
        </p:txBody>
      </p:sp>
      <p:sp>
        <p:nvSpPr>
          <p:cNvPr id="28" name="Text 22"/>
          <p:cNvSpPr/>
          <p:nvPr/>
        </p:nvSpPr>
        <p:spPr>
          <a:xfrm>
            <a:off x="899636" y="6542723"/>
            <a:ext cx="6100524" cy="6236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Максимальний час (60-70%) відводиться на експерименти та дослідження.</a:t>
            </a:r>
            <a:endParaRPr lang="en-US" sz="1500" dirty="0"/>
          </a:p>
        </p:txBody>
      </p:sp>
      <p:sp>
        <p:nvSpPr>
          <p:cNvPr id="29" name="Shape 23"/>
          <p:cNvSpPr/>
          <p:nvPr/>
        </p:nvSpPr>
        <p:spPr>
          <a:xfrm>
            <a:off x="7412593" y="5634395"/>
            <a:ext cx="6535817" cy="1749623"/>
          </a:xfrm>
          <a:prstGeom prst="roundRect">
            <a:avLst>
              <a:gd name="adj" fmla="val 6272"/>
            </a:avLst>
          </a:prstGeom>
          <a:solidFill>
            <a:srgbClr val="FFFAF6"/>
          </a:solidFill>
          <a:ln/>
          <a:effectLst>
            <a:outerShdw dist="17780" dir="2700000" algn="bl" rotWithShape="0">
              <a:srgbClr val="CCC4EC">
                <a:alpha val="100000"/>
              </a:srgb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30" name="Shape 24"/>
          <p:cNvSpPr/>
          <p:nvPr/>
        </p:nvSpPr>
        <p:spPr>
          <a:xfrm>
            <a:off x="7412593" y="5611535"/>
            <a:ext cx="6535817" cy="91440"/>
          </a:xfrm>
          <a:prstGeom prst="roundRect">
            <a:avLst>
              <a:gd name="adj" fmla="val 89504"/>
            </a:avLst>
          </a:prstGeom>
          <a:solidFill>
            <a:srgbClr val="CCC4EC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31" name="Shape 25"/>
          <p:cNvSpPr/>
          <p:nvPr/>
        </p:nvSpPr>
        <p:spPr>
          <a:xfrm>
            <a:off x="10388263" y="5342215"/>
            <a:ext cx="584478" cy="584478"/>
          </a:xfrm>
          <a:prstGeom prst="roundRect">
            <a:avLst>
              <a:gd name="adj" fmla="val 156447"/>
            </a:avLst>
          </a:prstGeom>
          <a:solidFill>
            <a:srgbClr val="CCC4EC">
              <a:alpha val="50000"/>
            </a:srgbClr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3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3642" y="5488305"/>
            <a:ext cx="233720" cy="292179"/>
          </a:xfrm>
          <a:prstGeom prst="rect">
            <a:avLst/>
          </a:prstGeom>
        </p:spPr>
      </p:pic>
      <p:sp>
        <p:nvSpPr>
          <p:cNvPr id="33" name="Text 26"/>
          <p:cNvSpPr/>
          <p:nvPr/>
        </p:nvSpPr>
        <p:spPr>
          <a:xfrm>
            <a:off x="7630239" y="6121479"/>
            <a:ext cx="2435781" cy="304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Самоврядування</a:t>
            </a:r>
            <a:endParaRPr lang="en-US" sz="1900" dirty="0"/>
          </a:p>
        </p:txBody>
      </p:sp>
      <p:sp>
        <p:nvSpPr>
          <p:cNvPr id="34" name="Text 27"/>
          <p:cNvSpPr/>
          <p:nvPr/>
        </p:nvSpPr>
        <p:spPr>
          <a:xfrm>
            <a:off x="7630239" y="6542723"/>
            <a:ext cx="6100524" cy="6236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Залучення учнів до планування та організації занять, розподіл обов’язків.</a:t>
            </a:r>
            <a:endParaRPr lang="en-US" sz="1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5796" y="625554"/>
            <a:ext cx="12942689" cy="5855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МЕТОДИКА РОЗРОБКИ ПРОГРАМИ ХІМІЧНОГО ГУРТКА</a:t>
            </a:r>
            <a:endParaRPr lang="en-US" sz="3650" dirty="0"/>
          </a:p>
        </p:txBody>
      </p:sp>
      <p:sp>
        <p:nvSpPr>
          <p:cNvPr id="3" name="Text 1"/>
          <p:cNvSpPr/>
          <p:nvPr/>
        </p:nvSpPr>
        <p:spPr>
          <a:xfrm>
            <a:off x="655796" y="1585793"/>
            <a:ext cx="13318808" cy="299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Програма — це гнучка методологічна основа, що адаптується до інтересів учнів та матеріальної бази.</a:t>
            </a:r>
            <a:endParaRPr lang="en-US" sz="1450" dirty="0"/>
          </a:p>
        </p:txBody>
      </p:sp>
      <p:sp>
        <p:nvSpPr>
          <p:cNvPr id="4" name="Shape 2"/>
          <p:cNvSpPr/>
          <p:nvPr/>
        </p:nvSpPr>
        <p:spPr>
          <a:xfrm>
            <a:off x="796290" y="2096333"/>
            <a:ext cx="22860" cy="4500920"/>
          </a:xfrm>
          <a:prstGeom prst="roundRect">
            <a:avLst>
              <a:gd name="adj" fmla="val 344292"/>
            </a:avLst>
          </a:prstGeom>
          <a:solidFill>
            <a:srgbClr val="000000">
              <a:alpha val="8000"/>
            </a:srgbClr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5" name="Shape 3"/>
          <p:cNvSpPr/>
          <p:nvPr/>
        </p:nvSpPr>
        <p:spPr>
          <a:xfrm>
            <a:off x="773430" y="2295644"/>
            <a:ext cx="374690" cy="22860"/>
          </a:xfrm>
          <a:prstGeom prst="roundRect">
            <a:avLst>
              <a:gd name="adj" fmla="val 344292"/>
            </a:avLst>
          </a:prstGeom>
          <a:solidFill>
            <a:srgbClr val="C7A8A8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6" name="Shape 4"/>
          <p:cNvSpPr/>
          <p:nvPr/>
        </p:nvSpPr>
        <p:spPr>
          <a:xfrm>
            <a:off x="726043" y="2236827"/>
            <a:ext cx="140494" cy="140494"/>
          </a:xfrm>
          <a:prstGeom prst="roundRect">
            <a:avLst>
              <a:gd name="adj" fmla="val 325423"/>
            </a:avLst>
          </a:prstGeom>
          <a:solidFill>
            <a:srgbClr val="E1C2C2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7" name="Text 5"/>
          <p:cNvSpPr/>
          <p:nvPr/>
        </p:nvSpPr>
        <p:spPr>
          <a:xfrm>
            <a:off x="1545908" y="2160746"/>
            <a:ext cx="2640092" cy="292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Пояснювальна записка</a:t>
            </a:r>
            <a:endParaRPr lang="en-US" sz="1800" dirty="0"/>
          </a:p>
        </p:txBody>
      </p:sp>
      <p:sp>
        <p:nvSpPr>
          <p:cNvPr id="8" name="Text 6"/>
          <p:cNvSpPr/>
          <p:nvPr/>
        </p:nvSpPr>
        <p:spPr>
          <a:xfrm>
            <a:off x="1545908" y="2565797"/>
            <a:ext cx="12428696" cy="299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Мета, завдання, термін реалізації (напр., 70 годин, 1 рік), вік учнів, обґрунтування актуальності.</a:t>
            </a:r>
            <a:endParaRPr lang="en-US" sz="1450" dirty="0"/>
          </a:p>
        </p:txBody>
      </p:sp>
      <p:sp>
        <p:nvSpPr>
          <p:cNvPr id="9" name="Shape 7"/>
          <p:cNvSpPr/>
          <p:nvPr/>
        </p:nvSpPr>
        <p:spPr>
          <a:xfrm>
            <a:off x="773430" y="3439597"/>
            <a:ext cx="374690" cy="22860"/>
          </a:xfrm>
          <a:prstGeom prst="roundRect">
            <a:avLst>
              <a:gd name="adj" fmla="val 344292"/>
            </a:avLst>
          </a:prstGeom>
          <a:solidFill>
            <a:srgbClr val="B2AAD2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0" name="Shape 8"/>
          <p:cNvSpPr/>
          <p:nvPr/>
        </p:nvSpPr>
        <p:spPr>
          <a:xfrm>
            <a:off x="726043" y="3380780"/>
            <a:ext cx="140494" cy="140494"/>
          </a:xfrm>
          <a:prstGeom prst="roundRect">
            <a:avLst>
              <a:gd name="adj" fmla="val 325423"/>
            </a:avLst>
          </a:prstGeom>
          <a:solidFill>
            <a:srgbClr val="CCC4EC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1" name="Text 9"/>
          <p:cNvSpPr/>
          <p:nvPr/>
        </p:nvSpPr>
        <p:spPr>
          <a:xfrm>
            <a:off x="1545908" y="3304699"/>
            <a:ext cx="2342317" cy="292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Тематичний план</a:t>
            </a:r>
            <a:endParaRPr lang="en-US" sz="1800" dirty="0"/>
          </a:p>
        </p:txBody>
      </p:sp>
      <p:sp>
        <p:nvSpPr>
          <p:cNvPr id="12" name="Text 10"/>
          <p:cNvSpPr/>
          <p:nvPr/>
        </p:nvSpPr>
        <p:spPr>
          <a:xfrm>
            <a:off x="1545908" y="3709749"/>
            <a:ext cx="12428696" cy="299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Перелік розділів, розподіл годин на теорію, практику та дослідницькі роботи (наприклад, Вода як об’єкт: 2 год теорії, 6 год практикуму).</a:t>
            </a:r>
            <a:endParaRPr lang="en-US" sz="1450" dirty="0"/>
          </a:p>
        </p:txBody>
      </p:sp>
      <p:sp>
        <p:nvSpPr>
          <p:cNvPr id="13" name="Shape 11"/>
          <p:cNvSpPr/>
          <p:nvPr/>
        </p:nvSpPr>
        <p:spPr>
          <a:xfrm>
            <a:off x="773430" y="4583549"/>
            <a:ext cx="374690" cy="22860"/>
          </a:xfrm>
          <a:prstGeom prst="roundRect">
            <a:avLst>
              <a:gd name="adj" fmla="val 344292"/>
            </a:avLst>
          </a:prstGeom>
          <a:solidFill>
            <a:srgbClr val="9AC0CA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4" name="Shape 12"/>
          <p:cNvSpPr/>
          <p:nvPr/>
        </p:nvSpPr>
        <p:spPr>
          <a:xfrm>
            <a:off x="726043" y="4524732"/>
            <a:ext cx="140494" cy="140494"/>
          </a:xfrm>
          <a:prstGeom prst="roundRect">
            <a:avLst>
              <a:gd name="adj" fmla="val 325423"/>
            </a:avLst>
          </a:prstGeom>
          <a:solidFill>
            <a:srgbClr val="B4DAE4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5" name="Text 13"/>
          <p:cNvSpPr/>
          <p:nvPr/>
        </p:nvSpPr>
        <p:spPr>
          <a:xfrm>
            <a:off x="1545908" y="4448651"/>
            <a:ext cx="2342317" cy="292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Зміст програми</a:t>
            </a:r>
            <a:endParaRPr lang="en-US" sz="1800" dirty="0"/>
          </a:p>
        </p:txBody>
      </p:sp>
      <p:sp>
        <p:nvSpPr>
          <p:cNvPr id="16" name="Text 14"/>
          <p:cNvSpPr/>
          <p:nvPr/>
        </p:nvSpPr>
        <p:spPr>
          <a:xfrm>
            <a:off x="1545908" y="4853702"/>
            <a:ext cx="12428696" cy="299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Детальний опис тем, перелік ключових експериментів. </a:t>
            </a:r>
            <a:r>
              <a:rPr lang="en-US" sz="14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Приклад:</a:t>
            </a:r>
            <a:r>
              <a:rPr lang="en-US" sz="14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Визначення жорсткості води, pH у зразках з крана та джерела.</a:t>
            </a:r>
            <a:endParaRPr lang="en-US" sz="1450" dirty="0"/>
          </a:p>
        </p:txBody>
      </p:sp>
      <p:sp>
        <p:nvSpPr>
          <p:cNvPr id="17" name="Shape 15"/>
          <p:cNvSpPr/>
          <p:nvPr/>
        </p:nvSpPr>
        <p:spPr>
          <a:xfrm>
            <a:off x="773430" y="5727502"/>
            <a:ext cx="374690" cy="22860"/>
          </a:xfrm>
          <a:prstGeom prst="roundRect">
            <a:avLst>
              <a:gd name="adj" fmla="val 344292"/>
            </a:avLst>
          </a:prstGeom>
          <a:solidFill>
            <a:srgbClr val="C7A8A8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8" name="Shape 16"/>
          <p:cNvSpPr/>
          <p:nvPr/>
        </p:nvSpPr>
        <p:spPr>
          <a:xfrm>
            <a:off x="726043" y="5668685"/>
            <a:ext cx="140494" cy="140494"/>
          </a:xfrm>
          <a:prstGeom prst="roundRect">
            <a:avLst>
              <a:gd name="adj" fmla="val 325423"/>
            </a:avLst>
          </a:prstGeom>
          <a:solidFill>
            <a:srgbClr val="E1C2C2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9" name="Text 17"/>
          <p:cNvSpPr/>
          <p:nvPr/>
        </p:nvSpPr>
        <p:spPr>
          <a:xfrm>
            <a:off x="1545908" y="5592604"/>
            <a:ext cx="2442686" cy="292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Очікувані результати</a:t>
            </a:r>
            <a:endParaRPr lang="en-US" sz="1800" dirty="0"/>
          </a:p>
        </p:txBody>
      </p:sp>
      <p:sp>
        <p:nvSpPr>
          <p:cNvPr id="20" name="Text 18"/>
          <p:cNvSpPr/>
          <p:nvPr/>
        </p:nvSpPr>
        <p:spPr>
          <a:xfrm>
            <a:off x="1545908" y="5997654"/>
            <a:ext cx="12428696" cy="5995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Чіткі критерії знань і вмінь: Учень/учениця вміє проводити якісну реакцію на аніони/катіони, використовувати титрувальну установку, оформляти протокол дослідження.</a:t>
            </a:r>
            <a:endParaRPr lang="en-US" sz="1450" dirty="0"/>
          </a:p>
        </p:txBody>
      </p:sp>
      <p:sp>
        <p:nvSpPr>
          <p:cNvPr id="21" name="Shape 19"/>
          <p:cNvSpPr/>
          <p:nvPr/>
        </p:nvSpPr>
        <p:spPr>
          <a:xfrm>
            <a:off x="655796" y="6807994"/>
            <a:ext cx="13318808" cy="796052"/>
          </a:xfrm>
          <a:prstGeom prst="roundRect">
            <a:avLst>
              <a:gd name="adj" fmla="val 9887"/>
            </a:avLst>
          </a:prstGeom>
          <a:solidFill>
            <a:srgbClr val="E6CCCC"/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2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082" y="7091482"/>
            <a:ext cx="234196" cy="187285"/>
          </a:xfrm>
          <a:prstGeom prst="rect">
            <a:avLst/>
          </a:prstGeom>
        </p:spPr>
      </p:pic>
      <p:sp>
        <p:nvSpPr>
          <p:cNvPr id="23" name="Text 20"/>
          <p:cNvSpPr/>
          <p:nvPr/>
        </p:nvSpPr>
        <p:spPr>
          <a:xfrm>
            <a:off x="1264563" y="7042071"/>
            <a:ext cx="12522756" cy="299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КРИТИЧНО ВАЖЛИВО:</a:t>
            </a:r>
            <a:r>
              <a:rPr lang="en-US" sz="14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Не менше 60-70% часу гуртка має бути відведено на практичну діяльність.</a:t>
            </a:r>
            <a:endParaRPr lang="en-US" sz="14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7566" y="414576"/>
            <a:ext cx="9650016" cy="471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en-US" sz="29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ФОРМИ ТА МЕТОДИ ПРОВЕДЕННЯ ЗАНЯТЬ ГУРТКА</a:t>
            </a:r>
            <a:endParaRPr lang="en-US" sz="2950" dirty="0"/>
          </a:p>
        </p:txBody>
      </p:sp>
      <p:sp>
        <p:nvSpPr>
          <p:cNvPr id="3" name="Text 1"/>
          <p:cNvSpPr/>
          <p:nvPr/>
        </p:nvSpPr>
        <p:spPr>
          <a:xfrm>
            <a:off x="527566" y="1187172"/>
            <a:ext cx="13575268" cy="241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Заняття мають бути дослідницькими, інтерактивними та максимально орієнтованими на самостійну роботу.</a:t>
            </a:r>
            <a:endParaRPr lang="en-US" sz="11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86" y="1697355"/>
            <a:ext cx="4439603" cy="1809155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399" y="1697355"/>
            <a:ext cx="4439603" cy="1809155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5612" y="1697355"/>
            <a:ext cx="4439603" cy="1809155"/>
          </a:xfrm>
          <a:prstGeom prst="rect">
            <a:avLst/>
          </a:prstGeom>
        </p:spPr>
      </p:pic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121" y="3751957"/>
            <a:ext cx="226100" cy="282654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1017508" y="3775591"/>
            <a:ext cx="3069193" cy="2355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Практикум (Лабораторна робота)</a:t>
            </a:r>
            <a:endParaRPr lang="en-US" sz="1450" dirty="0"/>
          </a:p>
        </p:txBody>
      </p:sp>
      <p:sp>
        <p:nvSpPr>
          <p:cNvPr id="9" name="Text 3"/>
          <p:cNvSpPr/>
          <p:nvPr/>
        </p:nvSpPr>
        <p:spPr>
          <a:xfrm>
            <a:off x="1017508" y="4101465"/>
            <a:ext cx="13085326" cy="241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Учні виконують досліди за інструкціями. Роль вчителя — </a:t>
            </a:r>
            <a:r>
              <a:rPr lang="en-US" sz="11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консультант і фасилітатор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150" dirty="0"/>
          </a:p>
        </p:txBody>
      </p:sp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121" y="4620399"/>
            <a:ext cx="226100" cy="282654"/>
          </a:xfrm>
          <a:prstGeom prst="rect">
            <a:avLst/>
          </a:prstGeom>
        </p:spPr>
      </p:pic>
      <p:sp>
        <p:nvSpPr>
          <p:cNvPr id="11" name="Text 4"/>
          <p:cNvSpPr/>
          <p:nvPr/>
        </p:nvSpPr>
        <p:spPr>
          <a:xfrm>
            <a:off x="1017508" y="4644033"/>
            <a:ext cx="2020014" cy="2355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Теоретичний Семінар</a:t>
            </a:r>
            <a:endParaRPr lang="en-US" sz="1450" dirty="0"/>
          </a:p>
        </p:txBody>
      </p:sp>
      <p:sp>
        <p:nvSpPr>
          <p:cNvPr id="12" name="Text 5"/>
          <p:cNvSpPr/>
          <p:nvPr/>
        </p:nvSpPr>
        <p:spPr>
          <a:xfrm>
            <a:off x="1017508" y="4969907"/>
            <a:ext cx="13085326" cy="241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Доповіді учнів за науковою літературою, </a:t>
            </a:r>
            <a:r>
              <a:rPr lang="en-US" sz="11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«круглі столи»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наукові дискусії.</a:t>
            </a:r>
            <a:endParaRPr lang="en-US" sz="1150" dirty="0"/>
          </a:p>
        </p:txBody>
      </p:sp>
      <p:pic>
        <p:nvPicPr>
          <p:cNvPr id="13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121" y="5488841"/>
            <a:ext cx="226100" cy="282654"/>
          </a:xfrm>
          <a:prstGeom prst="rect">
            <a:avLst/>
          </a:prstGeom>
        </p:spPr>
      </p:pic>
      <p:sp>
        <p:nvSpPr>
          <p:cNvPr id="14" name="Text 6"/>
          <p:cNvSpPr/>
          <p:nvPr/>
        </p:nvSpPr>
        <p:spPr>
          <a:xfrm>
            <a:off x="1017508" y="5512475"/>
            <a:ext cx="1884521" cy="2355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Хімічна Майстерня</a:t>
            </a:r>
            <a:endParaRPr lang="en-US" sz="1450" dirty="0"/>
          </a:p>
        </p:txBody>
      </p:sp>
      <p:sp>
        <p:nvSpPr>
          <p:cNvPr id="15" name="Text 7"/>
          <p:cNvSpPr/>
          <p:nvPr/>
        </p:nvSpPr>
        <p:spPr>
          <a:xfrm>
            <a:off x="1017508" y="5838349"/>
            <a:ext cx="13085326" cy="241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Спільне виготовлення індикаторів, мила, кристалів. Демонстрація </a:t>
            </a:r>
            <a:r>
              <a:rPr lang="en-US" sz="11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практичного застосування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хімії.</a:t>
            </a:r>
            <a:endParaRPr lang="en-US" sz="1150" dirty="0"/>
          </a:p>
        </p:txBody>
      </p:sp>
      <p:pic>
        <p:nvPicPr>
          <p:cNvPr id="16" name="Image 6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121" y="6357283"/>
            <a:ext cx="226100" cy="282654"/>
          </a:xfrm>
          <a:prstGeom prst="rect">
            <a:avLst/>
          </a:prstGeom>
        </p:spPr>
      </p:pic>
      <p:sp>
        <p:nvSpPr>
          <p:cNvPr id="17" name="Text 8"/>
          <p:cNvSpPr/>
          <p:nvPr/>
        </p:nvSpPr>
        <p:spPr>
          <a:xfrm>
            <a:off x="1017508" y="6380917"/>
            <a:ext cx="1884521" cy="2355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Екскурсія</a:t>
            </a:r>
            <a:endParaRPr lang="en-US" sz="1450" dirty="0"/>
          </a:p>
        </p:txBody>
      </p:sp>
      <p:sp>
        <p:nvSpPr>
          <p:cNvPr id="18" name="Text 9"/>
          <p:cNvSpPr/>
          <p:nvPr/>
        </p:nvSpPr>
        <p:spPr>
          <a:xfrm>
            <a:off x="1017508" y="6706791"/>
            <a:ext cx="13085326" cy="241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Відвідування підприємств/ВНЗ. </a:t>
            </a:r>
            <a:r>
              <a:rPr lang="en-US" sz="11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Яскраво виражений профорієнтаційний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характер.</a:t>
            </a:r>
            <a:endParaRPr lang="en-US" sz="1150" dirty="0"/>
          </a:p>
        </p:txBody>
      </p:sp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121" y="7225725"/>
            <a:ext cx="226100" cy="282654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1017508" y="7249358"/>
            <a:ext cx="2572822" cy="2355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Конференція/Звітний Вечір</a:t>
            </a:r>
            <a:endParaRPr lang="en-US" sz="1450" dirty="0"/>
          </a:p>
        </p:txBody>
      </p:sp>
      <p:sp>
        <p:nvSpPr>
          <p:cNvPr id="21" name="Text 11"/>
          <p:cNvSpPr/>
          <p:nvPr/>
        </p:nvSpPr>
        <p:spPr>
          <a:xfrm>
            <a:off x="1017508" y="7575233"/>
            <a:ext cx="13085326" cy="241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Фінальна форма роботи, </a:t>
            </a:r>
            <a:r>
              <a:rPr lang="en-US" sz="11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презентація річних проєктів</a:t>
            </a: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широкій аудиторії.</a:t>
            </a:r>
            <a:endParaRPr lang="en-US" sz="11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1244</Words>
  <Application>Microsoft Office PowerPoint</Application>
  <PresentationFormat>Довільний</PresentationFormat>
  <Paragraphs>144</Paragraphs>
  <Slides>12</Slides>
  <Notes>12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18" baseType="lpstr">
      <vt:lpstr>Playfair Display Semi Bold</vt:lpstr>
      <vt:lpstr>Arial</vt:lpstr>
      <vt:lpstr>Public Sans</vt:lpstr>
      <vt:lpstr>Calibri</vt:lpstr>
      <vt:lpstr>Consolas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subject/>
  <dc:creator>Admin</dc:creator>
  <cp:lastModifiedBy>Viktoriia Peretiatko</cp:lastModifiedBy>
  <cp:revision>1</cp:revision>
  <dcterms:created xsi:type="dcterms:W3CDTF">2025-10-14T20:01:35Z</dcterms:created>
  <dcterms:modified xsi:type="dcterms:W3CDTF">2025-10-14T20:03:02Z</dcterms:modified>
</cp:coreProperties>
</file>