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F7F4-3E26-4607-B5C1-323C9CC4BFA3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8B779-18EB-447F-8D50-99118BBD54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757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F7F4-3E26-4607-B5C1-323C9CC4BFA3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8B779-18EB-447F-8D50-99118BBD54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597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F7F4-3E26-4607-B5C1-323C9CC4BFA3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8B779-18EB-447F-8D50-99118BBD54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878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F7F4-3E26-4607-B5C1-323C9CC4BFA3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8B779-18EB-447F-8D50-99118BBD54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1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F7F4-3E26-4607-B5C1-323C9CC4BFA3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8B779-18EB-447F-8D50-99118BBD54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039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F7F4-3E26-4607-B5C1-323C9CC4BFA3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8B779-18EB-447F-8D50-99118BBD54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890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F7F4-3E26-4607-B5C1-323C9CC4BFA3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8B779-18EB-447F-8D50-99118BBD54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755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F7F4-3E26-4607-B5C1-323C9CC4BFA3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8B779-18EB-447F-8D50-99118BBD54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14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F7F4-3E26-4607-B5C1-323C9CC4BFA3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8B779-18EB-447F-8D50-99118BBD54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262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F7F4-3E26-4607-B5C1-323C9CC4BFA3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8B779-18EB-447F-8D50-99118BBD54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873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F7F4-3E26-4607-B5C1-323C9CC4BFA3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8B779-18EB-447F-8D50-99118BBD54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67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5F7F4-3E26-4607-B5C1-323C9CC4BFA3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8B779-18EB-447F-8D50-99118BBD54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7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9800" y="476674"/>
            <a:ext cx="7772400" cy="1152127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ru-RU" sz="4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Теор</a:t>
            </a:r>
            <a:r>
              <a:rPr lang="uk-UA" sz="4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іята</a:t>
            </a:r>
            <a:r>
              <a:rPr lang="uk-UA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історія </a:t>
            </a: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99656" y="2132856"/>
            <a:ext cx="6400800" cy="1752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b="1" i="1" dirty="0" smtClean="0">
                <a:solidFill>
                  <a:srgbClr val="0070C0"/>
                </a:solidFill>
              </a:rPr>
              <a:t>Презентація навчальної дисципліни</a:t>
            </a:r>
            <a:endParaRPr lang="uk-UA" b="1" i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86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uk-UA" b="1" dirty="0" smtClean="0"/>
              <a:t>МЕТА КУРСУ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uk-UA" b="1" dirty="0"/>
              <a:t>Метою</a:t>
            </a:r>
            <a:r>
              <a:rPr lang="uk-UA" dirty="0"/>
              <a:t> викладання навчальної дисципліни «Теорія та </a:t>
            </a:r>
            <a:r>
              <a:rPr lang="uk-UA" dirty="0" smtClean="0"/>
              <a:t>історія</a:t>
            </a:r>
            <a:r>
              <a:rPr lang="en-US" dirty="0" smtClean="0"/>
              <a:t> PR</a:t>
            </a:r>
            <a:r>
              <a:rPr lang="uk-UA" dirty="0" smtClean="0"/>
              <a:t>» </a:t>
            </a:r>
            <a:r>
              <a:rPr lang="uk-UA" dirty="0"/>
              <a:t>є освоєння студентами основних теоретичних положень із теорії та історії </a:t>
            </a:r>
            <a:r>
              <a:rPr lang="uk-UA" dirty="0" err="1"/>
              <a:t>зв’язків</a:t>
            </a:r>
            <a:r>
              <a:rPr lang="uk-UA" dirty="0"/>
              <a:t> з громадськістю, набуття теоретичних знань з і становлення теорії </a:t>
            </a:r>
            <a:r>
              <a:rPr lang="uk-UA" dirty="0" err="1"/>
              <a:t>паблік</a:t>
            </a:r>
            <a:r>
              <a:rPr lang="uk-UA" dirty="0"/>
              <a:t> </a:t>
            </a:r>
            <a:r>
              <a:rPr lang="uk-UA" dirty="0" err="1"/>
              <a:t>рилейшнз</a:t>
            </a:r>
            <a:r>
              <a:rPr lang="uk-UA" dirty="0"/>
              <a:t> та основних етапів становлення наукового знання та практики </a:t>
            </a:r>
            <a:r>
              <a:rPr lang="uk-UA" dirty="0" err="1"/>
              <a:t>зв’язків</a:t>
            </a:r>
            <a:r>
              <a:rPr lang="uk-UA" dirty="0"/>
              <a:t> з громадськістю, практичних навичок аналізу комунікативного процесу в контексті </a:t>
            </a:r>
            <a:r>
              <a:rPr lang="uk-UA" dirty="0" err="1"/>
              <a:t>паблік</a:t>
            </a:r>
            <a:r>
              <a:rPr lang="uk-UA" dirty="0"/>
              <a:t> </a:t>
            </a:r>
            <a:r>
              <a:rPr lang="uk-UA" dirty="0" err="1"/>
              <a:t>рилейшнз</a:t>
            </a:r>
            <a:r>
              <a:rPr lang="uk-UA" dirty="0"/>
              <a:t> в Україні та світі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2727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ЗМІСТ КУРСУ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997836" y="1961229"/>
          <a:ext cx="6196329" cy="367119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58535">
                  <a:extLst>
                    <a:ext uri="{9D8B030D-6E8A-4147-A177-3AD203B41FA5}">
                      <a16:colId xmlns:a16="http://schemas.microsoft.com/office/drawing/2014/main" val="1604344207"/>
                    </a:ext>
                  </a:extLst>
                </a:gridCol>
                <a:gridCol w="4330480">
                  <a:extLst>
                    <a:ext uri="{9D8B030D-6E8A-4147-A177-3AD203B41FA5}">
                      <a16:colId xmlns:a16="http://schemas.microsoft.com/office/drawing/2014/main" val="98740059"/>
                    </a:ext>
                  </a:extLst>
                </a:gridCol>
                <a:gridCol w="658535">
                  <a:extLst>
                    <a:ext uri="{9D8B030D-6E8A-4147-A177-3AD203B41FA5}">
                      <a16:colId xmlns:a16="http://schemas.microsoft.com/office/drawing/2014/main" val="2571434427"/>
                    </a:ext>
                  </a:extLst>
                </a:gridCol>
                <a:gridCol w="548779">
                  <a:extLst>
                    <a:ext uri="{9D8B030D-6E8A-4147-A177-3AD203B41FA5}">
                      <a16:colId xmlns:a16="http://schemas.microsoft.com/office/drawing/2014/main" val="156630704"/>
                    </a:ext>
                  </a:extLst>
                </a:gridCol>
              </a:tblGrid>
              <a:tr h="228600">
                <a:tc rowSpan="2">
                  <a:txBody>
                    <a:bodyPr/>
                    <a:lstStyle/>
                    <a:p>
                      <a:pPr marL="90170"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№</a:t>
                      </a:r>
                      <a:endParaRPr lang="ru-RU" sz="1400">
                        <a:effectLst/>
                      </a:endParaRPr>
                    </a:p>
                    <a:p>
                      <a:pPr marL="90170"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з/п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Назви тем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Кількість годин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155015"/>
                  </a:ext>
                </a:extLst>
              </a:tr>
              <a:tr h="1143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денна форма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заочна форма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77514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pc="-5">
                          <a:effectLst/>
                        </a:rPr>
                        <a:t>Організація наукового знання про зв’язки з громадськістю.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41900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pc="-5">
                          <a:effectLst/>
                        </a:rPr>
                        <a:t>Інтеграційні тенденції у формуванні наукового знання про паблік рилейшнз.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48030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pc="-5">
                          <a:effectLst/>
                        </a:rPr>
                        <a:t>Паблік рилейшнз як соціально-комунікаційний феномен.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6605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pc="-5">
                          <a:effectLst/>
                        </a:rPr>
                        <a:t>Комунікаційна природа зв’язків з громадськістю.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92539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pc="-5">
                          <a:effectLst/>
                        </a:rPr>
                        <a:t>Структура та категоріальна сфера науки про </a:t>
                      </a:r>
                      <a:r>
                        <a:rPr lang="en-US" sz="1200" spc="-5">
                          <a:effectLst/>
                        </a:rPr>
                        <a:t>PR</a:t>
                      </a:r>
                      <a:r>
                        <a:rPr lang="uk-UA" sz="1200" spc="-5">
                          <a:effectLst/>
                        </a:rPr>
                        <a:t> в Україні.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55070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Об’єктно-предметна та поняттєво-категоріальна сфера PR як науки соціальнокомунікаційного напряму</a:t>
                      </a:r>
                      <a:r>
                        <a:rPr lang="uk-UA" sz="1200">
                          <a:effectLst/>
                        </a:rPr>
                        <a:t>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4358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Історія виникнення та сучасний етап розвитку теорії зв’язків з громадськістю.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83728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Актуальна проблематика наукових досліджень в сфері зв’язків з громадськістю.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46296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Разом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5965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550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uk-UA" b="1" dirty="0"/>
              <a:t>Основні </a:t>
            </a:r>
            <a:r>
              <a:rPr lang="uk-UA" b="1" dirty="0" smtClean="0"/>
              <a:t>поняття </a:t>
            </a:r>
            <a:r>
              <a:rPr lang="uk-UA" b="1" dirty="0" smtClean="0"/>
              <a:t>КУРСУ: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>
              <a:buNone/>
            </a:pPr>
            <a:r>
              <a:rPr lang="uk-UA" i="1" dirty="0" smtClean="0">
                <a:solidFill>
                  <a:srgbClr val="0070C0"/>
                </a:solidFill>
              </a:rPr>
              <a:t>PR</a:t>
            </a:r>
            <a:r>
              <a:rPr lang="uk-UA" i="1" dirty="0">
                <a:solidFill>
                  <a:srgbClr val="0070C0"/>
                </a:solidFill>
              </a:rPr>
              <a:t>,  PR-комунікація, моделі </a:t>
            </a:r>
            <a:r>
              <a:rPr lang="uk-UA" i="1" dirty="0" smtClean="0">
                <a:solidFill>
                  <a:srgbClr val="0070C0"/>
                </a:solidFill>
              </a:rPr>
              <a:t>PR-комунікації, </a:t>
            </a:r>
            <a:endParaRPr lang="ru-RU" i="1" dirty="0">
              <a:solidFill>
                <a:srgbClr val="0070C0"/>
              </a:solidFill>
            </a:endParaRPr>
          </a:p>
          <a:p>
            <a:pPr marL="0" indent="0" algn="r">
              <a:buNone/>
            </a:pPr>
            <a:r>
              <a:rPr lang="ru-RU" i="1" dirty="0" smtClean="0">
                <a:solidFill>
                  <a:srgbClr val="0070C0"/>
                </a:solidFill>
              </a:rPr>
              <a:t>мета</a:t>
            </a:r>
            <a:r>
              <a:rPr lang="uk-UA" i="1" dirty="0">
                <a:solidFill>
                  <a:srgbClr val="0070C0"/>
                </a:solidFill>
              </a:rPr>
              <a:t>, предмет, суб’єкти та об’єкти </a:t>
            </a:r>
            <a:r>
              <a:rPr lang="en-US" i="1" dirty="0" smtClean="0">
                <a:solidFill>
                  <a:srgbClr val="0070C0"/>
                </a:solidFill>
              </a:rPr>
              <a:t>PR</a:t>
            </a:r>
            <a:r>
              <a:rPr lang="uk-UA" i="1" dirty="0" smtClean="0">
                <a:solidFill>
                  <a:srgbClr val="0070C0"/>
                </a:solidFill>
              </a:rPr>
              <a:t>, функції </a:t>
            </a:r>
            <a:r>
              <a:rPr lang="uk-UA" i="1" dirty="0" smtClean="0">
                <a:solidFill>
                  <a:srgbClr val="0070C0"/>
                </a:solidFill>
              </a:rPr>
              <a:t>науки про </a:t>
            </a:r>
            <a:r>
              <a:rPr lang="en-US" i="1" dirty="0" smtClean="0">
                <a:solidFill>
                  <a:srgbClr val="0070C0"/>
                </a:solidFill>
              </a:rPr>
              <a:t>PR</a:t>
            </a:r>
            <a:r>
              <a:rPr lang="uk-UA" i="1" dirty="0" smtClean="0">
                <a:solidFill>
                  <a:srgbClr val="0070C0"/>
                </a:solidFill>
              </a:rPr>
              <a:t>.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96110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b="1" dirty="0">
                <a:solidFill>
                  <a:srgbClr val="FFC000"/>
                </a:solidFill>
              </a:rPr>
              <a:t>Формування професійних </a:t>
            </a:r>
            <a:r>
              <a:rPr lang="uk-UA" b="1" dirty="0" err="1">
                <a:solidFill>
                  <a:srgbClr val="FFC000"/>
                </a:solidFill>
              </a:rPr>
              <a:t>компетентностей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063552" y="1600200"/>
            <a:ext cx="3956248" cy="485313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uk-UA" sz="33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33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33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33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3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Загальнонаукові </a:t>
            </a:r>
            <a:r>
              <a:rPr lang="uk-UA" sz="33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 </a:t>
            </a:r>
            <a:r>
              <a:rPr lang="uk-UA" sz="33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ru-RU" sz="3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базові уявлення про основи філософії, політології, що сприяють розвитку загальної культури й соціалізації особистості, схильності до етичних цінностей, знання вітчизняної історії та культури, розуміння причинно - наслідкових </a:t>
            </a:r>
            <a:r>
              <a:rPr lang="uk-UA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зв’язків</a:t>
            </a:r>
            <a:r>
              <a:rPr lang="uk-U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розвитку суспільства й уміння їх використовувати в професійній і соціальній діяльності; 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 володіння державною мовою України, здатність до письмової й усної комунікації державною мовою в професійній сфері;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038600" cy="49251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uk-UA" sz="33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Соціально-особистісні компетентності: </a:t>
            </a:r>
            <a:endParaRPr lang="ru-RU" sz="3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розуміння та сприйняття етичних норм поведінки відносно інших людей  (принципи етики рекламіста та фахівця з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uk-U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uk-UA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3300" dirty="0"/>
          </a:p>
          <a:p>
            <a:pPr marL="0" indent="0">
              <a:buNone/>
            </a:pPr>
            <a:r>
              <a:rPr lang="uk-UA" sz="3300" b="1" u="sng" dirty="0">
                <a:solidFill>
                  <a:srgbClr val="FF0000"/>
                </a:solidFill>
              </a:rPr>
              <a:t>Практично</a:t>
            </a:r>
            <a:r>
              <a:rPr lang="ru-RU" sz="3300" b="1" u="sng" dirty="0">
                <a:solidFill>
                  <a:srgbClr val="FF0000"/>
                </a:solidFill>
              </a:rPr>
              <a:t>-</a:t>
            </a:r>
            <a:r>
              <a:rPr lang="ru-RU" sz="3300" b="1" u="sng" dirty="0" err="1">
                <a:solidFill>
                  <a:srgbClr val="FF0000"/>
                </a:solidFill>
              </a:rPr>
              <a:t>професійні</a:t>
            </a:r>
            <a:r>
              <a:rPr lang="ru-RU" sz="3300" b="1" u="sng" dirty="0">
                <a:solidFill>
                  <a:srgbClr val="FF0000"/>
                </a:solidFill>
              </a:rPr>
              <a:t> </a:t>
            </a:r>
            <a:r>
              <a:rPr lang="ru-RU" sz="3300" b="1" u="sng" dirty="0" err="1">
                <a:solidFill>
                  <a:srgbClr val="FF0000"/>
                </a:solidFill>
              </a:rPr>
              <a:t>компетентності</a:t>
            </a:r>
            <a:endParaRPr lang="ru-RU" sz="3300" b="1" u="sng" dirty="0">
              <a:solidFill>
                <a:srgbClr val="FF0000"/>
              </a:solidFill>
            </a:endParaRPr>
          </a:p>
          <a:p>
            <a:endParaRPr lang="uk-UA" sz="3300" dirty="0"/>
          </a:p>
          <a:p>
            <a:pPr lvl="0" algn="just" fontAlgn="base">
              <a:buFont typeface="Courier New" panose="02070309020205020404" pitchFamily="49" charset="0"/>
              <a:buChar char="-"/>
            </a:pPr>
            <a:r>
              <a:rPr lang="ru-RU" sz="3300" kern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33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датність </a:t>
            </a:r>
            <a:r>
              <a:rPr lang="ru-RU" sz="33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застосовувати</a:t>
            </a:r>
            <a:r>
              <a:rPr lang="ru-RU" sz="33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3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знання</a:t>
            </a:r>
            <a:r>
              <a:rPr lang="ru-RU" sz="33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3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зі</a:t>
            </a:r>
            <a:r>
              <a:rPr lang="ru-RU" sz="33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3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сфери</a:t>
            </a:r>
            <a:r>
              <a:rPr lang="ru-RU" sz="33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3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соціальних</a:t>
            </a:r>
            <a:r>
              <a:rPr lang="ru-RU" sz="33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3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комунікацій</a:t>
            </a:r>
            <a:r>
              <a:rPr lang="ru-RU" sz="33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до </a:t>
            </a:r>
            <a:r>
              <a:rPr lang="ru-RU" sz="33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своєї</a:t>
            </a:r>
            <a:r>
              <a:rPr lang="ru-RU" sz="33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3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професійної</a:t>
            </a:r>
            <a:r>
              <a:rPr lang="ru-RU" sz="33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3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діяльності</a:t>
            </a:r>
            <a:r>
              <a:rPr lang="ru-RU" sz="33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3300" kern="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buFont typeface="Courier New" panose="02070309020205020404" pitchFamily="49" charset="0"/>
              <a:buChar char="-"/>
            </a:pPr>
            <a:r>
              <a:rPr lang="ru-RU" sz="33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здатність </a:t>
            </a:r>
            <a:r>
              <a:rPr lang="ru-RU" sz="33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давати</a:t>
            </a:r>
            <a:r>
              <a:rPr lang="ru-RU" sz="33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3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оцінку</a:t>
            </a:r>
            <a:r>
              <a:rPr lang="ru-RU" sz="33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3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здобутим</a:t>
            </a:r>
            <a:r>
              <a:rPr lang="ru-RU" sz="33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3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знанням</a:t>
            </a:r>
            <a:r>
              <a:rPr lang="ru-RU" sz="33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з точки </a:t>
            </a:r>
            <a:r>
              <a:rPr lang="ru-RU" sz="33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зору</a:t>
            </a:r>
            <a:r>
              <a:rPr lang="ru-RU" sz="33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3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можливості</a:t>
            </a:r>
            <a:r>
              <a:rPr lang="ru-RU" sz="33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3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застосування</a:t>
            </a:r>
            <a:r>
              <a:rPr lang="ru-RU" sz="33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3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їх</a:t>
            </a:r>
            <a:r>
              <a:rPr lang="ru-RU" sz="33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lang="ru-RU" sz="33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професійній</a:t>
            </a:r>
            <a:r>
              <a:rPr lang="ru-RU" sz="33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3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діяльності</a:t>
            </a:r>
            <a:r>
              <a:rPr lang="ru-RU" sz="33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3300" kern="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buFont typeface="Courier New" panose="02070309020205020404" pitchFamily="49" charset="0"/>
              <a:buChar char="-"/>
            </a:pPr>
            <a:r>
              <a:rPr lang="ru-RU" sz="33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здатність </a:t>
            </a:r>
            <a:r>
              <a:rPr lang="ru-RU" sz="33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здійснювати</a:t>
            </a:r>
            <a:r>
              <a:rPr lang="ru-RU" sz="33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3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професійну</a:t>
            </a:r>
            <a:r>
              <a:rPr lang="ru-RU" sz="33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3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діяльність</a:t>
            </a:r>
            <a:r>
              <a:rPr lang="ru-RU" sz="33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lang="ru-RU" sz="33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сфері</a:t>
            </a:r>
            <a:r>
              <a:rPr lang="ru-RU" sz="33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3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соціальних</a:t>
            </a:r>
            <a:r>
              <a:rPr lang="ru-RU" sz="33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3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комунікацій</a:t>
            </a:r>
            <a:r>
              <a:rPr lang="ru-RU" sz="33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державною </a:t>
            </a:r>
            <a:r>
              <a:rPr lang="ru-RU" sz="33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мовою</a:t>
            </a:r>
            <a:r>
              <a:rPr lang="ru-RU" sz="33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3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України</a:t>
            </a:r>
            <a:r>
              <a:rPr lang="ru-RU" sz="33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3300" kern="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buFont typeface="Courier New" panose="02070309020205020404" pitchFamily="49" charset="0"/>
              <a:buChar char="-"/>
            </a:pPr>
            <a:r>
              <a:rPr lang="ru-RU" sz="33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здатність </a:t>
            </a:r>
            <a:r>
              <a:rPr lang="ru-RU" sz="33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організовувати</a:t>
            </a:r>
            <a:r>
              <a:rPr lang="ru-RU" sz="33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lang="ru-RU" sz="33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проводити</a:t>
            </a:r>
            <a:r>
              <a:rPr lang="ru-RU" sz="33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3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професійну</a:t>
            </a:r>
            <a:r>
              <a:rPr lang="ru-RU" sz="33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3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діяльність</a:t>
            </a:r>
            <a:r>
              <a:rPr lang="ru-RU" sz="33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lang="ru-RU" sz="33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сфері</a:t>
            </a:r>
            <a:r>
              <a:rPr lang="ru-RU" sz="33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3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соціальних</a:t>
            </a:r>
            <a:r>
              <a:rPr lang="ru-RU" sz="33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3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комунікацій</a:t>
            </a:r>
            <a:r>
              <a:rPr lang="ru-RU" sz="33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6870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dirty="0" smtClean="0"/>
              <a:t>В результаті вивчення курсу студент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 буде </a:t>
            </a:r>
            <a:r>
              <a:rPr lang="ru-RU" b="1" dirty="0" err="1" smtClean="0"/>
              <a:t>вміти</a:t>
            </a:r>
            <a:r>
              <a:rPr lang="ru-RU" b="1" dirty="0"/>
              <a:t>:</a:t>
            </a:r>
            <a:endParaRPr lang="ru-RU" dirty="0"/>
          </a:p>
          <a:p>
            <a:pPr lvl="0"/>
            <a:r>
              <a:rPr lang="uk-UA" dirty="0"/>
              <a:t>орієнтуватися в теоретичних положення наукового знання про </a:t>
            </a:r>
            <a:r>
              <a:rPr lang="uk-UA" dirty="0" err="1"/>
              <a:t>паблік</a:t>
            </a:r>
            <a:r>
              <a:rPr lang="uk-UA" dirty="0"/>
              <a:t> </a:t>
            </a:r>
            <a:r>
              <a:rPr lang="uk-UA" dirty="0" err="1"/>
              <a:t>рилейшнз</a:t>
            </a:r>
            <a:r>
              <a:rPr lang="uk-UA" dirty="0"/>
              <a:t>; </a:t>
            </a:r>
            <a:endParaRPr lang="ru-RU" dirty="0"/>
          </a:p>
          <a:p>
            <a:pPr lvl="0"/>
            <a:r>
              <a:rPr lang="ru-RU" dirty="0" err="1"/>
              <a:t>кваліфіковано</a:t>
            </a:r>
            <a:r>
              <a:rPr lang="uk-UA" dirty="0"/>
              <a:t> аналізувати наукові напрямки  та наукові школи, шо вивчають </a:t>
            </a:r>
            <a:r>
              <a:rPr lang="uk-UA" dirty="0" err="1"/>
              <a:t>Пр</a:t>
            </a:r>
            <a:r>
              <a:rPr lang="uk-UA" dirty="0"/>
              <a:t> як соціально-комунікаційний феномен</a:t>
            </a:r>
            <a:r>
              <a:rPr lang="ru-RU" dirty="0"/>
              <a:t>;</a:t>
            </a:r>
          </a:p>
          <a:p>
            <a:pPr lvl="0"/>
            <a:r>
              <a:rPr lang="uk-UA" dirty="0"/>
              <a:t>застосовувати </a:t>
            </a:r>
            <a:r>
              <a:rPr lang="ru-RU" dirty="0"/>
              <a:t>на </a:t>
            </a:r>
            <a:r>
              <a:rPr lang="ru-RU" dirty="0" err="1"/>
              <a:t>практиці</a:t>
            </a:r>
            <a:r>
              <a:rPr lang="ru-RU" dirty="0"/>
              <a:t> </a:t>
            </a:r>
            <a:r>
              <a:rPr lang="uk-UA" dirty="0" err="1"/>
              <a:t>результатинаукових</a:t>
            </a:r>
            <a:r>
              <a:rPr lang="uk-UA" dirty="0"/>
              <a:t> досліджень в сфері теорії та історії </a:t>
            </a:r>
            <a:r>
              <a:rPr lang="uk-UA" dirty="0" err="1"/>
              <a:t>паблік</a:t>
            </a:r>
            <a:r>
              <a:rPr lang="uk-UA" dirty="0"/>
              <a:t> </a:t>
            </a:r>
            <a:r>
              <a:rPr lang="uk-UA" dirty="0" err="1"/>
              <a:t>рилейшнз</a:t>
            </a:r>
            <a:r>
              <a:rPr lang="uk-UA" dirty="0"/>
              <a:t>;</a:t>
            </a:r>
            <a:endParaRPr lang="ru-RU" dirty="0"/>
          </a:p>
          <a:p>
            <a:pPr lvl="0"/>
            <a:r>
              <a:rPr lang="ru-RU" dirty="0" err="1"/>
              <a:t>користуватися</a:t>
            </a:r>
            <a:r>
              <a:rPr lang="ru-RU" dirty="0"/>
              <a:t> </a:t>
            </a:r>
            <a:r>
              <a:rPr lang="ru-RU" dirty="0" err="1"/>
              <a:t>теоретичним</a:t>
            </a:r>
            <a:r>
              <a:rPr lang="ru-RU" dirty="0"/>
              <a:t> та </a:t>
            </a:r>
            <a:r>
              <a:rPr lang="ru-RU" dirty="0" err="1"/>
              <a:t>практичним</a:t>
            </a:r>
            <a:r>
              <a:rPr lang="ru-RU" dirty="0"/>
              <a:t> </a:t>
            </a:r>
            <a:r>
              <a:rPr lang="ru-RU" dirty="0" err="1"/>
              <a:t>інструментарієм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та </a:t>
            </a:r>
            <a:r>
              <a:rPr lang="ru-RU" dirty="0" err="1"/>
              <a:t>аналізу</a:t>
            </a:r>
            <a:r>
              <a:rPr lang="ru-RU" dirty="0"/>
              <a:t> ПР- </a:t>
            </a:r>
            <a:r>
              <a:rPr lang="ru-RU" dirty="0" err="1"/>
              <a:t>матеріалу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застосовувати</a:t>
            </a:r>
            <a:r>
              <a:rPr lang="ru-RU" dirty="0"/>
              <a:t> </a:t>
            </a:r>
            <a:r>
              <a:rPr lang="ru-RU" dirty="0" err="1"/>
              <a:t>надбанні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в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040" y="1443620"/>
            <a:ext cx="3528392" cy="3569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015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>
                <a:solidFill>
                  <a:srgbClr val="0070C0"/>
                </a:solidFill>
              </a:rPr>
              <a:t>Суб’єкти</a:t>
            </a:r>
            <a:r>
              <a:rPr lang="uk-UA" sz="2800" dirty="0">
                <a:solidFill>
                  <a:srgbClr val="0070C0"/>
                </a:solidFill>
              </a:rPr>
              <a:t/>
            </a:r>
            <a:br>
              <a:rPr lang="uk-UA" sz="2800" dirty="0">
                <a:solidFill>
                  <a:srgbClr val="0070C0"/>
                </a:solidFill>
              </a:rPr>
            </a:br>
            <a:r>
              <a:rPr lang="uk-UA" sz="2800" dirty="0">
                <a:solidFill>
                  <a:srgbClr val="0070C0"/>
                </a:solidFill>
              </a:rPr>
              <a:t> </a:t>
            </a:r>
            <a:r>
              <a:rPr lang="uk-UA" sz="2800" dirty="0" err="1">
                <a:solidFill>
                  <a:srgbClr val="0070C0"/>
                </a:solidFill>
              </a:rPr>
              <a:t>паблік</a:t>
            </a:r>
            <a:r>
              <a:rPr lang="uk-UA" sz="2800" dirty="0">
                <a:solidFill>
                  <a:srgbClr val="0070C0"/>
                </a:solidFill>
              </a:rPr>
              <a:t> </a:t>
            </a:r>
            <a:r>
              <a:rPr lang="uk-UA" sz="2800" dirty="0" err="1">
                <a:solidFill>
                  <a:srgbClr val="0070C0"/>
                </a:solidFill>
              </a:rPr>
              <a:t>рилейшнз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uk-UA" sz="1800" dirty="0"/>
              <a:t>Це окремі</a:t>
            </a:r>
            <a:r>
              <a:rPr lang="uk-UA" sz="1800" dirty="0">
                <a:solidFill>
                  <a:srgbClr val="FF0000"/>
                </a:solidFill>
              </a:rPr>
              <a:t> </a:t>
            </a:r>
            <a:r>
              <a:rPr lang="uk-UA" sz="1800" b="1" dirty="0">
                <a:solidFill>
                  <a:srgbClr val="FF0000"/>
                </a:solidFill>
              </a:rPr>
              <a:t>особи або групи людей</a:t>
            </a:r>
            <a:r>
              <a:rPr lang="uk-UA" sz="1800" b="1" dirty="0"/>
              <a:t> </a:t>
            </a:r>
            <a:r>
              <a:rPr lang="uk-UA" sz="1800" dirty="0"/>
              <a:t>(</a:t>
            </a:r>
            <a:r>
              <a:rPr lang="en-US" sz="1800" dirty="0"/>
              <a:t>PR</a:t>
            </a:r>
            <a:r>
              <a:rPr lang="uk-UA" sz="1800" dirty="0"/>
              <a:t>-фахівці, підрозділи в організаціях, </a:t>
            </a:r>
            <a:r>
              <a:rPr lang="en-US" sz="1800" dirty="0"/>
              <a:t>PR</a:t>
            </a:r>
            <a:r>
              <a:rPr lang="uk-UA" sz="1800" dirty="0"/>
              <a:t>-агентства), які володіють</a:t>
            </a:r>
            <a:r>
              <a:rPr lang="en-US" sz="1800" dirty="0"/>
              <a:t> </a:t>
            </a:r>
            <a:r>
              <a:rPr lang="uk-UA" sz="1800" dirty="0"/>
              <a:t>професійними знаннями, уміннями і навичками і виконують конкретні дії, спрямовані на  оптимізацію й гармонізацію </a:t>
            </a:r>
            <a:r>
              <a:rPr lang="uk-UA" sz="1800" dirty="0" err="1"/>
              <a:t>зв’язків</a:t>
            </a:r>
            <a:r>
              <a:rPr lang="uk-UA" sz="1800" dirty="0"/>
              <a:t> із громадськістю, та вносять певні корективи у формування іміджу, позитивної репутації клієнта ( установи, організації, окремої особи</a:t>
            </a:r>
            <a:r>
              <a:rPr lang="uk-UA" dirty="0" smtClean="0"/>
              <a:t>)</a:t>
            </a:r>
            <a:endParaRPr lang="ru-RU" dirty="0"/>
          </a:p>
        </p:txBody>
      </p:sp>
      <p:pic>
        <p:nvPicPr>
          <p:cNvPr id="14338" name="Picture 2" descr="ÐÐ°ÑÑÐ¸Ð½ÐºÐ¸ Ð¿Ð¾ Ð·Ð°Ð¿ÑÐ¾ÑÑ ÑÐ¾ÑÑÐ°Ð»ÑÐ½Ð¸Ð¹ ÑÐ½ÑÑÐ¸ÑÑÑ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9050" y="1496680"/>
            <a:ext cx="5111750" cy="3804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3184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dirty="0"/>
              <a:t>Об’єкти </a:t>
            </a:r>
            <a:r>
              <a:rPr lang="uk-UA" dirty="0" err="1"/>
              <a:t>паблік</a:t>
            </a:r>
            <a:r>
              <a:rPr lang="uk-UA" dirty="0"/>
              <a:t> </a:t>
            </a:r>
            <a:r>
              <a:rPr lang="uk-UA" dirty="0" err="1"/>
              <a:t>рилейшнз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uk-UA" sz="3200" dirty="0"/>
              <a:t>Це </a:t>
            </a:r>
            <a:r>
              <a:rPr lang="uk-UA" sz="3200" dirty="0">
                <a:solidFill>
                  <a:srgbClr val="FF0000"/>
                </a:solidFill>
              </a:rPr>
              <a:t>цільові групи громадськістю</a:t>
            </a:r>
            <a:r>
              <a:rPr lang="uk-UA" sz="3200" dirty="0"/>
              <a:t>, на які впливає суб’єкт </a:t>
            </a:r>
            <a:r>
              <a:rPr lang="en-US" sz="3200" dirty="0"/>
              <a:t>PR</a:t>
            </a:r>
            <a:r>
              <a:rPr lang="uk-UA" sz="3200" dirty="0"/>
              <a:t> з метою позитивного ставлення до себе.</a:t>
            </a:r>
          </a:p>
          <a:p>
            <a:pPr lvl="0"/>
            <a:endParaRPr lang="ru-RU" dirty="0"/>
          </a:p>
          <a:p>
            <a:endParaRPr lang="ru-RU" dirty="0"/>
          </a:p>
        </p:txBody>
      </p:sp>
      <p:pic>
        <p:nvPicPr>
          <p:cNvPr id="16388" name="Picture 4" descr="ÐÐ¾ÑÐ¾Ð¶ÐµÐµ Ð¸Ð·Ð¾Ð±ÑÐ°Ð¶ÐµÐ½Ð¸Ðµ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889" y="854075"/>
            <a:ext cx="5184575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80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Принципи PR: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uk-UA" dirty="0"/>
              <a:t>З</a:t>
            </a:r>
            <a:r>
              <a:rPr lang="uk-UA" dirty="0" smtClean="0"/>
              <a:t>абезпечення </a:t>
            </a:r>
            <a:r>
              <a:rPr lang="uk-UA" dirty="0"/>
              <a:t>взаємної користі організації і громадськості, а також абсолютна чесність і відвертість тих, хто </a:t>
            </a:r>
            <a:r>
              <a:rPr lang="uk-UA" dirty="0" smtClean="0"/>
              <a:t>займається як </a:t>
            </a:r>
            <a:r>
              <a:rPr lang="en-US" dirty="0" smtClean="0"/>
              <a:t>PR</a:t>
            </a:r>
            <a:r>
              <a:rPr lang="uk-UA" dirty="0"/>
              <a:t>,</a:t>
            </a:r>
            <a:r>
              <a:rPr lang="uk-UA" dirty="0" smtClean="0"/>
              <a:t> так і</a:t>
            </a:r>
            <a:r>
              <a:rPr lang="en-US" dirty="0" smtClean="0"/>
              <a:t> </a:t>
            </a:r>
            <a:r>
              <a:rPr lang="uk-UA" dirty="0" smtClean="0"/>
              <a:t>управлінської діяльності.</a:t>
            </a:r>
          </a:p>
          <a:p>
            <a:pPr marL="514350" indent="-514350" algn="just">
              <a:buAutoNum type="arabicPeriod"/>
            </a:pPr>
            <a:r>
              <a:rPr lang="uk-UA" dirty="0"/>
              <a:t>О</a:t>
            </a:r>
            <a:r>
              <a:rPr lang="uk-UA" dirty="0" smtClean="0"/>
              <a:t>собливе </a:t>
            </a:r>
            <a:r>
              <a:rPr lang="uk-UA" dirty="0"/>
              <a:t>значення </a:t>
            </a:r>
            <a:r>
              <a:rPr lang="uk-UA" dirty="0" smtClean="0"/>
              <a:t>для</a:t>
            </a:r>
            <a:r>
              <a:rPr lang="en-US" dirty="0"/>
              <a:t> PR</a:t>
            </a:r>
            <a:r>
              <a:rPr lang="uk-UA" dirty="0" smtClean="0"/>
              <a:t> має </a:t>
            </a:r>
            <a:r>
              <a:rPr lang="uk-UA" dirty="0"/>
              <a:t>відкритість інформації. Відомий англійський фахівець </a:t>
            </a:r>
            <a:r>
              <a:rPr lang="uk-UA" b="1" dirty="0" smtClean="0"/>
              <a:t>С. </a:t>
            </a:r>
            <a:r>
              <a:rPr lang="uk-UA" b="1" dirty="0" err="1"/>
              <a:t>Блек</a:t>
            </a:r>
            <a:r>
              <a:rPr lang="uk-UA" b="1" dirty="0"/>
              <a:t> </a:t>
            </a:r>
            <a:r>
              <a:rPr lang="uk-UA" dirty="0"/>
              <a:t>взагалі вважає цей принцип визначальним. На його думку</a:t>
            </a:r>
            <a:r>
              <a:rPr lang="uk-UA" b="1" dirty="0"/>
              <a:t>, </a:t>
            </a:r>
            <a:r>
              <a:rPr lang="en-US" b="1" dirty="0"/>
              <a:t>PR</a:t>
            </a:r>
            <a:r>
              <a:rPr lang="uk-UA" b="1" dirty="0" smtClean="0"/>
              <a:t>– </a:t>
            </a:r>
            <a:r>
              <a:rPr lang="uk-UA" b="1" dirty="0"/>
              <a:t>це мистецтво і наука досягнення гармонії за допомогою взаєморозуміння, заснованого на правді і повній інформованості. </a:t>
            </a:r>
            <a:endParaRPr lang="uk-UA" b="1" dirty="0" smtClean="0"/>
          </a:p>
          <a:p>
            <a:pPr marL="514350" indent="-514350">
              <a:buAutoNum type="arabicPeriod"/>
            </a:pPr>
            <a:r>
              <a:rPr lang="uk-UA" dirty="0"/>
              <a:t>І</a:t>
            </a:r>
            <a:r>
              <a:rPr lang="uk-UA" dirty="0" smtClean="0"/>
              <a:t>стотною </a:t>
            </a:r>
            <a:r>
              <a:rPr lang="uk-UA" dirty="0"/>
              <a:t>для </a:t>
            </a:r>
            <a:r>
              <a:rPr lang="en-US" dirty="0"/>
              <a:t>PR </a:t>
            </a:r>
            <a:r>
              <a:rPr lang="uk-UA" dirty="0" smtClean="0"/>
              <a:t>є </a:t>
            </a:r>
            <a:r>
              <a:rPr lang="uk-UA" dirty="0"/>
              <a:t>опора на об’єктивні закономірності функціонування масової свідомості, стосунків між людьми, організаціями і громадськістю, рішуча відмова від суб’єктивізму.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018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591</Words>
  <Application>Microsoft Office PowerPoint</Application>
  <PresentationFormat>Широкоэкранный</PresentationFormat>
  <Paragraphs>83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Times New Roman</vt:lpstr>
      <vt:lpstr>Тема Office</vt:lpstr>
      <vt:lpstr>Теоріята історія PR</vt:lpstr>
      <vt:lpstr>МЕТА КУРСУ</vt:lpstr>
      <vt:lpstr>ЗМІСТ КУРСУ</vt:lpstr>
      <vt:lpstr>Основні поняття КУРСУ:</vt:lpstr>
      <vt:lpstr>Формування професійних компетентностей</vt:lpstr>
      <vt:lpstr>В результаті вивчення курсу студент</vt:lpstr>
      <vt:lpstr>Суб’єкти  паблік рилейшнз</vt:lpstr>
      <vt:lpstr>Об’єкти паблік рилейшнз</vt:lpstr>
      <vt:lpstr>Принципи PR: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Теоріята історія PR</dc:title>
  <dc:creator>admin</dc:creator>
  <cp:lastModifiedBy>admin</cp:lastModifiedBy>
  <cp:revision>2</cp:revision>
  <dcterms:created xsi:type="dcterms:W3CDTF">2020-09-06T08:14:52Z</dcterms:created>
  <dcterms:modified xsi:type="dcterms:W3CDTF">2020-09-06T08:17:57Z</dcterms:modified>
</cp:coreProperties>
</file>