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37"/>
  </p:notesMasterIdLst>
  <p:sldIdLst>
    <p:sldId id="256" r:id="rId2"/>
    <p:sldId id="257"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7" r:id="rId17"/>
    <p:sldId id="296"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Lst>
  <p:sldSz cx="9144000" cy="5143500" type="screen16x9"/>
  <p:notesSz cx="6858000" cy="9144000"/>
  <p:embeddedFontLst>
    <p:embeddedFont>
      <p:font typeface="Roboto Condensed Light" panose="020B0604020202020204" charset="0"/>
      <p:regular r:id="rId38"/>
      <p:bold r:id="rId39"/>
      <p:italic r:id="rId40"/>
      <p:boldItalic r:id="rId41"/>
    </p:embeddedFont>
    <p:embeddedFont>
      <p:font typeface="Arvo" panose="020B0604020202020204" charset="0"/>
      <p:regular r:id="rId42"/>
      <p:bold r:id="rId43"/>
      <p:italic r:id="rId44"/>
      <p:boldItalic r:id="rId45"/>
    </p:embeddedFont>
    <p:embeddedFont>
      <p:font typeface="Roboto Condensed" panose="020B0604020202020204" charset="0"/>
      <p:regular r:id="rId46"/>
      <p:bold r:id="rId47"/>
      <p:italic r:id="rId48"/>
      <p:boldItalic r:id="rId4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25D08E4-4CB9-4A25-91DF-C19B82DA8EF8}">
  <a:tblStyle styleId="{025D08E4-4CB9-4A25-91DF-C19B82DA8EF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2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2.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5.fntdata"/><Relationship Id="rId47" Type="http://schemas.openxmlformats.org/officeDocument/2006/relationships/font" Target="fonts/font10.fntdata"/><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font" Target="fonts/font3.fntdata"/><Relationship Id="rId45" Type="http://schemas.openxmlformats.org/officeDocument/2006/relationships/font" Target="fonts/font8.fntdata"/><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7.fntdata"/><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6.fntdata"/><Relationship Id="rId48" Type="http://schemas.openxmlformats.org/officeDocument/2006/relationships/font" Target="fonts/font11.fntdata"/><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1.fntdata"/><Relationship Id="rId46" Type="http://schemas.openxmlformats.org/officeDocument/2006/relationships/font" Target="fonts/font9.fntdata"/><Relationship Id="rId20" Type="http://schemas.openxmlformats.org/officeDocument/2006/relationships/slide" Target="slides/slide19.xml"/><Relationship Id="rId41"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73056690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78652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66643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4142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6326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7774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66736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382009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0595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19032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0820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68545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642212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002834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2604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9042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356449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636145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74283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552848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181270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78267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87311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75418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585747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57653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16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49639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130634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1878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3720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77988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60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23547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342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24828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544483" y="657775"/>
            <a:ext cx="1299300" cy="4329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nvGrpSpPr>
          <p:cNvPr id="11" name="Google Shape;11;p2"/>
          <p:cNvGrpSpPr/>
          <p:nvPr/>
        </p:nvGrpSpPr>
        <p:grpSpPr>
          <a:xfrm>
            <a:off x="0" y="-7088"/>
            <a:ext cx="8661398" cy="5150588"/>
            <a:chOff x="0" y="-7088"/>
            <a:chExt cx="8661398" cy="5150588"/>
          </a:xfrm>
        </p:grpSpPr>
        <p:sp>
          <p:nvSpPr>
            <p:cNvPr id="12" name="Google Shape;12;p2"/>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14" name="Google Shape;14;p2"/>
          <p:cNvGrpSpPr/>
          <p:nvPr/>
        </p:nvGrpSpPr>
        <p:grpSpPr>
          <a:xfrm rot="10800000" flipH="1">
            <a:off x="1" y="1090763"/>
            <a:ext cx="8847502" cy="2961975"/>
            <a:chOff x="-8178042" y="-4493254"/>
            <a:chExt cx="19483598" cy="6522736"/>
          </a:xfrm>
        </p:grpSpPr>
        <p:sp>
          <p:nvSpPr>
            <p:cNvPr id="15" name="Google Shape;15;p2"/>
            <p:cNvSpPr/>
            <p:nvPr/>
          </p:nvSpPr>
          <p:spPr>
            <a:xfrm>
              <a:off x="-8178042" y="-4493118"/>
              <a:ext cx="12968400" cy="6522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17" name="Google Shape;17;p2"/>
          <p:cNvGrpSpPr/>
          <p:nvPr/>
        </p:nvGrpSpPr>
        <p:grpSpPr>
          <a:xfrm>
            <a:off x="3677236" y="4278349"/>
            <a:ext cx="5480829" cy="432996"/>
            <a:chOff x="5582265" y="4646738"/>
            <a:chExt cx="5480829" cy="432996"/>
          </a:xfrm>
        </p:grpSpPr>
        <p:sp>
          <p:nvSpPr>
            <p:cNvPr id="18" name="Google Shape;18;p2"/>
            <p:cNvSpPr/>
            <p:nvPr/>
          </p:nvSpPr>
          <p:spPr>
            <a:xfrm rot="10800000">
              <a:off x="5582265"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80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4710175"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2" name="Google Shape;22;p2"/>
          <p:cNvSpPr txBox="1">
            <a:spLocks noGrp="1"/>
          </p:cNvSpPr>
          <p:nvPr>
            <p:ph type="ctrTitle"/>
          </p:nvPr>
        </p:nvSpPr>
        <p:spPr>
          <a:xfrm>
            <a:off x="685800" y="1090750"/>
            <a:ext cx="5367900" cy="29619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81"/>
        <p:cNvGrpSpPr/>
        <p:nvPr/>
      </p:nvGrpSpPr>
      <p:grpSpPr>
        <a:xfrm>
          <a:off x="0" y="0"/>
          <a:ext cx="0" cy="0"/>
          <a:chOff x="0" y="0"/>
          <a:chExt cx="0" cy="0"/>
        </a:xfrm>
      </p:grpSpPr>
      <p:grpSp>
        <p:nvGrpSpPr>
          <p:cNvPr id="82" name="Google Shape;82;p6"/>
          <p:cNvGrpSpPr/>
          <p:nvPr/>
        </p:nvGrpSpPr>
        <p:grpSpPr>
          <a:xfrm>
            <a:off x="-4" y="40"/>
            <a:ext cx="7072430" cy="1327315"/>
            <a:chOff x="-4" y="40"/>
            <a:chExt cx="7072430" cy="1327315"/>
          </a:xfrm>
        </p:grpSpPr>
        <p:sp>
          <p:nvSpPr>
            <p:cNvPr id="83" name="Google Shape;83;p6"/>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nvGrpSpPr>
            <p:cNvPr id="84" name="Google Shape;84;p6"/>
            <p:cNvGrpSpPr/>
            <p:nvPr/>
          </p:nvGrpSpPr>
          <p:grpSpPr>
            <a:xfrm rot="10800000" flipH="1">
              <a:off x="3" y="40"/>
              <a:ext cx="6756168" cy="1327315"/>
              <a:chOff x="-2168138" y="330075"/>
              <a:chExt cx="8650663" cy="1699506"/>
            </a:xfrm>
          </p:grpSpPr>
          <p:sp>
            <p:nvSpPr>
              <p:cNvPr id="85" name="Google Shape;85;p6"/>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86" name="Google Shape;86;p6"/>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87" name="Google Shape;87;p6"/>
            <p:cNvGrpSpPr/>
            <p:nvPr/>
          </p:nvGrpSpPr>
          <p:grpSpPr>
            <a:xfrm rot="10800000" flipH="1">
              <a:off x="-4" y="381007"/>
              <a:ext cx="7072430" cy="771744"/>
              <a:chOff x="-9092084" y="330075"/>
              <a:chExt cx="15574609" cy="1699501"/>
            </a:xfrm>
          </p:grpSpPr>
          <p:sp>
            <p:nvSpPr>
              <p:cNvPr id="88" name="Google Shape;88;p6"/>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89" name="Google Shape;89;p6"/>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grpSp>
        <p:nvGrpSpPr>
          <p:cNvPr id="90" name="Google Shape;90;p6"/>
          <p:cNvGrpSpPr/>
          <p:nvPr/>
        </p:nvGrpSpPr>
        <p:grpSpPr>
          <a:xfrm>
            <a:off x="6946842" y="4472723"/>
            <a:ext cx="2202830" cy="670795"/>
            <a:chOff x="5575242" y="4472723"/>
            <a:chExt cx="2202830" cy="670795"/>
          </a:xfrm>
        </p:grpSpPr>
        <p:sp>
          <p:nvSpPr>
            <p:cNvPr id="91" name="Google Shape;91;p6"/>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 name="Google Shape;92;p6"/>
            <p:cNvGrpSpPr/>
            <p:nvPr/>
          </p:nvGrpSpPr>
          <p:grpSpPr>
            <a:xfrm flipH="1">
              <a:off x="5734850" y="4472723"/>
              <a:ext cx="2040837" cy="670795"/>
              <a:chOff x="1297954" y="330075"/>
              <a:chExt cx="5169293" cy="1699506"/>
            </a:xfrm>
          </p:grpSpPr>
          <p:sp>
            <p:nvSpPr>
              <p:cNvPr id="93" name="Google Shape;93;p6"/>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6"/>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 name="Google Shape;95;p6"/>
            <p:cNvGrpSpPr/>
            <p:nvPr/>
          </p:nvGrpSpPr>
          <p:grpSpPr>
            <a:xfrm flipH="1">
              <a:off x="5578209" y="4646738"/>
              <a:ext cx="2199863" cy="304563"/>
              <a:chOff x="-5827153" y="330075"/>
              <a:chExt cx="12276019" cy="1699569"/>
            </a:xfrm>
          </p:grpSpPr>
          <p:sp>
            <p:nvSpPr>
              <p:cNvPr id="96" name="Google Shape;96;p6"/>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6"/>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8" name="Google Shape;98;p6"/>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99" name="Google Shape;99;p6"/>
          <p:cNvSpPr txBox="1">
            <a:spLocks noGrp="1"/>
          </p:cNvSpPr>
          <p:nvPr>
            <p:ph type="body" idx="1"/>
          </p:nvPr>
        </p:nvSpPr>
        <p:spPr>
          <a:xfrm>
            <a:off x="814275" y="1537988"/>
            <a:ext cx="3378300" cy="2724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0" name="Google Shape;100;p6"/>
          <p:cNvSpPr txBox="1">
            <a:spLocks noGrp="1"/>
          </p:cNvSpPr>
          <p:nvPr>
            <p:ph type="body" idx="2"/>
          </p:nvPr>
        </p:nvSpPr>
        <p:spPr>
          <a:xfrm>
            <a:off x="4396123" y="1537988"/>
            <a:ext cx="3378300" cy="2724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1" name="Google Shape;101;p6"/>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1pPr>
            <a:lvl2pPr lvl="1">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2pPr>
            <a:lvl3pPr lvl="2">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3pPr>
            <a:lvl4pPr lvl="3">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4pPr>
            <a:lvl5pPr lvl="4">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5pPr>
            <a:lvl6pPr lvl="5">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6pPr>
            <a:lvl7pPr lvl="6">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7pPr>
            <a:lvl8pPr lvl="7">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8pPr>
            <a:lvl9pPr lvl="8">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814275" y="1327350"/>
            <a:ext cx="6132600" cy="3145500"/>
          </a:xfrm>
          <a:prstGeom prst="rect">
            <a:avLst/>
          </a:prstGeom>
          <a:noFill/>
          <a:ln>
            <a:noFill/>
          </a:ln>
        </p:spPr>
        <p:txBody>
          <a:bodyPr spcFirstLastPara="1" wrap="square" lIns="91425" tIns="91425" rIns="91425" bIns="91425" anchor="ctr" anchorCtr="0">
            <a:noAutofit/>
          </a:bodyPr>
          <a:lstStyle>
            <a:lvl1pPr marL="457200" lvl="0" indent="-381000">
              <a:spcBef>
                <a:spcPts val="6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7618000" y="4636500"/>
            <a:ext cx="1487400" cy="315600"/>
          </a:xfrm>
          <a:prstGeom prst="rect">
            <a:avLst/>
          </a:prstGeom>
          <a:noFill/>
          <a:ln>
            <a:noFill/>
          </a:ln>
        </p:spPr>
        <p:txBody>
          <a:bodyPr spcFirstLastPara="1" wrap="square" lIns="91425" tIns="91425" rIns="91425" bIns="91425" anchor="ctr" anchorCtr="0">
            <a:noAutofit/>
          </a:bodyPr>
          <a:lstStyle>
            <a:lvl1pPr lvl="0" algn="r">
              <a:buNone/>
              <a:defRPr sz="1200" b="1">
                <a:solidFill>
                  <a:schemeClr val="lt1"/>
                </a:solidFill>
                <a:latin typeface="Roboto Condensed"/>
                <a:ea typeface="Roboto Condensed"/>
                <a:cs typeface="Roboto Condensed"/>
                <a:sym typeface="Roboto Condensed"/>
              </a:defRPr>
            </a:lvl1pPr>
            <a:lvl2pPr lvl="1" algn="r">
              <a:buNone/>
              <a:defRPr sz="1200" b="1">
                <a:solidFill>
                  <a:schemeClr val="lt1"/>
                </a:solidFill>
                <a:latin typeface="Roboto Condensed"/>
                <a:ea typeface="Roboto Condensed"/>
                <a:cs typeface="Roboto Condensed"/>
                <a:sym typeface="Roboto Condensed"/>
              </a:defRPr>
            </a:lvl2pPr>
            <a:lvl3pPr lvl="2" algn="r">
              <a:buNone/>
              <a:defRPr sz="1200" b="1">
                <a:solidFill>
                  <a:schemeClr val="lt1"/>
                </a:solidFill>
                <a:latin typeface="Roboto Condensed"/>
                <a:ea typeface="Roboto Condensed"/>
                <a:cs typeface="Roboto Condensed"/>
                <a:sym typeface="Roboto Condensed"/>
              </a:defRPr>
            </a:lvl3pPr>
            <a:lvl4pPr lvl="3" algn="r">
              <a:buNone/>
              <a:defRPr sz="1200" b="1">
                <a:solidFill>
                  <a:schemeClr val="lt1"/>
                </a:solidFill>
                <a:latin typeface="Roboto Condensed"/>
                <a:ea typeface="Roboto Condensed"/>
                <a:cs typeface="Roboto Condensed"/>
                <a:sym typeface="Roboto Condensed"/>
              </a:defRPr>
            </a:lvl4pPr>
            <a:lvl5pPr lvl="4" algn="r">
              <a:buNone/>
              <a:defRPr sz="1200" b="1">
                <a:solidFill>
                  <a:schemeClr val="lt1"/>
                </a:solidFill>
                <a:latin typeface="Roboto Condensed"/>
                <a:ea typeface="Roboto Condensed"/>
                <a:cs typeface="Roboto Condensed"/>
                <a:sym typeface="Roboto Condensed"/>
              </a:defRPr>
            </a:lvl5pPr>
            <a:lvl6pPr lvl="5" algn="r">
              <a:buNone/>
              <a:defRPr sz="1200" b="1">
                <a:solidFill>
                  <a:schemeClr val="lt1"/>
                </a:solidFill>
                <a:latin typeface="Roboto Condensed"/>
                <a:ea typeface="Roboto Condensed"/>
                <a:cs typeface="Roboto Condensed"/>
                <a:sym typeface="Roboto Condensed"/>
              </a:defRPr>
            </a:lvl6pPr>
            <a:lvl7pPr lvl="6" algn="r">
              <a:buNone/>
              <a:defRPr sz="1200" b="1">
                <a:solidFill>
                  <a:schemeClr val="lt1"/>
                </a:solidFill>
                <a:latin typeface="Roboto Condensed"/>
                <a:ea typeface="Roboto Condensed"/>
                <a:cs typeface="Roboto Condensed"/>
                <a:sym typeface="Roboto Condensed"/>
              </a:defRPr>
            </a:lvl7pPr>
            <a:lvl8pPr lvl="7" algn="r">
              <a:buNone/>
              <a:defRPr sz="1200" b="1">
                <a:solidFill>
                  <a:schemeClr val="lt1"/>
                </a:solidFill>
                <a:latin typeface="Roboto Condensed"/>
                <a:ea typeface="Roboto Condensed"/>
                <a:cs typeface="Roboto Condensed"/>
                <a:sym typeface="Roboto Condensed"/>
              </a:defRPr>
            </a:lvl8pPr>
            <a:lvl9pPr lvl="8" algn="r">
              <a:buNone/>
              <a:defRPr sz="1200" b="1">
                <a:solidFill>
                  <a:schemeClr val="lt1"/>
                </a:solidFill>
                <a:latin typeface="Roboto Condensed"/>
                <a:ea typeface="Roboto Condensed"/>
                <a:cs typeface="Roboto Condensed"/>
                <a:sym typeface="Roboto Condense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1"/>
          <p:cNvSpPr txBox="1">
            <a:spLocks noGrp="1"/>
          </p:cNvSpPr>
          <p:nvPr>
            <p:ph type="ctrTitle"/>
          </p:nvPr>
        </p:nvSpPr>
        <p:spPr>
          <a:xfrm>
            <a:off x="292607" y="1090750"/>
            <a:ext cx="7615123" cy="511279"/>
          </a:xfrm>
          <a:prstGeom prst="rect">
            <a:avLst/>
          </a:prstGeom>
        </p:spPr>
        <p:txBody>
          <a:bodyPr spcFirstLastPara="1" wrap="square" lIns="91425" tIns="91425" rIns="91425" bIns="91425" anchor="ctr" anchorCtr="0">
            <a:noAutofit/>
          </a:bodyPr>
          <a:lstStyle/>
          <a:p>
            <a:pPr lvl="0"/>
            <a:r>
              <a:rPr lang="uk-UA" sz="4000" dirty="0" smtClean="0"/>
              <a:t>Метод аналізу документів</a:t>
            </a:r>
            <a:endParaRPr sz="4000" dirty="0"/>
          </a:p>
        </p:txBody>
      </p:sp>
      <p:sp>
        <p:nvSpPr>
          <p:cNvPr id="3" name="Google Shape;184;p11"/>
          <p:cNvSpPr txBox="1">
            <a:spLocks/>
          </p:cNvSpPr>
          <p:nvPr/>
        </p:nvSpPr>
        <p:spPr>
          <a:xfrm>
            <a:off x="292608" y="1784474"/>
            <a:ext cx="5910682" cy="2202309"/>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1pPr>
            <a:lvl2pPr marR="0" lvl="1"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2pPr>
            <a:lvl3pPr marR="0" lvl="2"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3pPr>
            <a:lvl4pPr marR="0" lvl="3"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4pPr>
            <a:lvl5pPr marR="0" lvl="4"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5pPr>
            <a:lvl6pPr marR="0" lvl="5"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6pPr>
            <a:lvl7pPr marR="0" lvl="6"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7pPr>
            <a:lvl8pPr marR="0" lvl="7"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8pPr>
            <a:lvl9pPr marR="0" lvl="8"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9pPr>
          </a:lstStyle>
          <a:p>
            <a:r>
              <a:rPr lang="uk-UA" sz="2400" dirty="0" smtClean="0"/>
              <a:t>1.Поняття – документ. Види документів.</a:t>
            </a:r>
          </a:p>
          <a:p>
            <a:r>
              <a:rPr lang="uk-UA" sz="2400" dirty="0" smtClean="0"/>
              <a:t>2.Особливості програми при застосуванні аналізу документів.</a:t>
            </a:r>
          </a:p>
          <a:p>
            <a:r>
              <a:rPr lang="uk-UA" sz="2400" dirty="0" smtClean="0"/>
              <a:t>3.Традиційний аналіз документів.</a:t>
            </a:r>
          </a:p>
          <a:p>
            <a:r>
              <a:rPr lang="uk-UA" sz="2400" dirty="0" smtClean="0"/>
              <a:t>4.Формалізований аналіз документів.</a:t>
            </a:r>
            <a:endParaRPr lang="uk-UA"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smtClean="0"/>
              <a:t>Традиційний </a:t>
            </a:r>
            <a:r>
              <a:rPr lang="uk-UA" dirty="0"/>
              <a:t>аналіз документів</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10</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Існує два основних типи аналізу:</a:t>
            </a:r>
            <a:endParaRPr lang="uk-UA" sz="1800" dirty="0">
              <a:latin typeface="Times New Roman" panose="02020603050405020304" pitchFamily="18" charset="0"/>
              <a:ea typeface="Times New Roman" panose="02020603050405020304" pitchFamily="18" charset="0"/>
            </a:endParaRPr>
          </a:p>
          <a:p>
            <a:pPr algn="just"/>
            <a:r>
              <a:rPr lang="uk-UA" sz="1800" b="1" dirty="0">
                <a:latin typeface="Times New Roman" panose="02020603050405020304" pitchFamily="18" charset="0"/>
                <a:ea typeface="Times New Roman" panose="02020603050405020304" pitchFamily="18" charset="0"/>
              </a:rPr>
              <a:t>• </a:t>
            </a:r>
            <a:r>
              <a:rPr lang="uk-UA" sz="1800" b="1" dirty="0" smtClean="0">
                <a:latin typeface="Times New Roman" panose="02020603050405020304" pitchFamily="18" charset="0"/>
                <a:ea typeface="Times New Roman" panose="02020603050405020304" pitchFamily="18" charset="0"/>
              </a:rPr>
              <a:t>традиційний (якісний аналіз)</a:t>
            </a:r>
            <a:endParaRPr lang="uk-UA" sz="1800" dirty="0">
              <a:latin typeface="Times New Roman" panose="02020603050405020304" pitchFamily="18" charset="0"/>
              <a:ea typeface="Times New Roman" panose="02020603050405020304" pitchFamily="18" charset="0"/>
            </a:endParaRPr>
          </a:p>
          <a:p>
            <a:pPr algn="just"/>
            <a:r>
              <a:rPr lang="uk-UA" sz="1800" b="1" dirty="0">
                <a:latin typeface="Times New Roman" panose="02020603050405020304" pitchFamily="18" charset="0"/>
                <a:ea typeface="Times New Roman" panose="02020603050405020304" pitchFamily="18" charset="0"/>
              </a:rPr>
              <a:t>• формалізований </a:t>
            </a:r>
            <a:r>
              <a:rPr lang="uk-UA" sz="1800" b="1" dirty="0" smtClean="0">
                <a:latin typeface="Times New Roman" panose="02020603050405020304" pitchFamily="18" charset="0"/>
                <a:ea typeface="Times New Roman" panose="02020603050405020304" pitchFamily="18" charset="0"/>
              </a:rPr>
              <a:t>(кількісний, контент-аналіз</a:t>
            </a:r>
            <a:r>
              <a:rPr lang="uk-UA" sz="1800" b="1" dirty="0">
                <a:latin typeface="Times New Roman" panose="02020603050405020304" pitchFamily="18" charset="0"/>
                <a:ea typeface="Times New Roman" panose="02020603050405020304" pitchFamily="18" charset="0"/>
              </a:rPr>
              <a:t>).</a:t>
            </a:r>
            <a:endParaRPr lang="uk-UA" sz="1800" dirty="0">
              <a:latin typeface="Times New Roman" panose="02020603050405020304" pitchFamily="18" charset="0"/>
              <a:ea typeface="Times New Roman" panose="02020603050405020304" pitchFamily="18" charset="0"/>
            </a:endParaRPr>
          </a:p>
          <a:p>
            <a:pPr algn="just"/>
            <a:r>
              <a:rPr lang="uk-UA" sz="1800" b="1" u="sng" dirty="0">
                <a:latin typeface="Times New Roman" panose="02020603050405020304" pitchFamily="18" charset="0"/>
                <a:ea typeface="Times New Roman" panose="02020603050405020304" pitchFamily="18" charset="0"/>
              </a:rPr>
              <a:t>Під традиційним аналізом</a:t>
            </a:r>
            <a:r>
              <a:rPr lang="uk-UA" sz="1800" dirty="0">
                <a:latin typeface="Times New Roman" panose="02020603050405020304" pitchFamily="18" charset="0"/>
                <a:ea typeface="Times New Roman" panose="02020603050405020304" pitchFamily="18" charset="0"/>
              </a:rPr>
              <a:t> мається на увазі все різноманіття розумових операцій, спрямованих на інтерпретацію відомостей, що містяться в документі, з певної проблеми, що цікавить дослідника. </a:t>
            </a:r>
          </a:p>
          <a:p>
            <a:pPr algn="just"/>
            <a:r>
              <a:rPr lang="uk-UA" sz="1800" b="1" u="sng" dirty="0">
                <a:latin typeface="Times New Roman" panose="02020603050405020304" pitchFamily="18" charset="0"/>
                <a:ea typeface="Times New Roman" panose="02020603050405020304" pitchFamily="18" charset="0"/>
              </a:rPr>
              <a:t>Традиційний аналіз</a:t>
            </a:r>
            <a:r>
              <a:rPr lang="uk-UA" sz="1800" dirty="0">
                <a:latin typeface="Times New Roman" panose="02020603050405020304" pitchFamily="18" charset="0"/>
                <a:ea typeface="Times New Roman" panose="02020603050405020304" pitchFamily="18" charset="0"/>
              </a:rPr>
              <a:t> - це ланцюжок розумових, логічних </a:t>
            </a:r>
            <a:r>
              <a:rPr lang="uk-UA" sz="1800" dirty="0" smtClean="0">
                <a:latin typeface="Times New Roman" panose="02020603050405020304" pitchFamily="18" charset="0"/>
                <a:ea typeface="Times New Roman" panose="02020603050405020304" pitchFamily="18" charset="0"/>
              </a:rPr>
              <a:t>умовиводів, </a:t>
            </a:r>
            <a:r>
              <a:rPr lang="uk-UA" sz="1800" dirty="0">
                <a:latin typeface="Times New Roman" panose="02020603050405020304" pitchFamily="18" charset="0"/>
                <a:ea typeface="Times New Roman" panose="02020603050405020304" pitchFamily="18" charset="0"/>
              </a:rPr>
              <a:t>спрямованих на виявлення суті аналізованого матеріалу. Основним недоліком традиційного аналізу є суб'єктивність.</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3449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smtClean="0"/>
              <a:t>Традиційний </a:t>
            </a:r>
            <a:r>
              <a:rPr lang="uk-UA" dirty="0"/>
              <a:t>аналіз документів</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11</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Вимоги до проведення традиційного аналізу у вигляді формалізованого переліку питань.</a:t>
            </a:r>
            <a:endParaRPr lang="uk-UA" sz="1800" dirty="0">
              <a:latin typeface="Times New Roman" panose="02020603050405020304" pitchFamily="18" charset="0"/>
              <a:ea typeface="Times New Roman" panose="02020603050405020304" pitchFamily="18" charset="0"/>
            </a:endParaRPr>
          </a:p>
          <a:p>
            <a:pPr algn="just"/>
            <a:r>
              <a:rPr lang="uk-UA" sz="1800" dirty="0">
                <a:latin typeface="Times New Roman" panose="02020603050405020304" pitchFamily="18" charset="0"/>
                <a:ea typeface="Times New Roman" panose="02020603050405020304" pitchFamily="18" charset="0"/>
              </a:rPr>
              <a:t>1. Який контекст документа?</a:t>
            </a:r>
          </a:p>
          <a:p>
            <a:pPr algn="just"/>
            <a:r>
              <a:rPr lang="uk-UA" sz="1800" dirty="0">
                <a:latin typeface="Times New Roman" panose="02020603050405020304" pitchFamily="18" charset="0"/>
                <a:ea typeface="Times New Roman" panose="02020603050405020304" pitchFamily="18" charset="0"/>
              </a:rPr>
              <a:t>2. Хто автор документа?</a:t>
            </a:r>
          </a:p>
          <a:p>
            <a:pPr algn="just"/>
            <a:r>
              <a:rPr lang="uk-UA" sz="1800" dirty="0">
                <a:latin typeface="Times New Roman" panose="02020603050405020304" pitchFamily="18" charset="0"/>
                <a:ea typeface="Times New Roman" panose="02020603050405020304" pitchFamily="18" charset="0"/>
              </a:rPr>
              <a:t>3. З якою метою створено документ?</a:t>
            </a:r>
          </a:p>
          <a:p>
            <a:pPr algn="just"/>
            <a:r>
              <a:rPr lang="uk-UA" sz="1800" dirty="0">
                <a:latin typeface="Times New Roman" panose="02020603050405020304" pitchFamily="18" charset="0"/>
                <a:ea typeface="Times New Roman" panose="02020603050405020304" pitchFamily="18" charset="0"/>
              </a:rPr>
              <a:t>4. Яка надійність самого документа?</a:t>
            </a:r>
          </a:p>
          <a:p>
            <a:pPr algn="just"/>
            <a:r>
              <a:rPr lang="uk-UA" sz="1800" dirty="0">
                <a:latin typeface="Times New Roman" panose="02020603050405020304" pitchFamily="18" charset="0"/>
                <a:ea typeface="Times New Roman" panose="02020603050405020304" pitchFamily="18" charset="0"/>
              </a:rPr>
              <a:t>5. Яка достовірність зафіксованих у ньому даних?</a:t>
            </a:r>
          </a:p>
          <a:p>
            <a:pPr algn="just"/>
            <a:r>
              <a:rPr lang="uk-UA" sz="1800" dirty="0">
                <a:latin typeface="Times New Roman" panose="02020603050405020304" pitchFamily="18" charset="0"/>
                <a:ea typeface="Times New Roman" panose="02020603050405020304" pitchFamily="18" charset="0"/>
              </a:rPr>
              <a:t>6. Яке суспільне значення, резонанс документа?</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26154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smtClean="0"/>
              <a:t>Традиційний </a:t>
            </a:r>
            <a:r>
              <a:rPr lang="uk-UA" dirty="0"/>
              <a:t>аналіз документів</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12</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Вимоги до проведення традиційного аналізу у вигляді формалізованого переліку питань.</a:t>
            </a:r>
            <a:endParaRPr lang="uk-UA" sz="1800" dirty="0">
              <a:latin typeface="Times New Roman" panose="02020603050405020304" pitchFamily="18" charset="0"/>
              <a:ea typeface="Times New Roman" panose="02020603050405020304" pitchFamily="18" charset="0"/>
            </a:endParaRPr>
          </a:p>
          <a:p>
            <a:pPr algn="just"/>
            <a:r>
              <a:rPr lang="uk-UA" sz="1800" dirty="0">
                <a:latin typeface="Times New Roman" panose="02020603050405020304" pitchFamily="18" charset="0"/>
                <a:ea typeface="Times New Roman" panose="02020603050405020304" pitchFamily="18" charset="0"/>
              </a:rPr>
              <a:t>7. Який фактичний зміст документа?</a:t>
            </a:r>
          </a:p>
          <a:p>
            <a:pPr algn="just"/>
            <a:r>
              <a:rPr lang="uk-UA" sz="1800" dirty="0">
                <a:latin typeface="Times New Roman" panose="02020603050405020304" pitchFamily="18" charset="0"/>
                <a:ea typeface="Times New Roman" panose="02020603050405020304" pitchFamily="18" charset="0"/>
              </a:rPr>
              <a:t>8. Який оціночний зміст документа?</a:t>
            </a:r>
          </a:p>
          <a:p>
            <a:pPr algn="just"/>
            <a:r>
              <a:rPr lang="uk-UA" sz="1800" dirty="0">
                <a:latin typeface="Times New Roman" panose="02020603050405020304" pitchFamily="18" charset="0"/>
                <a:ea typeface="Times New Roman" panose="02020603050405020304" pitchFamily="18" charset="0"/>
              </a:rPr>
              <a:t>9. Які висновки можна зробити про факти, що містяться в документі?</a:t>
            </a:r>
          </a:p>
          <a:p>
            <a:pPr algn="just"/>
            <a:r>
              <a:rPr lang="uk-UA" sz="1800" dirty="0">
                <a:latin typeface="Times New Roman" panose="02020603050405020304" pitchFamily="18" charset="0"/>
                <a:ea typeface="Times New Roman" panose="02020603050405020304" pitchFamily="18" charset="0"/>
              </a:rPr>
              <a:t>10. Які висновки можна зробити про оціночні установки, що містяться в документі?</a:t>
            </a:r>
          </a:p>
          <a:p>
            <a:pPr algn="just"/>
            <a:r>
              <a:rPr lang="uk-UA" sz="1800" dirty="0">
                <a:latin typeface="Times New Roman" panose="02020603050405020304" pitchFamily="18" charset="0"/>
                <a:ea typeface="Times New Roman" panose="02020603050405020304" pitchFamily="18" charset="0"/>
              </a:rPr>
              <a:t>11. Які висновки можна зробити щодо автора документа?</a:t>
            </a:r>
          </a:p>
          <a:p>
            <a:pPr algn="just"/>
            <a:r>
              <a:rPr lang="uk-UA" sz="1800" dirty="0">
                <a:latin typeface="Times New Roman" panose="02020603050405020304" pitchFamily="18" charset="0"/>
                <a:ea typeface="Times New Roman" panose="02020603050405020304" pitchFamily="18" charset="0"/>
              </a:rPr>
              <a:t>12. Чи достатньо повні відомості, що містяться в проаналізованому документі?</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5289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smtClean="0"/>
              <a:t>Традиційний </a:t>
            </a:r>
            <a:r>
              <a:rPr lang="uk-UA" dirty="0"/>
              <a:t>аналіз документів</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13</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У традиційному аналізі розрізняють зовнішній і внутрішній аналіз.</a:t>
            </a:r>
            <a:endParaRPr lang="uk-UA" sz="1800" dirty="0">
              <a:latin typeface="Times New Roman" panose="02020603050405020304" pitchFamily="18" charset="0"/>
              <a:ea typeface="Times New Roman" panose="02020603050405020304" pitchFamily="18" charset="0"/>
            </a:endParaRPr>
          </a:p>
          <a:p>
            <a:pPr algn="just"/>
            <a:r>
              <a:rPr lang="uk-UA" sz="1800" b="1" u="sng" dirty="0">
                <a:latin typeface="Times New Roman" panose="02020603050405020304" pitchFamily="18" charset="0"/>
                <a:ea typeface="Times New Roman" panose="02020603050405020304" pitchFamily="18" charset="0"/>
              </a:rPr>
              <a:t>Зовнішній аналіз</a:t>
            </a:r>
            <a:r>
              <a:rPr lang="uk-UA" sz="1800" dirty="0">
                <a:latin typeface="Times New Roman" panose="02020603050405020304" pitchFamily="18" charset="0"/>
                <a:ea typeface="Times New Roman" panose="02020603050405020304" pitchFamily="18" charset="0"/>
              </a:rPr>
              <a:t> - це аналіз "історичного контексту" документа, тобто аналіз документа у власному розумінні цього слова і всіх тих обставин, які супроводжували його появу. </a:t>
            </a:r>
            <a:r>
              <a:rPr lang="uk-UA" sz="1800" b="1" dirty="0">
                <a:latin typeface="Times New Roman" panose="02020603050405020304" pitchFamily="18" charset="0"/>
                <a:ea typeface="Times New Roman" panose="02020603050405020304" pitchFamily="18" charset="0"/>
              </a:rPr>
              <a:t>Мета зовнішнього аналізу</a:t>
            </a:r>
            <a:r>
              <a:rPr lang="uk-UA" sz="1800" dirty="0">
                <a:latin typeface="Times New Roman" panose="02020603050405020304" pitchFamily="18" charset="0"/>
                <a:ea typeface="Times New Roman" panose="02020603050405020304" pitchFamily="18" charset="0"/>
              </a:rPr>
              <a:t> - встановити вид документа, його форму, час і місце появи, хто був його автором і ініціатором, які цілі переслідувалися при його створенні, наскільки він надійний і достовірний, який його контекст. </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80903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smtClean="0"/>
              <a:t>Традиційний </a:t>
            </a:r>
            <a:r>
              <a:rPr lang="uk-UA" dirty="0"/>
              <a:t>аналіз документів</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14</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У традиційному аналізі розрізняють зовнішній і внутрішній аналіз.</a:t>
            </a:r>
            <a:endParaRPr lang="uk-UA" sz="1800" dirty="0">
              <a:latin typeface="Times New Roman" panose="02020603050405020304" pitchFamily="18" charset="0"/>
              <a:ea typeface="Times New Roman" panose="02020603050405020304" pitchFamily="18" charset="0"/>
            </a:endParaRPr>
          </a:p>
          <a:p>
            <a:pPr algn="just"/>
            <a:r>
              <a:rPr lang="uk-UA" sz="1800" b="1" u="sng" dirty="0">
                <a:latin typeface="Times New Roman" panose="02020603050405020304" pitchFamily="18" charset="0"/>
                <a:ea typeface="Times New Roman" panose="02020603050405020304" pitchFamily="18" charset="0"/>
              </a:rPr>
              <a:t>Внутрішній аналіз</a:t>
            </a:r>
            <a:r>
              <a:rPr lang="uk-UA" sz="1800" dirty="0">
                <a:latin typeface="Times New Roman" panose="02020603050405020304" pitchFamily="18" charset="0"/>
                <a:ea typeface="Times New Roman" panose="02020603050405020304" pitchFamily="18" charset="0"/>
              </a:rPr>
              <a:t> - це дослідження змісту документа. По суті, вся робота соціолога спрямована на проведення внутрішнього аналізу документа, що включає виявлення відмінності між фактичним і літературним змістом, встановлення рівня компетенції автора документа в справах, про які він висловлюється, з'ясування його особистого ставлення до написаного. Ставлення автора найчастіше виступає джерелом спотворень.</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6775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15</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dirty="0">
                <a:latin typeface="Times New Roman" panose="02020603050405020304" pitchFamily="18" charset="0"/>
                <a:ea typeface="Times New Roman" panose="02020603050405020304" pitchFamily="18" charset="0"/>
              </a:rPr>
              <a:t>Застосовується при необхідності позбутися від суб'єктивності традиційного аналізу і знаходиться ближче до кількісних методів.</a:t>
            </a:r>
          </a:p>
          <a:p>
            <a:pPr algn="just"/>
            <a:r>
              <a:rPr lang="uk-UA" sz="1800" b="1" dirty="0">
                <a:latin typeface="Times New Roman" panose="02020603050405020304" pitchFamily="18" charset="0"/>
                <a:ea typeface="Times New Roman" panose="02020603050405020304" pitchFamily="18" charset="0"/>
              </a:rPr>
              <a:t>Контент-аналіз</a:t>
            </a:r>
            <a:r>
              <a:rPr lang="uk-UA" sz="1800" dirty="0">
                <a:latin typeface="Times New Roman" panose="02020603050405020304" pitchFamily="18" charset="0"/>
                <a:ea typeface="Times New Roman" panose="02020603050405020304" pitchFamily="18" charset="0"/>
              </a:rPr>
              <a:t> - являє собою переклад в кількісні показники масової інформації (текстової, аудіовізуальної, цифровий) з подальшою статистичною її обробкою.</a:t>
            </a:r>
          </a:p>
          <a:p>
            <a:pPr algn="just"/>
            <a:r>
              <a:rPr lang="uk-UA" sz="1800" dirty="0">
                <a:latin typeface="Times New Roman" panose="02020603050405020304" pitchFamily="18" charset="0"/>
                <a:ea typeface="Times New Roman" panose="02020603050405020304" pitchFamily="18" charset="0"/>
              </a:rPr>
              <a:t>Його ідея дуже проста і повторює ту, що лежить в основі будь-якого іншого кількісного методу в соціології, будь то анкетування або спостереження. Треба порахувати найбільш часто повторювані слова або теми, наприклад в газетному матеріалі, і визначити, що за цим криється. </a:t>
            </a:r>
            <a:r>
              <a:rPr lang="uk-UA" sz="1800" b="1" dirty="0">
                <a:latin typeface="Times New Roman" panose="02020603050405020304" pitchFamily="18" charset="0"/>
                <a:ea typeface="Times New Roman" panose="02020603050405020304" pitchFamily="18" charset="0"/>
              </a:rPr>
              <a:t>Особливість полягає саме в застосуванні статистичних процедур для аналізу однотипних текстів.</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18996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16</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650" b="1" u="sng" dirty="0">
                <a:latin typeface="Times New Roman" panose="02020603050405020304" pitchFamily="18" charset="0"/>
                <a:ea typeface="Times New Roman" panose="02020603050405020304" pitchFamily="18" charset="0"/>
              </a:rPr>
              <a:t>Принципи застосування контент аналізу.</a:t>
            </a:r>
            <a:endParaRPr lang="uk-UA" sz="1650" dirty="0">
              <a:latin typeface="Times New Roman" panose="02020603050405020304" pitchFamily="18" charset="0"/>
              <a:ea typeface="Times New Roman" panose="02020603050405020304" pitchFamily="18" charset="0"/>
            </a:endParaRPr>
          </a:p>
          <a:p>
            <a:pPr algn="just"/>
            <a:r>
              <a:rPr lang="uk-UA" sz="1650" dirty="0">
                <a:latin typeface="Times New Roman" panose="02020603050405020304" pitchFamily="18" charset="0"/>
                <a:ea typeface="Times New Roman" panose="02020603050405020304" pitchFamily="18" charset="0"/>
              </a:rPr>
              <a:t>1. Застосування методу рекомендується у всіх випадках, коли потрібна висока ступінь точності або об'єктивності аналізу.</a:t>
            </a:r>
          </a:p>
          <a:p>
            <a:pPr algn="just"/>
            <a:r>
              <a:rPr lang="uk-UA" sz="1650" dirty="0">
                <a:latin typeface="Times New Roman" panose="02020603050405020304" pitchFamily="18" charset="0"/>
                <a:ea typeface="Times New Roman" panose="02020603050405020304" pitchFamily="18" charset="0"/>
              </a:rPr>
              <a:t>2. Контент-аналіз зазвичай застосовується при наявності великого за обсягом і несистематизованого матеріалу.</a:t>
            </a:r>
          </a:p>
          <a:p>
            <a:pPr algn="just"/>
            <a:r>
              <a:rPr lang="uk-UA" sz="1650" dirty="0">
                <a:latin typeface="Times New Roman" panose="02020603050405020304" pitchFamily="18" charset="0"/>
                <a:ea typeface="Times New Roman" panose="02020603050405020304" pitchFamily="18" charset="0"/>
              </a:rPr>
              <a:t>3. Контент-аналіз корисний у тих випадках, коли категорії, важливі для цілей дослідження, характеризуються певною частотою появи в досліджуваних документах, наприклад при роботі з відповідями на відкриті запитання анкет або глибинних інтерв'ю</a:t>
            </a:r>
            <a:r>
              <a:rPr lang="uk-UA" sz="1650" dirty="0" smtClean="0">
                <a:latin typeface="Times New Roman" panose="02020603050405020304" pitchFamily="18" charset="0"/>
                <a:ea typeface="Times New Roman" panose="02020603050405020304" pitchFamily="18" charset="0"/>
              </a:rPr>
              <a:t>.</a:t>
            </a:r>
          </a:p>
          <a:p>
            <a:pPr algn="just"/>
            <a:r>
              <a:rPr lang="uk-UA" sz="1650" dirty="0">
                <a:latin typeface="Times New Roman" panose="02020603050405020304" pitchFamily="18" charset="0"/>
                <a:ea typeface="Times New Roman" panose="02020603050405020304" pitchFamily="18" charset="0"/>
              </a:rPr>
              <a:t>4. Контент-аналіз дає хороші результати, коли велике значення для досліджуваної проблеми має сама мова джерела інформації, його специфічні характеристики.</a:t>
            </a:r>
          </a:p>
          <a:p>
            <a:pPr marL="101600" indent="0" algn="just">
              <a:buNone/>
            </a:pPr>
            <a:endParaRPr lang="uk-UA"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2832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17</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u="sng" dirty="0">
                <a:latin typeface="Times New Roman" panose="02020603050405020304" pitchFamily="18" charset="0"/>
                <a:ea typeface="Times New Roman" panose="02020603050405020304" pitchFamily="18" charset="0"/>
              </a:rPr>
              <a:t>Основними напрямками використання контент-аналізу є:</a:t>
            </a:r>
            <a:endParaRPr lang="uk-UA" sz="1800" dirty="0">
              <a:latin typeface="Times New Roman" panose="02020603050405020304" pitchFamily="18" charset="0"/>
              <a:ea typeface="Times New Roman" panose="02020603050405020304" pitchFamily="18" charset="0"/>
            </a:endParaRPr>
          </a:p>
          <a:p>
            <a:pPr algn="just"/>
            <a:r>
              <a:rPr lang="uk-UA" sz="1800" dirty="0">
                <a:latin typeface="Times New Roman" panose="02020603050405020304" pitchFamily="18" charset="0"/>
                <a:ea typeface="Times New Roman" panose="02020603050405020304" pitchFamily="18" charset="0"/>
              </a:rPr>
              <a:t>• виявлення і оцінка характеристик тексту як індикаторів певних сторін досліджуваного об'єкта;</a:t>
            </a:r>
          </a:p>
          <a:p>
            <a:pPr algn="just"/>
            <a:r>
              <a:rPr lang="uk-UA" sz="1800" dirty="0">
                <a:latin typeface="Times New Roman" panose="02020603050405020304" pitchFamily="18" charset="0"/>
                <a:ea typeface="Times New Roman" panose="02020603050405020304" pitchFamily="18" charset="0"/>
              </a:rPr>
              <a:t>• з'ясування причин, що породили повідомлення;</a:t>
            </a:r>
          </a:p>
          <a:p>
            <a:pPr algn="just"/>
            <a:r>
              <a:rPr lang="uk-UA" sz="1800" dirty="0">
                <a:latin typeface="Times New Roman" panose="02020603050405020304" pitchFamily="18" charset="0"/>
                <a:ea typeface="Times New Roman" panose="02020603050405020304" pitchFamily="18" charset="0"/>
              </a:rPr>
              <a:t>• оцінка ефекту впливу повідомлення.</a:t>
            </a:r>
          </a:p>
          <a:p>
            <a:pPr algn="just"/>
            <a:r>
              <a:rPr lang="uk-UA" sz="1800" dirty="0">
                <a:latin typeface="Times New Roman" panose="02020603050405020304" pitchFamily="18" charset="0"/>
                <a:ea typeface="Times New Roman" panose="02020603050405020304" pitchFamily="18" charset="0"/>
              </a:rPr>
              <a:t>Вимога до об'єктивності аналізу робить необхідним переклад досліджуваного матеріалу на мову гіпотез в одиницях, які дозволяють точно описати характеристики тексту.</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59481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18</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i="1" u="sng" dirty="0">
                <a:latin typeface="Times New Roman" panose="02020603050405020304" pitchFamily="18" charset="0"/>
                <a:ea typeface="Times New Roman" panose="02020603050405020304" pitchFamily="18" charset="0"/>
              </a:rPr>
              <a:t>Для цього необхідно:</a:t>
            </a:r>
          </a:p>
          <a:p>
            <a:pPr algn="just"/>
            <a:r>
              <a:rPr lang="uk-UA" sz="1800" b="1" dirty="0">
                <a:latin typeface="Times New Roman" panose="02020603050405020304" pitchFamily="18" charset="0"/>
                <a:ea typeface="Times New Roman" panose="02020603050405020304" pitchFamily="18" charset="0"/>
              </a:rPr>
              <a:t>• </a:t>
            </a:r>
            <a:r>
              <a:rPr lang="uk-UA" sz="1800" b="1" dirty="0" smtClean="0">
                <a:latin typeface="Times New Roman" panose="02020603050405020304" pitchFamily="18" charset="0"/>
                <a:ea typeface="Times New Roman" panose="02020603050405020304" pitchFamily="18" charset="0"/>
              </a:rPr>
              <a:t>виділити </a:t>
            </a:r>
            <a:r>
              <a:rPr lang="uk-UA" sz="1800" b="1" dirty="0">
                <a:latin typeface="Times New Roman" panose="02020603050405020304" pitchFamily="18" charset="0"/>
                <a:ea typeface="Times New Roman" panose="02020603050405020304" pitchFamily="18" charset="0"/>
              </a:rPr>
              <a:t>категорії аналізу;</a:t>
            </a:r>
            <a:endParaRPr lang="uk-UA" sz="1800" dirty="0">
              <a:latin typeface="Times New Roman" panose="02020603050405020304" pitchFamily="18" charset="0"/>
              <a:ea typeface="Times New Roman" panose="02020603050405020304" pitchFamily="18" charset="0"/>
            </a:endParaRPr>
          </a:p>
          <a:p>
            <a:pPr algn="just"/>
            <a:r>
              <a:rPr lang="uk-UA" sz="1800" b="1" dirty="0">
                <a:latin typeface="Times New Roman" panose="02020603050405020304" pitchFamily="18" charset="0"/>
                <a:ea typeface="Times New Roman" panose="02020603050405020304" pitchFamily="18" charset="0"/>
              </a:rPr>
              <a:t>• виділити одиниці аналізу;</a:t>
            </a:r>
            <a:endParaRPr lang="uk-UA" sz="1800" dirty="0">
              <a:latin typeface="Times New Roman" panose="02020603050405020304" pitchFamily="18" charset="0"/>
              <a:ea typeface="Times New Roman" panose="02020603050405020304" pitchFamily="18" charset="0"/>
            </a:endParaRPr>
          </a:p>
          <a:p>
            <a:pPr algn="just"/>
            <a:r>
              <a:rPr lang="uk-UA" sz="1800" b="1" dirty="0">
                <a:latin typeface="Times New Roman" panose="02020603050405020304" pitchFamily="18" charset="0"/>
                <a:ea typeface="Times New Roman" panose="02020603050405020304" pitchFamily="18" charset="0"/>
              </a:rPr>
              <a:t>• виділити одиниці </a:t>
            </a:r>
            <a:r>
              <a:rPr lang="uk-UA" sz="1800" b="1" dirty="0" smtClean="0">
                <a:latin typeface="Times New Roman" panose="02020603050405020304" pitchFamily="18" charset="0"/>
                <a:ea typeface="Times New Roman" panose="02020603050405020304" pitchFamily="18" charset="0"/>
              </a:rPr>
              <a:t>підрахунку</a:t>
            </a:r>
            <a:r>
              <a:rPr lang="uk-UA" sz="1800" b="1" dirty="0">
                <a:latin typeface="Times New Roman" panose="02020603050405020304" pitchFamily="18" charset="0"/>
                <a:ea typeface="Times New Roman" panose="02020603050405020304" pitchFamily="18" charset="0"/>
              </a:rPr>
              <a:t>.</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7186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19</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650" b="1" i="1" u="sng" dirty="0">
                <a:latin typeface="Times New Roman" panose="02020603050405020304" pitchFamily="18" charset="0"/>
                <a:ea typeface="Times New Roman" panose="02020603050405020304" pitchFamily="18" charset="0"/>
              </a:rPr>
              <a:t>Категорії аналізу</a:t>
            </a:r>
            <a:r>
              <a:rPr lang="uk-UA" sz="1650" dirty="0">
                <a:latin typeface="Times New Roman" panose="02020603050405020304" pitchFamily="18" charset="0"/>
                <a:ea typeface="Times New Roman" panose="02020603050405020304" pitchFamily="18" charset="0"/>
              </a:rPr>
              <a:t> - це поняття, відповідно до яких будуть сортуватися одиниці аналізу (одиниці змісту). З їх допомогою описується предмет дослідження. Сукупність категорій створює концептуальну схему контент-аналізу</a:t>
            </a:r>
          </a:p>
          <a:p>
            <a:pPr algn="just"/>
            <a:r>
              <a:rPr lang="uk-UA" sz="1650" dirty="0">
                <a:latin typeface="Times New Roman" panose="02020603050405020304" pitchFamily="18" charset="0"/>
                <a:ea typeface="Times New Roman" panose="02020603050405020304" pitchFamily="18" charset="0"/>
              </a:rPr>
              <a:t>При розробці категорій важливо враховувати, що від їхнього вибору буде залежати характер отриманих результатів. </a:t>
            </a:r>
          </a:p>
          <a:p>
            <a:pPr algn="just"/>
            <a:r>
              <a:rPr lang="uk-UA" sz="1650" dirty="0">
                <a:latin typeface="Times New Roman" panose="02020603050405020304" pitchFamily="18" charset="0"/>
                <a:ea typeface="Times New Roman" panose="02020603050405020304" pitchFamily="18" charset="0"/>
              </a:rPr>
              <a:t>Категорії повинні бути вичерпними, тобто охоплювати всі частини змісту, що визначаються завданнями даного дослідження, це відповідає </a:t>
            </a:r>
            <a:r>
              <a:rPr lang="uk-UA" sz="1650" dirty="0" err="1">
                <a:latin typeface="Times New Roman" panose="02020603050405020304" pitchFamily="18" charset="0"/>
                <a:ea typeface="Times New Roman" panose="02020603050405020304" pitchFamily="18" charset="0"/>
              </a:rPr>
              <a:t>вимозі</a:t>
            </a:r>
            <a:r>
              <a:rPr lang="uk-UA" sz="1650" dirty="0">
                <a:latin typeface="Times New Roman" panose="02020603050405020304" pitchFamily="18" charset="0"/>
                <a:ea typeface="Times New Roman" panose="02020603050405020304" pitchFamily="18" charset="0"/>
              </a:rPr>
              <a:t> </a:t>
            </a:r>
            <a:r>
              <a:rPr lang="uk-UA" sz="1650" dirty="0" err="1">
                <a:latin typeface="Times New Roman" panose="02020603050405020304" pitchFamily="18" charset="0"/>
                <a:ea typeface="Times New Roman" panose="02020603050405020304" pitchFamily="18" charset="0"/>
              </a:rPr>
              <a:t>взаємовиключеня</a:t>
            </a:r>
            <a:r>
              <a:rPr lang="uk-UA" sz="1650" dirty="0">
                <a:latin typeface="Times New Roman" panose="02020603050405020304" pitchFamily="18" charset="0"/>
                <a:ea typeface="Times New Roman" panose="02020603050405020304" pitchFamily="18" charset="0"/>
              </a:rPr>
              <a:t>. (Одні і ті ж частини не повинні належати різним категоріям). </a:t>
            </a:r>
          </a:p>
          <a:p>
            <a:pPr algn="just"/>
            <a:r>
              <a:rPr lang="uk-UA" sz="1650" dirty="0">
                <a:latin typeface="Times New Roman" panose="02020603050405020304" pitchFamily="18" charset="0"/>
                <a:ea typeface="Times New Roman" panose="02020603050405020304" pitchFamily="18" charset="0"/>
              </a:rPr>
              <a:t>Категорії необхідно дати вичерпне визначення (перерахувати всі вхідні в неї елементи - частини змісту). При проведенні формалізованого змісту потрібно чітко вказати ознаки, за якими певні одиниці відносяться до певних категорій.</a:t>
            </a:r>
            <a:endParaRPr lang="uk-UA" sz="16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88952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«документ». </a:t>
            </a:r>
            <a:r>
              <a:rPr lang="uk-UA" dirty="0"/>
              <a:t>Види документів</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dirty="0">
                <a:latin typeface="Times New Roman" panose="02020603050405020304" pitchFamily="18" charset="0"/>
                <a:ea typeface="Times New Roman" panose="02020603050405020304" pitchFamily="18" charset="0"/>
              </a:rPr>
              <a:t>У кожному суспільстві існують спеціальні засоби обміну інформацією, які називаються документами. Вони надають в розпорядження соціолога як об'єктивні факти, так і закріплені в цих документах прояви суспільної свідомості.</a:t>
            </a:r>
          </a:p>
          <a:p>
            <a:pPr algn="just"/>
            <a:r>
              <a:rPr lang="uk-UA" sz="1800" dirty="0">
                <a:latin typeface="Times New Roman" panose="02020603050405020304" pitchFamily="18" charset="0"/>
                <a:ea typeface="Times New Roman" panose="02020603050405020304" pitchFamily="18" charset="0"/>
              </a:rPr>
              <a:t>Найбільш зваженим є наступне визначення того що ж являє собою документ:</a:t>
            </a:r>
            <a:r>
              <a:rPr lang="uk-UA" sz="1800" b="1" dirty="0">
                <a:latin typeface="Times New Roman" panose="02020603050405020304" pitchFamily="18" charset="0"/>
                <a:ea typeface="Times New Roman" panose="02020603050405020304" pitchFamily="18" charset="0"/>
              </a:rPr>
              <a:t> «Документ - це матеріальний об'єкт з інформацією, закріпленою створеним людиною способом для передачі її в часі і просторі</a:t>
            </a:r>
            <a:r>
              <a:rPr lang="uk-UA" sz="1800" b="1" dirty="0" smtClean="0">
                <a:latin typeface="Times New Roman" panose="02020603050405020304" pitchFamily="18" charset="0"/>
                <a:ea typeface="Times New Roman" panose="02020603050405020304" pitchFamily="18" charset="0"/>
              </a:rPr>
              <a:t>».</a:t>
            </a:r>
            <a:endParaRPr lang="uk-UA" sz="1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20</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Концептуальна схема створюється трьома шляхами:</a:t>
            </a:r>
            <a:endParaRPr lang="uk-UA" sz="1800" dirty="0">
              <a:latin typeface="Times New Roman" panose="02020603050405020304" pitchFamily="18" charset="0"/>
              <a:ea typeface="Times New Roman" panose="02020603050405020304" pitchFamily="18" charset="0"/>
            </a:endParaRPr>
          </a:p>
          <a:p>
            <a:pPr algn="just"/>
            <a:r>
              <a:rPr lang="uk-UA" sz="1800" dirty="0">
                <a:latin typeface="Times New Roman" panose="02020603050405020304" pitchFamily="18" charset="0"/>
                <a:ea typeface="Times New Roman" panose="02020603050405020304" pitchFamily="18" charset="0"/>
              </a:rPr>
              <a:t>1</a:t>
            </a:r>
            <a:r>
              <a:rPr lang="uk-UA" sz="1800" dirty="0" smtClean="0">
                <a:latin typeface="Times New Roman" panose="02020603050405020304" pitchFamily="18" charset="0"/>
                <a:ea typeface="Times New Roman" panose="02020603050405020304" pitchFamily="18" charset="0"/>
              </a:rPr>
              <a:t>. Категорії </a:t>
            </a:r>
            <a:r>
              <a:rPr lang="uk-UA" sz="1800" dirty="0">
                <a:latin typeface="Times New Roman" panose="02020603050405020304" pitchFamily="18" charset="0"/>
                <a:ea typeface="Times New Roman" panose="02020603050405020304" pitchFamily="18" charset="0"/>
              </a:rPr>
              <a:t>підбираються експертним шляхом на основі уявлень про предмет. Наприклад, експерти назвали перелік найактуальніших соціально-економічних проблем. Їх перелік може послужити номінальною шкалою категорій в контент-аналізі преси, з метою дослідження образу соціальної реальності, що формується тією чи іншою газетою.</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77588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21</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Концептуальна схема створюється трьома шляхами:</a:t>
            </a:r>
            <a:endParaRPr lang="uk-UA" sz="1800" dirty="0">
              <a:latin typeface="Times New Roman" panose="02020603050405020304" pitchFamily="18" charset="0"/>
              <a:ea typeface="Times New Roman" panose="02020603050405020304" pitchFamily="18" charset="0"/>
            </a:endParaRPr>
          </a:p>
          <a:p>
            <a:pPr algn="just"/>
            <a:r>
              <a:rPr lang="uk-UA" sz="1800" dirty="0" smtClean="0">
                <a:latin typeface="Times New Roman" panose="02020603050405020304" pitchFamily="18" charset="0"/>
                <a:ea typeface="Times New Roman" panose="02020603050405020304" pitchFamily="18" charset="0"/>
              </a:rPr>
              <a:t>2</a:t>
            </a:r>
            <a:r>
              <a:rPr lang="uk-UA" sz="1800" dirty="0">
                <a:latin typeface="Times New Roman" panose="02020603050405020304" pitchFamily="18" charset="0"/>
                <a:ea typeface="Times New Roman" panose="02020603050405020304" pitchFamily="18" charset="0"/>
              </a:rPr>
              <a:t>. Категорії підбираються з тексту, який необхідно досліджувати. Використовується коли необхідно сформувати гіпотези про предмет.</a:t>
            </a:r>
            <a:endParaRPr lang="uk-UA" sz="1800"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1317811" y="2631684"/>
            <a:ext cx="7372647" cy="1815882"/>
          </a:xfrm>
          <a:prstGeom prst="rect">
            <a:avLst/>
          </a:prstGeom>
        </p:spPr>
        <p:txBody>
          <a:bodyPr wrap="square">
            <a:spAutoFit/>
          </a:bodyPr>
          <a:lstStyle/>
          <a:p>
            <a:pPr algn="just"/>
            <a:r>
              <a:rPr lang="uk-UA" dirty="0">
                <a:solidFill>
                  <a:srgbClr val="C00000"/>
                </a:solidFill>
              </a:rPr>
              <a:t>Міністр охорони здоров'я </a:t>
            </a:r>
            <a:r>
              <a:rPr lang="uk-UA" dirty="0"/>
              <a:t>України </a:t>
            </a:r>
            <a:r>
              <a:rPr lang="uk-UA" dirty="0">
                <a:solidFill>
                  <a:srgbClr val="00B0F0"/>
                </a:solidFill>
              </a:rPr>
              <a:t>Віктор Ляшко </a:t>
            </a:r>
            <a:r>
              <a:rPr lang="uk-UA" dirty="0"/>
              <a:t>анонсував, що незабаром в регіонах </a:t>
            </a:r>
            <a:r>
              <a:rPr lang="uk-UA" dirty="0">
                <a:solidFill>
                  <a:srgbClr val="FFC000"/>
                </a:solidFill>
              </a:rPr>
              <a:t>"жовтої" зони</a:t>
            </a:r>
            <a:r>
              <a:rPr lang="uk-UA" dirty="0"/>
              <a:t> </a:t>
            </a:r>
            <a:r>
              <a:rPr lang="uk-UA" dirty="0">
                <a:solidFill>
                  <a:srgbClr val="CC3399"/>
                </a:solidFill>
              </a:rPr>
              <a:t>карантину</a:t>
            </a:r>
            <a:r>
              <a:rPr lang="uk-UA" dirty="0"/>
              <a:t> </a:t>
            </a:r>
            <a:r>
              <a:rPr lang="uk-UA" dirty="0">
                <a:solidFill>
                  <a:srgbClr val="FF0000"/>
                </a:solidFill>
              </a:rPr>
              <a:t>сертифікат про вакцинацію </a:t>
            </a:r>
            <a:r>
              <a:rPr lang="uk-UA" dirty="0"/>
              <a:t>від </a:t>
            </a:r>
            <a:r>
              <a:rPr lang="en-US" dirty="0">
                <a:solidFill>
                  <a:srgbClr val="00B050"/>
                </a:solidFill>
              </a:rPr>
              <a:t>COVID-19</a:t>
            </a:r>
            <a:r>
              <a:rPr lang="en-US" dirty="0"/>
              <a:t> </a:t>
            </a:r>
            <a:r>
              <a:rPr lang="uk-UA" dirty="0"/>
              <a:t>у працівників і відвідувачів стане обов'язковою умовою роботи закладів.</a:t>
            </a:r>
          </a:p>
          <a:p>
            <a:pPr algn="just"/>
            <a:endParaRPr lang="uk-UA" dirty="0"/>
          </a:p>
          <a:p>
            <a:pPr algn="just"/>
            <a:r>
              <a:rPr lang="uk-UA" dirty="0"/>
              <a:t>"Міністерство охорони здоров'я працює над змінами до постанови про адаптивний карантин, які будуть передбачати, що і в "жовтому" рівні епідемічної небезпеки для роботи в карантинних обмеженнях необхідно буде мати повний курс вакцинації як для працівників, так і для відвідувачів", - сказав він на брифінгу в середу, 17 листопада.</a:t>
            </a:r>
          </a:p>
        </p:txBody>
      </p:sp>
      <p:sp>
        <p:nvSpPr>
          <p:cNvPr id="4" name="Прямоугольная выноска 3"/>
          <p:cNvSpPr/>
          <p:nvPr/>
        </p:nvSpPr>
        <p:spPr>
          <a:xfrm>
            <a:off x="73153" y="2830982"/>
            <a:ext cx="1244658" cy="108265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Arial" panose="020B0604020202020204" pitchFamily="34" charset="0"/>
              </a:rPr>
              <a:t>https://p.dw.com/p/4367C</a:t>
            </a:r>
            <a:endParaRPr lang="uk-UA" dirty="0">
              <a:solidFill>
                <a:schemeClr val="bg1"/>
              </a:solidFill>
            </a:endParaRPr>
          </a:p>
        </p:txBody>
      </p:sp>
    </p:spTree>
    <p:extLst>
      <p:ext uri="{BB962C8B-B14F-4D97-AF65-F5344CB8AC3E}">
        <p14:creationId xmlns:p14="http://schemas.microsoft.com/office/powerpoint/2010/main" val="3071773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22</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Концептуальна схема створюється трьома шляхами:</a:t>
            </a:r>
            <a:endParaRPr lang="uk-UA" sz="1800" dirty="0">
              <a:latin typeface="Times New Roman" panose="02020603050405020304" pitchFamily="18" charset="0"/>
              <a:ea typeface="Times New Roman" panose="02020603050405020304" pitchFamily="18" charset="0"/>
            </a:endParaRPr>
          </a:p>
          <a:p>
            <a:pPr algn="just"/>
            <a:r>
              <a:rPr lang="uk-UA" sz="1800" dirty="0">
                <a:latin typeface="Times New Roman" panose="02020603050405020304" pitchFamily="18" charset="0"/>
                <a:ea typeface="Times New Roman" panose="02020603050405020304" pitchFamily="18" charset="0"/>
              </a:rPr>
              <a:t>3. Категорії обираються на прагматичній основі, тобто дослідник спирається на власні теоретичні уявлення про предмет дослідження, на історико-культурний і соціальний аналіз ситуації, які </a:t>
            </a:r>
            <a:r>
              <a:rPr lang="uk-UA" sz="1800" b="1" dirty="0">
                <a:latin typeface="Times New Roman" panose="02020603050405020304" pitchFamily="18" charset="0"/>
                <a:ea typeface="Times New Roman" panose="02020603050405020304" pitchFamily="18" charset="0"/>
              </a:rPr>
              <a:t>відображені в операціоналізації. </a:t>
            </a:r>
            <a:endParaRPr lang="uk-UA" sz="1800" b="1" dirty="0" smtClean="0">
              <a:latin typeface="Times New Roman" panose="02020603050405020304" pitchFamily="18" charset="0"/>
              <a:ea typeface="Times New Roman" panose="02020603050405020304" pitchFamily="18" charset="0"/>
            </a:endParaRPr>
          </a:p>
          <a:p>
            <a:pPr algn="just"/>
            <a:r>
              <a:rPr lang="uk-UA" sz="1800" dirty="0" smtClean="0">
                <a:latin typeface="Times New Roman" panose="02020603050405020304" pitchFamily="18" charset="0"/>
                <a:ea typeface="Times New Roman" panose="02020603050405020304" pitchFamily="18" charset="0"/>
              </a:rPr>
              <a:t>Наприклад</a:t>
            </a:r>
            <a:r>
              <a:rPr lang="uk-UA" sz="1800" dirty="0">
                <a:latin typeface="Times New Roman" panose="02020603050405020304" pitchFamily="18" charset="0"/>
                <a:ea typeface="Times New Roman" panose="02020603050405020304" pitchFamily="18" charset="0"/>
              </a:rPr>
              <a:t>, політичний клімат повоєнної Швеції в пресі досліджувався К.Розенгреном по 9 ціннісним категоріям: </a:t>
            </a:r>
            <a:r>
              <a:rPr lang="uk-UA" sz="1800" b="1" dirty="0">
                <a:latin typeface="Times New Roman" panose="02020603050405020304" pitchFamily="18" charset="0"/>
                <a:ea typeface="Times New Roman" panose="02020603050405020304" pitchFamily="18" charset="0"/>
              </a:rPr>
              <a:t>свобода, демократія, рівність, соціалізм, безпека, трудова зайнятість, економічне зростання, стан навколишнього середовища, соціальне регулювання.</a:t>
            </a:r>
            <a:endParaRPr lang="uk-UA" sz="1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20605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23</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Категорії тісно пов'язані з предметом дослідження, а одиниці аналізу характеризують об'єкт і операціоналізуються в концептуальну схему текстових референтів. </a:t>
            </a:r>
            <a:endParaRPr lang="uk-UA" sz="1800" b="1" dirty="0" smtClean="0">
              <a:latin typeface="Times New Roman" panose="02020603050405020304" pitchFamily="18" charset="0"/>
              <a:ea typeface="Times New Roman" panose="02020603050405020304" pitchFamily="18" charset="0"/>
            </a:endParaRPr>
          </a:p>
          <a:p>
            <a:pPr algn="just"/>
            <a:r>
              <a:rPr lang="uk-UA" sz="1800" b="1" dirty="0" smtClean="0">
                <a:latin typeface="Times New Roman" panose="02020603050405020304" pitchFamily="18" charset="0"/>
                <a:ea typeface="Times New Roman" panose="02020603050405020304" pitchFamily="18" charset="0"/>
              </a:rPr>
              <a:t>(</a:t>
            </a:r>
            <a:r>
              <a:rPr lang="uk-UA" sz="1800" b="1" dirty="0">
                <a:latin typeface="Times New Roman" panose="02020603050405020304" pitchFamily="18" charset="0"/>
                <a:ea typeface="Times New Roman" panose="02020603050405020304" pitchFamily="18" charset="0"/>
              </a:rPr>
              <a:t>В операціоналізації категоріям аналізу відповідають ознаки).</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5956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24</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i="1" u="sng" dirty="0">
                <a:latin typeface="Times New Roman" panose="02020603050405020304" pitchFamily="18" charset="0"/>
                <a:ea typeface="Times New Roman" panose="02020603050405020304" pitchFamily="18" charset="0"/>
              </a:rPr>
              <a:t>Одиницею аналізу</a:t>
            </a:r>
            <a:r>
              <a:rPr lang="uk-UA" sz="1800" dirty="0">
                <a:latin typeface="Times New Roman" panose="02020603050405020304" pitchFamily="18" charset="0"/>
                <a:ea typeface="Times New Roman" panose="02020603050405020304" pitchFamily="18" charset="0"/>
              </a:rPr>
              <a:t> - </a:t>
            </a:r>
            <a:r>
              <a:rPr lang="uk-UA" sz="1800" b="1" dirty="0">
                <a:latin typeface="Times New Roman" panose="02020603050405020304" pitchFamily="18" charset="0"/>
                <a:ea typeface="Times New Roman" panose="02020603050405020304" pitchFamily="18" charset="0"/>
              </a:rPr>
              <a:t>смисловою і якісною - є та частина змісту, яка виділяється як елемент, що підводиться під ту чи іншу категорію. (В операціоналізації одиницям аналізу відповідають індикатори).</a:t>
            </a:r>
            <a:endParaRPr lang="uk-UA" sz="1800" dirty="0">
              <a:latin typeface="Times New Roman" panose="02020603050405020304" pitchFamily="18" charset="0"/>
              <a:ea typeface="Times New Roman" panose="02020603050405020304" pitchFamily="18" charset="0"/>
            </a:endParaRPr>
          </a:p>
          <a:p>
            <a:pPr algn="just"/>
            <a:r>
              <a:rPr lang="uk-UA" sz="1800" b="1" dirty="0">
                <a:latin typeface="Times New Roman" panose="02020603050405020304" pitchFamily="18" charset="0"/>
                <a:ea typeface="Times New Roman" panose="02020603050405020304" pitchFamily="18" charset="0"/>
              </a:rPr>
              <a:t>У дослідженнях повідомлень масових комунікацій</a:t>
            </a:r>
            <a:r>
              <a:rPr lang="uk-UA" sz="1800" dirty="0">
                <a:latin typeface="Times New Roman" panose="02020603050405020304" pitchFamily="18" charset="0"/>
                <a:ea typeface="Times New Roman" panose="02020603050405020304" pitchFamily="18" charset="0"/>
              </a:rPr>
              <a:t>, де контент - аналіз поширений найбільш широко, визначилися деякі "стандартні" смислові одиниці.</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16799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25</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i="1" u="sng" dirty="0" smtClean="0">
                <a:latin typeface="Times New Roman" panose="02020603050405020304" pitchFamily="18" charset="0"/>
                <a:ea typeface="Times New Roman" panose="02020603050405020304" pitchFamily="18" charset="0"/>
              </a:rPr>
              <a:t>Одиниці аналізу</a:t>
            </a:r>
          </a:p>
          <a:p>
            <a:pPr algn="just"/>
            <a:r>
              <a:rPr lang="uk-UA" sz="1800" dirty="0">
                <a:latin typeface="Times New Roman" panose="02020603050405020304" pitchFamily="18" charset="0"/>
                <a:ea typeface="Times New Roman" panose="02020603050405020304" pitchFamily="18" charset="0"/>
              </a:rPr>
              <a:t>1. Поняття, виражене окремим словом, терміном або поєднанням слів. Застосування такої смислової одиниці вельми доцільно при вивченні стилю того чи іншого джерела інформації, а також способів, за допомогою яких джерело інформації організовує повідомлення, передає свої наміри тим, кому воно направлено.</a:t>
            </a:r>
          </a:p>
          <a:p>
            <a:pPr marL="101600" indent="0" algn="just">
              <a:buNone/>
            </a:pP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5950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26</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i="1" u="sng" dirty="0" smtClean="0">
                <a:latin typeface="Times New Roman" panose="02020603050405020304" pitchFamily="18" charset="0"/>
                <a:ea typeface="Times New Roman" panose="02020603050405020304" pitchFamily="18" charset="0"/>
              </a:rPr>
              <a:t>Одиниці аналізу</a:t>
            </a:r>
          </a:p>
          <a:p>
            <a:pPr algn="just"/>
            <a:r>
              <a:rPr lang="uk-UA" sz="1800" dirty="0">
                <a:latin typeface="Times New Roman" panose="02020603050405020304" pitchFamily="18" charset="0"/>
                <a:ea typeface="Times New Roman" panose="02020603050405020304" pitchFamily="18" charset="0"/>
              </a:rPr>
              <a:t>2. Тема, виражена в одиничних судженнях, смислових абзацах, цілісних текстах. Тема є важливою смисловою одиницею при аналізі спрямованості інтересів, ціннісних орієнтацій, установок тих, хто передає повідомлення. Тому, хто проводить аналіз, доводиться визначати тему і її кордони всередині тексту. Вибір теми в якості одиниці аналізу має на увазі також внутрішній поділ тексту на певні частини (одиниці контексту), всередині яких тема може бути визначена.</a:t>
            </a:r>
          </a:p>
          <a:p>
            <a:pPr marL="101600" indent="0" algn="just">
              <a:buNone/>
            </a:pP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0882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27</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i="1" u="sng" dirty="0" smtClean="0">
                <a:latin typeface="Times New Roman" panose="02020603050405020304" pitchFamily="18" charset="0"/>
                <a:ea typeface="Times New Roman" panose="02020603050405020304" pitchFamily="18" charset="0"/>
              </a:rPr>
              <a:t>Одиниці аналізу</a:t>
            </a:r>
          </a:p>
          <a:p>
            <a:pPr algn="just"/>
            <a:r>
              <a:rPr lang="uk-UA" sz="1800" dirty="0">
                <a:latin typeface="Times New Roman" panose="02020603050405020304" pitchFamily="18" charset="0"/>
                <a:ea typeface="Times New Roman" panose="02020603050405020304" pitchFamily="18" charset="0"/>
              </a:rPr>
              <a:t>3. Імена людей, географічні назви, назви організацій, згадка якої-небудь події Виділення такого роду фактів як смислової одиниці обумовлено тим впливом, який, на думку комунікатора, вони можуть створити на реципієнта. З іншого боку, частота і тривалість проміжку часу, з якими вони присутні в повідомленні, можуть послужити показниками важливості, значущості для досліджуваного об'єкта.</a:t>
            </a:r>
          </a:p>
          <a:p>
            <a:pPr marL="101600" indent="0" algn="just">
              <a:buNone/>
            </a:pP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02436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28</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До стандартних одиниць аналізу також зараховують:</a:t>
            </a:r>
            <a:endParaRPr lang="uk-UA" sz="1800" dirty="0">
              <a:latin typeface="Times New Roman" panose="02020603050405020304" pitchFamily="18" charset="0"/>
              <a:ea typeface="Times New Roman" panose="02020603050405020304" pitchFamily="18" charset="0"/>
            </a:endParaRPr>
          </a:p>
          <a:p>
            <a:pPr algn="just"/>
            <a:r>
              <a:rPr lang="uk-UA" sz="1800" dirty="0">
                <a:latin typeface="Times New Roman" panose="02020603050405020304" pitchFamily="18" charset="0"/>
                <a:ea typeface="Times New Roman" panose="02020603050405020304" pitchFamily="18" charset="0"/>
              </a:rPr>
              <a:t>• слово або символ (наприклад, дата);</a:t>
            </a:r>
          </a:p>
          <a:p>
            <a:pPr algn="just"/>
            <a:r>
              <a:rPr lang="uk-UA" sz="1800" dirty="0">
                <a:latin typeface="Times New Roman" panose="02020603050405020304" pitchFamily="18" charset="0"/>
                <a:ea typeface="Times New Roman" panose="02020603050405020304" pitchFamily="18" charset="0"/>
              </a:rPr>
              <a:t>• частина речення, або кілька речень, абзац, вся стаття;</a:t>
            </a:r>
          </a:p>
          <a:p>
            <a:pPr algn="just"/>
            <a:r>
              <a:rPr lang="uk-UA" sz="1800" dirty="0">
                <a:latin typeface="Times New Roman" panose="02020603050405020304" pitchFamily="18" charset="0"/>
                <a:ea typeface="Times New Roman" panose="02020603050405020304" pitchFamily="18" charset="0"/>
              </a:rPr>
              <a:t>• кадр, кіно або телефраза - невеликий фрагмент змісту з чіткими рамками), телепрограма.</a:t>
            </a:r>
          </a:p>
          <a:p>
            <a:pPr algn="just"/>
            <a:r>
              <a:rPr lang="uk-UA" sz="1800" dirty="0">
                <a:latin typeface="Times New Roman" panose="02020603050405020304" pitchFamily="18" charset="0"/>
                <a:ea typeface="Times New Roman" panose="02020603050405020304" pitchFamily="18" charset="0"/>
              </a:rPr>
              <a:t>Для того, щоб знайти ознаки категорії в одиницях аналізу, встановити, що саме на неї спирається комунікатор в великих текстових фрагментах, використовуються списки ключових слів, які належать цій категорії.</a:t>
            </a:r>
          </a:p>
          <a:p>
            <a:pPr marL="101600" indent="0" algn="just">
              <a:buNone/>
            </a:pP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47973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29</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dirty="0">
                <a:latin typeface="Times New Roman" panose="02020603050405020304" pitchFamily="18" charset="0"/>
                <a:ea typeface="Times New Roman" panose="02020603050405020304" pitchFamily="18" charset="0"/>
              </a:rPr>
              <a:t>Більш тонкими прийомами є:</a:t>
            </a:r>
          </a:p>
          <a:p>
            <a:pPr algn="just"/>
            <a:r>
              <a:rPr lang="uk-UA" sz="1800" dirty="0">
                <a:latin typeface="Times New Roman" panose="02020603050405020304" pitchFamily="18" charset="0"/>
                <a:ea typeface="Times New Roman" panose="02020603050405020304" pitchFamily="18" charset="0"/>
              </a:rPr>
              <a:t>• спостереження за інтенсивністю ознак,</a:t>
            </a:r>
          </a:p>
          <a:p>
            <a:pPr algn="just"/>
            <a:r>
              <a:rPr lang="uk-UA" sz="1800" dirty="0">
                <a:latin typeface="Times New Roman" panose="02020603050405020304" pitchFamily="18" charset="0"/>
                <a:ea typeface="Times New Roman" panose="02020603050405020304" pitchFamily="18" charset="0"/>
              </a:rPr>
              <a:t>• ставлення автора до категорій (+, -, 0)</a:t>
            </a:r>
          </a:p>
          <a:p>
            <a:pPr algn="just"/>
            <a:r>
              <a:rPr lang="uk-UA" sz="1800" dirty="0">
                <a:latin typeface="Times New Roman" panose="02020603050405020304" pitchFamily="18" charset="0"/>
                <a:ea typeface="Times New Roman" panose="02020603050405020304" pitchFamily="18" charset="0"/>
              </a:rPr>
              <a:t>• модальність суджень - могло б статися, хотілося б,</a:t>
            </a:r>
          </a:p>
          <a:p>
            <a:pPr algn="just"/>
            <a:r>
              <a:rPr lang="uk-UA" sz="1800" dirty="0">
                <a:latin typeface="Times New Roman" panose="02020603050405020304" pitchFamily="18" charset="0"/>
                <a:ea typeface="Times New Roman" panose="02020603050405020304" pitchFamily="18" charset="0"/>
              </a:rPr>
              <a:t>• дієслівні модифікації, що вказують на минуле, сьогодення, майбутнє.</a:t>
            </a:r>
          </a:p>
          <a:p>
            <a:pPr marL="101600" indent="0" algn="just">
              <a:buNone/>
            </a:pP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8639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«документ». </a:t>
            </a:r>
            <a:r>
              <a:rPr lang="uk-UA" dirty="0"/>
              <a:t>Види документів</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Класифікація документів</a:t>
            </a:r>
            <a:endParaRPr lang="uk-UA" sz="1800" dirty="0">
              <a:latin typeface="Times New Roman" panose="02020603050405020304" pitchFamily="18" charset="0"/>
              <a:ea typeface="Times New Roman" panose="02020603050405020304" pitchFamily="18" charset="0"/>
            </a:endParaRPr>
          </a:p>
          <a:p>
            <a:pPr algn="just"/>
            <a:r>
              <a:rPr lang="uk-UA" sz="1800" u="sng" dirty="0">
                <a:latin typeface="Times New Roman" panose="02020603050405020304" pitchFamily="18" charset="0"/>
                <a:ea typeface="Times New Roman" panose="02020603050405020304" pitchFamily="18" charset="0"/>
              </a:rPr>
              <a:t>У соціології документи класифікують наступним чином:</a:t>
            </a:r>
            <a:endParaRPr lang="uk-UA" sz="1800" dirty="0">
              <a:latin typeface="Times New Roman" panose="02020603050405020304" pitchFamily="18" charset="0"/>
              <a:ea typeface="Times New Roman" panose="02020603050405020304" pitchFamily="18" charset="0"/>
            </a:endParaRPr>
          </a:p>
          <a:p>
            <a:pPr algn="just"/>
            <a:r>
              <a:rPr lang="uk-UA" sz="1800" b="1" u="sng" dirty="0">
                <a:latin typeface="Times New Roman" panose="02020603050405020304" pitchFamily="18" charset="0"/>
                <a:ea typeface="Times New Roman" panose="02020603050405020304" pitchFamily="18" charset="0"/>
              </a:rPr>
              <a:t>За способом фіксації інформації</a:t>
            </a:r>
            <a:r>
              <a:rPr lang="uk-UA" sz="1800" b="1" dirty="0">
                <a:latin typeface="Times New Roman" panose="02020603050405020304" pitchFamily="18" charset="0"/>
                <a:ea typeface="Times New Roman" panose="02020603050405020304" pitchFamily="18" charset="0"/>
              </a:rPr>
              <a:t>, </a:t>
            </a:r>
            <a:r>
              <a:rPr lang="uk-UA" sz="1800" dirty="0">
                <a:latin typeface="Times New Roman" panose="02020603050405020304" pitchFamily="18" charset="0"/>
                <a:ea typeface="Times New Roman" panose="02020603050405020304" pitchFamily="18" charset="0"/>
              </a:rPr>
              <a:t>тобто яким чином інформація закріплена на своєму носії: рукописні і друковані документи, фото, відео, аудіо і т.д.</a:t>
            </a:r>
          </a:p>
          <a:p>
            <a:pPr algn="just"/>
            <a:r>
              <a:rPr lang="uk-UA" sz="1800" b="1" u="sng" dirty="0">
                <a:latin typeface="Times New Roman" panose="02020603050405020304" pitchFamily="18" charset="0"/>
                <a:ea typeface="Times New Roman" panose="02020603050405020304" pitchFamily="18" charset="0"/>
              </a:rPr>
              <a:t>За цільовим призначенням:</a:t>
            </a:r>
            <a:r>
              <a:rPr lang="uk-UA" sz="1800" b="1" dirty="0">
                <a:latin typeface="Times New Roman" panose="02020603050405020304" pitchFamily="18" charset="0"/>
                <a:ea typeface="Times New Roman" panose="02020603050405020304" pitchFamily="18" charset="0"/>
              </a:rPr>
              <a:t> </a:t>
            </a:r>
            <a:r>
              <a:rPr lang="uk-UA" sz="1800" dirty="0">
                <a:latin typeface="Times New Roman" panose="02020603050405020304" pitchFamily="18" charset="0"/>
                <a:ea typeface="Times New Roman" panose="02020603050405020304" pitchFamily="18" charset="0"/>
              </a:rPr>
              <a:t>документи, створені в цілях, що не стосуються безпосередньо соціологічного дослідження</a:t>
            </a:r>
            <a:r>
              <a:rPr lang="uk-UA" sz="1800" b="1" dirty="0">
                <a:latin typeface="Times New Roman" panose="02020603050405020304" pitchFamily="18" charset="0"/>
                <a:ea typeface="Times New Roman" panose="02020603050405020304" pitchFamily="18" charset="0"/>
              </a:rPr>
              <a:t> (нецільові), і цільові </a:t>
            </a:r>
            <a:r>
              <a:rPr lang="uk-UA" sz="1800" dirty="0">
                <a:latin typeface="Times New Roman" panose="02020603050405020304" pitchFamily="18" charset="0"/>
                <a:ea typeface="Times New Roman" panose="02020603050405020304" pitchFamily="18" charset="0"/>
              </a:rPr>
              <a:t>(спровоковані самим дослідником, наприклад, біографії емігрантів).</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79649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30</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i="1" u="sng" dirty="0">
                <a:latin typeface="Times New Roman" panose="02020603050405020304" pitchFamily="18" charset="0"/>
                <a:ea typeface="Times New Roman" panose="02020603050405020304" pitchFamily="18" charset="0"/>
              </a:rPr>
              <a:t>Одиниці рахунку</a:t>
            </a:r>
            <a:r>
              <a:rPr lang="uk-UA" sz="1800" dirty="0">
                <a:latin typeface="Times New Roman" panose="02020603050405020304" pitchFamily="18" charset="0"/>
                <a:ea typeface="Times New Roman" panose="02020603050405020304" pitchFamily="18" charset="0"/>
              </a:rPr>
              <a:t> </a:t>
            </a:r>
            <a:r>
              <a:rPr lang="uk-UA" sz="1800" b="1" dirty="0">
                <a:latin typeface="Times New Roman" panose="02020603050405020304" pitchFamily="18" charset="0"/>
                <a:ea typeface="Times New Roman" panose="02020603050405020304" pitchFamily="18" charset="0"/>
              </a:rPr>
              <a:t>можуть і збігатися і не збігатися з одиницями аналізу.</a:t>
            </a:r>
            <a:r>
              <a:rPr lang="uk-UA" sz="1800" dirty="0">
                <a:latin typeface="Times New Roman" panose="02020603050405020304" pitchFamily="18" charset="0"/>
                <a:ea typeface="Times New Roman" panose="02020603050405020304" pitchFamily="18" charset="0"/>
              </a:rPr>
              <a:t> </a:t>
            </a:r>
          </a:p>
          <a:p>
            <a:pPr algn="just"/>
            <a:r>
              <a:rPr lang="uk-UA" sz="1800" dirty="0">
                <a:latin typeface="Times New Roman" panose="02020603050405020304" pitchFamily="18" charset="0"/>
                <a:ea typeface="Times New Roman" panose="02020603050405020304" pitchFamily="18" charset="0"/>
              </a:rPr>
              <a:t>У першому випадку підрахунок зводиться до визначення частот згадки виділеної смислової одиниці по відношенню до інших категорій. </a:t>
            </a:r>
          </a:p>
          <a:p>
            <a:pPr algn="just"/>
            <a:r>
              <a:rPr lang="uk-UA" sz="1800" dirty="0">
                <a:latin typeface="Times New Roman" panose="02020603050405020304" pitchFamily="18" charset="0"/>
                <a:ea typeface="Times New Roman" panose="02020603050405020304" pitchFamily="18" charset="0"/>
              </a:rPr>
              <a:t>У другому випадку одиницею рахунку вибирають фізичну протяжність або площу текстів, заповнену змістовними одиницями: кількість рядків, абзаців, квадратних міліметрів, знаків, колонок - в друкованих текстах; тривалість трансляції по радіо чи телебаченню, метраж плівки при магнітофонних записах.</a:t>
            </a:r>
          </a:p>
          <a:p>
            <a:pPr marL="101600" indent="0" algn="just">
              <a:buNone/>
            </a:pP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72199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smtClean="0"/>
              <a:t>Інструментарій</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31</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smtClean="0">
                <a:latin typeface="Times New Roman" panose="02020603050405020304" pitchFamily="18" charset="0"/>
                <a:ea typeface="Times New Roman" panose="02020603050405020304" pitchFamily="18" charset="0"/>
              </a:rPr>
              <a:t>У </a:t>
            </a:r>
            <a:r>
              <a:rPr lang="uk-UA" sz="1800" b="1" dirty="0">
                <a:latin typeface="Times New Roman" panose="02020603050405020304" pitchFamily="18" charset="0"/>
                <a:ea typeface="Times New Roman" panose="02020603050405020304" pitchFamily="18" charset="0"/>
              </a:rPr>
              <a:t>традиційному аналізі перелік формалізованих питань.</a:t>
            </a:r>
            <a:endParaRPr lang="uk-UA" sz="1800" dirty="0">
              <a:latin typeface="Times New Roman" panose="02020603050405020304" pitchFamily="18" charset="0"/>
              <a:ea typeface="Times New Roman" panose="02020603050405020304" pitchFamily="18" charset="0"/>
            </a:endParaRPr>
          </a:p>
          <a:p>
            <a:pPr algn="just"/>
            <a:r>
              <a:rPr lang="uk-UA" sz="1800" b="1" dirty="0" smtClean="0">
                <a:latin typeface="Times New Roman" panose="02020603050405020304" pitchFamily="18" charset="0"/>
                <a:ea typeface="Times New Roman" panose="02020603050405020304" pitchFamily="18" charset="0"/>
              </a:rPr>
              <a:t>В </a:t>
            </a:r>
            <a:r>
              <a:rPr lang="uk-UA" sz="1800" b="1" dirty="0">
                <a:latin typeface="Times New Roman" panose="02020603050405020304" pitchFamily="18" charset="0"/>
                <a:ea typeface="Times New Roman" panose="02020603050405020304" pitchFamily="18" charset="0"/>
              </a:rPr>
              <a:t>контент аналізі - класифікатор, бланк контент-аналізу, (протокол) аналізу.</a:t>
            </a:r>
            <a:endParaRPr lang="uk-UA" sz="1800" dirty="0">
              <a:latin typeface="Times New Roman" panose="02020603050405020304" pitchFamily="18" charset="0"/>
              <a:ea typeface="Times New Roman" panose="02020603050405020304" pitchFamily="18" charset="0"/>
            </a:endParaRPr>
          </a:p>
          <a:p>
            <a:pPr marL="101600" indent="0" algn="just">
              <a:buNone/>
            </a:pPr>
            <a:endParaRPr lang="uk-UA" sz="1800"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579657" y="2497033"/>
            <a:ext cx="5543163" cy="1077218"/>
          </a:xfrm>
          <a:prstGeom prst="rect">
            <a:avLst/>
          </a:prstGeom>
        </p:spPr>
        <p:txBody>
          <a:bodyPr wrap="square">
            <a:spAutoFit/>
          </a:bodyPr>
          <a:lstStyle/>
          <a:p>
            <a:pPr algn="just"/>
            <a:r>
              <a:rPr lang="uk-UA" sz="1600" b="1" dirty="0">
                <a:latin typeface="Times New Roman" panose="02020603050405020304" pitchFamily="18" charset="0"/>
                <a:ea typeface="Times New Roman" panose="02020603050405020304" pitchFamily="18" charset="0"/>
              </a:rPr>
              <a:t>Інструментарій контент - аналізу.</a:t>
            </a:r>
            <a:endParaRPr lang="uk-UA" sz="1600" dirty="0">
              <a:latin typeface="Times New Roman" panose="02020603050405020304" pitchFamily="18" charset="0"/>
              <a:ea typeface="Times New Roman" panose="02020603050405020304" pitchFamily="18" charset="0"/>
            </a:endParaRPr>
          </a:p>
          <a:p>
            <a:pPr algn="just"/>
            <a:r>
              <a:rPr lang="uk-UA" sz="1600" b="1" dirty="0">
                <a:latin typeface="Times New Roman" panose="02020603050405020304" pitchFamily="18" charset="0"/>
                <a:ea typeface="Times New Roman" panose="02020603050405020304" pitchFamily="18" charset="0"/>
              </a:rPr>
              <a:t>1. Класифікатор контент-аналізу.</a:t>
            </a:r>
            <a:endParaRPr lang="uk-UA" sz="1600" dirty="0">
              <a:latin typeface="Times New Roman" panose="02020603050405020304" pitchFamily="18" charset="0"/>
              <a:ea typeface="Times New Roman" panose="02020603050405020304" pitchFamily="18" charset="0"/>
            </a:endParaRPr>
          </a:p>
          <a:p>
            <a:pPr algn="just"/>
            <a:r>
              <a:rPr lang="uk-UA" sz="1600" b="1" dirty="0">
                <a:latin typeface="Times New Roman" panose="02020603050405020304" pitchFamily="18" charset="0"/>
                <a:ea typeface="Times New Roman" panose="02020603050405020304" pitchFamily="18" charset="0"/>
              </a:rPr>
              <a:t>2. Бланк контент-аналізу.</a:t>
            </a:r>
            <a:endParaRPr lang="uk-UA" sz="1600" dirty="0">
              <a:latin typeface="Times New Roman" panose="02020603050405020304" pitchFamily="18" charset="0"/>
              <a:ea typeface="Times New Roman" panose="02020603050405020304" pitchFamily="18" charset="0"/>
            </a:endParaRPr>
          </a:p>
          <a:p>
            <a:pPr algn="just"/>
            <a:r>
              <a:rPr lang="uk-UA" sz="1600" b="1" dirty="0">
                <a:latin typeface="Times New Roman" panose="02020603050405020304" pitchFamily="18" charset="0"/>
                <a:ea typeface="Times New Roman" panose="02020603050405020304" pitchFamily="18" charset="0"/>
              </a:rPr>
              <a:t>3. Протокол підсумків аналізу.</a:t>
            </a:r>
            <a:endParaRPr lang="uk-UA"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827696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32</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1. Класифікатор контент-аналізу - це загальна таблиця, в яку зведено всі категорії і </a:t>
            </a:r>
            <a:r>
              <a:rPr lang="uk-UA" sz="1800" b="1" dirty="0" smtClean="0">
                <a:latin typeface="Times New Roman" panose="02020603050405020304" pitchFamily="18" charset="0"/>
                <a:ea typeface="Times New Roman" panose="02020603050405020304" pitchFamily="18" charset="0"/>
              </a:rPr>
              <a:t>підкатегорії </a:t>
            </a:r>
            <a:r>
              <a:rPr lang="uk-UA" sz="1800" b="1" dirty="0">
                <a:latin typeface="Times New Roman" panose="02020603050405020304" pitchFamily="18" charset="0"/>
                <a:ea typeface="Times New Roman" panose="02020603050405020304" pitchFamily="18" charset="0"/>
              </a:rPr>
              <a:t>аналізу і одиниці аналізу (або список). </a:t>
            </a:r>
            <a:r>
              <a:rPr lang="uk-UA" sz="1800" dirty="0">
                <a:latin typeface="Times New Roman" panose="02020603050405020304" pitchFamily="18" charset="0"/>
                <a:ea typeface="Times New Roman" panose="02020603050405020304" pitchFamily="18" charset="0"/>
              </a:rPr>
              <a:t>Його призначення гранично зафіксувати в яких одиницях аналізу виражається кожна категорія, яка використовується в дослідженні. </a:t>
            </a:r>
            <a:r>
              <a:rPr lang="uk-UA" sz="1800" dirty="0" smtClean="0">
                <a:latin typeface="Times New Roman" panose="02020603050405020304" pitchFamily="18" charset="0"/>
                <a:ea typeface="Times New Roman" panose="02020603050405020304" pitchFamily="18" charset="0"/>
              </a:rPr>
              <a:t>(як </a:t>
            </a:r>
            <a:r>
              <a:rPr lang="uk-UA" sz="1800" dirty="0">
                <a:latin typeface="Times New Roman" panose="02020603050405020304" pitchFamily="18" charset="0"/>
                <a:ea typeface="Times New Roman" panose="02020603050405020304" pitchFamily="18" charset="0"/>
              </a:rPr>
              <a:t>правило це </a:t>
            </a:r>
            <a:r>
              <a:rPr lang="uk-UA" sz="1800" dirty="0" smtClean="0">
                <a:latin typeface="Times New Roman" panose="02020603050405020304" pitchFamily="18" charset="0"/>
                <a:ea typeface="Times New Roman" panose="02020603050405020304" pitchFamily="18" charset="0"/>
              </a:rPr>
              <a:t>операціоналізація </a:t>
            </a:r>
            <a:r>
              <a:rPr lang="uk-UA" sz="1800" dirty="0">
                <a:latin typeface="Times New Roman" panose="02020603050405020304" pitchFamily="18" charset="0"/>
                <a:ea typeface="Times New Roman" panose="02020603050405020304" pitchFamily="18" charset="0"/>
              </a:rPr>
              <a:t>записана в стовпчик).</a:t>
            </a:r>
          </a:p>
          <a:p>
            <a:pPr algn="just"/>
            <a:r>
              <a:rPr lang="uk-UA" sz="1800" b="1" dirty="0">
                <a:latin typeface="Times New Roman" panose="02020603050405020304" pitchFamily="18" charset="0"/>
                <a:ea typeface="Times New Roman" panose="02020603050405020304" pitchFamily="18" charset="0"/>
              </a:rPr>
              <a:t>2. Реєстраційна картка або бланк </a:t>
            </a:r>
            <a:r>
              <a:rPr lang="uk-UA" sz="1800" dirty="0">
                <a:latin typeface="Times New Roman" panose="02020603050405020304" pitchFamily="18" charset="0"/>
                <a:ea typeface="Times New Roman" panose="02020603050405020304" pitchFamily="18" charset="0"/>
              </a:rPr>
              <a:t>в якому відзначають кількість одиниць рахунку, характеризують одиниці аналізу.</a:t>
            </a:r>
          </a:p>
          <a:p>
            <a:pPr algn="just"/>
            <a:r>
              <a:rPr lang="uk-UA" sz="1800" b="1" dirty="0">
                <a:latin typeface="Times New Roman" panose="02020603050405020304" pitchFamily="18" charset="0"/>
                <a:ea typeface="Times New Roman" panose="02020603050405020304" pitchFamily="18" charset="0"/>
              </a:rPr>
              <a:t>3. Протокол </a:t>
            </a:r>
            <a:r>
              <a:rPr lang="uk-UA" sz="1800" dirty="0">
                <a:latin typeface="Times New Roman" panose="02020603050405020304" pitchFamily="18" charset="0"/>
                <a:ea typeface="Times New Roman" panose="02020603050405020304" pitchFamily="18" charset="0"/>
              </a:rPr>
              <a:t>виконують на основі всіх бланків.</a:t>
            </a:r>
          </a:p>
          <a:p>
            <a:pPr marL="101600" indent="0" algn="just">
              <a:buNone/>
            </a:pP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02899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33</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Для дослідження методом контент-аналізу виділяють деякі загальні одиниці рахунку, що відповідають різним дослідницьким вимогам.</a:t>
            </a:r>
            <a:endParaRPr lang="uk-UA" sz="1800" dirty="0">
              <a:latin typeface="Times New Roman" panose="02020603050405020304" pitchFamily="18" charset="0"/>
              <a:ea typeface="Times New Roman" panose="02020603050405020304" pitchFamily="18" charset="0"/>
            </a:endParaRPr>
          </a:p>
          <a:p>
            <a:pPr algn="just"/>
            <a:r>
              <a:rPr lang="uk-UA" sz="1800" b="1" dirty="0">
                <a:latin typeface="Times New Roman" panose="02020603050405020304" pitchFamily="18" charset="0"/>
                <a:ea typeface="Times New Roman" panose="02020603050405020304" pitchFamily="18" charset="0"/>
              </a:rPr>
              <a:t>1. Час-простір.</a:t>
            </a:r>
            <a:endParaRPr lang="uk-UA" sz="1800" dirty="0">
              <a:latin typeface="Times New Roman" panose="02020603050405020304" pitchFamily="18" charset="0"/>
              <a:ea typeface="Times New Roman" panose="02020603050405020304" pitchFamily="18" charset="0"/>
            </a:endParaRPr>
          </a:p>
          <a:p>
            <a:pPr algn="just"/>
            <a:r>
              <a:rPr lang="uk-UA" sz="1800" dirty="0">
                <a:latin typeface="Times New Roman" panose="02020603050405020304" pitchFamily="18" charset="0"/>
                <a:ea typeface="Times New Roman" panose="02020603050405020304" pitchFamily="18" charset="0"/>
              </a:rPr>
              <a:t>Підрахунок в цій системі придатний в основному при дослідженні повідомлень, переданих засобами масової комунікації. За одиниці рахунку тут приймаються числа рядків, абзаців, квадратних сантиметрів площі, знаків, колонок в друкованих текстах, присвячених тому чи іншому питанню.</a:t>
            </a:r>
          </a:p>
          <a:p>
            <a:pPr marL="101600" indent="0" algn="just">
              <a:buNone/>
            </a:pP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651468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34</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2. Поява ознак в тексті.</a:t>
            </a:r>
            <a:endParaRPr lang="uk-UA" sz="1800" dirty="0">
              <a:latin typeface="Times New Roman" panose="02020603050405020304" pitchFamily="18" charset="0"/>
              <a:ea typeface="Times New Roman" panose="02020603050405020304" pitchFamily="18" charset="0"/>
            </a:endParaRPr>
          </a:p>
          <a:p>
            <a:pPr algn="just"/>
            <a:r>
              <a:rPr lang="uk-UA" sz="1800" dirty="0">
                <a:latin typeface="Times New Roman" panose="02020603050405020304" pitchFamily="18" charset="0"/>
                <a:ea typeface="Times New Roman" panose="02020603050405020304" pitchFamily="18" charset="0"/>
              </a:rPr>
              <a:t>Така система рахунку має на увазі необхідність відзначати наявність певної характеристики змісту - в будь-якому її прояві (ознаці) - в кожній з одиниць контекстів (тобто частин на які розбитий текст або повідомлення). Таким чином, кодувальник фіксує або наявність, або відсутність ознаки. Такого роду вимірювання є номінальним.</a:t>
            </a:r>
          </a:p>
          <a:p>
            <a:pPr marL="101600" indent="0" algn="just">
              <a:buNone/>
            </a:pP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971418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a:t>Формалізований аналіз</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35</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3. Частота появи.</a:t>
            </a:r>
            <a:endParaRPr lang="uk-UA" sz="1800" dirty="0">
              <a:latin typeface="Times New Roman" panose="02020603050405020304" pitchFamily="18" charset="0"/>
              <a:ea typeface="Times New Roman" panose="02020603050405020304" pitchFamily="18" charset="0"/>
            </a:endParaRPr>
          </a:p>
          <a:p>
            <a:pPr algn="just"/>
            <a:r>
              <a:rPr lang="uk-UA" sz="1800" dirty="0">
                <a:latin typeface="Times New Roman" panose="02020603050405020304" pitchFamily="18" charset="0"/>
                <a:ea typeface="Times New Roman" panose="02020603050405020304" pitchFamily="18" charset="0"/>
              </a:rPr>
              <a:t>Найпоширенішим способом є підрахунок частоти вживання, коли фіксується кожна поява будь-якої ознаки даної характеристики. </a:t>
            </a:r>
          </a:p>
          <a:p>
            <a:pPr algn="just"/>
            <a:r>
              <a:rPr lang="uk-UA" sz="1800" b="1" dirty="0">
                <a:latin typeface="Times New Roman" panose="02020603050405020304" pitchFamily="18" charset="0"/>
                <a:ea typeface="Times New Roman" panose="02020603050405020304" pitchFamily="18" charset="0"/>
              </a:rPr>
              <a:t>Підрахунок оціночних характеристик тексту дозволяє підійти до дослідження установок автора повідомлення і до виявлення намірів, якими було продиктовано повідомлення.</a:t>
            </a:r>
            <a:endParaRPr lang="uk-UA" sz="1800" dirty="0">
              <a:latin typeface="Times New Roman" panose="02020603050405020304" pitchFamily="18" charset="0"/>
              <a:ea typeface="Times New Roman" panose="02020603050405020304" pitchFamily="18" charset="0"/>
            </a:endParaRPr>
          </a:p>
          <a:p>
            <a:pPr marL="101600" indent="0" algn="just">
              <a:buNone/>
            </a:pP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1754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«документ». </a:t>
            </a:r>
            <a:r>
              <a:rPr lang="uk-UA" dirty="0"/>
              <a:t>Види документів</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Класифікація документів</a:t>
            </a:r>
            <a:endParaRPr lang="uk-UA" sz="1800" dirty="0">
              <a:latin typeface="Times New Roman" panose="02020603050405020304" pitchFamily="18" charset="0"/>
              <a:ea typeface="Times New Roman" panose="02020603050405020304" pitchFamily="18" charset="0"/>
            </a:endParaRPr>
          </a:p>
          <a:p>
            <a:pPr algn="just"/>
            <a:r>
              <a:rPr lang="uk-UA" sz="1800" b="1" u="sng" dirty="0">
                <a:latin typeface="Times New Roman" panose="02020603050405020304" pitchFamily="18" charset="0"/>
                <a:ea typeface="Times New Roman" panose="02020603050405020304" pitchFamily="18" charset="0"/>
              </a:rPr>
              <a:t>За ступенем персоніфікації</a:t>
            </a:r>
            <a:r>
              <a:rPr lang="uk-UA" sz="1800" b="1" dirty="0">
                <a:latin typeface="Times New Roman" panose="02020603050405020304" pitchFamily="18" charset="0"/>
                <a:ea typeface="Times New Roman" panose="02020603050405020304" pitchFamily="18" charset="0"/>
              </a:rPr>
              <a:t>, </a:t>
            </a:r>
            <a:r>
              <a:rPr lang="uk-UA" sz="1800" dirty="0">
                <a:latin typeface="Times New Roman" panose="02020603050405020304" pitchFamily="18" charset="0"/>
                <a:ea typeface="Times New Roman" panose="02020603050405020304" pitchFamily="18" charset="0"/>
              </a:rPr>
              <a:t>тобто в є них автор чи ні, документи класифікуються як особисті і безособові.</a:t>
            </a:r>
          </a:p>
          <a:p>
            <a:pPr algn="just"/>
            <a:r>
              <a:rPr lang="uk-UA" sz="1800" b="1" dirty="0">
                <a:latin typeface="Times New Roman" panose="02020603050405020304" pitchFamily="18" charset="0"/>
                <a:ea typeface="Times New Roman" panose="02020603050405020304" pitchFamily="18" charset="0"/>
              </a:rPr>
              <a:t>Особисті: </a:t>
            </a:r>
            <a:r>
              <a:rPr lang="uk-UA" sz="1800" dirty="0">
                <a:latin typeface="Times New Roman" panose="02020603050405020304" pitchFamily="18" charset="0"/>
                <a:ea typeface="Times New Roman" panose="02020603050405020304" pitchFamily="18" charset="0"/>
              </a:rPr>
              <a:t>картки індивідуального обліку (бібліотечні формуляри, анкети), характеристики, рекомендаційні листи, щоденники, заяви, листи, мемуари, документи поіменного голосування.</a:t>
            </a:r>
          </a:p>
          <a:p>
            <a:pPr algn="just"/>
            <a:r>
              <a:rPr lang="uk-UA" sz="1800" b="1" dirty="0" smtClean="0">
                <a:latin typeface="Times New Roman" panose="02020603050405020304" pitchFamily="18" charset="0"/>
                <a:ea typeface="Times New Roman" panose="02020603050405020304" pitchFamily="18" charset="0"/>
              </a:rPr>
              <a:t>Безособові</a:t>
            </a:r>
            <a:r>
              <a:rPr lang="uk-UA" sz="1800" b="1" dirty="0">
                <a:latin typeface="Times New Roman" panose="02020603050405020304" pitchFamily="18" charset="0"/>
                <a:ea typeface="Times New Roman" panose="02020603050405020304" pitchFamily="18" charset="0"/>
              </a:rPr>
              <a:t>: </a:t>
            </a:r>
            <a:r>
              <a:rPr lang="uk-UA" sz="1800" dirty="0">
                <a:latin typeface="Times New Roman" panose="02020603050405020304" pitchFamily="18" charset="0"/>
                <a:ea typeface="Times New Roman" panose="02020603050405020304" pitchFamily="18" charset="0"/>
              </a:rPr>
              <a:t>статистичні та інші архіви, інформаційні матеріали на сторінках газет, протоколи зборів і засідань.</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1316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«документ». </a:t>
            </a:r>
            <a:r>
              <a:rPr lang="uk-UA" dirty="0"/>
              <a:t>Види документів</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5</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Класифікація документів</a:t>
            </a:r>
            <a:endParaRPr lang="uk-UA" sz="1800" dirty="0">
              <a:latin typeface="Times New Roman" panose="02020603050405020304" pitchFamily="18" charset="0"/>
              <a:ea typeface="Times New Roman" panose="02020603050405020304" pitchFamily="18" charset="0"/>
            </a:endParaRPr>
          </a:p>
          <a:p>
            <a:pPr algn="just"/>
            <a:r>
              <a:rPr lang="uk-UA" sz="1800" b="1" u="sng" dirty="0">
                <a:latin typeface="Times New Roman" panose="02020603050405020304" pitchFamily="18" charset="0"/>
                <a:ea typeface="Times New Roman" panose="02020603050405020304" pitchFamily="18" charset="0"/>
              </a:rPr>
              <a:t>За статусом документа</a:t>
            </a:r>
            <a:r>
              <a:rPr lang="uk-UA" sz="1800" b="1" dirty="0">
                <a:latin typeface="Times New Roman" panose="02020603050405020304" pitchFamily="18" charset="0"/>
                <a:ea typeface="Times New Roman" panose="02020603050405020304" pitchFamily="18" charset="0"/>
              </a:rPr>
              <a:t> </a:t>
            </a:r>
            <a:r>
              <a:rPr lang="uk-UA" sz="1800" dirty="0">
                <a:latin typeface="Times New Roman" panose="02020603050405020304" pitchFamily="18" charset="0"/>
                <a:ea typeface="Times New Roman" panose="02020603050405020304" pitchFamily="18" charset="0"/>
              </a:rPr>
              <a:t>вони класифікуються як</a:t>
            </a:r>
            <a:r>
              <a:rPr lang="uk-UA" sz="1800" b="1" dirty="0">
                <a:latin typeface="Times New Roman" panose="02020603050405020304" pitchFamily="18" charset="0"/>
                <a:ea typeface="Times New Roman" panose="02020603050405020304" pitchFamily="18" charset="0"/>
              </a:rPr>
              <a:t> офіційні, </a:t>
            </a:r>
            <a:r>
              <a:rPr lang="uk-UA" sz="1800" dirty="0">
                <a:latin typeface="Times New Roman" panose="02020603050405020304" pitchFamily="18" charset="0"/>
                <a:ea typeface="Times New Roman" panose="02020603050405020304" pitchFamily="18" charset="0"/>
              </a:rPr>
              <a:t>тобто створені різними органами і установами</a:t>
            </a:r>
            <a:r>
              <a:rPr lang="uk-UA" sz="1800" b="1" dirty="0">
                <a:latin typeface="Times New Roman" panose="02020603050405020304" pitchFamily="18" charset="0"/>
                <a:ea typeface="Times New Roman" panose="02020603050405020304" pitchFamily="18" charset="0"/>
              </a:rPr>
              <a:t>, і неофіційні, </a:t>
            </a:r>
            <a:r>
              <a:rPr lang="uk-UA" sz="1800" dirty="0">
                <a:latin typeface="Times New Roman" panose="02020603050405020304" pitchFamily="18" charset="0"/>
                <a:ea typeface="Times New Roman" panose="02020603050405020304" pitchFamily="18" charset="0"/>
              </a:rPr>
              <a:t>тобто створені приватними особами для своїх потреб.</a:t>
            </a:r>
          </a:p>
          <a:p>
            <a:pPr algn="just"/>
            <a:r>
              <a:rPr lang="uk-UA" sz="1800" b="1" dirty="0">
                <a:latin typeface="Times New Roman" panose="02020603050405020304" pitchFamily="18" charset="0"/>
                <a:ea typeface="Times New Roman" panose="02020603050405020304" pitchFamily="18" charset="0"/>
              </a:rPr>
              <a:t>Офіційні: </a:t>
            </a:r>
            <a:r>
              <a:rPr lang="uk-UA" sz="1800" dirty="0">
                <a:latin typeface="Times New Roman" panose="02020603050405020304" pitchFamily="18" charset="0"/>
                <a:ea typeface="Times New Roman" panose="02020603050405020304" pitchFamily="18" charset="0"/>
              </a:rPr>
              <a:t>урядові матеріали, постанови, заяви, комюніке, стенограми офіційних засідань, документи державної та відомчої статистики, архіви і поточні документи різних організацій, ділова кореспонденція, протоколи судових органів, фінансова звітність.</a:t>
            </a:r>
          </a:p>
          <a:p>
            <a:pPr algn="just"/>
            <a:r>
              <a:rPr lang="uk-UA" sz="1800" b="1" dirty="0">
                <a:latin typeface="Times New Roman" panose="02020603050405020304" pitchFamily="18" charset="0"/>
                <a:ea typeface="Times New Roman" panose="02020603050405020304" pitchFamily="18" charset="0"/>
              </a:rPr>
              <a:t>Неофіційні: </a:t>
            </a:r>
            <a:r>
              <a:rPr lang="uk-UA" sz="1800" dirty="0">
                <a:latin typeface="Times New Roman" panose="02020603050405020304" pitchFamily="18" charset="0"/>
                <a:ea typeface="Times New Roman" panose="02020603050405020304" pitchFamily="18" charset="0"/>
              </a:rPr>
              <a:t>особисті матеріали, складені приватними громадянами, безособові документи (власні статистичні узагальнення).</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36970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«документ». </a:t>
            </a:r>
            <a:r>
              <a:rPr lang="uk-UA" dirty="0"/>
              <a:t>Види документів</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6</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Класифікація документів</a:t>
            </a:r>
            <a:endParaRPr lang="uk-UA" sz="1800" dirty="0">
              <a:latin typeface="Times New Roman" panose="02020603050405020304" pitchFamily="18" charset="0"/>
              <a:ea typeface="Times New Roman" panose="02020603050405020304" pitchFamily="18" charset="0"/>
            </a:endParaRPr>
          </a:p>
          <a:p>
            <a:pPr algn="just"/>
            <a:r>
              <a:rPr lang="uk-UA" sz="1800" b="1" u="sng" dirty="0">
                <a:latin typeface="Times New Roman" panose="02020603050405020304" pitchFamily="18" charset="0"/>
                <a:ea typeface="Times New Roman" panose="02020603050405020304" pitchFamily="18" charset="0"/>
              </a:rPr>
              <a:t>За джерелами інформації документи діляться</a:t>
            </a:r>
            <a:r>
              <a:rPr lang="uk-UA" sz="1800" b="1" dirty="0">
                <a:latin typeface="Times New Roman" panose="02020603050405020304" pitchFamily="18" charset="0"/>
                <a:ea typeface="Times New Roman" panose="02020603050405020304" pitchFamily="18" charset="0"/>
              </a:rPr>
              <a:t> на первинні і вторинні.</a:t>
            </a:r>
            <a:endParaRPr lang="uk-UA" sz="1800" dirty="0">
              <a:latin typeface="Times New Roman" panose="02020603050405020304" pitchFamily="18" charset="0"/>
              <a:ea typeface="Times New Roman" panose="02020603050405020304" pitchFamily="18" charset="0"/>
            </a:endParaRPr>
          </a:p>
          <a:p>
            <a:pPr algn="just"/>
            <a:r>
              <a:rPr lang="uk-UA" sz="1800" b="1" dirty="0">
                <a:latin typeface="Times New Roman" panose="02020603050405020304" pitchFamily="18" charset="0"/>
                <a:ea typeface="Times New Roman" panose="02020603050405020304" pitchFamily="18" charset="0"/>
              </a:rPr>
              <a:t>Первинні документи </a:t>
            </a:r>
            <a:r>
              <a:rPr lang="uk-UA" sz="1800" dirty="0">
                <a:latin typeface="Times New Roman" panose="02020603050405020304" pitchFamily="18" charset="0"/>
                <a:ea typeface="Times New Roman" panose="02020603050405020304" pitchFamily="18" charset="0"/>
              </a:rPr>
              <a:t>складаються на основі прямого спостереження або опитування, безпосередньої реєстрації подій, що відбуваються.</a:t>
            </a:r>
          </a:p>
          <a:p>
            <a:pPr algn="just"/>
            <a:r>
              <a:rPr lang="uk-UA" sz="1800" b="1" dirty="0">
                <a:latin typeface="Times New Roman" panose="02020603050405020304" pitchFamily="18" charset="0"/>
                <a:ea typeface="Times New Roman" panose="02020603050405020304" pitchFamily="18" charset="0"/>
              </a:rPr>
              <a:t>Вторинні документи - </a:t>
            </a:r>
            <a:r>
              <a:rPr lang="uk-UA" sz="1800" dirty="0">
                <a:latin typeface="Times New Roman" panose="02020603050405020304" pitchFamily="18" charset="0"/>
                <a:ea typeface="Times New Roman" panose="02020603050405020304" pitchFamily="18" charset="0"/>
              </a:rPr>
              <a:t>це узагальнення або опис, зроблений на основі даних первинних документів.</a:t>
            </a:r>
          </a:p>
          <a:p>
            <a:pPr algn="just"/>
            <a:r>
              <a:rPr lang="uk-UA" sz="1800" b="1" u="sng" dirty="0">
                <a:latin typeface="Times New Roman" panose="02020603050405020304" pitchFamily="18" charset="0"/>
                <a:ea typeface="Times New Roman" panose="02020603050405020304" pitchFamily="18" charset="0"/>
              </a:rPr>
              <a:t>Особлива група документів</a:t>
            </a:r>
            <a:r>
              <a:rPr lang="uk-UA" sz="1800" b="1" dirty="0">
                <a:latin typeface="Times New Roman" panose="02020603050405020304" pitchFamily="18" charset="0"/>
                <a:ea typeface="Times New Roman" panose="02020603050405020304" pitchFamily="18" charset="0"/>
              </a:rPr>
              <a:t>: матеріали всіх видів засобів масової інформації. </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9539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«документ». </a:t>
            </a:r>
            <a:r>
              <a:rPr lang="uk-UA" dirty="0"/>
              <a:t>Види документів</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7</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В цілому слід пам'ятати, що класифікація документів не повинна бути самоціллю. Вона тільки допомагає досліднику, особливо на початкових етапах, визначитися в </a:t>
            </a:r>
            <a:r>
              <a:rPr lang="uk-UA" sz="1800" b="1" dirty="0" smtClean="0">
                <a:latin typeface="Times New Roman" panose="02020603050405020304" pitchFamily="18" charset="0"/>
                <a:ea typeface="Times New Roman" panose="02020603050405020304" pitchFamily="18" charset="0"/>
              </a:rPr>
              <a:t>«морі» </a:t>
            </a:r>
            <a:r>
              <a:rPr lang="uk-UA" sz="1800" b="1" dirty="0">
                <a:latin typeface="Times New Roman" panose="02020603050405020304" pitchFamily="18" charset="0"/>
                <a:ea typeface="Times New Roman" panose="02020603050405020304" pitchFamily="18" charset="0"/>
              </a:rPr>
              <a:t>документів, вибрати саме ті джерела, які відповідають темі і обсягу дослідження. </a:t>
            </a:r>
            <a:r>
              <a:rPr lang="uk-UA" sz="1800" dirty="0">
                <a:latin typeface="Times New Roman" panose="02020603050405020304" pitchFamily="18" charset="0"/>
                <a:ea typeface="Times New Roman" panose="02020603050405020304" pitchFamily="18" charset="0"/>
              </a:rPr>
              <a:t> </a:t>
            </a:r>
          </a:p>
          <a:p>
            <a:pPr algn="just"/>
            <a:r>
              <a:rPr lang="uk-UA" sz="1800" dirty="0">
                <a:latin typeface="Times New Roman" panose="02020603050405020304" pitchFamily="18" charset="0"/>
                <a:ea typeface="Times New Roman" panose="02020603050405020304" pitchFamily="18" charset="0"/>
              </a:rPr>
              <a:t>Своєчасно і вміло проведена класифікація служить </a:t>
            </a:r>
            <a:r>
              <a:rPr lang="uk-UA" sz="1800" dirty="0" smtClean="0">
                <a:latin typeface="Times New Roman" panose="02020603050405020304" pitchFamily="18" charset="0"/>
                <a:ea typeface="Times New Roman" panose="02020603050405020304" pitchFamily="18" charset="0"/>
              </a:rPr>
              <a:t>орієнтиром</a:t>
            </a:r>
            <a:r>
              <a:rPr lang="uk-UA" sz="1800" dirty="0">
                <a:latin typeface="Times New Roman" panose="02020603050405020304" pitchFamily="18" charset="0"/>
                <a:ea typeface="Times New Roman" panose="02020603050405020304" pitchFamily="18" charset="0"/>
              </a:rPr>
              <a:t>, що вказує </a:t>
            </a:r>
            <a:r>
              <a:rPr lang="uk-UA" sz="1800" dirty="0" smtClean="0">
                <a:latin typeface="Times New Roman" panose="02020603050405020304" pitchFamily="18" charset="0"/>
                <a:ea typeface="Times New Roman" panose="02020603050405020304" pitchFamily="18" charset="0"/>
              </a:rPr>
              <a:t>як можна </a:t>
            </a:r>
            <a:r>
              <a:rPr lang="uk-UA" sz="1800" dirty="0">
                <a:latin typeface="Times New Roman" panose="02020603050405020304" pitchFamily="18" charset="0"/>
                <a:ea typeface="Times New Roman" panose="02020603050405020304" pitchFamily="18" charset="0"/>
              </a:rPr>
              <a:t>швидше відібрати документи для будь-якого дослідження.</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4282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smtClean="0"/>
              <a:t>Особливості </a:t>
            </a:r>
            <a:r>
              <a:rPr lang="uk-UA" dirty="0"/>
              <a:t>програми при застосуванні аналізу документів</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dirty="0">
                <a:latin typeface="Times New Roman" panose="02020603050405020304" pitchFamily="18" charset="0"/>
                <a:ea typeface="Times New Roman" panose="02020603050405020304" pitchFamily="18" charset="0"/>
              </a:rPr>
              <a:t>Програма аналізу документів складається за загальною схемою програми соціологічного дослідження.</a:t>
            </a:r>
            <a:r>
              <a:rPr lang="uk-UA" sz="1800" dirty="0">
                <a:latin typeface="Times New Roman" panose="02020603050405020304" pitchFamily="18" charset="0"/>
                <a:ea typeface="Times New Roman" panose="02020603050405020304" pitchFamily="18" charset="0"/>
              </a:rPr>
              <a:t> </a:t>
            </a:r>
            <a:endParaRPr lang="uk-UA" sz="1800" dirty="0" smtClean="0">
              <a:latin typeface="Times New Roman" panose="02020603050405020304" pitchFamily="18" charset="0"/>
              <a:ea typeface="Times New Roman" panose="02020603050405020304" pitchFamily="18" charset="0"/>
            </a:endParaRPr>
          </a:p>
          <a:p>
            <a:pPr algn="just"/>
            <a:r>
              <a:rPr lang="uk-UA" sz="1800" b="1" u="sng" dirty="0" smtClean="0">
                <a:latin typeface="Times New Roman" panose="02020603050405020304" pitchFamily="18" charset="0"/>
                <a:ea typeface="Times New Roman" panose="02020603050405020304" pitchFamily="18" charset="0"/>
              </a:rPr>
              <a:t>Об'єктом</a:t>
            </a:r>
            <a:r>
              <a:rPr lang="uk-UA" sz="1800" u="sng" dirty="0" smtClean="0">
                <a:latin typeface="Times New Roman" panose="02020603050405020304" pitchFamily="18" charset="0"/>
                <a:ea typeface="Times New Roman" panose="02020603050405020304" pitchFamily="18" charset="0"/>
              </a:rPr>
              <a:t> </a:t>
            </a:r>
            <a:r>
              <a:rPr lang="uk-UA" sz="1800" dirty="0">
                <a:latin typeface="Times New Roman" panose="02020603050405020304" pitchFamily="18" charset="0"/>
                <a:ea typeface="Times New Roman" panose="02020603050405020304" pitchFamily="18" charset="0"/>
              </a:rPr>
              <a:t>виступає - сукупність документів, в яких відображено тему і проблему дослідження</a:t>
            </a:r>
            <a:r>
              <a:rPr lang="uk-UA" sz="1800" dirty="0" smtClean="0">
                <a:latin typeface="Times New Roman" panose="02020603050405020304" pitchFamily="18" charset="0"/>
                <a:ea typeface="Times New Roman" panose="02020603050405020304" pitchFamily="18" charset="0"/>
              </a:rPr>
              <a:t>.</a:t>
            </a:r>
          </a:p>
          <a:p>
            <a:pPr algn="just"/>
            <a:r>
              <a:rPr lang="uk-UA" sz="1800" b="1" u="sng" dirty="0" smtClean="0">
                <a:latin typeface="Times New Roman" panose="02020603050405020304" pitchFamily="18" charset="0"/>
                <a:ea typeface="Times New Roman" panose="02020603050405020304" pitchFamily="18" charset="0"/>
              </a:rPr>
              <a:t>Предметом </a:t>
            </a:r>
            <a:r>
              <a:rPr lang="uk-UA" sz="1800" dirty="0">
                <a:latin typeface="Times New Roman" panose="02020603050405020304" pitchFamily="18" charset="0"/>
                <a:ea typeface="Times New Roman" panose="02020603050405020304" pitchFamily="18" charset="0"/>
              </a:rPr>
              <a:t>дослідження є відображення, стан і тенденції розвитку теми або проблеми в змісті документів.</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25652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4" y="392575"/>
            <a:ext cx="5308547" cy="766200"/>
          </a:xfrm>
          <a:prstGeom prst="rect">
            <a:avLst/>
          </a:prstGeom>
        </p:spPr>
        <p:txBody>
          <a:bodyPr spcFirstLastPara="1" wrap="square" lIns="91425" tIns="91425" rIns="91425" bIns="91425" anchor="ctr" anchorCtr="0">
            <a:noAutofit/>
          </a:bodyPr>
          <a:lstStyle/>
          <a:p>
            <a:pPr lvl="0"/>
            <a:r>
              <a:rPr lang="uk-UA" dirty="0" smtClean="0"/>
              <a:t>Особливості </a:t>
            </a:r>
            <a:r>
              <a:rPr lang="uk-UA" dirty="0"/>
              <a:t>програми при застосуванні аналізу документів</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9</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55107"/>
            <a:ext cx="8705089" cy="3407087"/>
          </a:xfrm>
        </p:spPr>
        <p:txBody>
          <a:bodyPr/>
          <a:lstStyle/>
          <a:p>
            <a:pPr algn="just"/>
            <a:r>
              <a:rPr lang="uk-UA" sz="1800" b="1" u="sng" dirty="0" smtClean="0">
                <a:latin typeface="Times New Roman" panose="02020603050405020304" pitchFamily="18" charset="0"/>
                <a:ea typeface="Times New Roman" panose="02020603050405020304" pitchFamily="18" charset="0"/>
              </a:rPr>
              <a:t>Вибірка</a:t>
            </a:r>
            <a:endParaRPr lang="uk-UA" sz="1800" dirty="0">
              <a:latin typeface="Times New Roman" panose="02020603050405020304" pitchFamily="18" charset="0"/>
              <a:ea typeface="Times New Roman" panose="02020603050405020304" pitchFamily="18" charset="0"/>
            </a:endParaRPr>
          </a:p>
          <a:p>
            <a:pPr algn="just"/>
            <a:r>
              <a:rPr lang="uk-UA" sz="1800" dirty="0">
                <a:latin typeface="Times New Roman" panose="02020603050405020304" pitchFamily="18" charset="0"/>
                <a:ea typeface="Times New Roman" panose="02020603050405020304" pitchFamily="18" charset="0"/>
              </a:rPr>
              <a:t>Рішення кожної дослідницької завдання вимагає визначення того, яка кількість документів потрібно вивчити, щоб дані про обсяг були достовірними, тобто виникає питання про побудову вибірки. При побудові вибірки виникає необхідність відбору джерела інформації та відбору документів.</a:t>
            </a:r>
          </a:p>
          <a:p>
            <a:pPr algn="just"/>
            <a:r>
              <a:rPr lang="uk-UA" sz="1800" dirty="0">
                <a:latin typeface="Times New Roman" panose="02020603050405020304" pitchFamily="18" charset="0"/>
                <a:ea typeface="Times New Roman" panose="02020603050405020304" pitchFamily="18" charset="0"/>
              </a:rPr>
              <a:t>Відбір джерел інформації.</a:t>
            </a:r>
          </a:p>
          <a:p>
            <a:pPr algn="just"/>
            <a:r>
              <a:rPr lang="uk-UA" sz="1800" dirty="0">
                <a:latin typeface="Times New Roman" panose="02020603050405020304" pitchFamily="18" charset="0"/>
                <a:ea typeface="Times New Roman" panose="02020603050405020304" pitchFamily="18" charset="0"/>
              </a:rPr>
              <a:t>Якщо важливі всі документи - створюється випадкова вибірка.</a:t>
            </a:r>
          </a:p>
          <a:p>
            <a:pPr algn="just"/>
            <a:r>
              <a:rPr lang="uk-UA" sz="1800" dirty="0">
                <a:latin typeface="Times New Roman" panose="02020603050405020304" pitchFamily="18" charset="0"/>
                <a:ea typeface="Times New Roman" panose="02020603050405020304" pitchFamily="18" charset="0"/>
              </a:rPr>
              <a:t>Якщо документи нерівнозначні, то розробляються критерії розшарування. Питання про те, якого роду джерела інформації повинні потрапити до вибірки, може вирішуватися і за допомогою експертної оцінки.</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8891785"/>
      </p:ext>
    </p:extLst>
  </p:cSld>
  <p:clrMapOvr>
    <a:masterClrMapping/>
  </p:clrMapOvr>
</p:sld>
</file>

<file path=ppt/theme/theme1.xml><?xml version="1.0" encoding="utf-8"?>
<a:theme xmlns:a="http://schemas.openxmlformats.org/drawingml/2006/main" name="Salerio template">
  <a:themeElements>
    <a:clrScheme name="Custom 347">
      <a:dk1>
        <a:srgbClr val="263248"/>
      </a:dk1>
      <a:lt1>
        <a:srgbClr val="FFFFFF"/>
      </a:lt1>
      <a:dk2>
        <a:srgbClr val="434343"/>
      </a:dk2>
      <a:lt2>
        <a:srgbClr val="E0E4E9"/>
      </a:lt2>
      <a:accent1>
        <a:srgbClr val="3F5378"/>
      </a:accent1>
      <a:accent2>
        <a:srgbClr val="263248"/>
      </a:accent2>
      <a:accent3>
        <a:srgbClr val="92A8C8"/>
      </a:accent3>
      <a:accent4>
        <a:srgbClr val="C7D3E6"/>
      </a:accent4>
      <a:accent5>
        <a:srgbClr val="FF9800"/>
      </a:accent5>
      <a:accent6>
        <a:srgbClr val="D26F00"/>
      </a:accent6>
      <a:hlink>
        <a:srgbClr val="3F537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2422</Words>
  <Application>Microsoft Office PowerPoint</Application>
  <PresentationFormat>Екран (16:9)</PresentationFormat>
  <Paragraphs>197</Paragraphs>
  <Slides>35</Slides>
  <Notes>35</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35</vt:i4>
      </vt:variant>
    </vt:vector>
  </HeadingPairs>
  <TitlesOfParts>
    <vt:vector size="41" baseType="lpstr">
      <vt:lpstr>Times New Roman</vt:lpstr>
      <vt:lpstr>Roboto Condensed Light</vt:lpstr>
      <vt:lpstr>Arial</vt:lpstr>
      <vt:lpstr>Arvo</vt:lpstr>
      <vt:lpstr>Roboto Condensed</vt:lpstr>
      <vt:lpstr>Salerio template</vt:lpstr>
      <vt:lpstr>Метод аналізу документів</vt:lpstr>
      <vt:lpstr>Поняття «документ». Види документів</vt:lpstr>
      <vt:lpstr>Поняття «документ». Види документів</vt:lpstr>
      <vt:lpstr>Поняття «документ». Види документів</vt:lpstr>
      <vt:lpstr>Поняття «документ». Види документів</vt:lpstr>
      <vt:lpstr>Поняття «документ». Види документів</vt:lpstr>
      <vt:lpstr>Поняття «документ». Види документів</vt:lpstr>
      <vt:lpstr>Особливості програми при застосуванні аналізу документів</vt:lpstr>
      <vt:lpstr>Особливості програми при застосуванні аналізу документів</vt:lpstr>
      <vt:lpstr>Традиційний аналіз документів</vt:lpstr>
      <vt:lpstr>Традиційний аналіз документів</vt:lpstr>
      <vt:lpstr>Традиційний аналіз документів</vt:lpstr>
      <vt:lpstr>Традиційний аналіз документів</vt:lpstr>
      <vt:lpstr>Традиційний аналіз документів</vt:lpstr>
      <vt:lpstr>Формалізований аналіз</vt:lpstr>
      <vt:lpstr>Формалізований аналіз</vt:lpstr>
      <vt:lpstr>Формалізований аналіз</vt:lpstr>
      <vt:lpstr>Формалізований аналіз</vt:lpstr>
      <vt:lpstr>Формалізований аналіз</vt:lpstr>
      <vt:lpstr>Формалізований аналіз</vt:lpstr>
      <vt:lpstr>Формалізований аналіз</vt:lpstr>
      <vt:lpstr>Формалізований аналіз</vt:lpstr>
      <vt:lpstr>Формалізований аналіз</vt:lpstr>
      <vt:lpstr>Формалізований аналіз</vt:lpstr>
      <vt:lpstr>Формалізований аналіз</vt:lpstr>
      <vt:lpstr>Формалізований аналіз</vt:lpstr>
      <vt:lpstr>Формалізований аналіз</vt:lpstr>
      <vt:lpstr>Формалізований аналіз</vt:lpstr>
      <vt:lpstr>Формалізований аналіз</vt:lpstr>
      <vt:lpstr>Формалізований аналіз</vt:lpstr>
      <vt:lpstr>Інструментарій</vt:lpstr>
      <vt:lpstr>Формалізований аналіз</vt:lpstr>
      <vt:lpstr>Формалізований аналіз</vt:lpstr>
      <vt:lpstr>Формалізований аналіз</vt:lpstr>
      <vt:lpstr>Формалізований аналіз</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Опитування у формі інтерв'ю</dc:title>
  <cp:lastModifiedBy>Taisiia</cp:lastModifiedBy>
  <cp:revision>34</cp:revision>
  <dcterms:modified xsi:type="dcterms:W3CDTF">2023-11-30T09:00:37Z</dcterms:modified>
</cp:coreProperties>
</file>