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CB1E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350"/>
            <a:ext cx="3371840" cy="107364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9" y="36289"/>
            <a:ext cx="1562190" cy="14833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6193" y="6054161"/>
            <a:ext cx="2920289" cy="7568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92807" y="620268"/>
            <a:ext cx="6967727" cy="2926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27" y="2043683"/>
            <a:ext cx="2866643" cy="17693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CB1E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350"/>
            <a:ext cx="3371840" cy="107364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99" y="36289"/>
            <a:ext cx="1562190" cy="14833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06193" y="6054161"/>
            <a:ext cx="2920289" cy="7568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7890" y="2109342"/>
            <a:ext cx="2268219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960" y="1118362"/>
            <a:ext cx="7482078" cy="152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7579" y="6500493"/>
            <a:ext cx="2560955" cy="338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FFFF00"/>
                </a:solidFill>
                <a:latin typeface="Trebuchet MS"/>
                <a:cs typeface="Trebuchet MS"/>
              </a:defRPr>
            </a:lvl1pPr>
          </a:lstStyle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lucidspark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cidspark.com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576" y="4953000"/>
              <a:ext cx="7456805" cy="488315"/>
            </a:xfrm>
            <a:custGeom>
              <a:avLst/>
              <a:gdLst/>
              <a:ahLst/>
              <a:cxnLst/>
              <a:rect l="l" t="t" r="r" b="b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9CB1E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347" y="5237734"/>
              <a:ext cx="9032875" cy="788670"/>
            </a:xfrm>
            <a:custGeom>
              <a:avLst/>
              <a:gdLst/>
              <a:ahLst/>
              <a:cxnLst/>
              <a:rect l="l" t="t" r="r" b="b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9144000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888"/>
              <a:ext cx="9143999" cy="80209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0275" y="5933030"/>
            <a:ext cx="3133724" cy="89058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 rotWithShape="1">
          <a:blip r:embed="rId5" cstate="print"/>
          <a:srcRect b="26642"/>
          <a:stretch/>
        </p:blipFill>
        <p:spPr>
          <a:xfrm>
            <a:off x="35051" y="1088783"/>
            <a:ext cx="9073895" cy="173061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728086" y="3783533"/>
            <a:ext cx="3526154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35" dirty="0">
                <a:solidFill>
                  <a:srgbClr val="04607A"/>
                </a:solidFill>
                <a:latin typeface="Trebuchet MS"/>
                <a:cs typeface="Trebuchet MS"/>
              </a:rPr>
              <a:t>Практичне</a:t>
            </a:r>
            <a:r>
              <a:rPr sz="2700" b="1" spc="-45" dirty="0">
                <a:solidFill>
                  <a:srgbClr val="04607A"/>
                </a:solidFill>
                <a:latin typeface="Trebuchet MS"/>
                <a:cs typeface="Trebuchet MS"/>
              </a:rPr>
              <a:t> </a:t>
            </a:r>
            <a:r>
              <a:rPr sz="2700" b="1" spc="-15" dirty="0">
                <a:solidFill>
                  <a:srgbClr val="04607A"/>
                </a:solidFill>
                <a:latin typeface="Trebuchet MS"/>
                <a:cs typeface="Trebuchet MS"/>
              </a:rPr>
              <a:t>заняття </a:t>
            </a:r>
            <a:r>
              <a:rPr sz="2700" b="1" spc="125" dirty="0">
                <a:solidFill>
                  <a:srgbClr val="04607A"/>
                </a:solidFill>
                <a:latin typeface="Trebuchet MS"/>
                <a:cs typeface="Trebuchet MS"/>
              </a:rPr>
              <a:t>5</a:t>
            </a:r>
            <a:endParaRPr sz="27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3762" y="4524127"/>
            <a:ext cx="69679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 Black"/>
                <a:cs typeface="Arial Black"/>
              </a:rPr>
              <a:t>Викладач:</a:t>
            </a:r>
            <a:r>
              <a:rPr sz="1800" spc="-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проф.</a:t>
            </a:r>
            <a:r>
              <a:rPr sz="1800" spc="-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ru-RU" sz="1800" spc="-10" dirty="0" err="1">
                <a:solidFill>
                  <a:srgbClr val="FF0000"/>
                </a:solidFill>
                <a:latin typeface="Arial Black"/>
                <a:cs typeface="Arial Black"/>
              </a:rPr>
              <a:t>Сарабєєв</a:t>
            </a:r>
            <a:r>
              <a:rPr lang="ru-RU" sz="1800" spc="-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ru-RU" sz="1800" spc="-10" dirty="0" err="1">
                <a:solidFill>
                  <a:srgbClr val="FF0000"/>
                </a:solidFill>
                <a:latin typeface="Arial Black"/>
                <a:cs typeface="Arial Black"/>
              </a:rPr>
              <a:t>Володимир</a:t>
            </a:r>
            <a:r>
              <a:rPr lang="ru-RU" sz="1800" spc="-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ru-RU" sz="1800" spc="-10" dirty="0" err="1">
                <a:solidFill>
                  <a:srgbClr val="FF0000"/>
                </a:solidFill>
                <a:latin typeface="Arial Black"/>
                <a:cs typeface="Arial Black"/>
              </a:rPr>
              <a:t>Леонідович</a:t>
            </a:r>
            <a:endParaRPr sz="18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1632" y="431291"/>
            <a:ext cx="4507992" cy="29260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67537" y="1628749"/>
            <a:ext cx="8568690" cy="1243330"/>
          </a:xfrm>
          <a:custGeom>
            <a:avLst/>
            <a:gdLst/>
            <a:ahLst/>
            <a:cxnLst/>
            <a:rect l="l" t="t" r="r" b="b"/>
            <a:pathLst>
              <a:path w="8568690" h="1243330">
                <a:moveTo>
                  <a:pt x="8568563" y="0"/>
                </a:moveTo>
                <a:lnTo>
                  <a:pt x="0" y="0"/>
                </a:lnTo>
                <a:lnTo>
                  <a:pt x="0" y="1243101"/>
                </a:lnTo>
                <a:lnTo>
                  <a:pt x="8568563" y="1243101"/>
                </a:lnTo>
                <a:lnTo>
                  <a:pt x="8568563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9342" y="1717624"/>
            <a:ext cx="528447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/>
              <a:t>SWOT</a:t>
            </a:r>
            <a:r>
              <a:rPr sz="5900" spc="-50" dirty="0"/>
              <a:t> </a:t>
            </a:r>
            <a:r>
              <a:rPr sz="5900" dirty="0"/>
              <a:t>-</a:t>
            </a:r>
            <a:r>
              <a:rPr sz="5900" spc="-25" dirty="0"/>
              <a:t> </a:t>
            </a:r>
            <a:r>
              <a:rPr sz="5900" spc="-5" dirty="0"/>
              <a:t>аналіз</a:t>
            </a:r>
            <a:endParaRPr sz="5900"/>
          </a:p>
        </p:txBody>
      </p:sp>
      <p:sp>
        <p:nvSpPr>
          <p:cNvPr id="5" name="object 5"/>
          <p:cNvSpPr/>
          <p:nvPr/>
        </p:nvSpPr>
        <p:spPr>
          <a:xfrm>
            <a:off x="444220" y="2844419"/>
            <a:ext cx="2908935" cy="2665730"/>
          </a:xfrm>
          <a:custGeom>
            <a:avLst/>
            <a:gdLst/>
            <a:ahLst/>
            <a:cxnLst/>
            <a:rect l="l" t="t" r="r" b="b"/>
            <a:pathLst>
              <a:path w="2908935" h="2665729">
                <a:moveTo>
                  <a:pt x="2880893" y="0"/>
                </a:moveTo>
                <a:lnTo>
                  <a:pt x="27508" y="0"/>
                </a:lnTo>
                <a:lnTo>
                  <a:pt x="16802" y="2160"/>
                </a:lnTo>
                <a:lnTo>
                  <a:pt x="8058" y="8048"/>
                </a:lnTo>
                <a:lnTo>
                  <a:pt x="2162" y="16769"/>
                </a:lnTo>
                <a:lnTo>
                  <a:pt x="0" y="27431"/>
                </a:lnTo>
                <a:lnTo>
                  <a:pt x="0" y="2638043"/>
                </a:lnTo>
                <a:lnTo>
                  <a:pt x="2162" y="2648706"/>
                </a:lnTo>
                <a:lnTo>
                  <a:pt x="8058" y="2657427"/>
                </a:lnTo>
                <a:lnTo>
                  <a:pt x="16802" y="2663315"/>
                </a:lnTo>
                <a:lnTo>
                  <a:pt x="27508" y="2665475"/>
                </a:lnTo>
                <a:lnTo>
                  <a:pt x="2880893" y="2665475"/>
                </a:lnTo>
                <a:lnTo>
                  <a:pt x="2891609" y="2663315"/>
                </a:lnTo>
                <a:lnTo>
                  <a:pt x="2900324" y="2657427"/>
                </a:lnTo>
                <a:lnTo>
                  <a:pt x="2906182" y="2648706"/>
                </a:lnTo>
                <a:lnTo>
                  <a:pt x="2908325" y="2638043"/>
                </a:lnTo>
                <a:lnTo>
                  <a:pt x="2908325" y="2632455"/>
                </a:lnTo>
                <a:lnTo>
                  <a:pt x="33007" y="2632455"/>
                </a:lnTo>
                <a:lnTo>
                  <a:pt x="33007" y="33019"/>
                </a:lnTo>
                <a:lnTo>
                  <a:pt x="2908325" y="33019"/>
                </a:lnTo>
                <a:lnTo>
                  <a:pt x="2908325" y="27431"/>
                </a:lnTo>
                <a:lnTo>
                  <a:pt x="2906182" y="16769"/>
                </a:lnTo>
                <a:lnTo>
                  <a:pt x="2900324" y="8048"/>
                </a:lnTo>
                <a:lnTo>
                  <a:pt x="2891609" y="2160"/>
                </a:lnTo>
                <a:lnTo>
                  <a:pt x="2880893" y="0"/>
                </a:lnTo>
                <a:close/>
              </a:path>
              <a:path w="2908935" h="2665729">
                <a:moveTo>
                  <a:pt x="2908325" y="33019"/>
                </a:moveTo>
                <a:lnTo>
                  <a:pt x="2875432" y="33019"/>
                </a:lnTo>
                <a:lnTo>
                  <a:pt x="2875432" y="2632455"/>
                </a:lnTo>
                <a:lnTo>
                  <a:pt x="2908325" y="2632455"/>
                </a:lnTo>
                <a:lnTo>
                  <a:pt x="2908325" y="33019"/>
                </a:lnTo>
                <a:close/>
              </a:path>
              <a:path w="2908935" h="2665729">
                <a:moveTo>
                  <a:pt x="2864383" y="43941"/>
                </a:moveTo>
                <a:lnTo>
                  <a:pt x="44005" y="43941"/>
                </a:lnTo>
                <a:lnTo>
                  <a:pt x="44005" y="2621533"/>
                </a:lnTo>
                <a:lnTo>
                  <a:pt x="2864383" y="2621533"/>
                </a:lnTo>
                <a:lnTo>
                  <a:pt x="2864383" y="2610484"/>
                </a:lnTo>
                <a:lnTo>
                  <a:pt x="55003" y="2610484"/>
                </a:lnTo>
                <a:lnTo>
                  <a:pt x="55003" y="54990"/>
                </a:lnTo>
                <a:lnTo>
                  <a:pt x="2864383" y="54990"/>
                </a:lnTo>
                <a:lnTo>
                  <a:pt x="2864383" y="43941"/>
                </a:lnTo>
                <a:close/>
              </a:path>
              <a:path w="2908935" h="2665729">
                <a:moveTo>
                  <a:pt x="2864383" y="54990"/>
                </a:moveTo>
                <a:lnTo>
                  <a:pt x="2853334" y="54990"/>
                </a:lnTo>
                <a:lnTo>
                  <a:pt x="2853334" y="2610484"/>
                </a:lnTo>
                <a:lnTo>
                  <a:pt x="2864383" y="2610484"/>
                </a:lnTo>
                <a:lnTo>
                  <a:pt x="2864383" y="5499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405" y="3078606"/>
            <a:ext cx="2747645" cy="216217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70485" marR="66675" indent="1270" algn="ctr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latin typeface="Arial"/>
                <a:cs typeface="Arial"/>
              </a:rPr>
              <a:t>є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досить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звичайною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практикою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 світі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бізнесу.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510"/>
              </a:lnSpc>
            </a:pPr>
            <a:r>
              <a:rPr sz="1600" b="1" spc="-5" dirty="0">
                <a:latin typeface="Arial"/>
                <a:cs typeface="Arial"/>
              </a:rPr>
              <a:t>Великі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корпорації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86300"/>
              </a:lnSpc>
              <a:spcBef>
                <a:spcPts val="135"/>
              </a:spcBef>
            </a:pPr>
            <a:r>
              <a:rPr sz="1600" b="1" spc="-15" dirty="0">
                <a:latin typeface="Arial"/>
                <a:cs typeface="Arial"/>
              </a:rPr>
              <a:t>використовують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його,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щоб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оцінити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і</a:t>
            </a:r>
            <a:r>
              <a:rPr sz="1600" b="1" spc="-10" dirty="0">
                <a:latin typeface="Arial"/>
                <a:cs typeface="Arial"/>
              </a:rPr>
              <a:t> передбачити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їх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прибуток,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розробити 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новий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продукт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чи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зрозуміти,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чому 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конкретний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продукт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не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вдався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97554" y="2844419"/>
            <a:ext cx="2908935" cy="2665730"/>
            <a:chOff x="3297554" y="2844419"/>
            <a:chExt cx="2908935" cy="2665730"/>
          </a:xfrm>
        </p:grpSpPr>
        <p:sp>
          <p:nvSpPr>
            <p:cNvPr id="8" name="object 8"/>
            <p:cNvSpPr/>
            <p:nvPr/>
          </p:nvSpPr>
          <p:spPr>
            <a:xfrm>
              <a:off x="3325113" y="2871978"/>
              <a:ext cx="2853690" cy="2610485"/>
            </a:xfrm>
            <a:custGeom>
              <a:avLst/>
              <a:gdLst/>
              <a:ahLst/>
              <a:cxnLst/>
              <a:rect l="l" t="t" r="r" b="b"/>
              <a:pathLst>
                <a:path w="2853690" h="2610485">
                  <a:moveTo>
                    <a:pt x="2853436" y="0"/>
                  </a:moveTo>
                  <a:lnTo>
                    <a:pt x="0" y="0"/>
                  </a:lnTo>
                  <a:lnTo>
                    <a:pt x="0" y="2610485"/>
                  </a:lnTo>
                  <a:lnTo>
                    <a:pt x="2853436" y="2610485"/>
                  </a:lnTo>
                  <a:lnTo>
                    <a:pt x="2853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97554" y="2844419"/>
              <a:ext cx="2908935" cy="2665730"/>
            </a:xfrm>
            <a:custGeom>
              <a:avLst/>
              <a:gdLst/>
              <a:ahLst/>
              <a:cxnLst/>
              <a:rect l="l" t="t" r="r" b="b"/>
              <a:pathLst>
                <a:path w="2908935" h="2665729">
                  <a:moveTo>
                    <a:pt x="2880868" y="0"/>
                  </a:moveTo>
                  <a:lnTo>
                    <a:pt x="27559" y="0"/>
                  </a:lnTo>
                  <a:lnTo>
                    <a:pt x="16823" y="2160"/>
                  </a:lnTo>
                  <a:lnTo>
                    <a:pt x="8064" y="8048"/>
                  </a:lnTo>
                  <a:lnTo>
                    <a:pt x="2162" y="16769"/>
                  </a:lnTo>
                  <a:lnTo>
                    <a:pt x="0" y="27431"/>
                  </a:lnTo>
                  <a:lnTo>
                    <a:pt x="0" y="2638043"/>
                  </a:lnTo>
                  <a:lnTo>
                    <a:pt x="2162" y="2648706"/>
                  </a:lnTo>
                  <a:lnTo>
                    <a:pt x="8064" y="2657427"/>
                  </a:lnTo>
                  <a:lnTo>
                    <a:pt x="16823" y="2663315"/>
                  </a:lnTo>
                  <a:lnTo>
                    <a:pt x="27559" y="2665475"/>
                  </a:lnTo>
                  <a:lnTo>
                    <a:pt x="2880868" y="2665475"/>
                  </a:lnTo>
                  <a:lnTo>
                    <a:pt x="2891603" y="2663315"/>
                  </a:lnTo>
                  <a:lnTo>
                    <a:pt x="2900362" y="2657427"/>
                  </a:lnTo>
                  <a:lnTo>
                    <a:pt x="2906264" y="2648706"/>
                  </a:lnTo>
                  <a:lnTo>
                    <a:pt x="2908427" y="2638043"/>
                  </a:lnTo>
                  <a:lnTo>
                    <a:pt x="2908427" y="2632455"/>
                  </a:lnTo>
                  <a:lnTo>
                    <a:pt x="33020" y="2632455"/>
                  </a:lnTo>
                  <a:lnTo>
                    <a:pt x="33020" y="33019"/>
                  </a:lnTo>
                  <a:lnTo>
                    <a:pt x="2908427" y="33019"/>
                  </a:lnTo>
                  <a:lnTo>
                    <a:pt x="2908427" y="27431"/>
                  </a:lnTo>
                  <a:lnTo>
                    <a:pt x="2906264" y="16769"/>
                  </a:lnTo>
                  <a:lnTo>
                    <a:pt x="2900362" y="8048"/>
                  </a:lnTo>
                  <a:lnTo>
                    <a:pt x="2891603" y="2160"/>
                  </a:lnTo>
                  <a:lnTo>
                    <a:pt x="2880868" y="0"/>
                  </a:lnTo>
                  <a:close/>
                </a:path>
                <a:path w="2908935" h="2665729">
                  <a:moveTo>
                    <a:pt x="2908427" y="33019"/>
                  </a:moveTo>
                  <a:lnTo>
                    <a:pt x="2875407" y="33019"/>
                  </a:lnTo>
                  <a:lnTo>
                    <a:pt x="2875407" y="2632455"/>
                  </a:lnTo>
                  <a:lnTo>
                    <a:pt x="2908427" y="2632455"/>
                  </a:lnTo>
                  <a:lnTo>
                    <a:pt x="2908427" y="33019"/>
                  </a:lnTo>
                  <a:close/>
                </a:path>
                <a:path w="2908935" h="2665729">
                  <a:moveTo>
                    <a:pt x="2864485" y="43941"/>
                  </a:moveTo>
                  <a:lnTo>
                    <a:pt x="44069" y="43941"/>
                  </a:lnTo>
                  <a:lnTo>
                    <a:pt x="44069" y="2621533"/>
                  </a:lnTo>
                  <a:lnTo>
                    <a:pt x="2864485" y="2621533"/>
                  </a:lnTo>
                  <a:lnTo>
                    <a:pt x="2864485" y="2610485"/>
                  </a:lnTo>
                  <a:lnTo>
                    <a:pt x="54991" y="2610484"/>
                  </a:lnTo>
                  <a:lnTo>
                    <a:pt x="54991" y="54990"/>
                  </a:lnTo>
                  <a:lnTo>
                    <a:pt x="2864485" y="54990"/>
                  </a:lnTo>
                  <a:lnTo>
                    <a:pt x="2864485" y="43941"/>
                  </a:lnTo>
                  <a:close/>
                </a:path>
                <a:path w="2908935" h="2665729">
                  <a:moveTo>
                    <a:pt x="2864485" y="54990"/>
                  </a:moveTo>
                  <a:lnTo>
                    <a:pt x="2853436" y="54990"/>
                  </a:lnTo>
                  <a:lnTo>
                    <a:pt x="2853436" y="2610484"/>
                  </a:lnTo>
                  <a:lnTo>
                    <a:pt x="2864485" y="2610485"/>
                  </a:lnTo>
                  <a:lnTo>
                    <a:pt x="2864485" y="54990"/>
                  </a:lnTo>
                  <a:close/>
                </a:path>
              </a:pathLst>
            </a:custGeom>
            <a:solidFill>
              <a:srgbClr val="0C6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70478" y="3814648"/>
            <a:ext cx="2365375" cy="6896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065" marR="5080" indent="635" algn="ctr">
              <a:lnSpc>
                <a:spcPts val="1660"/>
              </a:lnSpc>
              <a:spcBef>
                <a:spcPts val="370"/>
              </a:spcBef>
            </a:pPr>
            <a:r>
              <a:rPr sz="1600" b="1" spc="-20" dirty="0">
                <a:latin typeface="Arial"/>
                <a:cs typeface="Arial"/>
              </a:rPr>
              <a:t>допоможе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Вам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реалізувати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Ваші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цілі</a:t>
            </a:r>
            <a:r>
              <a:rPr sz="1600" b="1" spc="4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і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проєкти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50990" y="2844419"/>
            <a:ext cx="2908935" cy="2665730"/>
            <a:chOff x="6150990" y="2844419"/>
            <a:chExt cx="2908935" cy="2665730"/>
          </a:xfrm>
        </p:grpSpPr>
        <p:sp>
          <p:nvSpPr>
            <p:cNvPr id="12" name="object 12"/>
            <p:cNvSpPr/>
            <p:nvPr/>
          </p:nvSpPr>
          <p:spPr>
            <a:xfrm>
              <a:off x="6178422" y="2871978"/>
              <a:ext cx="2853690" cy="2610485"/>
            </a:xfrm>
            <a:custGeom>
              <a:avLst/>
              <a:gdLst/>
              <a:ahLst/>
              <a:cxnLst/>
              <a:rect l="l" t="t" r="r" b="b"/>
              <a:pathLst>
                <a:path w="2853690" h="2610485">
                  <a:moveTo>
                    <a:pt x="2853436" y="0"/>
                  </a:moveTo>
                  <a:lnTo>
                    <a:pt x="0" y="0"/>
                  </a:lnTo>
                  <a:lnTo>
                    <a:pt x="0" y="2610485"/>
                  </a:lnTo>
                  <a:lnTo>
                    <a:pt x="2853436" y="2610485"/>
                  </a:lnTo>
                  <a:lnTo>
                    <a:pt x="2853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50990" y="2844419"/>
              <a:ext cx="2908935" cy="2665730"/>
            </a:xfrm>
            <a:custGeom>
              <a:avLst/>
              <a:gdLst/>
              <a:ahLst/>
              <a:cxnLst/>
              <a:rect l="l" t="t" r="r" b="b"/>
              <a:pathLst>
                <a:path w="2908934" h="2665729">
                  <a:moveTo>
                    <a:pt x="2880867" y="0"/>
                  </a:moveTo>
                  <a:lnTo>
                    <a:pt x="27432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2638043"/>
                  </a:lnTo>
                  <a:lnTo>
                    <a:pt x="2160" y="2648706"/>
                  </a:lnTo>
                  <a:lnTo>
                    <a:pt x="8048" y="2657427"/>
                  </a:lnTo>
                  <a:lnTo>
                    <a:pt x="16769" y="2663315"/>
                  </a:lnTo>
                  <a:lnTo>
                    <a:pt x="27432" y="2665475"/>
                  </a:lnTo>
                  <a:lnTo>
                    <a:pt x="2880867" y="2665475"/>
                  </a:lnTo>
                  <a:lnTo>
                    <a:pt x="2891603" y="2663315"/>
                  </a:lnTo>
                  <a:lnTo>
                    <a:pt x="2900362" y="2657427"/>
                  </a:lnTo>
                  <a:lnTo>
                    <a:pt x="2906264" y="2648706"/>
                  </a:lnTo>
                  <a:lnTo>
                    <a:pt x="2908427" y="2638043"/>
                  </a:lnTo>
                  <a:lnTo>
                    <a:pt x="2908427" y="2632455"/>
                  </a:lnTo>
                  <a:lnTo>
                    <a:pt x="33020" y="2632455"/>
                  </a:lnTo>
                  <a:lnTo>
                    <a:pt x="33020" y="33019"/>
                  </a:lnTo>
                  <a:lnTo>
                    <a:pt x="2908427" y="33019"/>
                  </a:lnTo>
                  <a:lnTo>
                    <a:pt x="2908427" y="27431"/>
                  </a:lnTo>
                  <a:lnTo>
                    <a:pt x="2906264" y="16769"/>
                  </a:lnTo>
                  <a:lnTo>
                    <a:pt x="2900362" y="8048"/>
                  </a:lnTo>
                  <a:lnTo>
                    <a:pt x="2891603" y="2160"/>
                  </a:lnTo>
                  <a:lnTo>
                    <a:pt x="2880867" y="0"/>
                  </a:lnTo>
                  <a:close/>
                </a:path>
                <a:path w="2908934" h="2665729">
                  <a:moveTo>
                    <a:pt x="2908427" y="33019"/>
                  </a:moveTo>
                  <a:lnTo>
                    <a:pt x="2875407" y="33019"/>
                  </a:lnTo>
                  <a:lnTo>
                    <a:pt x="2875407" y="2632455"/>
                  </a:lnTo>
                  <a:lnTo>
                    <a:pt x="2908427" y="2632455"/>
                  </a:lnTo>
                  <a:lnTo>
                    <a:pt x="2908427" y="33019"/>
                  </a:lnTo>
                  <a:close/>
                </a:path>
                <a:path w="2908934" h="2665729">
                  <a:moveTo>
                    <a:pt x="2864358" y="43941"/>
                  </a:moveTo>
                  <a:lnTo>
                    <a:pt x="43942" y="43941"/>
                  </a:lnTo>
                  <a:lnTo>
                    <a:pt x="43942" y="2621533"/>
                  </a:lnTo>
                  <a:lnTo>
                    <a:pt x="2864358" y="2621533"/>
                  </a:lnTo>
                  <a:lnTo>
                    <a:pt x="2864358" y="2610485"/>
                  </a:lnTo>
                  <a:lnTo>
                    <a:pt x="54991" y="2610484"/>
                  </a:lnTo>
                  <a:lnTo>
                    <a:pt x="54991" y="54990"/>
                  </a:lnTo>
                  <a:lnTo>
                    <a:pt x="2864358" y="54990"/>
                  </a:lnTo>
                  <a:lnTo>
                    <a:pt x="2864358" y="43941"/>
                  </a:lnTo>
                  <a:close/>
                </a:path>
                <a:path w="2908934" h="2665729">
                  <a:moveTo>
                    <a:pt x="2864358" y="54990"/>
                  </a:moveTo>
                  <a:lnTo>
                    <a:pt x="2853309" y="54990"/>
                  </a:lnTo>
                  <a:lnTo>
                    <a:pt x="2853309" y="2610484"/>
                  </a:lnTo>
                  <a:lnTo>
                    <a:pt x="2864358" y="2610485"/>
                  </a:lnTo>
                  <a:lnTo>
                    <a:pt x="2864358" y="54990"/>
                  </a:lnTo>
                  <a:close/>
                </a:path>
              </a:pathLst>
            </a:custGeom>
            <a:solidFill>
              <a:srgbClr val="0C6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53353" y="3709238"/>
            <a:ext cx="2706370" cy="90043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1270" algn="ctr">
              <a:lnSpc>
                <a:spcPct val="86300"/>
              </a:lnSpc>
              <a:spcBef>
                <a:spcPts val="360"/>
              </a:spcBef>
            </a:pPr>
            <a:r>
              <a:rPr sz="1600" b="1" spc="-20" dirty="0">
                <a:latin typeface="Arial"/>
                <a:cs typeface="Arial"/>
              </a:rPr>
              <a:t>допоможе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Вам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оцінити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вашу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особистість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і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поведе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Вас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до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самовдосконалення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7537" y="5482412"/>
            <a:ext cx="8568690" cy="290195"/>
          </a:xfrm>
          <a:custGeom>
            <a:avLst/>
            <a:gdLst/>
            <a:ahLst/>
            <a:cxnLst/>
            <a:rect l="l" t="t" r="r" b="b"/>
            <a:pathLst>
              <a:path w="8568690" h="290195">
                <a:moveTo>
                  <a:pt x="8568563" y="0"/>
                </a:moveTo>
                <a:lnTo>
                  <a:pt x="0" y="0"/>
                </a:lnTo>
                <a:lnTo>
                  <a:pt x="0" y="290055"/>
                </a:lnTo>
                <a:lnTo>
                  <a:pt x="8568563" y="290055"/>
                </a:lnTo>
                <a:lnTo>
                  <a:pt x="8568563" y="0"/>
                </a:lnTo>
                <a:close/>
              </a:path>
            </a:pathLst>
          </a:custGeom>
          <a:solidFill>
            <a:srgbClr val="0C6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8347" y="332231"/>
            <a:ext cx="3500849" cy="3429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4752" y="1233449"/>
            <a:ext cx="7470648" cy="46817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3255"/>
            <a:ext cx="9144000" cy="5690870"/>
            <a:chOff x="0" y="143255"/>
            <a:chExt cx="9144000" cy="5690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8467" y="143255"/>
              <a:ext cx="7685531" cy="13837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2495" y="1316736"/>
              <a:ext cx="7351776" cy="45171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64891"/>
              <a:ext cx="1733422" cy="157124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0361" y="692277"/>
            <a:ext cx="5444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2710180" algn="l"/>
              </a:tabLst>
            </a:pPr>
            <a:r>
              <a:rPr sz="1800" u="sng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Lucida Sans Unicode"/>
                <a:cs typeface="Lucida Sans Unicode"/>
                <a:hlinkClick r:id="rId2"/>
              </a:rPr>
              <a:t>www.lucidspark.com</a:t>
            </a:r>
            <a:r>
              <a:rPr sz="1800" spc="-5" dirty="0">
                <a:solidFill>
                  <a:srgbClr val="F49100"/>
                </a:solidFill>
                <a:latin typeface="Lucida Sans Unicode"/>
                <a:cs typeface="Lucida Sans Unicode"/>
              </a:rPr>
              <a:t>	</a:t>
            </a:r>
            <a:r>
              <a:rPr sz="1800" spc="-5" dirty="0">
                <a:latin typeface="Lucida Sans Unicode"/>
                <a:cs typeface="Lucida Sans Unicode"/>
              </a:rPr>
              <a:t>(шаблон: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SWOT-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аналіз)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2679" y="1523"/>
            <a:ext cx="6047232" cy="7863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0295" y="980782"/>
            <a:ext cx="6765798" cy="50405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207" y="1556766"/>
            <a:ext cx="3252470" cy="20669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8107" y="451104"/>
            <a:ext cx="4999043" cy="3429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9946" y="1556791"/>
            <a:ext cx="4749800" cy="44259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724" y="3769779"/>
            <a:ext cx="3456940" cy="198259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30" y="1340827"/>
            <a:ext cx="6192647" cy="46804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4432" y="205616"/>
            <a:ext cx="5385816" cy="10733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6360" y="0"/>
            <a:ext cx="7787640" cy="6811645"/>
            <a:chOff x="1356360" y="0"/>
            <a:chExt cx="7787640" cy="6811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8656" y="0"/>
              <a:ext cx="7705343" cy="10027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6360" y="764755"/>
              <a:ext cx="7449820" cy="54005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31" y="836675"/>
              <a:ext cx="1872233" cy="186347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9466" y="620268"/>
            <a:ext cx="6676896" cy="2926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4905" y="1494535"/>
            <a:ext cx="3057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Теоретична</a:t>
            </a:r>
            <a:r>
              <a:rPr sz="24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частина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2015" y="2240026"/>
            <a:ext cx="7144384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11809" indent="-268605">
              <a:lnSpc>
                <a:spcPct val="110000"/>
              </a:lnSpc>
              <a:spcBef>
                <a:spcPts val="100"/>
              </a:spcBef>
              <a:buClr>
                <a:srgbClr val="0E6EC5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b="1" dirty="0">
                <a:latin typeface="Arial"/>
                <a:cs typeface="Arial"/>
              </a:rPr>
              <a:t>1.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Постановка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мети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проєкту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за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допомогою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SMART</a:t>
            </a:r>
            <a:r>
              <a:rPr sz="2400" b="1" dirty="0">
                <a:latin typeface="Arial"/>
                <a:cs typeface="Arial"/>
              </a:rPr>
              <a:t> – </a:t>
            </a:r>
            <a:r>
              <a:rPr sz="2400" b="1" spc="-20" dirty="0">
                <a:latin typeface="Arial"/>
                <a:cs typeface="Arial"/>
              </a:rPr>
              <a:t>технології.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"/>
            </a:pPr>
            <a:endParaRPr sz="3000" dirty="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b="1" spc="-15" dirty="0">
                <a:latin typeface="Arial"/>
                <a:cs typeface="Arial"/>
              </a:rPr>
              <a:t>2.SWOT-аналіз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внутрішнього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та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зовнішнього</a:t>
            </a:r>
            <a:endParaRPr sz="2400" dirty="0">
              <a:latin typeface="Arial"/>
              <a:cs typeface="Arial"/>
            </a:endParaRPr>
          </a:p>
          <a:p>
            <a:pPr marL="518159">
              <a:lnSpc>
                <a:spcPct val="100000"/>
              </a:lnSpc>
              <a:spcBef>
                <a:spcPts val="285"/>
              </a:spcBef>
              <a:tabLst>
                <a:tab pos="2565400" algn="l"/>
              </a:tabLst>
            </a:pPr>
            <a:r>
              <a:rPr sz="2400" b="1" spc="-5" dirty="0">
                <a:latin typeface="Arial"/>
                <a:cs typeface="Arial"/>
              </a:rPr>
              <a:t>середовища	</a:t>
            </a:r>
            <a:r>
              <a:rPr sz="2400" b="1" spc="-15" dirty="0">
                <a:latin typeface="Arial"/>
                <a:cs typeface="Arial"/>
              </a:rPr>
              <a:t>та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побудова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стратегії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проєкту.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0560" y="620268"/>
            <a:ext cx="6077979" cy="2926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4057" y="1551432"/>
            <a:ext cx="3729990" cy="706120"/>
            <a:chOff x="324057" y="1551432"/>
            <a:chExt cx="3729990" cy="7061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057" y="1807464"/>
              <a:ext cx="104757" cy="1783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283" y="1551432"/>
              <a:ext cx="2645664" cy="705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34056" y="1551432"/>
              <a:ext cx="1319783" cy="7056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96062" y="1632661"/>
            <a:ext cx="35471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0E6EC5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  <a:tab pos="2635250" algn="l"/>
              </a:tabLst>
            </a:pP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ПО</a:t>
            </a:r>
            <a:r>
              <a:rPr sz="2500" b="1" spc="-6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500" b="1" spc="-16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500" b="1" spc="-15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ОВКА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500" b="1" spc="-5" dirty="0">
                <a:solidFill>
                  <a:srgbClr val="FF0000"/>
                </a:solidFill>
                <a:latin typeface="Arial"/>
                <a:cs typeface="Arial"/>
              </a:rPr>
              <a:t>ТИ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094" y="2013966"/>
            <a:ext cx="158051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1372235" algn="l"/>
              </a:tabLst>
            </a:pPr>
            <a:r>
              <a:rPr sz="2500" b="1" spc="-5" dirty="0">
                <a:latin typeface="Arial"/>
                <a:cs typeface="Arial"/>
              </a:rPr>
              <a:t>-	</a:t>
            </a:r>
            <a:r>
              <a:rPr sz="2500" b="1" spc="-15" dirty="0">
                <a:latin typeface="Arial"/>
                <a:cs typeface="Arial"/>
              </a:rPr>
              <a:t>один	</a:t>
            </a:r>
            <a:r>
              <a:rPr sz="2500" b="1" spc="-5" dirty="0">
                <a:latin typeface="Arial"/>
                <a:cs typeface="Arial"/>
              </a:rPr>
              <a:t>з </a:t>
            </a:r>
            <a:r>
              <a:rPr sz="2500" b="1" spc="-680" dirty="0">
                <a:latin typeface="Arial"/>
                <a:cs typeface="Arial"/>
              </a:rPr>
              <a:t> </a:t>
            </a:r>
            <a:r>
              <a:rPr sz="2500" b="1" spc="-40" dirty="0">
                <a:latin typeface="Arial"/>
                <a:cs typeface="Arial"/>
              </a:rPr>
              <a:t>в</a:t>
            </a:r>
            <a:r>
              <a:rPr sz="2500" b="1" spc="-10" dirty="0">
                <a:latin typeface="Arial"/>
                <a:cs typeface="Arial"/>
              </a:rPr>
              <a:t>ажли</a:t>
            </a:r>
            <a:r>
              <a:rPr sz="2500" b="1" dirty="0">
                <a:latin typeface="Arial"/>
                <a:cs typeface="Arial"/>
              </a:rPr>
              <a:t>в</a:t>
            </a:r>
            <a:r>
              <a:rPr sz="2500" b="1" spc="-5" dirty="0">
                <a:latin typeface="Arial"/>
                <a:cs typeface="Arial"/>
              </a:rPr>
              <a:t>их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8098" y="2013966"/>
            <a:ext cx="153543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-47625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Arial"/>
                <a:cs typeface="Arial"/>
              </a:rPr>
              <a:t>н</a:t>
            </a:r>
            <a:r>
              <a:rPr sz="2500" b="1" dirty="0">
                <a:latin typeface="Arial"/>
                <a:cs typeface="Arial"/>
              </a:rPr>
              <a:t>а</a:t>
            </a:r>
            <a:r>
              <a:rPr sz="2500" b="1" spc="-5" dirty="0">
                <a:latin typeface="Arial"/>
                <a:cs typeface="Arial"/>
              </a:rPr>
              <a:t>йб</a:t>
            </a:r>
            <a:r>
              <a:rPr sz="2500" b="1" dirty="0">
                <a:latin typeface="Arial"/>
                <a:cs typeface="Arial"/>
              </a:rPr>
              <a:t>і</a:t>
            </a:r>
            <a:r>
              <a:rPr sz="2500" b="1" spc="-10" dirty="0">
                <a:latin typeface="Arial"/>
                <a:cs typeface="Arial"/>
              </a:rPr>
              <a:t>л</a:t>
            </a:r>
            <a:r>
              <a:rPr sz="2500" b="1" dirty="0">
                <a:latin typeface="Arial"/>
                <a:cs typeface="Arial"/>
              </a:rPr>
              <a:t>ь</a:t>
            </a:r>
            <a:r>
              <a:rPr sz="2500" b="1" spc="-5" dirty="0">
                <a:latin typeface="Arial"/>
                <a:cs typeface="Arial"/>
              </a:rPr>
              <a:t>ш  </a:t>
            </a:r>
            <a:r>
              <a:rPr sz="2500" b="1" spc="-40" dirty="0">
                <a:latin typeface="Arial"/>
                <a:cs typeface="Arial"/>
              </a:rPr>
              <a:t>м</a:t>
            </a:r>
            <a:r>
              <a:rPr sz="2500" b="1" spc="-45" dirty="0">
                <a:latin typeface="Arial"/>
                <a:cs typeface="Arial"/>
              </a:rPr>
              <a:t>о</a:t>
            </a:r>
            <a:r>
              <a:rPr sz="2500" b="1" spc="-5" dirty="0">
                <a:latin typeface="Arial"/>
                <a:cs typeface="Arial"/>
              </a:rPr>
              <a:t>ме</a:t>
            </a:r>
            <a:r>
              <a:rPr sz="2500" b="1" spc="25" dirty="0">
                <a:latin typeface="Arial"/>
                <a:cs typeface="Arial"/>
              </a:rPr>
              <a:t>н</a:t>
            </a:r>
            <a:r>
              <a:rPr sz="2500" b="1" spc="-30" dirty="0">
                <a:latin typeface="Arial"/>
                <a:cs typeface="Arial"/>
              </a:rPr>
              <a:t>т</a:t>
            </a:r>
            <a:r>
              <a:rPr sz="2500" b="1" spc="5" dirty="0">
                <a:latin typeface="Arial"/>
                <a:cs typeface="Arial"/>
              </a:rPr>
              <a:t>і</a:t>
            </a:r>
            <a:r>
              <a:rPr sz="2500" b="1" spc="-5" dirty="0">
                <a:latin typeface="Arial"/>
                <a:cs typeface="Arial"/>
              </a:rPr>
              <a:t>в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062" y="2724810"/>
            <a:ext cx="3546475" cy="8890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495"/>
              </a:spcBef>
            </a:pPr>
            <a:r>
              <a:rPr sz="2500" b="1" spc="-5" dirty="0">
                <a:latin typeface="Arial"/>
                <a:cs typeface="Arial"/>
              </a:rPr>
              <a:t>у</a:t>
            </a:r>
            <a:r>
              <a:rPr sz="2500" b="1" spc="-15" dirty="0">
                <a:latin typeface="Arial"/>
                <a:cs typeface="Arial"/>
              </a:rPr>
              <a:t> розробці</a:t>
            </a:r>
            <a:r>
              <a:rPr sz="2500" b="1" spc="25" dirty="0">
                <a:latin typeface="Arial"/>
                <a:cs typeface="Arial"/>
              </a:rPr>
              <a:t> </a:t>
            </a:r>
            <a:r>
              <a:rPr sz="2500" b="1" spc="-30" dirty="0">
                <a:latin typeface="Arial"/>
                <a:cs typeface="Arial"/>
              </a:rPr>
              <a:t>проєкту.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0E6EC5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  <a:tab pos="1013460" algn="l"/>
                <a:tab pos="1990725" algn="l"/>
              </a:tabLst>
            </a:pPr>
            <a:r>
              <a:rPr sz="2500" b="1" spc="-10" dirty="0">
                <a:latin typeface="Arial"/>
                <a:cs typeface="Arial"/>
              </a:rPr>
              <a:t>Від	</a:t>
            </a:r>
            <a:r>
              <a:rPr sz="2500" b="1" spc="-25" dirty="0">
                <a:latin typeface="Arial"/>
                <a:cs typeface="Arial"/>
              </a:rPr>
              <a:t>того,	</a:t>
            </a:r>
            <a:r>
              <a:rPr sz="2500" b="1" spc="-5" dirty="0">
                <a:latin typeface="Arial"/>
                <a:cs typeface="Arial"/>
              </a:rPr>
              <a:t>наскільки</a:t>
            </a:r>
            <a:endParaRPr sz="25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33044" y="3631239"/>
          <a:ext cx="3332478" cy="1497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8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569">
                <a:tc>
                  <a:txBody>
                    <a:bodyPr/>
                    <a:lstStyle/>
                    <a:p>
                      <a:pPr marL="31750">
                        <a:lnSpc>
                          <a:spcPts val="2760"/>
                        </a:lnSpc>
                      </a:pPr>
                      <a:r>
                        <a:rPr sz="2500" b="1" spc="-10" dirty="0">
                          <a:latin typeface="Arial"/>
                          <a:cs typeface="Arial"/>
                        </a:rPr>
                        <a:t>конкретно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760"/>
                        </a:lnSpc>
                      </a:pPr>
                      <a:r>
                        <a:rPr sz="2500" b="1" spc="-25" dirty="0">
                          <a:latin typeface="Arial"/>
                          <a:cs typeface="Arial"/>
                        </a:rPr>
                        <a:t>буде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89">
                <a:tc>
                  <a:txBody>
                    <a:bodyPr/>
                    <a:lstStyle/>
                    <a:p>
                      <a:pPr marL="31750">
                        <a:lnSpc>
                          <a:spcPts val="2865"/>
                        </a:lnSpc>
                      </a:pPr>
                      <a:r>
                        <a:rPr sz="2500" b="1" dirty="0">
                          <a:latin typeface="Arial"/>
                          <a:cs typeface="Arial"/>
                        </a:rPr>
                        <a:t>визн</a:t>
                      </a:r>
                      <a:r>
                        <a:rPr sz="2500" b="1" spc="-5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500" b="1" dirty="0">
                          <a:latin typeface="Arial"/>
                          <a:cs typeface="Arial"/>
                        </a:rPr>
                        <a:t>чено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2865"/>
                        </a:lnSpc>
                      </a:pPr>
                      <a:r>
                        <a:rPr sz="2500" b="1" spc="-40" dirty="0">
                          <a:latin typeface="Arial"/>
                          <a:cs typeface="Arial"/>
                        </a:rPr>
                        <a:t>мету,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97">
                <a:tc>
                  <a:txBody>
                    <a:bodyPr/>
                    <a:lstStyle/>
                    <a:p>
                      <a:pPr marL="31750">
                        <a:lnSpc>
                          <a:spcPts val="2865"/>
                        </a:lnSpc>
                      </a:pPr>
                      <a:r>
                        <a:rPr sz="2500" b="1" spc="-15" dirty="0">
                          <a:latin typeface="Arial"/>
                          <a:cs typeface="Arial"/>
                        </a:rPr>
                        <a:t>багато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2865"/>
                        </a:lnSpc>
                      </a:pPr>
                      <a:r>
                        <a:rPr sz="2500" b="1" dirty="0">
                          <a:latin typeface="Arial"/>
                          <a:cs typeface="Arial"/>
                        </a:rPr>
                        <a:t>в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865"/>
                        </a:lnSpc>
                      </a:pPr>
                      <a:r>
                        <a:rPr sz="2500" b="1" spc="-20" dirty="0">
                          <a:latin typeface="Arial"/>
                          <a:cs typeface="Arial"/>
                        </a:rPr>
                        <a:t>чому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37">
                <a:tc>
                  <a:txBody>
                    <a:bodyPr/>
                    <a:lstStyle/>
                    <a:p>
                      <a:pPr marL="31750">
                        <a:lnSpc>
                          <a:spcPts val="2795"/>
                        </a:lnSpc>
                      </a:pPr>
                      <a:r>
                        <a:rPr sz="2500" b="1" spc="-20" dirty="0">
                          <a:latin typeface="Arial"/>
                          <a:cs typeface="Arial"/>
                        </a:rPr>
                        <a:t>залежить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795"/>
                        </a:lnSpc>
                      </a:pPr>
                      <a:r>
                        <a:rPr sz="2500" b="1" spc="-20" dirty="0">
                          <a:latin typeface="Arial"/>
                          <a:cs typeface="Arial"/>
                        </a:rPr>
                        <a:t>успіх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52094" y="5112765"/>
            <a:ext cx="26060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5" dirty="0">
                <a:latin typeface="Arial"/>
                <a:cs typeface="Arial"/>
              </a:rPr>
              <a:t>Вашого</a:t>
            </a:r>
            <a:r>
              <a:rPr sz="2500" b="1" spc="-50" dirty="0">
                <a:latin typeface="Arial"/>
                <a:cs typeface="Arial"/>
              </a:rPr>
              <a:t> </a:t>
            </a:r>
            <a:r>
              <a:rPr sz="2500" b="1" spc="-30" dirty="0">
                <a:latin typeface="Arial"/>
                <a:cs typeface="Arial"/>
              </a:rPr>
              <a:t>проєкту.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18000" y="1772920"/>
            <a:ext cx="4493133" cy="360730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83934" y="615695"/>
            <a:ext cx="1844675" cy="901065"/>
            <a:chOff x="7183934" y="615695"/>
            <a:chExt cx="1844675" cy="9010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3934" y="739528"/>
              <a:ext cx="844687" cy="2247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9476" y="615695"/>
              <a:ext cx="673607" cy="4861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5052" y="1030223"/>
              <a:ext cx="1373124" cy="48615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9650" y="1356733"/>
            <a:ext cx="997874" cy="2293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736598" y="667893"/>
            <a:ext cx="7147559" cy="9074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marR="5080" indent="-256540" algn="just">
              <a:lnSpc>
                <a:spcPct val="80000"/>
              </a:lnSpc>
              <a:spcBef>
                <a:spcPts val="509"/>
              </a:spcBef>
              <a:buClr>
                <a:srgbClr val="0E6EC5"/>
              </a:buClr>
              <a:buSzPct val="67647"/>
              <a:buFont typeface="Microsoft Sans Serif"/>
              <a:buChar char=""/>
              <a:tabLst>
                <a:tab pos="269240" algn="l"/>
              </a:tabLst>
            </a:pPr>
            <a:r>
              <a:rPr sz="1700" b="1" spc="-10" dirty="0">
                <a:latin typeface="Arial"/>
                <a:cs typeface="Arial"/>
              </a:rPr>
              <a:t>Беремо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відповідну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для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конкретного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spc="5" dirty="0">
                <a:latin typeface="Arial"/>
                <a:cs typeface="Arial"/>
              </a:rPr>
              <a:t>проєкту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Arial"/>
                <a:cs typeface="Arial"/>
              </a:rPr>
              <a:t>цільову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 дію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з </a:t>
            </a:r>
            <a:r>
              <a:rPr sz="1700" b="1" spc="-459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першого стовпчика </a:t>
            </a:r>
            <a:r>
              <a:rPr sz="1700" b="1" dirty="0">
                <a:latin typeface="Arial"/>
                <a:cs typeface="Arial"/>
              </a:rPr>
              <a:t>і </a:t>
            </a:r>
            <a:r>
              <a:rPr sz="1700" b="1" spc="-5" dirty="0">
                <a:latin typeface="Arial"/>
                <a:cs typeface="Arial"/>
              </a:rPr>
              <a:t>підбираємо </a:t>
            </a:r>
            <a:r>
              <a:rPr sz="1700" b="1" spc="-5" dirty="0">
                <a:solidFill>
                  <a:srgbClr val="3333CC"/>
                </a:solidFill>
                <a:latin typeface="Arial"/>
                <a:cs typeface="Arial"/>
              </a:rPr>
              <a:t>цільовий предмет </a:t>
            </a:r>
            <a:r>
              <a:rPr sz="1700" b="1" dirty="0">
                <a:latin typeface="Arial"/>
                <a:cs typeface="Arial"/>
              </a:rPr>
              <a:t>з </a:t>
            </a:r>
            <a:r>
              <a:rPr sz="1700" b="1" spc="-15" dirty="0">
                <a:latin typeface="Arial"/>
                <a:cs typeface="Arial"/>
              </a:rPr>
              <a:t>другого 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стовпчика. </a:t>
            </a:r>
            <a:r>
              <a:rPr sz="1700" b="1" dirty="0">
                <a:latin typeface="Arial"/>
                <a:cs typeface="Arial"/>
              </a:rPr>
              <a:t>Наприклад, </a:t>
            </a:r>
            <a:r>
              <a:rPr sz="1700" b="1" spc="-5" dirty="0">
                <a:latin typeface="Arial"/>
                <a:cs typeface="Arial"/>
              </a:rPr>
              <a:t>метою </a:t>
            </a:r>
            <a:r>
              <a:rPr sz="1700" b="1" spc="5" dirty="0">
                <a:latin typeface="Arial"/>
                <a:cs typeface="Arial"/>
              </a:rPr>
              <a:t>проєкту </a:t>
            </a:r>
            <a:r>
              <a:rPr sz="1700" b="1" spc="-15" dirty="0">
                <a:latin typeface="Arial"/>
                <a:cs typeface="Arial"/>
              </a:rPr>
              <a:t>може </a:t>
            </a:r>
            <a:r>
              <a:rPr sz="1700" b="1" spc="-5" dirty="0">
                <a:latin typeface="Arial"/>
                <a:cs typeface="Arial"/>
              </a:rPr>
              <a:t>бути «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розкриття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333CC"/>
                </a:solidFill>
                <a:latin typeface="Arial"/>
                <a:cs typeface="Arial"/>
              </a:rPr>
              <a:t>принципів</a:t>
            </a:r>
            <a:r>
              <a:rPr sz="1700" b="1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3333CC"/>
                </a:solidFill>
                <a:latin typeface="Arial"/>
                <a:cs typeface="Arial"/>
              </a:rPr>
              <a:t>формування</a:t>
            </a:r>
            <a:r>
              <a:rPr sz="1700" b="1" spc="-15" dirty="0">
                <a:latin typeface="Arial"/>
                <a:cs typeface="Arial"/>
              </a:rPr>
              <a:t>»,</a:t>
            </a:r>
            <a:r>
              <a:rPr sz="1700" b="1" spc="3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«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розробка</a:t>
            </a:r>
            <a:r>
              <a:rPr sz="1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3333CC"/>
                </a:solidFill>
                <a:latin typeface="Arial"/>
                <a:cs typeface="Arial"/>
              </a:rPr>
              <a:t>теоретичної</a:t>
            </a:r>
            <a:r>
              <a:rPr sz="1700" b="1" spc="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3333CC"/>
                </a:solidFill>
                <a:latin typeface="Arial"/>
                <a:cs typeface="Arial"/>
              </a:rPr>
              <a:t>моделі</a:t>
            </a:r>
            <a:r>
              <a:rPr sz="1700" b="1" spc="-10" dirty="0">
                <a:latin typeface="Arial"/>
                <a:cs typeface="Arial"/>
              </a:rPr>
              <a:t>»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і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spc="-85" dirty="0">
                <a:latin typeface="Arial"/>
                <a:cs typeface="Arial"/>
              </a:rPr>
              <a:t>т.</a:t>
            </a:r>
            <a:r>
              <a:rPr sz="1700" b="1" spc="3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і.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5044" y="73152"/>
            <a:ext cx="7648955" cy="78638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478914" y="1642872"/>
            <a:ext cx="3155315" cy="4490720"/>
            <a:chOff x="1478914" y="1642872"/>
            <a:chExt cx="3155315" cy="4490720"/>
          </a:xfrm>
        </p:grpSpPr>
        <p:sp>
          <p:nvSpPr>
            <p:cNvPr id="10" name="object 10"/>
            <p:cNvSpPr/>
            <p:nvPr/>
          </p:nvSpPr>
          <p:spPr>
            <a:xfrm>
              <a:off x="1478914" y="1661160"/>
              <a:ext cx="3155315" cy="4314825"/>
            </a:xfrm>
            <a:custGeom>
              <a:avLst/>
              <a:gdLst/>
              <a:ahLst/>
              <a:cxnLst/>
              <a:rect l="l" t="t" r="r" b="b"/>
              <a:pathLst>
                <a:path w="3155315" h="4314825">
                  <a:moveTo>
                    <a:pt x="2839339" y="0"/>
                  </a:moveTo>
                  <a:lnTo>
                    <a:pt x="315467" y="0"/>
                  </a:lnTo>
                  <a:lnTo>
                    <a:pt x="268846" y="3420"/>
                  </a:lnTo>
                  <a:lnTo>
                    <a:pt x="224350" y="13355"/>
                  </a:lnTo>
                  <a:lnTo>
                    <a:pt x="182467" y="29317"/>
                  </a:lnTo>
                  <a:lnTo>
                    <a:pt x="143685" y="50819"/>
                  </a:lnTo>
                  <a:lnTo>
                    <a:pt x="108491" y="77373"/>
                  </a:lnTo>
                  <a:lnTo>
                    <a:pt x="77373" y="108491"/>
                  </a:lnTo>
                  <a:lnTo>
                    <a:pt x="50819" y="143685"/>
                  </a:lnTo>
                  <a:lnTo>
                    <a:pt x="29317" y="182467"/>
                  </a:lnTo>
                  <a:lnTo>
                    <a:pt x="13355" y="224350"/>
                  </a:lnTo>
                  <a:lnTo>
                    <a:pt x="3420" y="268846"/>
                  </a:lnTo>
                  <a:lnTo>
                    <a:pt x="0" y="315467"/>
                  </a:lnTo>
                  <a:lnTo>
                    <a:pt x="0" y="3999217"/>
                  </a:lnTo>
                  <a:lnTo>
                    <a:pt x="3420" y="4045835"/>
                  </a:lnTo>
                  <a:lnTo>
                    <a:pt x="13355" y="4090329"/>
                  </a:lnTo>
                  <a:lnTo>
                    <a:pt x="29317" y="4132212"/>
                  </a:lnTo>
                  <a:lnTo>
                    <a:pt x="50819" y="4170994"/>
                  </a:lnTo>
                  <a:lnTo>
                    <a:pt x="77373" y="4206188"/>
                  </a:lnTo>
                  <a:lnTo>
                    <a:pt x="108491" y="4237307"/>
                  </a:lnTo>
                  <a:lnTo>
                    <a:pt x="143685" y="4263862"/>
                  </a:lnTo>
                  <a:lnTo>
                    <a:pt x="182467" y="4285365"/>
                  </a:lnTo>
                  <a:lnTo>
                    <a:pt x="224350" y="4301328"/>
                  </a:lnTo>
                  <a:lnTo>
                    <a:pt x="268846" y="4311264"/>
                  </a:lnTo>
                  <a:lnTo>
                    <a:pt x="315467" y="4314685"/>
                  </a:lnTo>
                  <a:lnTo>
                    <a:pt x="2839339" y="4314685"/>
                  </a:lnTo>
                  <a:lnTo>
                    <a:pt x="2885960" y="4311264"/>
                  </a:lnTo>
                  <a:lnTo>
                    <a:pt x="2930456" y="4301328"/>
                  </a:lnTo>
                  <a:lnTo>
                    <a:pt x="2972339" y="4285365"/>
                  </a:lnTo>
                  <a:lnTo>
                    <a:pt x="3011121" y="4263862"/>
                  </a:lnTo>
                  <a:lnTo>
                    <a:pt x="3046315" y="4237307"/>
                  </a:lnTo>
                  <a:lnTo>
                    <a:pt x="3077433" y="4206188"/>
                  </a:lnTo>
                  <a:lnTo>
                    <a:pt x="3103987" y="4170994"/>
                  </a:lnTo>
                  <a:lnTo>
                    <a:pt x="3125489" y="4132212"/>
                  </a:lnTo>
                  <a:lnTo>
                    <a:pt x="3141451" y="4090329"/>
                  </a:lnTo>
                  <a:lnTo>
                    <a:pt x="3151386" y="4045835"/>
                  </a:lnTo>
                  <a:lnTo>
                    <a:pt x="3154807" y="3999217"/>
                  </a:lnTo>
                  <a:lnTo>
                    <a:pt x="3154807" y="315467"/>
                  </a:lnTo>
                  <a:lnTo>
                    <a:pt x="3151386" y="268846"/>
                  </a:lnTo>
                  <a:lnTo>
                    <a:pt x="3141451" y="224350"/>
                  </a:lnTo>
                  <a:lnTo>
                    <a:pt x="3125489" y="182467"/>
                  </a:lnTo>
                  <a:lnTo>
                    <a:pt x="3103987" y="143685"/>
                  </a:lnTo>
                  <a:lnTo>
                    <a:pt x="3077433" y="108491"/>
                  </a:lnTo>
                  <a:lnTo>
                    <a:pt x="3046315" y="77373"/>
                  </a:lnTo>
                  <a:lnTo>
                    <a:pt x="3011121" y="50819"/>
                  </a:lnTo>
                  <a:lnTo>
                    <a:pt x="2972339" y="29317"/>
                  </a:lnTo>
                  <a:lnTo>
                    <a:pt x="2930456" y="13355"/>
                  </a:lnTo>
                  <a:lnTo>
                    <a:pt x="2885960" y="3420"/>
                  </a:lnTo>
                  <a:lnTo>
                    <a:pt x="2839339" y="0"/>
                  </a:lnTo>
                  <a:close/>
                </a:path>
              </a:pathLst>
            </a:custGeom>
            <a:solidFill>
              <a:srgbClr val="CA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8527" y="1642872"/>
              <a:ext cx="2394204" cy="9707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6500" y="2115312"/>
              <a:ext cx="1191768" cy="9707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7077" y="2775330"/>
              <a:ext cx="2578732" cy="335779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847850" y="1742008"/>
            <a:ext cx="2417445" cy="43160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62585" marR="353060" algn="ctr">
              <a:lnSpc>
                <a:spcPts val="3720"/>
              </a:lnSpc>
              <a:spcBef>
                <a:spcPts val="725"/>
              </a:spcBef>
            </a:pPr>
            <a:r>
              <a:rPr sz="3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Цільо</a:t>
            </a:r>
            <a:r>
              <a:rPr sz="36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в</a:t>
            </a:r>
            <a:r>
              <a:rPr sz="3600" dirty="0">
                <a:solidFill>
                  <a:srgbClr val="FF0000"/>
                </a:solidFill>
                <a:latin typeface="Microsoft Sans Serif"/>
                <a:cs typeface="Microsoft Sans Serif"/>
              </a:rPr>
              <a:t>а  </a:t>
            </a:r>
            <a:r>
              <a:rPr sz="36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дія</a:t>
            </a:r>
            <a:endParaRPr sz="360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430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розробка</a:t>
            </a:r>
            <a:endParaRPr sz="1300">
              <a:latin typeface="Arial"/>
              <a:cs typeface="Arial"/>
            </a:endParaRPr>
          </a:p>
          <a:p>
            <a:pPr marL="570230" marR="561975" indent="635" algn="ctr">
              <a:lnSpc>
                <a:spcPct val="169000"/>
              </a:lnSpc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обґрунтування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характер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ка  виявлення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визначення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ct val="169000"/>
              </a:lnSpc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експериментальна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перевірка </a:t>
            </a:r>
            <a:r>
              <a:rPr sz="1300" b="1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аналіз</a:t>
            </a:r>
            <a:endParaRPr sz="1300">
              <a:latin typeface="Arial"/>
              <a:cs typeface="Arial"/>
            </a:endParaRPr>
          </a:p>
          <a:p>
            <a:pPr marL="478790" marR="471170" indent="1270" algn="ctr">
              <a:lnSpc>
                <a:spcPct val="169000"/>
              </a:lnSpc>
            </a:pP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вивчення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розкриття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забезпечення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т.і.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70322" y="1658111"/>
            <a:ext cx="3155315" cy="4436745"/>
            <a:chOff x="4870322" y="1658111"/>
            <a:chExt cx="3155315" cy="4436745"/>
          </a:xfrm>
        </p:grpSpPr>
        <p:sp>
          <p:nvSpPr>
            <p:cNvPr id="16" name="object 16"/>
            <p:cNvSpPr/>
            <p:nvPr/>
          </p:nvSpPr>
          <p:spPr>
            <a:xfrm>
              <a:off x="4870322" y="1699640"/>
              <a:ext cx="3155315" cy="4161154"/>
            </a:xfrm>
            <a:custGeom>
              <a:avLst/>
              <a:gdLst/>
              <a:ahLst/>
              <a:cxnLst/>
              <a:rect l="l" t="t" r="r" b="b"/>
              <a:pathLst>
                <a:path w="3155315" h="4161154">
                  <a:moveTo>
                    <a:pt x="2839338" y="0"/>
                  </a:moveTo>
                  <a:lnTo>
                    <a:pt x="315467" y="0"/>
                  </a:lnTo>
                  <a:lnTo>
                    <a:pt x="268846" y="3423"/>
                  </a:lnTo>
                  <a:lnTo>
                    <a:pt x="224350" y="13366"/>
                  </a:lnTo>
                  <a:lnTo>
                    <a:pt x="182467" y="29341"/>
                  </a:lnTo>
                  <a:lnTo>
                    <a:pt x="143685" y="50858"/>
                  </a:lnTo>
                  <a:lnTo>
                    <a:pt x="108491" y="77428"/>
                  </a:lnTo>
                  <a:lnTo>
                    <a:pt x="77373" y="108563"/>
                  </a:lnTo>
                  <a:lnTo>
                    <a:pt x="50819" y="143774"/>
                  </a:lnTo>
                  <a:lnTo>
                    <a:pt x="29317" y="182571"/>
                  </a:lnTo>
                  <a:lnTo>
                    <a:pt x="13355" y="224466"/>
                  </a:lnTo>
                  <a:lnTo>
                    <a:pt x="3420" y="268970"/>
                  </a:lnTo>
                  <a:lnTo>
                    <a:pt x="0" y="315595"/>
                  </a:lnTo>
                  <a:lnTo>
                    <a:pt x="0" y="3845179"/>
                  </a:lnTo>
                  <a:lnTo>
                    <a:pt x="3420" y="3891797"/>
                  </a:lnTo>
                  <a:lnTo>
                    <a:pt x="13355" y="3936291"/>
                  </a:lnTo>
                  <a:lnTo>
                    <a:pt x="29317" y="3978173"/>
                  </a:lnTo>
                  <a:lnTo>
                    <a:pt x="50819" y="4016956"/>
                  </a:lnTo>
                  <a:lnTo>
                    <a:pt x="77373" y="4052150"/>
                  </a:lnTo>
                  <a:lnTo>
                    <a:pt x="108491" y="4083269"/>
                  </a:lnTo>
                  <a:lnTo>
                    <a:pt x="143685" y="4109823"/>
                  </a:lnTo>
                  <a:lnTo>
                    <a:pt x="182467" y="4131327"/>
                  </a:lnTo>
                  <a:lnTo>
                    <a:pt x="224350" y="4147290"/>
                  </a:lnTo>
                  <a:lnTo>
                    <a:pt x="268846" y="4157226"/>
                  </a:lnTo>
                  <a:lnTo>
                    <a:pt x="315467" y="4160647"/>
                  </a:lnTo>
                  <a:lnTo>
                    <a:pt x="2839338" y="4160647"/>
                  </a:lnTo>
                  <a:lnTo>
                    <a:pt x="2885960" y="4157226"/>
                  </a:lnTo>
                  <a:lnTo>
                    <a:pt x="2930456" y="4147290"/>
                  </a:lnTo>
                  <a:lnTo>
                    <a:pt x="2972339" y="4131327"/>
                  </a:lnTo>
                  <a:lnTo>
                    <a:pt x="3011121" y="4109823"/>
                  </a:lnTo>
                  <a:lnTo>
                    <a:pt x="3046315" y="4083269"/>
                  </a:lnTo>
                  <a:lnTo>
                    <a:pt x="3077433" y="4052150"/>
                  </a:lnTo>
                  <a:lnTo>
                    <a:pt x="3103987" y="4016956"/>
                  </a:lnTo>
                  <a:lnTo>
                    <a:pt x="3125489" y="3978173"/>
                  </a:lnTo>
                  <a:lnTo>
                    <a:pt x="3141451" y="3936291"/>
                  </a:lnTo>
                  <a:lnTo>
                    <a:pt x="3151386" y="3891797"/>
                  </a:lnTo>
                  <a:lnTo>
                    <a:pt x="3154806" y="3845179"/>
                  </a:lnTo>
                  <a:lnTo>
                    <a:pt x="3154806" y="315595"/>
                  </a:lnTo>
                  <a:lnTo>
                    <a:pt x="3151386" y="268970"/>
                  </a:lnTo>
                  <a:lnTo>
                    <a:pt x="3141451" y="224466"/>
                  </a:lnTo>
                  <a:lnTo>
                    <a:pt x="3125489" y="182571"/>
                  </a:lnTo>
                  <a:lnTo>
                    <a:pt x="3103987" y="143774"/>
                  </a:lnTo>
                  <a:lnTo>
                    <a:pt x="3077433" y="108563"/>
                  </a:lnTo>
                  <a:lnTo>
                    <a:pt x="3046315" y="77428"/>
                  </a:lnTo>
                  <a:lnTo>
                    <a:pt x="3011121" y="50858"/>
                  </a:lnTo>
                  <a:lnTo>
                    <a:pt x="2972339" y="29341"/>
                  </a:lnTo>
                  <a:lnTo>
                    <a:pt x="2930456" y="13366"/>
                  </a:lnTo>
                  <a:lnTo>
                    <a:pt x="2885960" y="3423"/>
                  </a:lnTo>
                  <a:lnTo>
                    <a:pt x="2839338" y="0"/>
                  </a:lnTo>
                  <a:close/>
                </a:path>
              </a:pathLst>
            </a:custGeom>
            <a:solidFill>
              <a:srgbClr val="CAD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8363" y="1658111"/>
              <a:ext cx="2656332" cy="9707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88279" y="2130551"/>
              <a:ext cx="2350007" cy="9707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58485" y="2736850"/>
              <a:ext cx="2578533" cy="335768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459095" y="1757553"/>
            <a:ext cx="1980564" cy="42621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 algn="ctr">
              <a:lnSpc>
                <a:spcPts val="3720"/>
              </a:lnSpc>
              <a:spcBef>
                <a:spcPts val="725"/>
              </a:spcBef>
            </a:pPr>
            <a:r>
              <a:rPr sz="3600" spc="-5" dirty="0">
                <a:solidFill>
                  <a:srgbClr val="3333CC"/>
                </a:solidFill>
                <a:latin typeface="Microsoft Sans Serif"/>
                <a:cs typeface="Microsoft Sans Serif"/>
              </a:rPr>
              <a:t>Цільовий  </a:t>
            </a:r>
            <a:r>
              <a:rPr sz="3600" spc="-55" dirty="0">
                <a:solidFill>
                  <a:srgbClr val="3333CC"/>
                </a:solidFill>
                <a:latin typeface="Microsoft Sans Serif"/>
                <a:cs typeface="Microsoft Sans Serif"/>
              </a:rPr>
              <a:t>предмет</a:t>
            </a:r>
            <a:endParaRPr sz="36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механізми</a:t>
            </a:r>
            <a:endParaRPr sz="1300">
              <a:latin typeface="Arial"/>
              <a:cs typeface="Arial"/>
            </a:endParaRPr>
          </a:p>
          <a:p>
            <a:pPr marL="694055" marR="685800" indent="-635" algn="ctr">
              <a:lnSpc>
                <a:spcPts val="2640"/>
              </a:lnSpc>
              <a:spcBef>
                <a:spcPts val="260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засоби </a:t>
            </a:r>
            <a:r>
              <a:rPr sz="1300" b="1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оги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система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критеріїв</a:t>
            </a:r>
            <a:endParaRPr sz="1300">
              <a:latin typeface="Arial"/>
              <a:cs typeface="Arial"/>
            </a:endParaRPr>
          </a:p>
          <a:p>
            <a:pPr marL="46355" marR="40640" indent="1905" algn="ctr">
              <a:lnSpc>
                <a:spcPct val="169000"/>
              </a:lnSpc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зміст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 методи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принципи 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формування </a:t>
            </a:r>
            <a:r>
              <a:rPr sz="1300" b="1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умови</a:t>
            </a:r>
            <a:endParaRPr sz="1300">
              <a:latin typeface="Arial"/>
              <a:cs typeface="Arial"/>
            </a:endParaRPr>
          </a:p>
          <a:p>
            <a:pPr marL="198755" marR="191770" algn="ctr">
              <a:lnSpc>
                <a:spcPts val="2640"/>
              </a:lnSpc>
              <a:spcBef>
                <a:spcPts val="265"/>
              </a:spcBef>
            </a:pP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система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 діяльності </a:t>
            </a:r>
            <a:r>
              <a:rPr sz="1300" b="1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концепція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теоретична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модель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т.і.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735" y="1062443"/>
            <a:ext cx="7134479" cy="50308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7672" y="231178"/>
            <a:ext cx="6519672" cy="72056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504" y="1052791"/>
            <a:ext cx="9036685" cy="5758815"/>
            <a:chOff x="107504" y="1052791"/>
            <a:chExt cx="9036685" cy="5758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7987" y="1052791"/>
              <a:ext cx="7716011" cy="50299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04" y="2636964"/>
              <a:ext cx="1335024" cy="117633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4832" y="217462"/>
            <a:ext cx="6519672" cy="7205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4080" y="2669794"/>
            <a:ext cx="1217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616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МЕ</a:t>
            </a:r>
            <a:r>
              <a:rPr sz="2400" b="1" spc="-1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А	=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6384" y="2043676"/>
            <a:ext cx="2874301" cy="17709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3335" marR="5080" indent="-635" algn="ctr">
              <a:lnSpc>
                <a:spcPct val="86300"/>
              </a:lnSpc>
              <a:spcBef>
                <a:spcPts val="455"/>
              </a:spcBef>
            </a:pPr>
            <a:r>
              <a:rPr spc="-45" dirty="0"/>
              <a:t>ефект,</a:t>
            </a:r>
            <a:r>
              <a:rPr spc="25" dirty="0"/>
              <a:t> </a:t>
            </a:r>
            <a:r>
              <a:rPr spc="-5" dirty="0"/>
              <a:t>який </a:t>
            </a:r>
            <a:r>
              <a:rPr dirty="0"/>
              <a:t> </a:t>
            </a:r>
            <a:r>
              <a:rPr spc="-5" dirty="0"/>
              <a:t>п</a:t>
            </a:r>
            <a:r>
              <a:rPr dirty="0"/>
              <a:t>е</a:t>
            </a:r>
            <a:r>
              <a:rPr spc="-5" dirty="0"/>
              <a:t>редб</a:t>
            </a:r>
            <a:r>
              <a:rPr spc="-60" dirty="0"/>
              <a:t>а</a:t>
            </a:r>
            <a:r>
              <a:rPr spc="-5" dirty="0"/>
              <a:t>чає</a:t>
            </a:r>
            <a:r>
              <a:rPr spc="-40" dirty="0"/>
              <a:t>т</a:t>
            </a:r>
            <a:r>
              <a:rPr spc="-5" dirty="0"/>
              <a:t>ься  </a:t>
            </a:r>
            <a:r>
              <a:rPr spc="-15" dirty="0"/>
              <a:t>одержати</a:t>
            </a:r>
            <a:r>
              <a:rPr dirty="0"/>
              <a:t> </a:t>
            </a:r>
            <a:r>
              <a:rPr spc="-10" dirty="0"/>
              <a:t>(чого </a:t>
            </a:r>
            <a:r>
              <a:rPr spc="-5" dirty="0"/>
              <a:t> пер</a:t>
            </a:r>
            <a:r>
              <a:rPr spc="-10" dirty="0"/>
              <a:t>едб</a:t>
            </a:r>
            <a:r>
              <a:rPr spc="-70" dirty="0"/>
              <a:t>а</a:t>
            </a:r>
            <a:r>
              <a:rPr spc="-5" dirty="0"/>
              <a:t>чає</a:t>
            </a:r>
            <a:r>
              <a:rPr spc="-45" dirty="0"/>
              <a:t>т</a:t>
            </a:r>
            <a:r>
              <a:rPr spc="-15" dirty="0"/>
              <a:t>ь</a:t>
            </a:r>
            <a:r>
              <a:rPr spc="-10" dirty="0"/>
              <a:t>ся  досягти?)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0300" y="2043683"/>
            <a:ext cx="2866643" cy="17693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03923" y="2253742"/>
            <a:ext cx="2274570" cy="12280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78105" algn="ctr">
              <a:lnSpc>
                <a:spcPct val="86200"/>
              </a:lnSpc>
              <a:spcBef>
                <a:spcPts val="459"/>
              </a:spcBef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за допомогою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чого?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(варіанти: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основі чого?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через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що?)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6296" y="3997452"/>
            <a:ext cx="2866644" cy="17693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10588" y="4352035"/>
            <a:ext cx="2258060" cy="93789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-1905" algn="ctr">
              <a:lnSpc>
                <a:spcPct val="86100"/>
              </a:lnSpc>
              <a:spcBef>
                <a:spcPts val="459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якісні й (або)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кількісні</a:t>
            </a:r>
            <a:r>
              <a:rPr sz="2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виміри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вищевказаного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5632" y="3997452"/>
            <a:ext cx="2866643" cy="176936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57647" y="4496561"/>
            <a:ext cx="2096770" cy="6502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651510" marR="5080" indent="-638810">
              <a:lnSpc>
                <a:spcPts val="2280"/>
              </a:lnSpc>
              <a:spcBef>
                <a:spcPts val="470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який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відрізок </a:t>
            </a:r>
            <a:r>
              <a:rPr sz="2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часу?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9" y="243840"/>
            <a:ext cx="7680959" cy="6567805"/>
            <a:chOff x="1463039" y="243840"/>
            <a:chExt cx="7680959" cy="6567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3039" y="243840"/>
              <a:ext cx="7680959" cy="7863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52139" y="845311"/>
              <a:ext cx="5418455" cy="2070735"/>
            </a:xfrm>
            <a:custGeom>
              <a:avLst/>
              <a:gdLst/>
              <a:ahLst/>
              <a:cxnLst/>
              <a:rect l="l" t="t" r="r" b="b"/>
              <a:pathLst>
                <a:path w="5418455" h="2070735">
                  <a:moveTo>
                    <a:pt x="5417947" y="1035177"/>
                  </a:moveTo>
                  <a:lnTo>
                    <a:pt x="4462386" y="79629"/>
                  </a:lnTo>
                  <a:lnTo>
                    <a:pt x="4382770" y="0"/>
                  </a:lnTo>
                  <a:lnTo>
                    <a:pt x="4382770" y="281051"/>
                  </a:lnTo>
                  <a:lnTo>
                    <a:pt x="0" y="281051"/>
                  </a:lnTo>
                  <a:lnTo>
                    <a:pt x="0" y="1789176"/>
                  </a:lnTo>
                  <a:lnTo>
                    <a:pt x="4382770" y="1789176"/>
                  </a:lnTo>
                  <a:lnTo>
                    <a:pt x="4382770" y="2070354"/>
                  </a:lnTo>
                  <a:lnTo>
                    <a:pt x="4462513" y="1990598"/>
                  </a:lnTo>
                  <a:lnTo>
                    <a:pt x="5417947" y="1035177"/>
                  </a:lnTo>
                  <a:close/>
                </a:path>
              </a:pathLst>
            </a:custGeom>
            <a:solidFill>
              <a:srgbClr val="CADFF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76269" y="1118362"/>
            <a:ext cx="4636770" cy="15278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0" marR="5080" indent="-114300" algn="just">
              <a:lnSpc>
                <a:spcPct val="86200"/>
              </a:lnSpc>
              <a:spcBef>
                <a:spcPts val="335"/>
              </a:spcBef>
              <a:buFont typeface="Microsoft Sans Serif"/>
              <a:buChar char="•"/>
              <a:tabLst>
                <a:tab pos="127000" algn="l"/>
              </a:tabLst>
            </a:pPr>
            <a:r>
              <a:rPr sz="1400" b="1" spc="-10" dirty="0">
                <a:latin typeface="Arial"/>
                <a:cs typeface="Arial"/>
              </a:rPr>
              <a:t>створити </a:t>
            </a:r>
            <a:r>
              <a:rPr sz="1400" b="1" spc="-5" dirty="0">
                <a:latin typeface="Arial"/>
                <a:cs typeface="Arial"/>
              </a:rPr>
              <a:t>святковий настрій дружині Оксані, </a:t>
            </a:r>
            <a:r>
              <a:rPr sz="1400" b="1" spc="-10" dirty="0">
                <a:latin typeface="Arial"/>
                <a:cs typeface="Arial"/>
              </a:rPr>
              <a:t>дочці 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Світлані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й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тещі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Раїсі</a:t>
            </a:r>
            <a:r>
              <a:rPr sz="1400" b="1" spc="-5" dirty="0">
                <a:latin typeface="Arial"/>
                <a:cs typeface="Arial"/>
              </a:rPr>
              <a:t> Павлівні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(досяжність,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вигідність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4607A"/>
                </a:solidFill>
                <a:latin typeface="Arial"/>
                <a:cs typeface="Arial"/>
              </a:rPr>
              <a:t>(Для</a:t>
            </a:r>
            <a:r>
              <a:rPr sz="1400" b="1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607A"/>
                </a:solidFill>
                <a:latin typeface="Arial"/>
                <a:cs typeface="Arial"/>
              </a:rPr>
              <a:t>чого?</a:t>
            </a:r>
            <a:r>
              <a:rPr sz="1400" b="1" spc="-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607A"/>
                </a:solidFill>
                <a:latin typeface="Arial"/>
                <a:cs typeface="Arial"/>
              </a:rPr>
              <a:t>Чи</a:t>
            </a:r>
            <a:r>
              <a:rPr sz="1400" b="1" spc="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4607A"/>
                </a:solidFill>
                <a:latin typeface="Arial"/>
                <a:cs typeface="Arial"/>
              </a:rPr>
              <a:t>реально</a:t>
            </a:r>
            <a:r>
              <a:rPr sz="1400" b="1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4607A"/>
                </a:solidFill>
                <a:latin typeface="Arial"/>
                <a:cs typeface="Arial"/>
              </a:rPr>
              <a:t>поставлена </a:t>
            </a:r>
            <a:r>
              <a:rPr sz="1400" b="1" spc="-10" dirty="0">
                <a:solidFill>
                  <a:srgbClr val="04607A"/>
                </a:solidFill>
                <a:latin typeface="Arial"/>
                <a:cs typeface="Arial"/>
              </a:rPr>
              <a:t> мета?)</a:t>
            </a:r>
            <a:r>
              <a:rPr sz="1400" b="1" spc="-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шляхом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проведення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святкової</a:t>
            </a:r>
            <a:r>
              <a:rPr sz="1400" b="1" spc="-10" dirty="0">
                <a:latin typeface="Arial"/>
                <a:cs typeface="Arial"/>
              </a:rPr>
              <a:t> вечері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родині </a:t>
            </a:r>
            <a:r>
              <a:rPr sz="1400" b="1" spc="-10" dirty="0">
                <a:latin typeface="Arial"/>
                <a:cs typeface="Arial"/>
              </a:rPr>
              <a:t>Петрових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(Що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конкретно 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буде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зроблено?)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на 6 </a:t>
            </a:r>
            <a:r>
              <a:rPr sz="1400" b="1" spc="-5" dirty="0">
                <a:latin typeface="Arial"/>
                <a:cs typeface="Arial"/>
              </a:rPr>
              <a:t>персон </a:t>
            </a:r>
            <a:r>
              <a:rPr sz="1400" b="1" dirty="0">
                <a:latin typeface="Arial"/>
                <a:cs typeface="Arial"/>
              </a:rPr>
              <a:t>з 4 </a:t>
            </a:r>
            <a:r>
              <a:rPr sz="1400" b="1" spc="-20" dirty="0">
                <a:latin typeface="Arial"/>
                <a:cs typeface="Arial"/>
              </a:rPr>
              <a:t>блюд </a:t>
            </a:r>
            <a:r>
              <a:rPr sz="1400" b="1" spc="-5" dirty="0">
                <a:latin typeface="Arial"/>
                <a:cs typeface="Arial"/>
              </a:rPr>
              <a:t>(конкретність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вимірність: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у 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якій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кількості,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якості?)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до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21:00</a:t>
            </a:r>
            <a:r>
              <a:rPr sz="1400" b="1" dirty="0">
                <a:latin typeface="Arial"/>
                <a:cs typeface="Arial"/>
              </a:rPr>
              <a:t> 8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березня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2021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року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(часові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рамки)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4456" y="1483486"/>
            <a:ext cx="3622675" cy="795020"/>
            <a:chOff x="84456" y="1483486"/>
            <a:chExt cx="3622675" cy="795020"/>
          </a:xfrm>
        </p:grpSpPr>
        <p:sp>
          <p:nvSpPr>
            <p:cNvPr id="7" name="object 7"/>
            <p:cNvSpPr/>
            <p:nvPr/>
          </p:nvSpPr>
          <p:spPr>
            <a:xfrm>
              <a:off x="111862" y="1510029"/>
              <a:ext cx="3568065" cy="741045"/>
            </a:xfrm>
            <a:custGeom>
              <a:avLst/>
              <a:gdLst/>
              <a:ahLst/>
              <a:cxnLst/>
              <a:rect l="l" t="t" r="r" b="b"/>
              <a:pathLst>
                <a:path w="3568065" h="741044">
                  <a:moveTo>
                    <a:pt x="3444264" y="0"/>
                  </a:moveTo>
                  <a:lnTo>
                    <a:pt x="123468" y="0"/>
                  </a:lnTo>
                  <a:lnTo>
                    <a:pt x="75410" y="9715"/>
                  </a:lnTo>
                  <a:lnTo>
                    <a:pt x="36164" y="36194"/>
                  </a:lnTo>
                  <a:lnTo>
                    <a:pt x="9703" y="75437"/>
                  </a:lnTo>
                  <a:lnTo>
                    <a:pt x="0" y="123444"/>
                  </a:lnTo>
                  <a:lnTo>
                    <a:pt x="0" y="617347"/>
                  </a:lnTo>
                  <a:lnTo>
                    <a:pt x="9703" y="665406"/>
                  </a:lnTo>
                  <a:lnTo>
                    <a:pt x="36164" y="704643"/>
                  </a:lnTo>
                  <a:lnTo>
                    <a:pt x="75410" y="731093"/>
                  </a:lnTo>
                  <a:lnTo>
                    <a:pt x="123468" y="740791"/>
                  </a:lnTo>
                  <a:lnTo>
                    <a:pt x="3444264" y="740791"/>
                  </a:lnTo>
                  <a:lnTo>
                    <a:pt x="3492323" y="731093"/>
                  </a:lnTo>
                  <a:lnTo>
                    <a:pt x="3531560" y="704643"/>
                  </a:lnTo>
                  <a:lnTo>
                    <a:pt x="3558010" y="665406"/>
                  </a:lnTo>
                  <a:lnTo>
                    <a:pt x="3567708" y="617347"/>
                  </a:lnTo>
                  <a:lnTo>
                    <a:pt x="3567708" y="123444"/>
                  </a:lnTo>
                  <a:lnTo>
                    <a:pt x="3558010" y="75437"/>
                  </a:lnTo>
                  <a:lnTo>
                    <a:pt x="3531560" y="36194"/>
                  </a:lnTo>
                  <a:lnTo>
                    <a:pt x="3492323" y="9715"/>
                  </a:lnTo>
                  <a:lnTo>
                    <a:pt x="3444264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456" y="1483486"/>
              <a:ext cx="3622675" cy="795020"/>
            </a:xfrm>
            <a:custGeom>
              <a:avLst/>
              <a:gdLst/>
              <a:ahLst/>
              <a:cxnLst/>
              <a:rect l="l" t="t" r="r" b="b"/>
              <a:pathLst>
                <a:path w="3622675" h="795019">
                  <a:moveTo>
                    <a:pt x="3485767" y="0"/>
                  </a:moveTo>
                  <a:lnTo>
                    <a:pt x="149465" y="0"/>
                  </a:lnTo>
                  <a:lnTo>
                    <a:pt x="119175" y="2540"/>
                  </a:lnTo>
                  <a:lnTo>
                    <a:pt x="77760" y="19050"/>
                  </a:lnTo>
                  <a:lnTo>
                    <a:pt x="43343" y="44450"/>
                  </a:lnTo>
                  <a:lnTo>
                    <a:pt x="17509" y="80010"/>
                  </a:lnTo>
                  <a:lnTo>
                    <a:pt x="2736" y="121920"/>
                  </a:lnTo>
                  <a:lnTo>
                    <a:pt x="0" y="646430"/>
                  </a:lnTo>
                  <a:lnTo>
                    <a:pt x="927" y="661670"/>
                  </a:lnTo>
                  <a:lnTo>
                    <a:pt x="12365" y="704850"/>
                  </a:lnTo>
                  <a:lnTo>
                    <a:pt x="35347" y="741680"/>
                  </a:lnTo>
                  <a:lnTo>
                    <a:pt x="67575" y="770890"/>
                  </a:lnTo>
                  <a:lnTo>
                    <a:pt x="107364" y="788670"/>
                  </a:lnTo>
                  <a:lnTo>
                    <a:pt x="136790" y="795020"/>
                  </a:lnTo>
                  <a:lnTo>
                    <a:pt x="3488434" y="795020"/>
                  </a:lnTo>
                  <a:lnTo>
                    <a:pt x="3503420" y="792480"/>
                  </a:lnTo>
                  <a:lnTo>
                    <a:pt x="3518025" y="788670"/>
                  </a:lnTo>
                  <a:lnTo>
                    <a:pt x="3531868" y="783590"/>
                  </a:lnTo>
                  <a:lnTo>
                    <a:pt x="3544822" y="775970"/>
                  </a:lnTo>
                  <a:lnTo>
                    <a:pt x="3557141" y="769620"/>
                  </a:lnTo>
                  <a:lnTo>
                    <a:pt x="3567156" y="762000"/>
                  </a:lnTo>
                  <a:lnTo>
                    <a:pt x="138530" y="762000"/>
                  </a:lnTo>
                  <a:lnTo>
                    <a:pt x="126859" y="760730"/>
                  </a:lnTo>
                  <a:lnTo>
                    <a:pt x="84707" y="741680"/>
                  </a:lnTo>
                  <a:lnTo>
                    <a:pt x="52906" y="709930"/>
                  </a:lnTo>
                  <a:lnTo>
                    <a:pt x="35266" y="668020"/>
                  </a:lnTo>
                  <a:lnTo>
                    <a:pt x="32962" y="151130"/>
                  </a:lnTo>
                  <a:lnTo>
                    <a:pt x="33621" y="138430"/>
                  </a:lnTo>
                  <a:lnTo>
                    <a:pt x="47280" y="93980"/>
                  </a:lnTo>
                  <a:lnTo>
                    <a:pt x="76135" y="59690"/>
                  </a:lnTo>
                  <a:lnTo>
                    <a:pt x="116127" y="38100"/>
                  </a:lnTo>
                  <a:lnTo>
                    <a:pt x="139051" y="33020"/>
                  </a:lnTo>
                  <a:lnTo>
                    <a:pt x="3566793" y="33020"/>
                  </a:lnTo>
                  <a:lnTo>
                    <a:pt x="3554982" y="24130"/>
                  </a:lnTo>
                  <a:lnTo>
                    <a:pt x="3542409" y="17780"/>
                  </a:lnTo>
                  <a:lnTo>
                    <a:pt x="3529328" y="11430"/>
                  </a:lnTo>
                  <a:lnTo>
                    <a:pt x="3515231" y="6350"/>
                  </a:lnTo>
                  <a:lnTo>
                    <a:pt x="3500626" y="2540"/>
                  </a:lnTo>
                  <a:lnTo>
                    <a:pt x="3485767" y="0"/>
                  </a:lnTo>
                  <a:close/>
                </a:path>
                <a:path w="3622675" h="795019">
                  <a:moveTo>
                    <a:pt x="3566793" y="33020"/>
                  </a:moveTo>
                  <a:lnTo>
                    <a:pt x="3484116" y="33020"/>
                  </a:lnTo>
                  <a:lnTo>
                    <a:pt x="3507103" y="38100"/>
                  </a:lnTo>
                  <a:lnTo>
                    <a:pt x="3517898" y="41910"/>
                  </a:lnTo>
                  <a:lnTo>
                    <a:pt x="3555363" y="67310"/>
                  </a:lnTo>
                  <a:lnTo>
                    <a:pt x="3580636" y="105410"/>
                  </a:lnTo>
                  <a:lnTo>
                    <a:pt x="3589653" y="148590"/>
                  </a:lnTo>
                  <a:lnTo>
                    <a:pt x="3589780" y="643890"/>
                  </a:lnTo>
                  <a:lnTo>
                    <a:pt x="3589018" y="656590"/>
                  </a:lnTo>
                  <a:lnTo>
                    <a:pt x="3575302" y="701040"/>
                  </a:lnTo>
                  <a:lnTo>
                    <a:pt x="3546600" y="735330"/>
                  </a:lnTo>
                  <a:lnTo>
                    <a:pt x="3506595" y="756920"/>
                  </a:lnTo>
                  <a:lnTo>
                    <a:pt x="3483608" y="762000"/>
                  </a:lnTo>
                  <a:lnTo>
                    <a:pt x="3567156" y="762000"/>
                  </a:lnTo>
                  <a:lnTo>
                    <a:pt x="3597654" y="727710"/>
                  </a:lnTo>
                  <a:lnTo>
                    <a:pt x="3616323" y="688340"/>
                  </a:lnTo>
                  <a:lnTo>
                    <a:pt x="3622673" y="646430"/>
                  </a:lnTo>
                  <a:lnTo>
                    <a:pt x="3622673" y="148590"/>
                  </a:lnTo>
                  <a:lnTo>
                    <a:pt x="3615561" y="104140"/>
                  </a:lnTo>
                  <a:lnTo>
                    <a:pt x="3596130" y="64770"/>
                  </a:lnTo>
                  <a:lnTo>
                    <a:pt x="3577588" y="43180"/>
                  </a:lnTo>
                  <a:lnTo>
                    <a:pt x="3566793" y="33020"/>
                  </a:lnTo>
                  <a:close/>
                </a:path>
                <a:path w="3622675" h="795019">
                  <a:moveTo>
                    <a:pt x="3471670" y="43180"/>
                  </a:moveTo>
                  <a:lnTo>
                    <a:pt x="151776" y="43180"/>
                  </a:lnTo>
                  <a:lnTo>
                    <a:pt x="130173" y="45720"/>
                  </a:lnTo>
                  <a:lnTo>
                    <a:pt x="91819" y="60960"/>
                  </a:lnTo>
                  <a:lnTo>
                    <a:pt x="62609" y="90170"/>
                  </a:lnTo>
                  <a:lnTo>
                    <a:pt x="46264" y="128270"/>
                  </a:lnTo>
                  <a:lnTo>
                    <a:pt x="44053" y="646430"/>
                  </a:lnTo>
                  <a:lnTo>
                    <a:pt x="44448" y="655320"/>
                  </a:lnTo>
                  <a:lnTo>
                    <a:pt x="56424" y="694690"/>
                  </a:lnTo>
                  <a:lnTo>
                    <a:pt x="82294" y="726440"/>
                  </a:lnTo>
                  <a:lnTo>
                    <a:pt x="118362" y="746760"/>
                  </a:lnTo>
                  <a:lnTo>
                    <a:pt x="150900" y="751840"/>
                  </a:lnTo>
                  <a:lnTo>
                    <a:pt x="3470781" y="751840"/>
                  </a:lnTo>
                  <a:lnTo>
                    <a:pt x="3492498" y="749300"/>
                  </a:lnTo>
                  <a:lnTo>
                    <a:pt x="3502785" y="746760"/>
                  </a:lnTo>
                  <a:lnTo>
                    <a:pt x="3512564" y="742950"/>
                  </a:lnTo>
                  <a:lnTo>
                    <a:pt x="3518830" y="740410"/>
                  </a:lnTo>
                  <a:lnTo>
                    <a:pt x="139686" y="740410"/>
                  </a:lnTo>
                  <a:lnTo>
                    <a:pt x="130084" y="737870"/>
                  </a:lnTo>
                  <a:lnTo>
                    <a:pt x="88886" y="717550"/>
                  </a:lnTo>
                  <a:lnTo>
                    <a:pt x="61987" y="680720"/>
                  </a:lnTo>
                  <a:lnTo>
                    <a:pt x="54964" y="151130"/>
                  </a:lnTo>
                  <a:lnTo>
                    <a:pt x="55586" y="139700"/>
                  </a:lnTo>
                  <a:lnTo>
                    <a:pt x="72020" y="95250"/>
                  </a:lnTo>
                  <a:lnTo>
                    <a:pt x="77570" y="88900"/>
                  </a:lnTo>
                  <a:lnTo>
                    <a:pt x="83971" y="81280"/>
                  </a:lnTo>
                  <a:lnTo>
                    <a:pt x="90968" y="76200"/>
                  </a:lnTo>
                  <a:lnTo>
                    <a:pt x="98461" y="69850"/>
                  </a:lnTo>
                  <a:lnTo>
                    <a:pt x="106323" y="66040"/>
                  </a:lnTo>
                  <a:lnTo>
                    <a:pt x="114667" y="62230"/>
                  </a:lnTo>
                  <a:lnTo>
                    <a:pt x="123696" y="58420"/>
                  </a:lnTo>
                  <a:lnTo>
                    <a:pt x="132916" y="55880"/>
                  </a:lnTo>
                  <a:lnTo>
                    <a:pt x="142276" y="54610"/>
                  </a:lnTo>
                  <a:lnTo>
                    <a:pt x="3518787" y="54610"/>
                  </a:lnTo>
                  <a:lnTo>
                    <a:pt x="3514088" y="52070"/>
                  </a:lnTo>
                  <a:lnTo>
                    <a:pt x="3504436" y="48260"/>
                  </a:lnTo>
                  <a:lnTo>
                    <a:pt x="3494149" y="45720"/>
                  </a:lnTo>
                  <a:lnTo>
                    <a:pt x="3483481" y="44450"/>
                  </a:lnTo>
                  <a:lnTo>
                    <a:pt x="3471670" y="43180"/>
                  </a:lnTo>
                  <a:close/>
                </a:path>
                <a:path w="3622675" h="795019">
                  <a:moveTo>
                    <a:pt x="3518787" y="54610"/>
                  </a:moveTo>
                  <a:lnTo>
                    <a:pt x="3471670" y="54610"/>
                  </a:lnTo>
                  <a:lnTo>
                    <a:pt x="3482973" y="55880"/>
                  </a:lnTo>
                  <a:lnTo>
                    <a:pt x="3492498" y="57150"/>
                  </a:lnTo>
                  <a:lnTo>
                    <a:pt x="3501642" y="59690"/>
                  </a:lnTo>
                  <a:lnTo>
                    <a:pt x="3510278" y="62230"/>
                  </a:lnTo>
                  <a:lnTo>
                    <a:pt x="3518660" y="67310"/>
                  </a:lnTo>
                  <a:lnTo>
                    <a:pt x="3526534" y="71120"/>
                  </a:lnTo>
                  <a:lnTo>
                    <a:pt x="3556760" y="105410"/>
                  </a:lnTo>
                  <a:lnTo>
                    <a:pt x="3567428" y="142240"/>
                  </a:lnTo>
                  <a:lnTo>
                    <a:pt x="3567683" y="642620"/>
                  </a:lnTo>
                  <a:lnTo>
                    <a:pt x="3567569" y="646430"/>
                  </a:lnTo>
                  <a:lnTo>
                    <a:pt x="3555617" y="690880"/>
                  </a:lnTo>
                  <a:lnTo>
                    <a:pt x="3544949" y="706120"/>
                  </a:lnTo>
                  <a:lnTo>
                    <a:pt x="3538726" y="713740"/>
                  </a:lnTo>
                  <a:lnTo>
                    <a:pt x="3531741" y="720090"/>
                  </a:lnTo>
                  <a:lnTo>
                    <a:pt x="3524375" y="725170"/>
                  </a:lnTo>
                  <a:lnTo>
                    <a:pt x="3516247" y="728980"/>
                  </a:lnTo>
                  <a:lnTo>
                    <a:pt x="3507738" y="734060"/>
                  </a:lnTo>
                  <a:lnTo>
                    <a:pt x="3498975" y="736600"/>
                  </a:lnTo>
                  <a:lnTo>
                    <a:pt x="3489704" y="739140"/>
                  </a:lnTo>
                  <a:lnTo>
                    <a:pt x="3480306" y="740410"/>
                  </a:lnTo>
                  <a:lnTo>
                    <a:pt x="3518830" y="740410"/>
                  </a:lnTo>
                  <a:lnTo>
                    <a:pt x="3521962" y="739140"/>
                  </a:lnTo>
                  <a:lnTo>
                    <a:pt x="3530979" y="734060"/>
                  </a:lnTo>
                  <a:lnTo>
                    <a:pt x="3539107" y="727710"/>
                  </a:lnTo>
                  <a:lnTo>
                    <a:pt x="3546854" y="720090"/>
                  </a:lnTo>
                  <a:lnTo>
                    <a:pt x="3553839" y="713740"/>
                  </a:lnTo>
                  <a:lnTo>
                    <a:pt x="3573778" y="676910"/>
                  </a:lnTo>
                  <a:lnTo>
                    <a:pt x="3578604" y="646430"/>
                  </a:lnTo>
                  <a:lnTo>
                    <a:pt x="3578604" y="148590"/>
                  </a:lnTo>
                  <a:lnTo>
                    <a:pt x="3570730" y="109220"/>
                  </a:lnTo>
                  <a:lnTo>
                    <a:pt x="3547870" y="74930"/>
                  </a:lnTo>
                  <a:lnTo>
                    <a:pt x="3523486" y="57150"/>
                  </a:lnTo>
                  <a:lnTo>
                    <a:pt x="3518787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3831" y="1559432"/>
            <a:ext cx="2924810" cy="594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5"/>
              </a:spcBef>
            </a:pPr>
            <a:r>
              <a:rPr sz="2000" spc="-5" dirty="0"/>
              <a:t>«Організація</a:t>
            </a:r>
            <a:r>
              <a:rPr sz="2000" spc="-65" dirty="0"/>
              <a:t> </a:t>
            </a:r>
            <a:r>
              <a:rPr sz="2000" spc="-15" dirty="0"/>
              <a:t>святкової</a:t>
            </a:r>
            <a:endParaRPr sz="2000"/>
          </a:p>
          <a:p>
            <a:pPr algn="ctr">
              <a:lnSpc>
                <a:spcPts val="2240"/>
              </a:lnSpc>
            </a:pPr>
            <a:r>
              <a:rPr sz="2000" spc="-10" dirty="0"/>
              <a:t>вечері»</a:t>
            </a:r>
            <a:endParaRPr sz="2000"/>
          </a:p>
        </p:txBody>
      </p:sp>
      <p:sp>
        <p:nvSpPr>
          <p:cNvPr id="10" name="object 10"/>
          <p:cNvSpPr/>
          <p:nvPr/>
        </p:nvSpPr>
        <p:spPr>
          <a:xfrm>
            <a:off x="3652139" y="2806699"/>
            <a:ext cx="5418455" cy="1856739"/>
          </a:xfrm>
          <a:custGeom>
            <a:avLst/>
            <a:gdLst/>
            <a:ahLst/>
            <a:cxnLst/>
            <a:rect l="l" t="t" r="r" b="b"/>
            <a:pathLst>
              <a:path w="5418455" h="1856739">
                <a:moveTo>
                  <a:pt x="5417947" y="928243"/>
                </a:moveTo>
                <a:lnTo>
                  <a:pt x="4569333" y="79629"/>
                </a:lnTo>
                <a:lnTo>
                  <a:pt x="4489704" y="0"/>
                </a:lnTo>
                <a:lnTo>
                  <a:pt x="4489704" y="254254"/>
                </a:lnTo>
                <a:lnTo>
                  <a:pt x="0" y="254254"/>
                </a:lnTo>
                <a:lnTo>
                  <a:pt x="0" y="1602105"/>
                </a:lnTo>
                <a:lnTo>
                  <a:pt x="4489704" y="1602105"/>
                </a:lnTo>
                <a:lnTo>
                  <a:pt x="4489704" y="1856486"/>
                </a:lnTo>
                <a:lnTo>
                  <a:pt x="4569460" y="1776730"/>
                </a:lnTo>
                <a:lnTo>
                  <a:pt x="5417947" y="928243"/>
                </a:lnTo>
                <a:close/>
              </a:path>
            </a:pathLst>
          </a:custGeom>
          <a:solidFill>
            <a:srgbClr val="CCE6F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76269" y="3053029"/>
            <a:ext cx="4714875" cy="424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 marR="6985" indent="-114300" algn="r">
              <a:lnSpc>
                <a:spcPts val="1565"/>
              </a:lnSpc>
              <a:spcBef>
                <a:spcPts val="105"/>
              </a:spcBef>
              <a:buFont typeface="Microsoft Sans Serif"/>
              <a:buChar char="•"/>
              <a:tabLst>
                <a:tab pos="114300" algn="l"/>
                <a:tab pos="1309370" algn="l"/>
                <a:tab pos="1766570" algn="l"/>
                <a:tab pos="2092325" algn="l"/>
                <a:tab pos="2496820" algn="l"/>
              </a:tabLst>
            </a:pPr>
            <a:r>
              <a:rPr sz="1400" b="1" spc="-5" dirty="0">
                <a:latin typeface="Arial"/>
                <a:cs typeface="Arial"/>
              </a:rPr>
              <a:t>підвищити	</a:t>
            </a:r>
            <a:r>
              <a:rPr sz="1400" b="1" dirty="0">
                <a:latin typeface="Arial"/>
                <a:cs typeface="Arial"/>
              </a:rPr>
              <a:t>на	40	</a:t>
            </a:r>
            <a:r>
              <a:rPr sz="1400" b="1" spc="5" dirty="0">
                <a:latin typeface="Arial"/>
                <a:cs typeface="Arial"/>
              </a:rPr>
              <a:t>%	</a:t>
            </a:r>
            <a:r>
              <a:rPr sz="1400" b="1" spc="-5" dirty="0">
                <a:latin typeface="Arial"/>
                <a:cs typeface="Arial"/>
              </a:rPr>
              <a:t>рівень</a:t>
            </a:r>
            <a:r>
              <a:rPr sz="1400" b="1" spc="5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правових</a:t>
            </a:r>
            <a:r>
              <a:rPr sz="1400" b="1" spc="5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знань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ts val="1565"/>
              </a:lnSpc>
            </a:pPr>
            <a:r>
              <a:rPr sz="1400" b="1" spc="-15" dirty="0">
                <a:latin typeface="Arial"/>
                <a:cs typeface="Arial"/>
              </a:rPr>
              <a:t>школярів</a:t>
            </a:r>
            <a:r>
              <a:rPr sz="1400" b="1" spc="2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(не</a:t>
            </a:r>
            <a:r>
              <a:rPr sz="1400" b="1" spc="2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менш</a:t>
            </a:r>
            <a:r>
              <a:rPr sz="1400" b="1" spc="2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2000</a:t>
            </a:r>
            <a:r>
              <a:rPr sz="1400" b="1" spc="2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осіб)</a:t>
            </a:r>
            <a:r>
              <a:rPr sz="1400" b="1" spc="1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і</a:t>
            </a:r>
            <a:r>
              <a:rPr sz="1400" b="1" spc="204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вчителів</a:t>
            </a:r>
            <a:r>
              <a:rPr sz="1400" b="1" spc="2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(не</a:t>
            </a:r>
            <a:r>
              <a:rPr sz="1400" b="1" spc="2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менш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0569" y="3422396"/>
            <a:ext cx="45999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8315" algn="l"/>
                <a:tab pos="1087120" algn="l"/>
                <a:tab pos="1731645" algn="l"/>
                <a:tab pos="2038350" algn="l"/>
                <a:tab pos="2400935" algn="l"/>
                <a:tab pos="3759200" algn="l"/>
              </a:tabLst>
            </a:pPr>
            <a:r>
              <a:rPr sz="1400" b="1" spc="-5" dirty="0">
                <a:latin typeface="Arial"/>
                <a:cs typeface="Arial"/>
              </a:rPr>
              <a:t>300	</a:t>
            </a:r>
            <a:r>
              <a:rPr sz="1400" b="1" spc="-10" dirty="0">
                <a:latin typeface="Arial"/>
                <a:cs typeface="Arial"/>
              </a:rPr>
              <a:t>осіб)	</a:t>
            </a:r>
            <a:r>
              <a:rPr sz="1400" b="1" spc="-5" dirty="0">
                <a:latin typeface="Arial"/>
                <a:cs typeface="Arial"/>
              </a:rPr>
              <a:t>міста	</a:t>
            </a:r>
            <a:r>
              <a:rPr sz="1400" b="1" i="1" dirty="0">
                <a:latin typeface="Arial"/>
                <a:cs typeface="Arial"/>
              </a:rPr>
              <a:t>N	</a:t>
            </a:r>
            <a:r>
              <a:rPr sz="1400" b="1" spc="-15" dirty="0">
                <a:latin typeface="Arial"/>
                <a:cs typeface="Arial"/>
              </a:rPr>
              <a:t>за	допомогою	</a:t>
            </a:r>
            <a:r>
              <a:rPr sz="1400" b="1" spc="-10" dirty="0">
                <a:latin typeface="Arial"/>
                <a:cs typeface="Arial"/>
              </a:rPr>
              <a:t>розробки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0569" y="3605276"/>
            <a:ext cx="45980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7310" algn="l"/>
                <a:tab pos="2743835" algn="l"/>
                <a:tab pos="3604895" algn="l"/>
                <a:tab pos="4032250" algn="l"/>
              </a:tabLst>
            </a:pPr>
            <a:r>
              <a:rPr sz="1400" b="1" spc="-5" dirty="0">
                <a:latin typeface="Arial"/>
                <a:cs typeface="Arial"/>
              </a:rPr>
              <a:t>спе</a:t>
            </a:r>
            <a:r>
              <a:rPr sz="1400" b="1" spc="-10" dirty="0">
                <a:latin typeface="Arial"/>
                <a:cs typeface="Arial"/>
              </a:rPr>
              <a:t>ц</a:t>
            </a:r>
            <a:r>
              <a:rPr sz="1400" b="1" spc="25" dirty="0">
                <a:latin typeface="Arial"/>
                <a:cs typeface="Arial"/>
              </a:rPr>
              <a:t>к</a:t>
            </a:r>
            <a:r>
              <a:rPr sz="1400" b="1" spc="-65" dirty="0">
                <a:latin typeface="Arial"/>
                <a:cs typeface="Arial"/>
              </a:rPr>
              <a:t>у</a:t>
            </a:r>
            <a:r>
              <a:rPr sz="1400" b="1" spc="-10" dirty="0">
                <a:latin typeface="Arial"/>
                <a:cs typeface="Arial"/>
              </a:rPr>
              <a:t>р</a:t>
            </a:r>
            <a:r>
              <a:rPr sz="1400" b="1" spc="20" dirty="0">
                <a:latin typeface="Arial"/>
                <a:cs typeface="Arial"/>
              </a:rPr>
              <a:t>с</a:t>
            </a:r>
            <a:r>
              <a:rPr sz="1400" b="1" dirty="0">
                <a:latin typeface="Arial"/>
                <a:cs typeface="Arial"/>
              </a:rPr>
              <a:t>у	(</a:t>
            </a:r>
            <a:r>
              <a:rPr sz="1400" b="1" spc="-10" dirty="0">
                <a:latin typeface="Arial"/>
                <a:cs typeface="Arial"/>
              </a:rPr>
              <a:t>к</a:t>
            </a:r>
            <a:r>
              <a:rPr sz="1400" b="1" spc="-30" dirty="0">
                <a:latin typeface="Arial"/>
                <a:cs typeface="Arial"/>
              </a:rPr>
              <a:t>о</a:t>
            </a:r>
            <a:r>
              <a:rPr sz="1400" b="1" dirty="0">
                <a:latin typeface="Arial"/>
                <a:cs typeface="Arial"/>
              </a:rPr>
              <a:t>мп</a:t>
            </a:r>
            <a:r>
              <a:rPr sz="1400" b="1" spc="-25" dirty="0">
                <a:latin typeface="Arial"/>
                <a:cs typeface="Arial"/>
              </a:rPr>
              <a:t>л</a:t>
            </a:r>
            <a:r>
              <a:rPr sz="1400" b="1" spc="-5" dirty="0">
                <a:latin typeface="Arial"/>
                <a:cs typeface="Arial"/>
              </a:rPr>
              <a:t>е</a:t>
            </a:r>
            <a:r>
              <a:rPr sz="1400" b="1" spc="-20" dirty="0">
                <a:latin typeface="Arial"/>
                <a:cs typeface="Arial"/>
              </a:rPr>
              <a:t>к</a:t>
            </a:r>
            <a:r>
              <a:rPr sz="1400" b="1" spc="5" dirty="0">
                <a:latin typeface="Arial"/>
                <a:cs typeface="Arial"/>
              </a:rPr>
              <a:t>с</a:t>
            </a:r>
            <a:r>
              <a:rPr sz="1400" b="1" dirty="0">
                <a:latin typeface="Arial"/>
                <a:cs typeface="Arial"/>
              </a:rPr>
              <a:t>у	</a:t>
            </a:r>
            <a:r>
              <a:rPr sz="1400" b="1" spc="-30" dirty="0">
                <a:latin typeface="Arial"/>
                <a:cs typeface="Arial"/>
              </a:rPr>
              <a:t>з</a:t>
            </a:r>
            <a:r>
              <a:rPr sz="1400" b="1" spc="-5" dirty="0">
                <a:latin typeface="Arial"/>
                <a:cs typeface="Arial"/>
              </a:rPr>
              <a:t>аня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dirty="0">
                <a:latin typeface="Arial"/>
                <a:cs typeface="Arial"/>
              </a:rPr>
              <a:t>ь)	по	пра</a:t>
            </a:r>
            <a:r>
              <a:rPr sz="1400" b="1" spc="-30" dirty="0">
                <a:latin typeface="Arial"/>
                <a:cs typeface="Arial"/>
              </a:rPr>
              <a:t>в</a:t>
            </a:r>
            <a:r>
              <a:rPr sz="1400" b="1" spc="-145" dirty="0">
                <a:latin typeface="Arial"/>
                <a:cs typeface="Arial"/>
              </a:rPr>
              <a:t>у</a:t>
            </a:r>
            <a:r>
              <a:rPr sz="1400" b="1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90569" y="3789679"/>
            <a:ext cx="4603115" cy="6083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ts val="1450"/>
              </a:lnSpc>
              <a:spcBef>
                <a:spcPts val="340"/>
              </a:spcBef>
            </a:pPr>
            <a:r>
              <a:rPr sz="1400" b="1" spc="-10" dirty="0">
                <a:latin typeface="Arial"/>
                <a:cs typeface="Arial"/>
              </a:rPr>
              <a:t>підготовки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 </a:t>
            </a:r>
            <a:r>
              <a:rPr sz="1400" b="1" spc="-5" dirty="0">
                <a:latin typeface="Arial"/>
                <a:cs typeface="Arial"/>
              </a:rPr>
              <a:t>тренерських </a:t>
            </a:r>
            <a:r>
              <a:rPr sz="1400" b="1" spc="-15" dirty="0">
                <a:latin typeface="Arial"/>
                <a:cs typeface="Arial"/>
              </a:rPr>
              <a:t>команд </a:t>
            </a:r>
            <a:r>
              <a:rPr sz="1400" b="1" dirty="0">
                <a:latin typeface="Arial"/>
                <a:cs typeface="Arial"/>
              </a:rPr>
              <a:t>і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відкриття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не 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менш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10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Шкіл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правової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освіти</a:t>
            </a:r>
            <a:r>
              <a:rPr sz="1400" b="1" spc="-5" dirty="0">
                <a:latin typeface="Arial"/>
                <a:cs typeface="Arial"/>
              </a:rPr>
              <a:t> «Знавці права»</a:t>
            </a:r>
            <a:r>
              <a:rPr sz="1400" b="1" dirty="0">
                <a:latin typeface="Arial"/>
                <a:cs typeface="Arial"/>
              </a:rPr>
              <a:t> у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період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</a:t>
            </a:r>
            <a:r>
              <a:rPr sz="1400" b="1" spc="3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  січня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2021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р.</a:t>
            </a:r>
            <a:r>
              <a:rPr sz="1400" b="1" dirty="0">
                <a:latin typeface="Arial"/>
                <a:cs typeface="Arial"/>
              </a:rPr>
              <a:t> по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грудня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2021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4460" y="3453510"/>
            <a:ext cx="3623310" cy="563880"/>
            <a:chOff x="84460" y="3453510"/>
            <a:chExt cx="3623310" cy="563880"/>
          </a:xfrm>
        </p:grpSpPr>
        <p:sp>
          <p:nvSpPr>
            <p:cNvPr id="16" name="object 16"/>
            <p:cNvSpPr/>
            <p:nvPr/>
          </p:nvSpPr>
          <p:spPr>
            <a:xfrm>
              <a:off x="111862" y="3480053"/>
              <a:ext cx="3568065" cy="509905"/>
            </a:xfrm>
            <a:custGeom>
              <a:avLst/>
              <a:gdLst/>
              <a:ahLst/>
              <a:cxnLst/>
              <a:rect l="l" t="t" r="r" b="b"/>
              <a:pathLst>
                <a:path w="3568065" h="509904">
                  <a:moveTo>
                    <a:pt x="3482745" y="0"/>
                  </a:moveTo>
                  <a:lnTo>
                    <a:pt x="84961" y="0"/>
                  </a:lnTo>
                  <a:lnTo>
                    <a:pt x="51889" y="6667"/>
                  </a:lnTo>
                  <a:lnTo>
                    <a:pt x="24883" y="24860"/>
                  </a:lnTo>
                  <a:lnTo>
                    <a:pt x="6676" y="51863"/>
                  </a:lnTo>
                  <a:lnTo>
                    <a:pt x="0" y="84962"/>
                  </a:lnTo>
                  <a:lnTo>
                    <a:pt x="0" y="424815"/>
                  </a:lnTo>
                  <a:lnTo>
                    <a:pt x="6676" y="457860"/>
                  </a:lnTo>
                  <a:lnTo>
                    <a:pt x="24883" y="484870"/>
                  </a:lnTo>
                  <a:lnTo>
                    <a:pt x="51889" y="503092"/>
                  </a:lnTo>
                  <a:lnTo>
                    <a:pt x="84961" y="509778"/>
                  </a:lnTo>
                  <a:lnTo>
                    <a:pt x="3482745" y="509778"/>
                  </a:lnTo>
                  <a:lnTo>
                    <a:pt x="3515844" y="503092"/>
                  </a:lnTo>
                  <a:lnTo>
                    <a:pt x="3542847" y="484870"/>
                  </a:lnTo>
                  <a:lnTo>
                    <a:pt x="3561040" y="457860"/>
                  </a:lnTo>
                  <a:lnTo>
                    <a:pt x="3567708" y="424815"/>
                  </a:lnTo>
                  <a:lnTo>
                    <a:pt x="3567708" y="84962"/>
                  </a:lnTo>
                  <a:lnTo>
                    <a:pt x="3561040" y="51863"/>
                  </a:lnTo>
                  <a:lnTo>
                    <a:pt x="3542847" y="24860"/>
                  </a:lnTo>
                  <a:lnTo>
                    <a:pt x="3515844" y="6667"/>
                  </a:lnTo>
                  <a:lnTo>
                    <a:pt x="3482745" y="0"/>
                  </a:lnTo>
                  <a:close/>
                </a:path>
              </a:pathLst>
            </a:custGeom>
            <a:solidFill>
              <a:srgbClr val="04B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460" y="3453510"/>
              <a:ext cx="3623310" cy="563880"/>
            </a:xfrm>
            <a:custGeom>
              <a:avLst/>
              <a:gdLst/>
              <a:ahLst/>
              <a:cxnLst/>
              <a:rect l="l" t="t" r="r" b="b"/>
              <a:pathLst>
                <a:path w="3623310" h="563879">
                  <a:moveTo>
                    <a:pt x="3520434" y="0"/>
                  </a:moveTo>
                  <a:lnTo>
                    <a:pt x="99778" y="0"/>
                  </a:lnTo>
                  <a:lnTo>
                    <a:pt x="88386" y="2539"/>
                  </a:lnTo>
                  <a:lnTo>
                    <a:pt x="77731" y="5080"/>
                  </a:lnTo>
                  <a:lnTo>
                    <a:pt x="67330" y="8889"/>
                  </a:lnTo>
                  <a:lnTo>
                    <a:pt x="48343" y="19050"/>
                  </a:lnTo>
                  <a:lnTo>
                    <a:pt x="39869" y="26670"/>
                  </a:lnTo>
                  <a:lnTo>
                    <a:pt x="31926" y="33020"/>
                  </a:lnTo>
                  <a:lnTo>
                    <a:pt x="8300" y="69850"/>
                  </a:lnTo>
                  <a:lnTo>
                    <a:pt x="22" y="110489"/>
                  </a:lnTo>
                  <a:lnTo>
                    <a:pt x="0" y="453390"/>
                  </a:lnTo>
                  <a:lnTo>
                    <a:pt x="723" y="464819"/>
                  </a:lnTo>
                  <a:lnTo>
                    <a:pt x="14108" y="506730"/>
                  </a:lnTo>
                  <a:lnTo>
                    <a:pt x="41769" y="539750"/>
                  </a:lnTo>
                  <a:lnTo>
                    <a:pt x="80284" y="560069"/>
                  </a:lnTo>
                  <a:lnTo>
                    <a:pt x="102242" y="563880"/>
                  </a:lnTo>
                  <a:lnTo>
                    <a:pt x="3522974" y="563880"/>
                  </a:lnTo>
                  <a:lnTo>
                    <a:pt x="3565011" y="549910"/>
                  </a:lnTo>
                  <a:lnTo>
                    <a:pt x="3590792" y="530860"/>
                  </a:lnTo>
                  <a:lnTo>
                    <a:pt x="104058" y="530860"/>
                  </a:lnTo>
                  <a:lnTo>
                    <a:pt x="96070" y="529590"/>
                  </a:lnTo>
                  <a:lnTo>
                    <a:pt x="88564" y="528319"/>
                  </a:lnTo>
                  <a:lnTo>
                    <a:pt x="81262" y="524510"/>
                  </a:lnTo>
                  <a:lnTo>
                    <a:pt x="74353" y="521969"/>
                  </a:lnTo>
                  <a:lnTo>
                    <a:pt x="42472" y="490219"/>
                  </a:lnTo>
                  <a:lnTo>
                    <a:pt x="33021" y="453390"/>
                  </a:lnTo>
                  <a:lnTo>
                    <a:pt x="33036" y="110489"/>
                  </a:lnTo>
                  <a:lnTo>
                    <a:pt x="46667" y="67310"/>
                  </a:lnTo>
                  <a:lnTo>
                    <a:pt x="81782" y="38100"/>
                  </a:lnTo>
                  <a:lnTo>
                    <a:pt x="89072" y="36830"/>
                  </a:lnTo>
                  <a:lnTo>
                    <a:pt x="96654" y="34289"/>
                  </a:lnTo>
                  <a:lnTo>
                    <a:pt x="104554" y="33020"/>
                  </a:lnTo>
                  <a:lnTo>
                    <a:pt x="3589903" y="33020"/>
                  </a:lnTo>
                  <a:lnTo>
                    <a:pt x="3588633" y="31750"/>
                  </a:lnTo>
                  <a:lnTo>
                    <a:pt x="3552819" y="7620"/>
                  </a:lnTo>
                  <a:lnTo>
                    <a:pt x="3531356" y="1270"/>
                  </a:lnTo>
                  <a:lnTo>
                    <a:pt x="3520434" y="0"/>
                  </a:lnTo>
                  <a:close/>
                </a:path>
                <a:path w="3623310" h="563879">
                  <a:moveTo>
                    <a:pt x="3589903" y="33020"/>
                  </a:moveTo>
                  <a:lnTo>
                    <a:pt x="3518656" y="33020"/>
                  </a:lnTo>
                  <a:lnTo>
                    <a:pt x="3526657" y="34289"/>
                  </a:lnTo>
                  <a:lnTo>
                    <a:pt x="3534150" y="36830"/>
                  </a:lnTo>
                  <a:lnTo>
                    <a:pt x="3571742" y="62230"/>
                  </a:lnTo>
                  <a:lnTo>
                    <a:pt x="3576187" y="67310"/>
                  </a:lnTo>
                  <a:lnTo>
                    <a:pt x="3580251" y="74930"/>
                  </a:lnTo>
                  <a:lnTo>
                    <a:pt x="3583680" y="81280"/>
                  </a:lnTo>
                  <a:lnTo>
                    <a:pt x="3586220" y="88900"/>
                  </a:lnTo>
                  <a:lnTo>
                    <a:pt x="3588252" y="96520"/>
                  </a:lnTo>
                  <a:lnTo>
                    <a:pt x="3589268" y="104139"/>
                  </a:lnTo>
                  <a:lnTo>
                    <a:pt x="3589631" y="110489"/>
                  </a:lnTo>
                  <a:lnTo>
                    <a:pt x="3589692" y="453390"/>
                  </a:lnTo>
                  <a:lnTo>
                    <a:pt x="3589268" y="459740"/>
                  </a:lnTo>
                  <a:lnTo>
                    <a:pt x="3575933" y="496569"/>
                  </a:lnTo>
                  <a:lnTo>
                    <a:pt x="3540881" y="525780"/>
                  </a:lnTo>
                  <a:lnTo>
                    <a:pt x="3518148" y="530860"/>
                  </a:lnTo>
                  <a:lnTo>
                    <a:pt x="3590792" y="530860"/>
                  </a:lnTo>
                  <a:lnTo>
                    <a:pt x="3597904" y="521969"/>
                  </a:lnTo>
                  <a:lnTo>
                    <a:pt x="3604127" y="514350"/>
                  </a:lnTo>
                  <a:lnTo>
                    <a:pt x="3609715" y="504190"/>
                  </a:lnTo>
                  <a:lnTo>
                    <a:pt x="3622161" y="462280"/>
                  </a:lnTo>
                  <a:lnTo>
                    <a:pt x="3622717" y="453390"/>
                  </a:lnTo>
                  <a:lnTo>
                    <a:pt x="3622669" y="110489"/>
                  </a:lnTo>
                  <a:lnTo>
                    <a:pt x="3613271" y="67310"/>
                  </a:lnTo>
                  <a:lnTo>
                    <a:pt x="3596253" y="39370"/>
                  </a:lnTo>
                  <a:lnTo>
                    <a:pt x="3589903" y="33020"/>
                  </a:lnTo>
                  <a:close/>
                </a:path>
                <a:path w="3623310" h="563879">
                  <a:moveTo>
                    <a:pt x="3510274" y="43180"/>
                  </a:moveTo>
                  <a:lnTo>
                    <a:pt x="113329" y="43180"/>
                  </a:lnTo>
                  <a:lnTo>
                    <a:pt x="106141" y="44450"/>
                  </a:lnTo>
                  <a:lnTo>
                    <a:pt x="99410" y="44450"/>
                  </a:lnTo>
                  <a:lnTo>
                    <a:pt x="92844" y="46989"/>
                  </a:lnTo>
                  <a:lnTo>
                    <a:pt x="86596" y="48260"/>
                  </a:lnTo>
                  <a:lnTo>
                    <a:pt x="80373" y="52070"/>
                  </a:lnTo>
                  <a:lnTo>
                    <a:pt x="74823" y="54610"/>
                  </a:lnTo>
                  <a:lnTo>
                    <a:pt x="69387" y="58420"/>
                  </a:lnTo>
                  <a:lnTo>
                    <a:pt x="64549" y="63500"/>
                  </a:lnTo>
                  <a:lnTo>
                    <a:pt x="60065" y="68580"/>
                  </a:lnTo>
                  <a:lnTo>
                    <a:pt x="56116" y="72389"/>
                  </a:lnTo>
                  <a:lnTo>
                    <a:pt x="44036" y="110489"/>
                  </a:lnTo>
                  <a:lnTo>
                    <a:pt x="44046" y="453390"/>
                  </a:lnTo>
                  <a:lnTo>
                    <a:pt x="59126" y="495300"/>
                  </a:lnTo>
                  <a:lnTo>
                    <a:pt x="97657" y="519430"/>
                  </a:lnTo>
                  <a:lnTo>
                    <a:pt x="104655" y="519430"/>
                  </a:lnTo>
                  <a:lnTo>
                    <a:pt x="112415" y="520700"/>
                  </a:lnTo>
                  <a:lnTo>
                    <a:pt x="3516497" y="520700"/>
                  </a:lnTo>
                  <a:lnTo>
                    <a:pt x="3529832" y="518160"/>
                  </a:lnTo>
                  <a:lnTo>
                    <a:pt x="3542278" y="513080"/>
                  </a:lnTo>
                  <a:lnTo>
                    <a:pt x="3547739" y="509269"/>
                  </a:lnTo>
                  <a:lnTo>
                    <a:pt x="105265" y="509269"/>
                  </a:lnTo>
                  <a:lnTo>
                    <a:pt x="99245" y="508000"/>
                  </a:lnTo>
                  <a:lnTo>
                    <a:pt x="94076" y="506730"/>
                  </a:lnTo>
                  <a:lnTo>
                    <a:pt x="88818" y="504190"/>
                  </a:lnTo>
                  <a:lnTo>
                    <a:pt x="83980" y="501650"/>
                  </a:lnTo>
                  <a:lnTo>
                    <a:pt x="78950" y="499110"/>
                  </a:lnTo>
                  <a:lnTo>
                    <a:pt x="57094" y="467360"/>
                  </a:lnTo>
                  <a:lnTo>
                    <a:pt x="55013" y="453390"/>
                  </a:lnTo>
                  <a:lnTo>
                    <a:pt x="55046" y="110489"/>
                  </a:lnTo>
                  <a:lnTo>
                    <a:pt x="68854" y="74930"/>
                  </a:lnTo>
                  <a:lnTo>
                    <a:pt x="72715" y="69850"/>
                  </a:lnTo>
                  <a:lnTo>
                    <a:pt x="76766" y="67310"/>
                  </a:lnTo>
                  <a:lnTo>
                    <a:pt x="81440" y="63500"/>
                  </a:lnTo>
                  <a:lnTo>
                    <a:pt x="85999" y="60960"/>
                  </a:lnTo>
                  <a:lnTo>
                    <a:pt x="91409" y="58420"/>
                  </a:lnTo>
                  <a:lnTo>
                    <a:pt x="96629" y="57150"/>
                  </a:lnTo>
                  <a:lnTo>
                    <a:pt x="107729" y="54610"/>
                  </a:lnTo>
                  <a:lnTo>
                    <a:pt x="3547274" y="54610"/>
                  </a:lnTo>
                  <a:lnTo>
                    <a:pt x="3543548" y="52070"/>
                  </a:lnTo>
                  <a:lnTo>
                    <a:pt x="3537706" y="49530"/>
                  </a:lnTo>
                  <a:lnTo>
                    <a:pt x="3531356" y="46989"/>
                  </a:lnTo>
                  <a:lnTo>
                    <a:pt x="3525006" y="45720"/>
                  </a:lnTo>
                  <a:lnTo>
                    <a:pt x="3518021" y="44450"/>
                  </a:lnTo>
                  <a:lnTo>
                    <a:pt x="3510274" y="43180"/>
                  </a:lnTo>
                  <a:close/>
                </a:path>
                <a:path w="3623310" h="563879">
                  <a:moveTo>
                    <a:pt x="3547274" y="54610"/>
                  </a:moveTo>
                  <a:lnTo>
                    <a:pt x="3517386" y="54610"/>
                  </a:lnTo>
                  <a:lnTo>
                    <a:pt x="3523482" y="55880"/>
                  </a:lnTo>
                  <a:lnTo>
                    <a:pt x="3528562" y="57150"/>
                  </a:lnTo>
                  <a:lnTo>
                    <a:pt x="3533896" y="59689"/>
                  </a:lnTo>
                  <a:lnTo>
                    <a:pt x="3543548" y="64770"/>
                  </a:lnTo>
                  <a:lnTo>
                    <a:pt x="3547739" y="68580"/>
                  </a:lnTo>
                  <a:lnTo>
                    <a:pt x="3552057" y="72389"/>
                  </a:lnTo>
                  <a:lnTo>
                    <a:pt x="3567551" y="107950"/>
                  </a:lnTo>
                  <a:lnTo>
                    <a:pt x="3567679" y="450850"/>
                  </a:lnTo>
                  <a:lnTo>
                    <a:pt x="3567602" y="453390"/>
                  </a:lnTo>
                  <a:lnTo>
                    <a:pt x="3553708" y="490219"/>
                  </a:lnTo>
                  <a:lnTo>
                    <a:pt x="3545961" y="496569"/>
                  </a:lnTo>
                  <a:lnTo>
                    <a:pt x="3541135" y="500380"/>
                  </a:lnTo>
                  <a:lnTo>
                    <a:pt x="3536563" y="502919"/>
                  </a:lnTo>
                  <a:lnTo>
                    <a:pt x="3531229" y="505460"/>
                  </a:lnTo>
                  <a:lnTo>
                    <a:pt x="3526022" y="506730"/>
                  </a:lnTo>
                  <a:lnTo>
                    <a:pt x="3514973" y="509269"/>
                  </a:lnTo>
                  <a:lnTo>
                    <a:pt x="3547739" y="509269"/>
                  </a:lnTo>
                  <a:lnTo>
                    <a:pt x="3553327" y="505460"/>
                  </a:lnTo>
                  <a:lnTo>
                    <a:pt x="3558153" y="500380"/>
                  </a:lnTo>
                  <a:lnTo>
                    <a:pt x="3562598" y="496569"/>
                  </a:lnTo>
                  <a:lnTo>
                    <a:pt x="3578346" y="459740"/>
                  </a:lnTo>
                  <a:lnTo>
                    <a:pt x="3578664" y="453390"/>
                  </a:lnTo>
                  <a:lnTo>
                    <a:pt x="3578558" y="107950"/>
                  </a:lnTo>
                  <a:lnTo>
                    <a:pt x="3567424" y="74930"/>
                  </a:lnTo>
                  <a:lnTo>
                    <a:pt x="3563614" y="68580"/>
                  </a:lnTo>
                  <a:lnTo>
                    <a:pt x="3559423" y="64770"/>
                  </a:lnTo>
                  <a:lnTo>
                    <a:pt x="3554343" y="59689"/>
                  </a:lnTo>
                  <a:lnTo>
                    <a:pt x="3549136" y="55880"/>
                  </a:lnTo>
                  <a:lnTo>
                    <a:pt x="3547274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34923" y="3545840"/>
            <a:ext cx="1919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"Знавці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права"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2139" y="4554220"/>
            <a:ext cx="5418455" cy="1530985"/>
          </a:xfrm>
          <a:custGeom>
            <a:avLst/>
            <a:gdLst/>
            <a:ahLst/>
            <a:cxnLst/>
            <a:rect l="l" t="t" r="r" b="b"/>
            <a:pathLst>
              <a:path w="5418455" h="1530985">
                <a:moveTo>
                  <a:pt x="5417947" y="765175"/>
                </a:moveTo>
                <a:lnTo>
                  <a:pt x="4732388" y="79629"/>
                </a:lnTo>
                <a:lnTo>
                  <a:pt x="4652772" y="0"/>
                </a:lnTo>
                <a:lnTo>
                  <a:pt x="4652772" y="213614"/>
                </a:lnTo>
                <a:lnTo>
                  <a:pt x="0" y="213614"/>
                </a:lnTo>
                <a:lnTo>
                  <a:pt x="0" y="1316875"/>
                </a:lnTo>
                <a:lnTo>
                  <a:pt x="4652772" y="1316875"/>
                </a:lnTo>
                <a:lnTo>
                  <a:pt x="4652772" y="1530489"/>
                </a:lnTo>
                <a:lnTo>
                  <a:pt x="4732413" y="1450822"/>
                </a:lnTo>
                <a:lnTo>
                  <a:pt x="5417947" y="765175"/>
                </a:lnTo>
                <a:close/>
              </a:path>
            </a:pathLst>
          </a:custGeom>
          <a:solidFill>
            <a:srgbClr val="CCEDF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76269" y="4760467"/>
            <a:ext cx="4835525" cy="11607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0" marR="5080" indent="-114300" algn="just">
              <a:lnSpc>
                <a:spcPct val="86300"/>
              </a:lnSpc>
              <a:spcBef>
                <a:spcPts val="334"/>
              </a:spcBef>
              <a:buFont typeface="Microsoft Sans Serif"/>
              <a:buChar char="•"/>
              <a:tabLst>
                <a:tab pos="127000" algn="l"/>
              </a:tabLst>
            </a:pPr>
            <a:r>
              <a:rPr sz="1400" b="1" spc="-10" dirty="0">
                <a:latin typeface="Arial"/>
                <a:cs typeface="Arial"/>
              </a:rPr>
              <a:t>розробити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області</a:t>
            </a:r>
            <a:r>
              <a:rPr sz="1400" b="1" spc="3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39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механізм</a:t>
            </a:r>
            <a:r>
              <a:rPr sz="1400" b="1" spc="3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правової </a:t>
            </a:r>
            <a:r>
              <a:rPr sz="1400" b="1" spc="-5" dirty="0">
                <a:latin typeface="Arial"/>
                <a:cs typeface="Arial"/>
              </a:rPr>
              <a:t> підтримки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призовників </a:t>
            </a:r>
            <a:r>
              <a:rPr sz="1400" b="1" spc="-15" dirty="0">
                <a:latin typeface="Arial"/>
                <a:cs typeface="Arial"/>
              </a:rPr>
              <a:t>шляхом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відкриття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на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базі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Центру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правової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освіти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й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захисту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населення </a:t>
            </a:r>
            <a:r>
              <a:rPr sz="1400" b="1" dirty="0">
                <a:latin typeface="Arial"/>
                <a:cs typeface="Arial"/>
              </a:rPr>
              <a:t> програми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щодо</a:t>
            </a:r>
            <a:r>
              <a:rPr sz="1400" b="1" spc="-10" dirty="0">
                <a:latin typeface="Arial"/>
                <a:cs typeface="Arial"/>
              </a:rPr>
              <a:t> правової</a:t>
            </a:r>
            <a:r>
              <a:rPr sz="1400" b="1" spc="-5" dirty="0">
                <a:latin typeface="Arial"/>
                <a:cs typeface="Arial"/>
              </a:rPr>
              <a:t> підтримки</a:t>
            </a:r>
            <a:r>
              <a:rPr sz="1400" b="1" dirty="0">
                <a:latin typeface="Arial"/>
                <a:cs typeface="Arial"/>
              </a:rPr>
              <a:t> й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правової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освіти </a:t>
            </a:r>
            <a:r>
              <a:rPr sz="1400" b="1" spc="-5" dirty="0">
                <a:latin typeface="Arial"/>
                <a:cs typeface="Arial"/>
              </a:rPr>
              <a:t>призовників </a:t>
            </a:r>
            <a:r>
              <a:rPr sz="1400" b="1" dirty="0">
                <a:latin typeface="Arial"/>
                <a:cs typeface="Arial"/>
              </a:rPr>
              <a:t>у </a:t>
            </a:r>
            <a:r>
              <a:rPr sz="1400" b="1" spc="-5" dirty="0">
                <a:latin typeface="Arial"/>
                <a:cs typeface="Arial"/>
              </a:rPr>
              <a:t>період </a:t>
            </a:r>
            <a:r>
              <a:rPr sz="1400" b="1" dirty="0">
                <a:latin typeface="Arial"/>
                <a:cs typeface="Arial"/>
              </a:rPr>
              <a:t>з 1 </a:t>
            </a:r>
            <a:r>
              <a:rPr sz="1400" b="1" spc="-5" dirty="0">
                <a:latin typeface="Arial"/>
                <a:cs typeface="Arial"/>
              </a:rPr>
              <a:t>червня 2021 </a:t>
            </a:r>
            <a:r>
              <a:rPr sz="1400" b="1" spc="-10" dirty="0">
                <a:latin typeface="Arial"/>
                <a:cs typeface="Arial"/>
              </a:rPr>
              <a:t>р. </a:t>
            </a:r>
            <a:r>
              <a:rPr sz="1400" b="1" dirty="0">
                <a:latin typeface="Arial"/>
                <a:cs typeface="Arial"/>
              </a:rPr>
              <a:t>по </a:t>
            </a:r>
            <a:r>
              <a:rPr sz="1400" b="1" spc="-15" dirty="0">
                <a:latin typeface="Arial"/>
                <a:cs typeface="Arial"/>
              </a:rPr>
              <a:t>31 </a:t>
            </a:r>
            <a:r>
              <a:rPr sz="1400" b="1" spc="-10" dirty="0">
                <a:latin typeface="Arial"/>
                <a:cs typeface="Arial"/>
              </a:rPr>
              <a:t> травня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2021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4536" y="5079872"/>
            <a:ext cx="3622675" cy="480059"/>
            <a:chOff x="84536" y="5079872"/>
            <a:chExt cx="3622675" cy="480059"/>
          </a:xfrm>
        </p:grpSpPr>
        <p:sp>
          <p:nvSpPr>
            <p:cNvPr id="22" name="object 22"/>
            <p:cNvSpPr/>
            <p:nvPr/>
          </p:nvSpPr>
          <p:spPr>
            <a:xfrm>
              <a:off x="111862" y="5106542"/>
              <a:ext cx="3568065" cy="426084"/>
            </a:xfrm>
            <a:custGeom>
              <a:avLst/>
              <a:gdLst/>
              <a:ahLst/>
              <a:cxnLst/>
              <a:rect l="l" t="t" r="r" b="b"/>
              <a:pathLst>
                <a:path w="3568065" h="426085">
                  <a:moveTo>
                    <a:pt x="3496715" y="0"/>
                  </a:moveTo>
                  <a:lnTo>
                    <a:pt x="70991" y="0"/>
                  </a:lnTo>
                  <a:lnTo>
                    <a:pt x="43359" y="5574"/>
                  </a:lnTo>
                  <a:lnTo>
                    <a:pt x="20794" y="20780"/>
                  </a:lnTo>
                  <a:lnTo>
                    <a:pt x="5579" y="43344"/>
                  </a:lnTo>
                  <a:lnTo>
                    <a:pt x="0" y="70992"/>
                  </a:lnTo>
                  <a:lnTo>
                    <a:pt x="0" y="354837"/>
                  </a:lnTo>
                  <a:lnTo>
                    <a:pt x="5579" y="382486"/>
                  </a:lnTo>
                  <a:lnTo>
                    <a:pt x="20794" y="405050"/>
                  </a:lnTo>
                  <a:lnTo>
                    <a:pt x="43359" y="420256"/>
                  </a:lnTo>
                  <a:lnTo>
                    <a:pt x="70991" y="425830"/>
                  </a:lnTo>
                  <a:lnTo>
                    <a:pt x="3496715" y="425830"/>
                  </a:lnTo>
                  <a:lnTo>
                    <a:pt x="3524363" y="420256"/>
                  </a:lnTo>
                  <a:lnTo>
                    <a:pt x="3546927" y="405050"/>
                  </a:lnTo>
                  <a:lnTo>
                    <a:pt x="3562134" y="382486"/>
                  </a:lnTo>
                  <a:lnTo>
                    <a:pt x="3567708" y="354837"/>
                  </a:lnTo>
                  <a:lnTo>
                    <a:pt x="3567708" y="70992"/>
                  </a:lnTo>
                  <a:lnTo>
                    <a:pt x="3562134" y="43344"/>
                  </a:lnTo>
                  <a:lnTo>
                    <a:pt x="3546927" y="20780"/>
                  </a:lnTo>
                  <a:lnTo>
                    <a:pt x="3524363" y="5574"/>
                  </a:lnTo>
                  <a:lnTo>
                    <a:pt x="3496715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536" y="5079872"/>
              <a:ext cx="3622675" cy="480059"/>
            </a:xfrm>
            <a:custGeom>
              <a:avLst/>
              <a:gdLst/>
              <a:ahLst/>
              <a:cxnLst/>
              <a:rect l="l" t="t" r="r" b="b"/>
              <a:pathLst>
                <a:path w="3622675" h="480060">
                  <a:moveTo>
                    <a:pt x="3532804" y="0"/>
                  </a:moveTo>
                  <a:lnTo>
                    <a:pt x="87065" y="0"/>
                  </a:lnTo>
                  <a:lnTo>
                    <a:pt x="76943" y="2539"/>
                  </a:lnTo>
                  <a:lnTo>
                    <a:pt x="58884" y="7619"/>
                  </a:lnTo>
                  <a:lnTo>
                    <a:pt x="50273" y="12700"/>
                  </a:lnTo>
                  <a:lnTo>
                    <a:pt x="41284" y="17780"/>
                  </a:lnTo>
                  <a:lnTo>
                    <a:pt x="11132" y="52069"/>
                  </a:lnTo>
                  <a:lnTo>
                    <a:pt x="300" y="88900"/>
                  </a:lnTo>
                  <a:lnTo>
                    <a:pt x="0" y="384809"/>
                  </a:lnTo>
                  <a:lnTo>
                    <a:pt x="562" y="393700"/>
                  </a:lnTo>
                  <a:lnTo>
                    <a:pt x="12340" y="430529"/>
                  </a:lnTo>
                  <a:lnTo>
                    <a:pt x="15864" y="435609"/>
                  </a:lnTo>
                  <a:lnTo>
                    <a:pt x="16582" y="436879"/>
                  </a:lnTo>
                  <a:lnTo>
                    <a:pt x="44457" y="464819"/>
                  </a:lnTo>
                  <a:lnTo>
                    <a:pt x="52382" y="468629"/>
                  </a:lnTo>
                  <a:lnTo>
                    <a:pt x="61348" y="473709"/>
                  </a:lnTo>
                  <a:lnTo>
                    <a:pt x="80017" y="478790"/>
                  </a:lnTo>
                  <a:lnTo>
                    <a:pt x="89656" y="480059"/>
                  </a:lnTo>
                  <a:lnTo>
                    <a:pt x="3535344" y="480059"/>
                  </a:lnTo>
                  <a:lnTo>
                    <a:pt x="3572301" y="468629"/>
                  </a:lnTo>
                  <a:lnTo>
                    <a:pt x="3597733" y="447040"/>
                  </a:lnTo>
                  <a:lnTo>
                    <a:pt x="91396" y="447040"/>
                  </a:lnTo>
                  <a:lnTo>
                    <a:pt x="78645" y="444500"/>
                  </a:lnTo>
                  <a:lnTo>
                    <a:pt x="43987" y="419100"/>
                  </a:lnTo>
                  <a:lnTo>
                    <a:pt x="40677" y="412750"/>
                  </a:lnTo>
                  <a:lnTo>
                    <a:pt x="37966" y="407669"/>
                  </a:lnTo>
                  <a:lnTo>
                    <a:pt x="35783" y="401319"/>
                  </a:lnTo>
                  <a:lnTo>
                    <a:pt x="34128" y="394969"/>
                  </a:lnTo>
                  <a:lnTo>
                    <a:pt x="33203" y="388619"/>
                  </a:lnTo>
                  <a:lnTo>
                    <a:pt x="32940" y="383540"/>
                  </a:lnTo>
                  <a:lnTo>
                    <a:pt x="33031" y="95250"/>
                  </a:lnTo>
                  <a:lnTo>
                    <a:pt x="40919" y="67310"/>
                  </a:lnTo>
                  <a:lnTo>
                    <a:pt x="44177" y="60960"/>
                  </a:lnTo>
                  <a:lnTo>
                    <a:pt x="79166" y="35560"/>
                  </a:lnTo>
                  <a:lnTo>
                    <a:pt x="91917" y="33019"/>
                  </a:lnTo>
                  <a:lnTo>
                    <a:pt x="3597786" y="33019"/>
                  </a:lnTo>
                  <a:lnTo>
                    <a:pt x="3594526" y="29210"/>
                  </a:lnTo>
                  <a:lnTo>
                    <a:pt x="3561252" y="7619"/>
                  </a:lnTo>
                  <a:lnTo>
                    <a:pt x="3542456" y="1269"/>
                  </a:lnTo>
                  <a:lnTo>
                    <a:pt x="3532804" y="0"/>
                  </a:lnTo>
                  <a:close/>
                </a:path>
                <a:path w="3622675" h="480060">
                  <a:moveTo>
                    <a:pt x="3597786" y="33019"/>
                  </a:moveTo>
                  <a:lnTo>
                    <a:pt x="3531026" y="33019"/>
                  </a:lnTo>
                  <a:lnTo>
                    <a:pt x="3537630" y="34289"/>
                  </a:lnTo>
                  <a:lnTo>
                    <a:pt x="3543853" y="35560"/>
                  </a:lnTo>
                  <a:lnTo>
                    <a:pt x="3578778" y="62230"/>
                  </a:lnTo>
                  <a:lnTo>
                    <a:pt x="3589624" y="383540"/>
                  </a:lnTo>
                  <a:lnTo>
                    <a:pt x="3589319" y="388619"/>
                  </a:lnTo>
                  <a:lnTo>
                    <a:pt x="3570523" y="427990"/>
                  </a:lnTo>
                  <a:lnTo>
                    <a:pt x="3555156" y="439419"/>
                  </a:lnTo>
                  <a:lnTo>
                    <a:pt x="3549314" y="443229"/>
                  </a:lnTo>
                  <a:lnTo>
                    <a:pt x="3543345" y="444500"/>
                  </a:lnTo>
                  <a:lnTo>
                    <a:pt x="3530518" y="447040"/>
                  </a:lnTo>
                  <a:lnTo>
                    <a:pt x="3597733" y="447040"/>
                  </a:lnTo>
                  <a:lnTo>
                    <a:pt x="3604305" y="439419"/>
                  </a:lnTo>
                  <a:lnTo>
                    <a:pt x="3605194" y="438150"/>
                  </a:lnTo>
                  <a:lnTo>
                    <a:pt x="3606718" y="435609"/>
                  </a:lnTo>
                  <a:lnTo>
                    <a:pt x="3611417" y="427990"/>
                  </a:lnTo>
                  <a:lnTo>
                    <a:pt x="3622212" y="391159"/>
                  </a:lnTo>
                  <a:lnTo>
                    <a:pt x="3622647" y="383540"/>
                  </a:lnTo>
                  <a:lnTo>
                    <a:pt x="3622593" y="96519"/>
                  </a:lnTo>
                  <a:lnTo>
                    <a:pt x="3614338" y="58419"/>
                  </a:lnTo>
                  <a:lnTo>
                    <a:pt x="3604305" y="40639"/>
                  </a:lnTo>
                  <a:lnTo>
                    <a:pt x="3597786" y="33019"/>
                  </a:lnTo>
                  <a:close/>
                </a:path>
                <a:path w="3622675" h="480060">
                  <a:moveTo>
                    <a:pt x="3535979" y="44450"/>
                  </a:moveTo>
                  <a:lnTo>
                    <a:pt x="88323" y="44450"/>
                  </a:lnTo>
                  <a:lnTo>
                    <a:pt x="82912" y="45719"/>
                  </a:lnTo>
                  <a:lnTo>
                    <a:pt x="77820" y="48260"/>
                  </a:lnTo>
                  <a:lnTo>
                    <a:pt x="73083" y="49530"/>
                  </a:lnTo>
                  <a:lnTo>
                    <a:pt x="46565" y="81280"/>
                  </a:lnTo>
                  <a:lnTo>
                    <a:pt x="43906" y="382269"/>
                  </a:lnTo>
                  <a:lnTo>
                    <a:pt x="44089" y="387350"/>
                  </a:lnTo>
                  <a:lnTo>
                    <a:pt x="67279" y="426719"/>
                  </a:lnTo>
                  <a:lnTo>
                    <a:pt x="86481" y="435609"/>
                  </a:lnTo>
                  <a:lnTo>
                    <a:pt x="91968" y="435609"/>
                  </a:lnTo>
                  <a:lnTo>
                    <a:pt x="98343" y="436879"/>
                  </a:lnTo>
                  <a:lnTo>
                    <a:pt x="3528867" y="436879"/>
                  </a:lnTo>
                  <a:lnTo>
                    <a:pt x="3534328" y="435609"/>
                  </a:lnTo>
                  <a:lnTo>
                    <a:pt x="3556468" y="425450"/>
                  </a:lnTo>
                  <a:lnTo>
                    <a:pt x="92552" y="425450"/>
                  </a:lnTo>
                  <a:lnTo>
                    <a:pt x="88094" y="424179"/>
                  </a:lnTo>
                  <a:lnTo>
                    <a:pt x="57817" y="397509"/>
                  </a:lnTo>
                  <a:lnTo>
                    <a:pt x="54960" y="384809"/>
                  </a:lnTo>
                  <a:lnTo>
                    <a:pt x="55055" y="95250"/>
                  </a:lnTo>
                  <a:lnTo>
                    <a:pt x="76156" y="60960"/>
                  </a:lnTo>
                  <a:lnTo>
                    <a:pt x="78785" y="59689"/>
                  </a:lnTo>
                  <a:lnTo>
                    <a:pt x="82557" y="57150"/>
                  </a:lnTo>
                  <a:lnTo>
                    <a:pt x="86659" y="55880"/>
                  </a:lnTo>
                  <a:lnTo>
                    <a:pt x="91167" y="54610"/>
                  </a:lnTo>
                  <a:lnTo>
                    <a:pt x="3556756" y="54610"/>
                  </a:lnTo>
                  <a:lnTo>
                    <a:pt x="3555283" y="53339"/>
                  </a:lnTo>
                  <a:lnTo>
                    <a:pt x="3550965" y="50800"/>
                  </a:lnTo>
                  <a:lnTo>
                    <a:pt x="3546012" y="48260"/>
                  </a:lnTo>
                  <a:lnTo>
                    <a:pt x="3541059" y="46989"/>
                  </a:lnTo>
                  <a:lnTo>
                    <a:pt x="3535979" y="44450"/>
                  </a:lnTo>
                  <a:close/>
                </a:path>
                <a:path w="3622675" h="480060">
                  <a:moveTo>
                    <a:pt x="3556756" y="54610"/>
                  </a:moveTo>
                  <a:lnTo>
                    <a:pt x="3529883" y="54610"/>
                  </a:lnTo>
                  <a:lnTo>
                    <a:pt x="3534328" y="55880"/>
                  </a:lnTo>
                  <a:lnTo>
                    <a:pt x="3542202" y="58419"/>
                  </a:lnTo>
                  <a:lnTo>
                    <a:pt x="3546266" y="60960"/>
                  </a:lnTo>
                  <a:lnTo>
                    <a:pt x="3549568" y="62230"/>
                  </a:lnTo>
                  <a:lnTo>
                    <a:pt x="3554902" y="67310"/>
                  </a:lnTo>
                  <a:lnTo>
                    <a:pt x="3567602" y="382269"/>
                  </a:lnTo>
                  <a:lnTo>
                    <a:pt x="3567348" y="387350"/>
                  </a:lnTo>
                  <a:lnTo>
                    <a:pt x="3566586" y="392429"/>
                  </a:lnTo>
                  <a:lnTo>
                    <a:pt x="3565316" y="396240"/>
                  </a:lnTo>
                  <a:lnTo>
                    <a:pt x="3563792" y="400050"/>
                  </a:lnTo>
                  <a:lnTo>
                    <a:pt x="3561760" y="403859"/>
                  </a:lnTo>
                  <a:lnTo>
                    <a:pt x="3560490" y="406400"/>
                  </a:lnTo>
                  <a:lnTo>
                    <a:pt x="3531661" y="425450"/>
                  </a:lnTo>
                  <a:lnTo>
                    <a:pt x="3556468" y="425450"/>
                  </a:lnTo>
                  <a:lnTo>
                    <a:pt x="3578270" y="388619"/>
                  </a:lnTo>
                  <a:lnTo>
                    <a:pt x="3578575" y="383540"/>
                  </a:lnTo>
                  <a:lnTo>
                    <a:pt x="3578460" y="95250"/>
                  </a:lnTo>
                  <a:lnTo>
                    <a:pt x="3562649" y="59689"/>
                  </a:lnTo>
                  <a:lnTo>
                    <a:pt x="3556756" y="54610"/>
                  </a:lnTo>
                  <a:close/>
                </a:path>
                <a:path w="3622675" h="480060">
                  <a:moveTo>
                    <a:pt x="3524041" y="43180"/>
                  </a:moveTo>
                  <a:lnTo>
                    <a:pt x="99207" y="43180"/>
                  </a:lnTo>
                  <a:lnTo>
                    <a:pt x="93530" y="44450"/>
                  </a:lnTo>
                  <a:lnTo>
                    <a:pt x="3530518" y="44450"/>
                  </a:lnTo>
                  <a:lnTo>
                    <a:pt x="3524041" y="43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58976" y="5130800"/>
            <a:ext cx="16744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«При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овн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к»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383" y="406438"/>
            <a:ext cx="6917435" cy="7205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6062" y="1614296"/>
            <a:ext cx="42760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0E6EC5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1400" b="1" u="sng" spc="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3"/>
              </a:rPr>
              <a:t>www.lucidspark.com</a:t>
            </a:r>
            <a:r>
              <a:rPr sz="1400" b="1" spc="10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(шаблон:</a:t>
            </a:r>
            <a:r>
              <a:rPr sz="1400" b="1" spc="-20" dirty="0">
                <a:latin typeface="Trebuchet MS"/>
                <a:cs typeface="Trebuchet MS"/>
              </a:rPr>
              <a:t> </a:t>
            </a:r>
            <a:r>
              <a:rPr sz="1400" b="1" spc="110" dirty="0">
                <a:latin typeface="Trebuchet MS"/>
                <a:cs typeface="Trebuchet MS"/>
              </a:rPr>
              <a:t>SMART-</a:t>
            </a:r>
            <a:r>
              <a:rPr sz="1400" b="1" spc="-20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цели)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282" y="2242685"/>
            <a:ext cx="8966415" cy="32183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Презентація</a:t>
            </a:r>
            <a:r>
              <a:rPr spc="-55" dirty="0"/>
              <a:t> </a:t>
            </a:r>
            <a:r>
              <a:rPr dirty="0"/>
              <a:t>курсу</a:t>
            </a:r>
          </a:p>
          <a:p>
            <a:pPr algn="ctr">
              <a:lnSpc>
                <a:spcPct val="100000"/>
              </a:lnSpc>
            </a:pPr>
            <a:r>
              <a:rPr spc="15" dirty="0"/>
              <a:t>«Основи</a:t>
            </a:r>
            <a:r>
              <a:rPr spc="-25" dirty="0"/>
              <a:t> </a:t>
            </a:r>
            <a:r>
              <a:rPr dirty="0"/>
              <a:t>європейської</a:t>
            </a:r>
            <a:r>
              <a:rPr spc="-25" dirty="0"/>
              <a:t> </a:t>
            </a:r>
            <a:r>
              <a:rPr spc="15" dirty="0"/>
              <a:t>проектної</a:t>
            </a:r>
            <a:r>
              <a:rPr spc="-20" dirty="0"/>
              <a:t> </a:t>
            </a:r>
            <a:r>
              <a:rPr dirty="0"/>
              <a:t>діяльності"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491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580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Lucida Sans Unicode</vt:lpstr>
      <vt:lpstr>Microsoft Sans Serif</vt:lpstr>
      <vt:lpstr>Times New Roman</vt:lpstr>
      <vt:lpstr>Trebuchet MS</vt:lpstr>
      <vt:lpstr>Office Theme</vt:lpstr>
      <vt:lpstr>Презентация PowerPoint</vt:lpstr>
      <vt:lpstr>Теоретична частина</vt:lpstr>
      <vt:lpstr>Презентация PowerPoint</vt:lpstr>
      <vt:lpstr>Презентация PowerPoint</vt:lpstr>
      <vt:lpstr>Презентация PowerPoint</vt:lpstr>
      <vt:lpstr>Презентация PowerPoint</vt:lpstr>
      <vt:lpstr>ефект, який  передбачається  одержати (чого  передбачається  досягти?)</vt:lpstr>
      <vt:lpstr>«Організація святкової вечері»</vt:lpstr>
      <vt:lpstr>Презентация PowerPoint</vt:lpstr>
      <vt:lpstr>SWOT - аналіз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проект, проектну культуру, проектну діяльність</dc:title>
  <dc:creator>Пользователь Windows</dc:creator>
  <cp:lastModifiedBy>Vladimir Sarabeev</cp:lastModifiedBy>
  <cp:revision>2</cp:revision>
  <dcterms:created xsi:type="dcterms:W3CDTF">2023-03-21T11:47:15Z</dcterms:created>
  <dcterms:modified xsi:type="dcterms:W3CDTF">2023-04-18T11:51:49Z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2023-03-21T00:00:00Z</vt:filetime>
  </property>
</Properties>
</file>