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BD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50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3314700"/>
          </a:xfrm>
        </p:spPr>
        <p:txBody>
          <a:bodyPr/>
          <a:lstStyle>
            <a:lvl1pPr algn="ctr">
              <a:defRPr sz="4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101013" y="6245225"/>
            <a:ext cx="585787" cy="476250"/>
          </a:xfrm>
        </p:spPr>
        <p:txBody>
          <a:bodyPr/>
          <a:lstStyle>
            <a:lvl1pPr>
              <a:defRPr/>
            </a:lvl1pPr>
          </a:lstStyle>
          <a:p>
            <a:fld id="{DD8817B0-C711-45F4-AB72-752BD2B463AF}" type="slidenum">
              <a:rPr lang="ru-RU"/>
              <a:pPr/>
              <a:t>‹№›</a:t>
            </a:fld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57C37B-0CAE-408E-8794-8892D2E40EF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98B08-DD2D-476B-9B75-A6D0756FDB1C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A107C9-2724-4F5A-B73E-6612770D88FD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1E178-813E-43E6-B501-A38785BAB6BB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9093-6C08-454A-9D4F-225B772A2DC3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A93E3C-09D7-42D7-89CE-FC4F752A84B6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3075B-1D1B-47F5-B60F-7B079B82514E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DE18-14DF-472E-8BDD-F8645B5AF4FA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B371A8-1383-4A45-BF99-641D45244515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29DB3-114A-4F63-AD08-E6917A5E2D22}" type="slidenum">
              <a:rPr lang="ru-RU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39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531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79725" y="645318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40763" y="6453188"/>
            <a:ext cx="5397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000">
                <a:solidFill>
                  <a:schemeClr val="bg1"/>
                </a:solidFill>
              </a:defRPr>
            </a:lvl1pPr>
          </a:lstStyle>
          <a:p>
            <a:fld id="{DAA81EAE-F172-47A5-8B87-8B9DB57D210D}" type="slidenum">
              <a:rPr lang="ru-RU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2771775" y="3033713"/>
            <a:ext cx="6229350" cy="1835150"/>
          </a:xfrm>
        </p:spPr>
        <p:txBody>
          <a:bodyPr/>
          <a:lstStyle/>
          <a:p>
            <a:pPr algn="r"/>
            <a:r>
              <a:rPr lang="uk-UA" sz="3600" smtClean="0"/>
              <a:t>Тема </a:t>
            </a:r>
            <a:r>
              <a:rPr lang="uk-UA" sz="3600" smtClean="0"/>
              <a:t>6: </a:t>
            </a:r>
            <a:r>
              <a:rPr lang="uk-UA" sz="3600" dirty="0" smtClean="0"/>
              <a:t>Касові операції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b="73301"/>
          <a:stretch>
            <a:fillRect/>
          </a:stretch>
        </p:blipFill>
        <p:spPr bwMode="auto">
          <a:xfrm>
            <a:off x="0" y="1500174"/>
            <a:ext cx="8802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 t="26699"/>
          <a:stretch>
            <a:fillRect/>
          </a:stretch>
        </p:blipFill>
        <p:spPr bwMode="auto">
          <a:xfrm>
            <a:off x="1000100" y="142852"/>
            <a:ext cx="7143800" cy="6291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428860" y="5786454"/>
            <a:ext cx="1500198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72132" y="785794"/>
            <a:ext cx="2428892" cy="178595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42852"/>
            <a:ext cx="600079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1928794" y="5857892"/>
            <a:ext cx="1571636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43240" y="2285992"/>
            <a:ext cx="1928826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248150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857232"/>
            <a:ext cx="43434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00298" y="5572140"/>
            <a:ext cx="57150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29124" y="3143248"/>
            <a:ext cx="1000132" cy="12858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43570" y="3143248"/>
            <a:ext cx="571504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290"/>
            <a:ext cx="7286676" cy="6055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00298" y="5643578"/>
            <a:ext cx="785818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14348" y="1357298"/>
            <a:ext cx="1857388" cy="15001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488" y="1357298"/>
            <a:ext cx="321471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15206" y="1285860"/>
            <a:ext cx="357190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00628" y="3714752"/>
            <a:ext cx="2428892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000108"/>
            <a:ext cx="7215238" cy="475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928662" y="5000636"/>
            <a:ext cx="1928826" cy="7858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1491420"/>
            <a:ext cx="757242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План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2400" b="1" dirty="0" smtClean="0">
              <a:solidFill>
                <a:srgbClr val="000000"/>
              </a:solidFill>
              <a:latin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1. Організація готівкових грошових розрахунків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2. Організація роботи касового апарату банку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3. Здійснення касових операцій через банкомати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4. Забезпечення касової діяльності банку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357158" y="1140973"/>
            <a:ext cx="864399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25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uk-U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Організаційні заходи, пов'язані з регулюванням готівкового обігу:</a:t>
            </a:r>
          </a:p>
          <a:p>
            <a:pPr marL="0" marR="0" lvl="0" indent="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складання прогнозних розрахунків касових оборотів і організація контролю за виконанням прогнозних показників з</a:t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надходжень і видач готівки;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розробка календаря видач готівки за днями місяця і за окремими клієнтами;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встановлення для кожного клієнта ліміту залишку готівки в</a:t>
            </a:r>
            <a:b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</a:b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касі;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358775" algn="l"/>
              </a:tabLst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визначення строків і порядку інкасації виручки для організацій торгівлі та сфери послуг.</a:t>
            </a:r>
            <a:endParaRPr kumimoji="0" lang="uk-UA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14414" y="1357298"/>
          <a:ext cx="6715171" cy="4929221"/>
        </p:xfrm>
        <a:graphic>
          <a:graphicData uri="http://schemas.openxmlformats.org/drawingml/2006/table">
            <a:tbl>
              <a:tblPr/>
              <a:tblGrid>
                <a:gridCol w="5242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02162">
                <a:tc>
                  <a:txBody>
                    <a:bodyPr/>
                    <a:lstStyle/>
                    <a:p>
                      <a:pPr marL="12071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Номер символу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0479">
                <a:tc>
                  <a:txBody>
                    <a:bodyPr/>
                    <a:lstStyle/>
                    <a:p>
                      <a:pPr marL="6350" marR="350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торговельної </a:t>
                      </a:r>
                      <a:r>
                        <a:rPr lang="uk-UA" sz="1400" spc="5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виручки</a:t>
                      </a:r>
                    </a:p>
                    <a:p>
                      <a:pPr marL="6350" marR="350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4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</a:t>
                      </a:r>
                      <a:r>
                        <a:rPr lang="uk-UA" sz="1400" spc="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виручки від усіх видів платних послуг Надходження на рахунки за вкладами фізичних осіб </a:t>
                      </a:r>
                      <a:r>
                        <a:rPr lang="uk-UA" sz="140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від підприємств поштового зв'язку </a:t>
                      </a:r>
                      <a:r>
                        <a:rPr lang="uk-UA" sz="1400" spc="4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від продажу іноземної валюти </a:t>
                      </a:r>
                      <a:endParaRPr lang="uk-UA" sz="1400" spc="4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 marR="350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3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Інші </a:t>
                      </a:r>
                      <a:r>
                        <a:rPr lang="uk-UA" sz="1400" spc="3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надходження </a:t>
                      </a:r>
                      <a:endParaRPr lang="uk-UA" sz="1400" spc="3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 marR="35052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5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Перерахування </a:t>
                      </a:r>
                      <a:r>
                        <a:rPr lang="uk-UA" sz="1400" spc="5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готівки зі сховища цінностей </a:t>
                      </a:r>
                      <a:r>
                        <a:rPr lang="uk-UA" sz="1400" spc="5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до оборотної каси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02</a:t>
                      </a: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05</a:t>
                      </a: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16 </a:t>
                      </a: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4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17 </a:t>
                      </a: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30 </a:t>
                      </a: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32</a:t>
                      </a:r>
                      <a:endParaRPr lang="ru-RU" sz="1400" spc="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265430" marR="350520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38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541">
                <a:tc>
                  <a:txBody>
                    <a:bodyPr/>
                    <a:lstStyle/>
                    <a:p>
                      <a:pPr marL="134429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Видатки                                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039">
                <a:tc>
                  <a:txBody>
                    <a:bodyPr/>
                    <a:lstStyle/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на виплати, пов'язані з оплатою праці </a:t>
                      </a:r>
                      <a:endParaRPr lang="uk-UA" sz="1400" spc="2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</a:t>
                      </a:r>
                      <a:r>
                        <a:rPr lang="uk-UA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закупівлю сільськогосподарської продукції 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на виплату пенсій, допомоги та страхових відшкодувань </a:t>
                      </a:r>
                      <a:endParaRPr lang="uk-UA" sz="1400" spc="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</a:t>
                      </a:r>
                      <a:r>
                        <a:rPr lang="uk-UA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 купівлю товарів, оплату послуг і за виконані роботи </a:t>
                      </a:r>
                      <a:endParaRPr lang="uk-UA" sz="1400" spc="2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 рахунків за вкладами фізичних осіб </a:t>
                      </a:r>
                      <a:endParaRPr lang="uk-UA" sz="1400" spc="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1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</a:t>
                      </a:r>
                      <a:r>
                        <a:rPr lang="uk-UA" sz="1400" spc="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за придбану іноземну валюту </a:t>
                      </a:r>
                      <a:endParaRPr lang="uk-UA" sz="1400" spc="15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Видача </a:t>
                      </a:r>
                      <a:r>
                        <a:rPr lang="uk-UA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підкріплень підприємствам поштового зв'язку Видача на інші цілі </a:t>
                      </a:r>
                      <a:endParaRPr lang="uk-UA" sz="1400" spc="2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63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2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Перерахування </a:t>
                      </a:r>
                      <a:r>
                        <a:rPr lang="uk-UA" sz="1400" spc="2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готівки з оборотної каси до сховища цінностей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1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40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46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50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53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6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55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56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59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3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61 </a:t>
                      </a:r>
                    </a:p>
                    <a:p>
                      <a:pPr marL="262255" marR="353695" indent="-317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spc="-5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785786" y="428604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i="1" dirty="0" smtClean="0">
                <a:solidFill>
                  <a:srgbClr val="002060"/>
                </a:solidFill>
              </a:rPr>
              <a:t>Таблиця 1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Прогнозування касових оборотів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857232"/>
            <a:ext cx="7072362" cy="556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43108" y="357166"/>
            <a:ext cx="4929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002060"/>
                </a:solidFill>
              </a:rPr>
              <a:t>Касовий апарат банку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b="51539"/>
          <a:stretch>
            <a:fillRect/>
          </a:stretch>
        </p:blipFill>
        <p:spPr bwMode="auto">
          <a:xfrm>
            <a:off x="1214414" y="1285859"/>
            <a:ext cx="6858048" cy="4932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285984" y="1928802"/>
            <a:ext cx="1357322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15008" y="1928802"/>
            <a:ext cx="1357322" cy="5715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t="49615"/>
          <a:stretch>
            <a:fillRect/>
          </a:stretch>
        </p:blipFill>
        <p:spPr bwMode="auto">
          <a:xfrm>
            <a:off x="857224" y="1000108"/>
            <a:ext cx="6929486" cy="51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143108" y="5500702"/>
            <a:ext cx="1357322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928926" y="1500174"/>
            <a:ext cx="3429024" cy="4286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71538" y="2285992"/>
            <a:ext cx="857256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57554" y="2071678"/>
            <a:ext cx="2428892" cy="71438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t="2300" r="3333" b="39034"/>
          <a:stretch>
            <a:fillRect/>
          </a:stretch>
        </p:blipFill>
        <p:spPr bwMode="auto">
          <a:xfrm>
            <a:off x="642910" y="500042"/>
            <a:ext cx="757242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t="60966"/>
          <a:stretch>
            <a:fillRect/>
          </a:stretch>
        </p:blipFill>
        <p:spPr bwMode="auto">
          <a:xfrm>
            <a:off x="785786" y="1428736"/>
            <a:ext cx="7957836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571736" y="5429264"/>
            <a:ext cx="1357322" cy="3571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l-Shablon2">
  <a:themeElements>
    <a:clrScheme name="pl-Shablon2 13">
      <a:dk1>
        <a:srgbClr val="205FF6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1A50D2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l-Shablon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-Shablon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-Shablon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-Shablon2 13">
        <a:dk1>
          <a:srgbClr val="205FF6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1A50D2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pl-Shablon2</Template>
  <TotalTime>82</TotalTime>
  <Words>181</Words>
  <Application>Microsoft Office PowerPoint</Application>
  <PresentationFormat>Екран (4:3)</PresentationFormat>
  <Paragraphs>50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18" baseType="lpstr">
      <vt:lpstr>Arial</vt:lpstr>
      <vt:lpstr>Times New Roman</vt:lpstr>
      <vt:lpstr>pl-Shablon2</vt:lpstr>
      <vt:lpstr>Тема 6: Касові операції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Microsoft</Company>
  <LinksUpToDate>false</LinksUpToDate>
  <SharedDoc>false</SharedDoc>
  <HyperlinkBase>http://www.powerlexis.ru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заставка</dc:title>
  <dc:creator>Admin</dc:creator>
  <cp:keywords>"PowerLexis" - Презентационное агентство</cp:keywords>
  <cp:lastModifiedBy>User</cp:lastModifiedBy>
  <cp:revision>11</cp:revision>
  <dcterms:created xsi:type="dcterms:W3CDTF">2010-12-14T21:40:40Z</dcterms:created>
  <dcterms:modified xsi:type="dcterms:W3CDTF">2022-09-11T16:07:27Z</dcterms:modified>
  <cp:category/>
</cp:coreProperties>
</file>