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9" r:id="rId3"/>
    <p:sldId id="283" r:id="rId4"/>
    <p:sldId id="276" r:id="rId5"/>
    <p:sldId id="260" r:id="rId6"/>
    <p:sldId id="257" r:id="rId7"/>
    <p:sldId id="258" r:id="rId8"/>
    <p:sldId id="281" r:id="rId9"/>
    <p:sldId id="278" r:id="rId10"/>
    <p:sldId id="267" r:id="rId11"/>
    <p:sldId id="282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4660"/>
  </p:normalViewPr>
  <p:slideViewPr>
    <p:cSldViewPr>
      <p:cViewPr varScale="1">
        <p:scale>
          <a:sx n="65" d="100"/>
          <a:sy n="65" d="100"/>
        </p:scale>
        <p:origin x="-15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82;&#1072;&#1085;\&#1060;&#1080;&#1083;&#1100;&#1088;&#1086;&#1074;&#1072;&#1085;&#1080;&#1077;_&#1083;&#1072;&#1073;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82;&#1072;&#1085;\&#1060;&#1080;&#1083;&#1100;&#1088;&#1086;&#1074;&#1072;&#1085;&#1080;&#1077;_&#1083;&#1072;&#1073;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7387093228845"/>
          <c:y val="0.22934089025509674"/>
          <c:w val="0.6372176595762864"/>
          <c:h val="0.60915017051706288"/>
        </c:manualLayout>
      </c:layout>
      <c:scatterChart>
        <c:scatterStyle val="lineMarker"/>
        <c:varyColors val="0"/>
        <c:ser>
          <c:idx val="1"/>
          <c:order val="1"/>
          <c:tx>
            <c:strRef>
              <c:f>Лист1!$BY$93</c:f>
              <c:strCache>
                <c:ptCount val="1"/>
                <c:pt idx="0">
                  <c:v>Фільтрування при співвідношенні р:т 6:1
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Лист1!$BX$94:$BX$99</c:f>
              <c:numCache>
                <c:formatCode>General</c:formatCode>
                <c:ptCount val="6"/>
                <c:pt idx="0">
                  <c:v>43</c:v>
                </c:pt>
                <c:pt idx="1">
                  <c:v>127</c:v>
                </c:pt>
                <c:pt idx="2">
                  <c:v>292</c:v>
                </c:pt>
                <c:pt idx="3">
                  <c:v>469</c:v>
                </c:pt>
                <c:pt idx="4">
                  <c:v>718</c:v>
                </c:pt>
                <c:pt idx="5">
                  <c:v>1059</c:v>
                </c:pt>
              </c:numCache>
            </c:numRef>
          </c:xVal>
          <c:yVal>
            <c:numRef>
              <c:f>Лист1!$BY$94:$BY$99</c:f>
              <c:numCache>
                <c:formatCode>General</c:formatCode>
                <c:ptCount val="6"/>
                <c:pt idx="0">
                  <c:v>0.24346844760914471</c:v>
                </c:pt>
                <c:pt idx="1">
                  <c:v>0.12463265770468122</c:v>
                </c:pt>
                <c:pt idx="2">
                  <c:v>6.3449353013292242E-2</c:v>
                </c:pt>
                <c:pt idx="3">
                  <c:v>5.914770196154364E-2</c:v>
                </c:pt>
                <c:pt idx="4">
                  <c:v>4.2044751996759937E-2</c:v>
                </c:pt>
                <c:pt idx="5">
                  <c:v>3.0701299845141403E-2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Лист1!$BY$103</c:f>
              <c:strCache>
                <c:ptCount val="1"/>
                <c:pt idx="0">
                  <c:v>Фільтрування при співвідношенні р:т 8:1
</c:v>
                </c:pt>
              </c:strCache>
            </c:strRef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</a:ln>
            </c:spPr>
            <c:trendlineType val="power"/>
            <c:dispRSqr val="0"/>
            <c:dispEq val="0"/>
          </c:trendline>
          <c:trendline>
            <c:spPr>
              <a:ln>
                <a:solidFill>
                  <a:srgbClr val="FF0000"/>
                </a:solidFill>
              </a:ln>
            </c:spPr>
            <c:trendlineType val="log"/>
            <c:dispRSqr val="0"/>
            <c:dispEq val="0"/>
          </c:trendline>
          <c:xVal>
            <c:numRef>
              <c:f>Лист1!$BX$104:$BX$111</c:f>
              <c:numCache>
                <c:formatCode>General</c:formatCode>
                <c:ptCount val="8"/>
                <c:pt idx="0">
                  <c:v>40</c:v>
                </c:pt>
                <c:pt idx="1">
                  <c:v>116</c:v>
                </c:pt>
                <c:pt idx="2">
                  <c:v>290</c:v>
                </c:pt>
                <c:pt idx="3">
                  <c:v>440</c:v>
                </c:pt>
                <c:pt idx="4">
                  <c:v>604</c:v>
                </c:pt>
                <c:pt idx="5">
                  <c:v>875</c:v>
                </c:pt>
                <c:pt idx="6">
                  <c:v>1039</c:v>
                </c:pt>
                <c:pt idx="7">
                  <c:v>1457</c:v>
                </c:pt>
              </c:numCache>
            </c:numRef>
          </c:xVal>
          <c:yVal>
            <c:numRef>
              <c:f>Лист1!$BY$104:$BY$111</c:f>
              <c:numCache>
                <c:formatCode>General</c:formatCode>
                <c:ptCount val="8"/>
                <c:pt idx="0">
                  <c:v>0.26172858117983056</c:v>
                </c:pt>
                <c:pt idx="1">
                  <c:v>0.13775188483148976</c:v>
                </c:pt>
                <c:pt idx="2">
                  <c:v>6.0167489926397817E-2</c:v>
                </c:pt>
                <c:pt idx="3">
                  <c:v>6.9794288314621505E-2</c:v>
                </c:pt>
                <c:pt idx="4">
                  <c:v>6.3836239312153806E-2</c:v>
                </c:pt>
                <c:pt idx="5">
                  <c:v>3.8631524897391946E-2</c:v>
                </c:pt>
                <c:pt idx="6">
                  <c:v>6.3836239312153806E-2</c:v>
                </c:pt>
                <c:pt idx="7">
                  <c:v>2.5045797242089055E-2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33760"/>
        <c:axId val="174134336"/>
      </c:scatterChart>
      <c:valAx>
        <c:axId val="174133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 b="0">
                    <a:latin typeface="Times New Roman" pitchFamily="18" charset="0"/>
                    <a:cs typeface="Times New Roman" pitchFamily="18" charset="0"/>
                  </a:rPr>
                  <a:t>Тривалість, </a:t>
                </a:r>
                <a:r>
                  <a:rPr lang="en-US" sz="1400" b="0"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ru-RU" sz="1400" b="0">
                    <a:latin typeface="Times New Roman" pitchFamily="18" charset="0"/>
                    <a:cs typeface="Times New Roman" pitchFamily="18" charset="0"/>
                  </a:rPr>
                  <a:t>с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134336"/>
        <c:crosses val="autoZero"/>
        <c:crossBetween val="midCat"/>
      </c:valAx>
      <c:valAx>
        <c:axId val="174134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400" b="0" i="0" baseline="0" dirty="0" err="1">
                    <a:effectLst/>
                    <a:latin typeface="Times New Roman" pitchFamily="18" charset="0"/>
                    <a:cs typeface="Times New Roman" pitchFamily="18" charset="0"/>
                  </a:rPr>
                  <a:t>Швидкість</a:t>
                </a:r>
                <a:r>
                  <a:rPr lang="ru-RU" sz="1400" b="0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b="0" i="0" baseline="0" dirty="0" err="1">
                    <a:effectLst/>
                    <a:latin typeface="Times New Roman" pitchFamily="18" charset="0"/>
                    <a:cs typeface="Times New Roman" pitchFamily="18" charset="0"/>
                  </a:rPr>
                  <a:t>фільтрування</a:t>
                </a:r>
                <a:r>
                  <a:rPr lang="ru-RU" sz="1400" b="0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sz="1400" b="0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sz="1400" b="0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1400" b="0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l-GR" sz="1400" b="0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ru-RU" sz="1400" b="0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t, х </a:t>
                </a:r>
                <a:r>
                  <a:rPr lang="en-US" sz="1400" b="0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1400" b="0" i="0" u="none" strike="noStrike" baseline="300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-3</a:t>
                </a:r>
                <a:r>
                  <a:rPr lang="ru-RU" sz="1400" b="0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 м</a:t>
                </a:r>
                <a:r>
                  <a:rPr lang="ru-RU" sz="1400" b="0" i="0" u="none" strike="noStrike" baseline="300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400" b="0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/с</a:t>
                </a:r>
                <a:endParaRPr lang="ru-RU" sz="1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2.1062879328774133E-2"/>
              <c:y val="0.152885041200246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133760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7693243010985491"/>
          <c:y val="0.36571291785466864"/>
          <c:w val="0.20001374491153404"/>
          <c:h val="0.272116616407968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13584298289919E-2"/>
          <c:y val="3.7891172265130717E-2"/>
          <c:w val="0.75319362274406487"/>
          <c:h val="0.78044539062759255"/>
        </c:manualLayout>
      </c:layout>
      <c:scatterChart>
        <c:scatterStyle val="lineMarker"/>
        <c:varyColors val="0"/>
        <c:ser>
          <c:idx val="1"/>
          <c:order val="1"/>
          <c:tx>
            <c:strRef>
              <c:f>Лист1!$BI$93</c:f>
              <c:strCache>
                <c:ptCount val="1"/>
                <c:pt idx="0">
                  <c:v>Фільтрування без вібрації
</c:v>
                </c:pt>
              </c:strCache>
            </c:strRef>
          </c:tx>
          <c:spPr>
            <a:ln w="28575">
              <a:noFill/>
            </a:ln>
          </c:spPr>
          <c:trendline>
            <c:spPr>
              <a:ln>
                <a:solidFill>
                  <a:srgbClr val="FF0000"/>
                </a:solidFill>
              </a:ln>
            </c:spPr>
            <c:trendlineType val="power"/>
            <c:dispRSqr val="0"/>
            <c:dispEq val="0"/>
          </c:trendline>
          <c:xVal>
            <c:numRef>
              <c:f>Лист1!$BH$94:$BH$101</c:f>
              <c:numCache>
                <c:formatCode>General</c:formatCode>
                <c:ptCount val="8"/>
                <c:pt idx="0">
                  <c:v>40</c:v>
                </c:pt>
                <c:pt idx="1">
                  <c:v>116</c:v>
                </c:pt>
                <c:pt idx="2">
                  <c:v>290</c:v>
                </c:pt>
                <c:pt idx="3">
                  <c:v>440</c:v>
                </c:pt>
                <c:pt idx="4">
                  <c:v>604</c:v>
                </c:pt>
                <c:pt idx="5">
                  <c:v>875</c:v>
                </c:pt>
                <c:pt idx="6">
                  <c:v>1039</c:v>
                </c:pt>
                <c:pt idx="7">
                  <c:v>1457</c:v>
                </c:pt>
              </c:numCache>
            </c:numRef>
          </c:xVal>
          <c:yVal>
            <c:numRef>
              <c:f>Лист1!$BI$94:$BI$101</c:f>
              <c:numCache>
                <c:formatCode>General</c:formatCode>
                <c:ptCount val="8"/>
                <c:pt idx="0">
                  <c:v>0.26172858117983056</c:v>
                </c:pt>
                <c:pt idx="1">
                  <c:v>0.13775188483148976</c:v>
                </c:pt>
                <c:pt idx="2">
                  <c:v>6.0167489926397817E-2</c:v>
                </c:pt>
                <c:pt idx="3">
                  <c:v>6.9794288314621505E-2</c:v>
                </c:pt>
                <c:pt idx="4">
                  <c:v>6.3836239312153806E-2</c:v>
                </c:pt>
                <c:pt idx="5">
                  <c:v>3.8631524897391946E-2</c:v>
                </c:pt>
                <c:pt idx="6">
                  <c:v>6.3836239312153806E-2</c:v>
                </c:pt>
                <c:pt idx="7">
                  <c:v>2.5045797242089055E-2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Лист1!$BI$105</c:f>
              <c:strCache>
                <c:ptCount val="1"/>
                <c:pt idx="0">
                  <c:v>Вібрація під час фільтрування</c:v>
                </c:pt>
              </c:strCache>
            </c:strRef>
          </c:tx>
          <c:spPr>
            <a:ln w="28575">
              <a:noFill/>
            </a:ln>
          </c:spPr>
          <c:trendline>
            <c:spPr>
              <a:ln>
                <a:solidFill>
                  <a:schemeClr val="tx2"/>
                </a:solidFill>
                <a:prstDash val="sysDash"/>
              </a:ln>
            </c:spPr>
            <c:trendlineType val="log"/>
            <c:dispRSqr val="0"/>
            <c:dispEq val="0"/>
          </c:trendline>
          <c:xVal>
            <c:numRef>
              <c:f>Лист1!$BH$106:$BH$113</c:f>
              <c:numCache>
                <c:formatCode>General</c:formatCode>
                <c:ptCount val="8"/>
                <c:pt idx="0">
                  <c:v>27</c:v>
                </c:pt>
                <c:pt idx="1">
                  <c:v>80</c:v>
                </c:pt>
                <c:pt idx="2">
                  <c:v>183</c:v>
                </c:pt>
                <c:pt idx="3">
                  <c:v>328</c:v>
                </c:pt>
                <c:pt idx="4">
                  <c:v>430</c:v>
                </c:pt>
                <c:pt idx="5">
                  <c:v>780</c:v>
                </c:pt>
                <c:pt idx="6">
                  <c:v>918</c:v>
                </c:pt>
                <c:pt idx="7">
                  <c:v>1239</c:v>
                </c:pt>
              </c:numCache>
            </c:numRef>
          </c:xVal>
          <c:yVal>
            <c:numRef>
              <c:f>Лист1!$BI$106:$BI$113</c:f>
              <c:numCache>
                <c:formatCode>General</c:formatCode>
                <c:ptCount val="8"/>
                <c:pt idx="0">
                  <c:v>0.13086429058991528</c:v>
                </c:pt>
                <c:pt idx="1">
                  <c:v>0.1016421674484779</c:v>
                </c:pt>
                <c:pt idx="2">
                  <c:v>7.2200987911677381E-2</c:v>
                </c:pt>
                <c:pt idx="3">
                  <c:v>0.10263865928620808</c:v>
                </c:pt>
                <c:pt idx="4">
                  <c:v>2.9911837849123497E-2</c:v>
                </c:pt>
                <c:pt idx="5">
                  <c:v>7.5863356863718964E-2</c:v>
                </c:pt>
                <c:pt idx="6">
                  <c:v>3.261415341804743E-2</c:v>
                </c:pt>
                <c:pt idx="7">
                  <c:v>3.261415341804743E-2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136640"/>
        <c:axId val="174292992"/>
      </c:scatterChart>
      <c:valAx>
        <c:axId val="174136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uk-UA" sz="1400" b="0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Тривалість,</a:t>
                </a:r>
                <a:r>
                  <a:rPr lang="ru-RU" sz="1400" b="0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b="0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uk-UA" sz="1400" b="0" i="0" baseline="0" dirty="0">
                    <a:effectLst/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1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292992"/>
        <c:crosses val="autoZero"/>
        <c:crossBetween val="midCat"/>
      </c:valAx>
      <c:valAx>
        <c:axId val="174292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400" b="0" i="0" baseline="0" dirty="0" err="1" smtClean="0">
                    <a:effectLst/>
                    <a:latin typeface="Times New Roman" pitchFamily="18" charset="0"/>
                    <a:cs typeface="Times New Roman" pitchFamily="18" charset="0"/>
                  </a:rPr>
                  <a:t>Швидкість</a:t>
                </a:r>
                <a:r>
                  <a:rPr lang="ru-RU" sz="1400" b="0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b="0" i="0" baseline="0" dirty="0" err="1" smtClean="0">
                    <a:effectLst/>
                    <a:latin typeface="Times New Roman" pitchFamily="18" charset="0"/>
                    <a:cs typeface="Times New Roman" pitchFamily="18" charset="0"/>
                  </a:rPr>
                  <a:t>фільтрування</a:t>
                </a:r>
                <a:r>
                  <a:rPr lang="ru-RU" sz="1400" b="0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sz="1400" b="0" i="0" u="none" strike="noStrike" baseline="0" dirty="0" smtClean="0">
                    <a:effectLst/>
                  </a:rPr>
                  <a:t>Δ</a:t>
                </a:r>
                <a:r>
                  <a:rPr lang="en-US" sz="1400" b="0" i="0" u="none" strike="noStrike" baseline="0" dirty="0" smtClean="0">
                    <a:effectLst/>
                  </a:rPr>
                  <a:t>v</a:t>
                </a:r>
                <a:r>
                  <a:rPr lang="ru-RU" sz="1000" b="0" i="0" u="none" strike="noStrike" baseline="0" dirty="0" smtClean="0">
                    <a:effectLst/>
                  </a:rPr>
                  <a:t>/</a:t>
                </a:r>
                <a:r>
                  <a:rPr lang="el-GR" sz="1400" b="0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ru-RU" sz="1400" b="0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t,</a:t>
                </a:r>
                <a:r>
                  <a:rPr lang="ru-RU" sz="1000" b="0" i="0" u="none" strike="noStrike" baseline="0" dirty="0" smtClean="0">
                    <a:effectLst/>
                  </a:rPr>
                  <a:t> </a:t>
                </a:r>
                <a:r>
                  <a:rPr lang="ru-RU" sz="1400" b="0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х </a:t>
                </a:r>
                <a:r>
                  <a:rPr lang="en-US" sz="1400" b="0" i="0" u="none" strike="noStrike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1400" b="0" i="0" u="none" strike="noStrike" baseline="300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-3</a:t>
                </a:r>
                <a:r>
                  <a:rPr lang="ru-RU" sz="1400" b="0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 м</a:t>
                </a:r>
                <a:r>
                  <a:rPr lang="ru-RU" sz="1400" b="0" i="0" baseline="300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400" b="0" i="0" baseline="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/с</a:t>
                </a:r>
                <a:endParaRPr lang="ru-RU" sz="14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0405123053554274E-2"/>
              <c:y val="0.15642839532289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136640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5088806659204064"/>
          <c:y val="0.20390384814489348"/>
          <c:w val="0.13365718468256094"/>
          <c:h val="0.546613146926041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63F-1BDC-4217-B628-7C9C70AA87A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7FBB-7D60-487D-847C-50E14484C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74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C9DCE-B768-4C92-8CD9-9DDCF5824C1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F200B-DB38-4955-822E-357019352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5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F200B-DB38-4955-822E-3570193520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2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F200B-DB38-4955-822E-3570193520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A2F7-D330-40A2-AFDB-9369B68CB1F0}" type="datetime1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D04F-D160-4211-A1A9-847CBE307E75}" type="datetime1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3A4-14C2-4A80-A0A6-8B21CB4D2423}" type="datetime1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BF6E-C943-47B5-8A99-FF4FFB7FDFDA}" type="datetime1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224" y="260648"/>
            <a:ext cx="2133600" cy="365125"/>
          </a:xfrm>
        </p:spPr>
        <p:txBody>
          <a:bodyPr/>
          <a:lstStyle>
            <a:lvl1pPr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F1E6-C0AF-44A9-8BAA-6854B3D0FB9A}" type="datetime1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8185-EA0A-492B-8B7B-FB3ED8FB72C9}" type="datetime1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9851-358C-414C-88E4-1FA52625280E}" type="datetime1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BE81-BC54-4E75-A4F9-E2A449AFEDB2}" type="datetime1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F66-CD2D-402E-82EE-0C74CC17E70A}" type="datetime1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427B-A395-4730-9AF2-DE4E7330A81F}" type="datetime1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7C80-4492-4486-A89C-249903342CD9}" type="datetime1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65F6-D1E2-4E3F-925E-3847A0769B7E}" type="datetime1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86409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Відвальні шлами глиноземного виробництва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 Сучасний стан і технології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переробки червоних шламів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914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Класифікація відвальних шламів глиноземного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виробництва.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Сучасний склад  і властивості червоних шламів.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Сучасні способи зневоднення пульпи червоних шламів для подальшої переробки.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Технологічні особливості фільтрування червоних шламів.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5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519996"/>
              </p:ext>
            </p:extLst>
          </p:nvPr>
        </p:nvGraphicFramePr>
        <p:xfrm>
          <a:off x="211555" y="1196752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76672"/>
            <a:ext cx="70567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Вплив вібрації на швидкість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фільтрації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червоного шламу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5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Термодинамічний аналіз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звичайного розчинення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сполук, що містяться в  пульпі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червоних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шламів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4" name="Номер слайда 11"/>
          <p:cNvSpPr txBox="1">
            <a:spLocks/>
          </p:cNvSpPr>
          <p:nvPr/>
        </p:nvSpPr>
        <p:spPr>
          <a:xfrm>
            <a:off x="6588224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Термодинамика-15янв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5880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3506" y="530120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Термодинамічним аналізом розчинення гідроксидів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ОН,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ОН, що містяться в червоних шламах, підтверджена неможливість їх виділення на фільтрі з водних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пульп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під час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фільтрування.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9006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4824535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Проаналізовано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склад і властивості бокситових шламів.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Висока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дисперсність червоних шламів спричинює їх низьку здатність до фільтрування.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Проаналізовано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сучасні способи підготовки пульпи червоних шламів до переробки на товарні продукти. Зневоднити червоні шлами можна тепловою обробкою, фізичними або хімічними способами, обробкою реагентами. Для зневоднення відвальних бокситових шламів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доцільно використовувати фільтрування.</a:t>
            </a:r>
          </a:p>
          <a:p>
            <a:pPr>
              <a:spcBef>
                <a:spcPts val="20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Термодинамічним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аналізом звичайного розчинення компонентів пульпи червоних шламів встановлено причину їх зволоження. Термодинамічним аналізом розчинення гідроксидів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ОН,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ОН, що містяться в червоних шламах, підтверджена неможливість їх виділення на фільтрі з водних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пульп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під час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фільтрування.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0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Експериментально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досліджено вплив технологічних умов фільтрування пульпи червоних шламів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перебіг процесу і швидкість фільтрування та зневоднення.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Швидкість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фільтрування пульпи збільшується з підвищенням температури, розбавлянням пульпи, дії вібрації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Виявлені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закономірності є основою для вибирання оптимальних технологічних умов фільтрування червоних шламів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50405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Класифікація відвальних шламів глиноземного виробництва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0485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7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404664"/>
            <a:ext cx="8640960" cy="57606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Технологічна схема переробки бокситів за способом Байєра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81642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6"/>
          <p:cNvSpPr txBox="1">
            <a:spLocks/>
          </p:cNvSpPr>
          <p:nvPr/>
        </p:nvSpPr>
        <p:spPr>
          <a:xfrm>
            <a:off x="6588224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b="1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41805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Утворення червоного шламу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2947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При вилуговуванні бокситів обіговими розчинами протікають: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а) для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гібситу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NaAl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		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б) для беміту: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AlOOH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NaAl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(2)</a:t>
            </a:r>
          </a:p>
          <a:p>
            <a:pPr marL="0" indent="0" algn="r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NaAl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· 2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· 2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3903422" cy="1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32039" y="5784027"/>
            <a:ext cx="19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Шламосховище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85842" cy="503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02" y="476672"/>
            <a:ext cx="8229600" cy="56207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Використання червоного шламу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Склад і властивості червоного шламу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10520"/>
              </p:ext>
            </p:extLst>
          </p:nvPr>
        </p:nvGraphicFramePr>
        <p:xfrm>
          <a:off x="264977" y="4560664"/>
          <a:ext cx="8640958" cy="16827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57412"/>
                <a:gridCol w="928706"/>
                <a:gridCol w="928706"/>
                <a:gridCol w="928706"/>
                <a:gridCol w="928706"/>
                <a:gridCol w="928706"/>
                <a:gridCol w="928706"/>
                <a:gridCol w="1211310"/>
              </a:tblGrid>
              <a:tr h="494066">
                <a:tc rowSpan="2">
                  <a:txBody>
                    <a:bodyPr/>
                    <a:lstStyle/>
                    <a:p>
                      <a:pPr algn="ctr"/>
                      <a:r>
                        <a:rPr lang="uk-UA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Тип шламу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Масова частка компонента у шламі, %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042">
                <a:tc vMerge="1"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uk-UA" sz="20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uk-UA" sz="20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uk-UA" sz="20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uk-UA" sz="20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uk-UA" sz="20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0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2000" b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TiO</a:t>
                      </a:r>
                      <a:r>
                        <a:rPr lang="en-US" sz="2000" b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домішки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Баєровський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12-17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8-13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5-8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6-10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Спікательний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20-25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22-28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7-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16-20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706996" y="4041024"/>
            <a:ext cx="5781328" cy="5388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Вміст компонентів в червоному шламі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1196752"/>
            <a:ext cx="358457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Лужність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від 10 до 13. Вологість 75 – 80 %.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Розмір часток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твердої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фази розмір від 1 мкм до 10 мкм. Щільність 2800 кг/м</a:t>
            </a:r>
            <a:r>
              <a:rPr lang="uk-UA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135099"/>
            <a:ext cx="1512168" cy="238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563888" y="3543843"/>
            <a:ext cx="2952328" cy="520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Пульпа червоного шламу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35099"/>
            <a:ext cx="2376264" cy="234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516216" y="3521785"/>
            <a:ext cx="2376264" cy="52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Червоний шлам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16824" cy="56207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Способи зневоднення червоного шламу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3" y="1556792"/>
            <a:ext cx="912202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64807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Використання флокулянтів і коагулянтів при згущенні і фільтруванні червоного шламу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09746"/>
              </p:ext>
            </p:extLst>
          </p:nvPr>
        </p:nvGraphicFramePr>
        <p:xfrm>
          <a:off x="323528" y="1628799"/>
          <a:ext cx="8136904" cy="519608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70319"/>
                <a:gridCol w="1234975"/>
                <a:gridCol w="4331610"/>
              </a:tblGrid>
              <a:tr h="139156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Речовина</a:t>
                      </a:r>
                      <a:endParaRPr lang="uk-UA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Дозування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 використання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02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Флоакулянт</a:t>
                      </a:r>
                      <a:endParaRPr lang="uk-UA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Акриламилдопропильтриметиламмоний</a:t>
                      </a:r>
                      <a:r>
                        <a:rPr lang="uk-UA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хлорид (АРТАС)</a:t>
                      </a:r>
                      <a:endParaRPr lang="uk-UA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0,1111 г/м</a:t>
                      </a:r>
                      <a:r>
                        <a:rPr lang="uk-UA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6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 глиноземному виробництві в сучасний час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491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Вівсюга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1,5 кг/т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 глиноземному виробництві в 90-х роках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країнах СНГ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491">
                <a:tc>
                  <a:txBody>
                    <a:bodyPr/>
                    <a:lstStyle/>
                    <a:p>
                      <a:r>
                        <a:rPr lang="uk-UA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Ржана</a:t>
                      </a:r>
                      <a:r>
                        <a:rPr lang="uk-UA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мука</a:t>
                      </a:r>
                      <a:endParaRPr lang="uk-UA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1,4 кг/т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 глиноземному виробництві </a:t>
                      </a:r>
                      <a:r>
                        <a:rPr lang="uk-UA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90-х роках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країнах СНГ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491">
                <a:tc>
                  <a:txBody>
                    <a:bodyPr/>
                    <a:lstStyle/>
                    <a:p>
                      <a:r>
                        <a:rPr lang="uk-UA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Крохмал</a:t>
                      </a:r>
                      <a:endParaRPr lang="uk-UA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кг/т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 глиноземному виробництві в 90-х роках 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 США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Полиакриламід</a:t>
                      </a:r>
                      <a:r>
                        <a:rPr lang="uk-UA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марок</a:t>
                      </a:r>
                      <a:r>
                        <a:rPr lang="uk-UA" sz="16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ППА – СГС, ППА – СГК, ППА-ЗС)</a:t>
                      </a:r>
                      <a:endParaRPr lang="uk-UA" sz="1600" noProof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0,1 - 10 г/м</a:t>
                      </a:r>
                      <a:r>
                        <a:rPr lang="uk-UA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6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 глиноземному виробництві  сучасний час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промивка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відбувається в 3 – 10 раз швидше, ніж при використанні </a:t>
                      </a:r>
                      <a:r>
                        <a:rPr lang="uk-UA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ржаної</a:t>
                      </a:r>
                      <a:r>
                        <a:rPr lang="uk-UA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муки, </a:t>
                      </a:r>
                      <a:r>
                        <a:rPr lang="uk-UA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крохмалу</a:t>
                      </a:r>
                      <a:r>
                        <a:rPr lang="uk-UA" sz="16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021"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Коагулянт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3491">
                <a:tc>
                  <a:txBody>
                    <a:bodyPr/>
                    <a:lstStyle/>
                    <a:p>
                      <a:r>
                        <a:rPr lang="uk-UA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Donau</a:t>
                      </a:r>
                      <a:r>
                        <a:rPr lang="uk-UA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Klar</a:t>
                      </a:r>
                      <a:r>
                        <a:rPr lang="uk-UA" sz="16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Clever</a:t>
                      </a:r>
                      <a:endParaRPr lang="uk-UA" sz="16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0,1211  г/м</a:t>
                      </a:r>
                      <a:r>
                        <a:rPr lang="uk-UA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6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 глиноземному виробництві  в сучасний час</a:t>
                      </a:r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648493"/>
              </p:ext>
            </p:extLst>
          </p:nvPr>
        </p:nvGraphicFramePr>
        <p:xfrm>
          <a:off x="251521" y="764704"/>
          <a:ext cx="8424936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27584" y="76470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Вплив співвідношення рідкої до твердої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фаз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 швидкість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фільтрування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1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548</Words>
  <Application>Microsoft Office PowerPoint</Application>
  <PresentationFormat>Экран (4:3)</PresentationFormat>
  <Paragraphs>106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Відвальні шлами глиноземного виробництва. Сучасний стан і технології переробки червоних шламів</vt:lpstr>
      <vt:lpstr>Класифікація відвальних шламів глиноземного виробництва</vt:lpstr>
      <vt:lpstr>Технологічна схема переробки бокситів за способом Байєра</vt:lpstr>
      <vt:lpstr>Утворення червоного шламу</vt:lpstr>
      <vt:lpstr>Використання червоного шламу</vt:lpstr>
      <vt:lpstr>Склад і властивості червоного шламу</vt:lpstr>
      <vt:lpstr>Способи зневоднення червоного шламу</vt:lpstr>
      <vt:lpstr>Використання флокулянтів і коагулянтів при згущенні і фільтруванні червоного шламу</vt:lpstr>
      <vt:lpstr>Презентация PowerPoint</vt:lpstr>
      <vt:lpstr>Презентация PowerPoint</vt:lpstr>
      <vt:lpstr>Термодинамічний аналіз звичайного розчинення сполук, що містяться в  пульпі червоних шламів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391</cp:revision>
  <dcterms:created xsi:type="dcterms:W3CDTF">2019-11-03T21:11:33Z</dcterms:created>
  <dcterms:modified xsi:type="dcterms:W3CDTF">2023-11-09T23:00:41Z</dcterms:modified>
</cp:coreProperties>
</file>