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9" r:id="rId4"/>
    <p:sldId id="260" r:id="rId5"/>
    <p:sldId id="261" r:id="rId6"/>
    <p:sldId id="258"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CE30C-F981-4CBF-AFC8-5160E2586F75}" type="datetimeFigureOut">
              <a:rPr lang="ru-RU" smtClean="0"/>
              <a:t>27.03.2020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5BC03B-61DF-4536-A7E5-D7045F258D8A}" type="slidenum">
              <a:rPr lang="ru-RU" smtClean="0"/>
              <a:t>‹#›</a:t>
            </a:fld>
            <a:endParaRPr lang="ru-RU"/>
          </a:p>
        </p:txBody>
      </p:sp>
    </p:spTree>
    <p:extLst>
      <p:ext uri="{BB962C8B-B14F-4D97-AF65-F5344CB8AC3E}">
        <p14:creationId xmlns:p14="http://schemas.microsoft.com/office/powerpoint/2010/main" val="220361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E5BC03B-61DF-4536-A7E5-D7045F258D8A}" type="slidenum">
              <a:rPr lang="ru-RU" smtClean="0"/>
              <a:t>12</a:t>
            </a:fld>
            <a:endParaRPr lang="ru-RU"/>
          </a:p>
        </p:txBody>
      </p:sp>
    </p:spTree>
    <p:extLst>
      <p:ext uri="{BB962C8B-B14F-4D97-AF65-F5344CB8AC3E}">
        <p14:creationId xmlns:p14="http://schemas.microsoft.com/office/powerpoint/2010/main" val="174423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CB28EB6-C69A-4127-A6BC-D1B613DD8A08}" type="datetimeFigureOut">
              <a:rPr lang="ru-RU" smtClean="0"/>
              <a:t>27.03.2020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08B77E1-DAAE-4E89-A0CC-78D12AA8A01E}"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B28EB6-C69A-4127-A6BC-D1B613DD8A08}"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B28EB6-C69A-4127-A6BC-D1B613DD8A08}"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B28EB6-C69A-4127-A6BC-D1B613DD8A08}"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CB28EB6-C69A-4127-A6BC-D1B613DD8A08}" type="datetimeFigureOut">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08B77E1-DAAE-4E89-A0CC-78D12AA8A01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CB28EB6-C69A-4127-A6BC-D1B613DD8A08}"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CB28EB6-C69A-4127-A6BC-D1B613DD8A08}" type="datetimeFigureOut">
              <a:rPr lang="ru-RU" smtClean="0"/>
              <a:t>27.03.2020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CB28EB6-C69A-4127-A6BC-D1B613DD8A08}" type="datetimeFigureOut">
              <a:rPr lang="ru-RU" smtClean="0"/>
              <a:t>27.03.2020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B28EB6-C69A-4127-A6BC-D1B613DD8A08}" type="datetimeFigureOut">
              <a:rPr lang="ru-RU" smtClean="0"/>
              <a:t>27.03.2020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CB28EB6-C69A-4127-A6BC-D1B613DD8A08}"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CB28EB6-C69A-4127-A6BC-D1B613DD8A08}" type="datetimeFigureOut">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8B77E1-DAAE-4E89-A0CC-78D12AA8A01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CB28EB6-C69A-4127-A6BC-D1B613DD8A08}" type="datetimeFigureOut">
              <a:rPr lang="ru-RU" smtClean="0"/>
              <a:t>27.03.2020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08B77E1-DAAE-4E89-A0CC-78D12AA8A01E}"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b="1" dirty="0"/>
              <a:t>Основні поняття та розділи риторики</a:t>
            </a:r>
            <a:endParaRPr lang="ru-RU" dirty="0"/>
          </a:p>
        </p:txBody>
      </p:sp>
      <p:sp>
        <p:nvSpPr>
          <p:cNvPr id="3" name="Подзаголовок 2"/>
          <p:cNvSpPr>
            <a:spLocks noGrp="1"/>
          </p:cNvSpPr>
          <p:nvPr>
            <p:ph type="subTitle" idx="1"/>
          </p:nvPr>
        </p:nvSpPr>
        <p:spPr>
          <a:xfrm>
            <a:off x="2743200" y="6229360"/>
            <a:ext cx="6400800" cy="622920"/>
          </a:xfrm>
        </p:spPr>
        <p:txBody>
          <a:bodyPr/>
          <a:lstStyle/>
          <a:p>
            <a:r>
              <a:rPr lang="uk-UA" dirty="0" smtClean="0">
                <a:solidFill>
                  <a:schemeClr val="tx1"/>
                </a:solidFill>
              </a:rPr>
              <a:t>Виконала: </a:t>
            </a:r>
            <a:r>
              <a:rPr lang="uk-UA" dirty="0" err="1" smtClean="0">
                <a:solidFill>
                  <a:schemeClr val="tx1"/>
                </a:solidFill>
              </a:rPr>
              <a:t>Хохлова</a:t>
            </a:r>
            <a:r>
              <a:rPr lang="uk-UA" dirty="0" smtClean="0">
                <a:solidFill>
                  <a:schemeClr val="tx1"/>
                </a:solidFill>
              </a:rPr>
              <a:t> Маргарита</a:t>
            </a:r>
            <a:endParaRPr lang="ru-RU" dirty="0">
              <a:solidFill>
                <a:schemeClr val="tx1"/>
              </a:solidFill>
            </a:endParaRPr>
          </a:p>
        </p:txBody>
      </p:sp>
    </p:spTree>
    <p:extLst>
      <p:ext uri="{BB962C8B-B14F-4D97-AF65-F5344CB8AC3E}">
        <p14:creationId xmlns:p14="http://schemas.microsoft.com/office/powerpoint/2010/main" val="279108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1143000"/>
          </a:xfrm>
        </p:spPr>
        <p:txBody>
          <a:bodyPr/>
          <a:lstStyle/>
          <a:p>
            <a:r>
              <a:rPr lang="uk-UA" b="1" i="1" dirty="0" smtClean="0"/>
              <a:t>Меморія</a:t>
            </a:r>
            <a:endParaRPr lang="ru-RU" dirty="0"/>
          </a:p>
        </p:txBody>
      </p:sp>
      <p:sp>
        <p:nvSpPr>
          <p:cNvPr id="3" name="Объект 2"/>
          <p:cNvSpPr>
            <a:spLocks noGrp="1"/>
          </p:cNvSpPr>
          <p:nvPr>
            <p:ph idx="1"/>
          </p:nvPr>
        </p:nvSpPr>
        <p:spPr>
          <a:xfrm>
            <a:off x="323528" y="980728"/>
            <a:ext cx="8229600" cy="4525963"/>
          </a:xfrm>
        </p:spPr>
        <p:txBody>
          <a:bodyPr/>
          <a:lstStyle/>
          <a:p>
            <a:r>
              <a:rPr lang="uk-UA" b="1" i="1" dirty="0"/>
              <a:t>Меморія</a:t>
            </a:r>
            <a:r>
              <a:rPr lang="uk-UA" dirty="0"/>
              <a:t> (лат. </a:t>
            </a:r>
            <a:r>
              <a:rPr lang="en-US" dirty="0" err="1"/>
              <a:t>memoria</a:t>
            </a:r>
            <a:r>
              <a:rPr lang="uk-UA" dirty="0"/>
              <a:t> – пам`ять, згадка) – це наступний розділ риторики, який стосується здатності комунікатора запам`ятовувати, пригадувати і використовувати у мовленні приклади і цитати, а також утримувати під контролем цілісний задум тексту.</a:t>
            </a:r>
            <a:endParaRPr lang="ru-RU" dirty="0"/>
          </a:p>
        </p:txBody>
      </p:sp>
      <p:pic>
        <p:nvPicPr>
          <p:cNvPr id="3074" name="Picture 2" descr="Монтаж видеонаблюдения в офисе, Харьков"/>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293096"/>
            <a:ext cx="2290242" cy="229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48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320"/>
            <a:ext cx="8229600" cy="850106"/>
          </a:xfrm>
        </p:spPr>
        <p:txBody>
          <a:bodyPr/>
          <a:lstStyle/>
          <a:p>
            <a:r>
              <a:rPr lang="uk-UA" b="1" i="1" dirty="0"/>
              <a:t>Акція</a:t>
            </a:r>
            <a:endParaRPr lang="ru-RU" dirty="0"/>
          </a:p>
        </p:txBody>
      </p:sp>
      <p:sp>
        <p:nvSpPr>
          <p:cNvPr id="3" name="Объект 2"/>
          <p:cNvSpPr>
            <a:spLocks noGrp="1"/>
          </p:cNvSpPr>
          <p:nvPr>
            <p:ph idx="1"/>
          </p:nvPr>
        </p:nvSpPr>
        <p:spPr>
          <a:xfrm>
            <a:off x="179512" y="836712"/>
            <a:ext cx="8856984" cy="5256584"/>
          </a:xfrm>
        </p:spPr>
        <p:txBody>
          <a:bodyPr numCol="3">
            <a:normAutofit/>
          </a:bodyPr>
          <a:lstStyle/>
          <a:p>
            <a:r>
              <a:rPr lang="uk-UA" b="1" i="1" dirty="0"/>
              <a:t>Акція </a:t>
            </a:r>
            <a:r>
              <a:rPr lang="uk-UA" dirty="0"/>
              <a:t>(лат. а</a:t>
            </a:r>
            <a:r>
              <a:rPr lang="en-US" dirty="0" err="1"/>
              <a:t>ctio</a:t>
            </a:r>
            <a:r>
              <a:rPr lang="uk-UA" dirty="0"/>
              <a:t> – дія, дозвіл) – п`ятий розділ класичної риторики, призначення якого полягає в тому, щоб підготувати оратора до зовнішнього і внутрішнього виступу. Це найважливіший і найвідповідальніший етап риторичної діяльності оратора, бо на ньому під час виголошення промови за короткий час має реалізуватися вся тривала попередня підготовча робота і привести до очікуваної мети.</a:t>
            </a:r>
            <a:endParaRPr lang="ru-RU" dirty="0"/>
          </a:p>
        </p:txBody>
      </p:sp>
      <p:pic>
        <p:nvPicPr>
          <p:cNvPr id="4098" name="Picture 2" descr="Диспозиция как раздел риторики"/>
          <p:cNvPicPr>
            <a:picLocks noChangeAspect="1" noChangeArrowheads="1"/>
          </p:cNvPicPr>
          <p:nvPr/>
        </p:nvPicPr>
        <p:blipFill rotWithShape="1">
          <a:blip r:embed="rId2">
            <a:extLst>
              <a:ext uri="{28A0092B-C50C-407E-A947-70E740481C1C}">
                <a14:useLocalDpi xmlns:a14="http://schemas.microsoft.com/office/drawing/2010/main" val="0"/>
              </a:ext>
            </a:extLst>
          </a:blip>
          <a:srcRect t="32083" r="68126"/>
          <a:stretch/>
        </p:blipFill>
        <p:spPr bwMode="auto">
          <a:xfrm>
            <a:off x="7380312" y="4725144"/>
            <a:ext cx="1554424" cy="186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7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t>Індукція</a:t>
            </a:r>
            <a:endParaRPr lang="ru-RU" dirty="0"/>
          </a:p>
        </p:txBody>
      </p:sp>
      <p:sp>
        <p:nvSpPr>
          <p:cNvPr id="3" name="Объект 2"/>
          <p:cNvSpPr>
            <a:spLocks noGrp="1"/>
          </p:cNvSpPr>
          <p:nvPr>
            <p:ph idx="1"/>
          </p:nvPr>
        </p:nvSpPr>
        <p:spPr/>
        <p:txBody>
          <a:bodyPr/>
          <a:lstStyle/>
          <a:p>
            <a:r>
              <a:rPr lang="uk-UA" b="1" i="1" dirty="0"/>
              <a:t>Індукція</a:t>
            </a:r>
            <a:r>
              <a:rPr lang="uk-UA" dirty="0"/>
              <a:t> – канон, який </a:t>
            </a:r>
            <a:r>
              <a:rPr lang="uk-UA" dirty="0" err="1"/>
              <a:t>обгрунтовує</a:t>
            </a:r>
            <a:r>
              <a:rPr lang="uk-UA" dirty="0"/>
              <a:t> використання невербальних засобів у спілкуванні зі слухачем. Особливо вартими уваги риторичними засобами вважають тембр голосу, жести, міміку та вираз очей.</a:t>
            </a:r>
            <a:endParaRPr lang="ru-RU" dirty="0"/>
          </a:p>
          <a:p>
            <a:endParaRPr lang="ru-RU" dirty="0"/>
          </a:p>
        </p:txBody>
      </p:sp>
      <p:pic>
        <p:nvPicPr>
          <p:cNvPr id="5122" name="Picture 2" descr="индукция иллюстрация штока. иллюстрации насчитывающей uppercas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719"/>
          <a:stretch/>
        </p:blipFill>
        <p:spPr bwMode="auto">
          <a:xfrm>
            <a:off x="2555776" y="4221088"/>
            <a:ext cx="4435034" cy="248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3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dirty="0" smtClean="0">
                <a:effectLst/>
              </a:rPr>
              <a:t>Загальні поняття класичної риторики.</a:t>
            </a:r>
            <a:endParaRPr lang="ru-RU" dirty="0">
              <a:effectLst/>
            </a:endParaRPr>
          </a:p>
        </p:txBody>
      </p:sp>
      <p:sp>
        <p:nvSpPr>
          <p:cNvPr id="3" name="Объект 2"/>
          <p:cNvSpPr>
            <a:spLocks noGrp="1"/>
          </p:cNvSpPr>
          <p:nvPr>
            <p:ph idx="1"/>
          </p:nvPr>
        </p:nvSpPr>
        <p:spPr/>
        <p:txBody>
          <a:bodyPr>
            <a:normAutofit/>
          </a:bodyPr>
          <a:lstStyle/>
          <a:p>
            <a:r>
              <a:rPr lang="vi-VN" sz="2400" b="1" dirty="0"/>
              <a:t>Рито́рика</a:t>
            </a:r>
            <a:r>
              <a:rPr lang="vi-VN" sz="2400" dirty="0"/>
              <a:t> — це мистецтво про способи переконання та впливу на аудиторію з урахуванням її особливостей. Це мистецтво вивчає методику творення тексту, визначає його структуру, найпридатнішу для зрозумілого й аргументованого </a:t>
            </a:r>
            <a:r>
              <a:rPr lang="vi-VN" sz="2400" dirty="0" smtClean="0"/>
              <a:t>викладення </a:t>
            </a:r>
            <a:r>
              <a:rPr lang="vi-VN" sz="2400" dirty="0"/>
              <a:t>думки.</a:t>
            </a:r>
            <a:endParaRPr lang="ru-RU" sz="2400" dirty="0"/>
          </a:p>
        </p:txBody>
      </p:sp>
      <p:pic>
        <p:nvPicPr>
          <p:cNvPr id="1026" name="Picture 2" descr="Картинки по запросу &quot;практична риторика -- це&quot;"/>
          <p:cNvPicPr>
            <a:picLocks noChangeAspect="1" noChangeArrowheads="1"/>
          </p:cNvPicPr>
          <p:nvPr/>
        </p:nvPicPr>
        <p:blipFill rotWithShape="1">
          <a:blip r:embed="rId2">
            <a:extLst>
              <a:ext uri="{28A0092B-C50C-407E-A947-70E740481C1C}">
                <a14:useLocalDpi xmlns:a14="http://schemas.microsoft.com/office/drawing/2010/main" val="0"/>
              </a:ext>
            </a:extLst>
          </a:blip>
          <a:srcRect l="23966" r="23966"/>
          <a:stretch/>
        </p:blipFill>
        <p:spPr bwMode="auto">
          <a:xfrm>
            <a:off x="5580112" y="3604021"/>
            <a:ext cx="2955799" cy="322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7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908720"/>
          </a:xfrm>
        </p:spPr>
        <p:txBody>
          <a:bodyPr/>
          <a:lstStyle/>
          <a:p>
            <a:r>
              <a:rPr lang="uk-UA" b="1" i="1" dirty="0" smtClean="0"/>
              <a:t>Логос</a:t>
            </a:r>
            <a:endParaRPr lang="ru-RU" dirty="0"/>
          </a:p>
        </p:txBody>
      </p:sp>
      <p:sp>
        <p:nvSpPr>
          <p:cNvPr id="3" name="Объект 2"/>
          <p:cNvSpPr>
            <a:spLocks noGrp="1"/>
          </p:cNvSpPr>
          <p:nvPr>
            <p:ph idx="1"/>
          </p:nvPr>
        </p:nvSpPr>
        <p:spPr>
          <a:xfrm>
            <a:off x="107504" y="836712"/>
            <a:ext cx="9036496" cy="5184576"/>
          </a:xfrm>
        </p:spPr>
        <p:txBody>
          <a:bodyPr numCol="2">
            <a:normAutofit/>
          </a:bodyPr>
          <a:lstStyle/>
          <a:p>
            <a:r>
              <a:rPr lang="uk-UA" sz="2400" b="1" i="1" dirty="0" smtClean="0">
                <a:effectLst/>
              </a:rPr>
              <a:t>Логос</a:t>
            </a:r>
            <a:r>
              <a:rPr lang="uk-UA" sz="2400" dirty="0" smtClean="0">
                <a:effectLst/>
              </a:rPr>
              <a:t>. У давньогрецькій мові слово </a:t>
            </a:r>
            <a:r>
              <a:rPr lang="en-US" sz="2400" i="1" dirty="0" smtClean="0">
                <a:effectLst/>
              </a:rPr>
              <a:t>Logos</a:t>
            </a:r>
            <a:r>
              <a:rPr lang="uk-UA" sz="2400" dirty="0" smtClean="0">
                <a:effectLst/>
              </a:rPr>
              <a:t> означало такі дві групи понять: а) </a:t>
            </a:r>
            <a:r>
              <a:rPr lang="uk-UA" sz="2400" i="1" dirty="0" smtClean="0">
                <a:effectLst/>
              </a:rPr>
              <a:t>слово, мова, мовлення</a:t>
            </a:r>
            <a:r>
              <a:rPr lang="uk-UA" sz="2400" dirty="0" smtClean="0">
                <a:effectLst/>
              </a:rPr>
              <a:t> і б) </a:t>
            </a:r>
            <a:r>
              <a:rPr lang="uk-UA" sz="2400" i="1" dirty="0" smtClean="0">
                <a:effectLst/>
              </a:rPr>
              <a:t>поняття, думка, розум</a:t>
            </a:r>
            <a:r>
              <a:rPr lang="uk-UA" sz="2400" dirty="0" smtClean="0">
                <a:effectLst/>
              </a:rPr>
              <a:t>, а точніше – єдність цих понять обох груп як всезагальну закономірність. </a:t>
            </a:r>
          </a:p>
          <a:p>
            <a:endParaRPr lang="uk-UA" sz="2400" dirty="0"/>
          </a:p>
          <a:p>
            <a:endParaRPr lang="uk-UA" sz="2400" dirty="0" smtClean="0">
              <a:effectLst/>
            </a:endParaRPr>
          </a:p>
          <a:p>
            <a:endParaRPr lang="uk-UA" sz="2400" dirty="0"/>
          </a:p>
          <a:p>
            <a:endParaRPr lang="uk-UA" sz="2400" dirty="0" smtClean="0">
              <a:effectLst/>
            </a:endParaRPr>
          </a:p>
          <a:p>
            <a:endParaRPr lang="uk-UA" sz="2400" dirty="0"/>
          </a:p>
          <a:p>
            <a:r>
              <a:rPr lang="uk-UA" sz="2400" dirty="0" smtClean="0">
                <a:effectLst/>
              </a:rPr>
              <a:t>Це відбилося в семантиці сучасних слів з коренем </a:t>
            </a:r>
            <a:r>
              <a:rPr lang="uk-UA" sz="2400" i="1" dirty="0" err="1" smtClean="0">
                <a:effectLst/>
              </a:rPr>
              <a:t>лог</a:t>
            </a:r>
            <a:r>
              <a:rPr lang="uk-UA" sz="2400" dirty="0" smtClean="0">
                <a:effectLst/>
              </a:rPr>
              <a:t>-, які зосереджені в основному у сферах логіки (науки про закони і форми мислення) та мовознавства: логічна граматика, філологія, логічне мовлення, логічне судження, логограма тощо.</a:t>
            </a:r>
            <a:endParaRPr lang="ru-RU" sz="2400" dirty="0" smtClean="0">
              <a:effectLst/>
            </a:endParaRPr>
          </a:p>
          <a:p>
            <a:endParaRPr lang="ru-RU" dirty="0"/>
          </a:p>
        </p:txBody>
      </p:sp>
      <p:pic>
        <p:nvPicPr>
          <p:cNvPr id="2050" name="Picture 2" descr="Картинки по запросу &quot;логос це&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429000"/>
            <a:ext cx="7546422" cy="335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4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8229600" cy="850106"/>
          </a:xfrm>
        </p:spPr>
        <p:txBody>
          <a:bodyPr/>
          <a:lstStyle/>
          <a:p>
            <a:r>
              <a:rPr lang="uk-UA" b="1" i="1" dirty="0" err="1" smtClean="0"/>
              <a:t>Етос</a:t>
            </a:r>
            <a:endParaRPr lang="ru-RU" dirty="0"/>
          </a:p>
        </p:txBody>
      </p:sp>
      <p:sp>
        <p:nvSpPr>
          <p:cNvPr id="3" name="Объект 2"/>
          <p:cNvSpPr>
            <a:spLocks noGrp="1"/>
          </p:cNvSpPr>
          <p:nvPr>
            <p:ph idx="1"/>
          </p:nvPr>
        </p:nvSpPr>
        <p:spPr>
          <a:xfrm>
            <a:off x="251520" y="908720"/>
            <a:ext cx="8712968" cy="4536504"/>
          </a:xfrm>
        </p:spPr>
        <p:txBody>
          <a:bodyPr numCol="2"/>
          <a:lstStyle/>
          <a:p>
            <a:r>
              <a:rPr lang="uk-UA" sz="2800" dirty="0" smtClean="0">
                <a:effectLst/>
              </a:rPr>
              <a:t>У давньогрецькій мові слово </a:t>
            </a:r>
            <a:r>
              <a:rPr lang="en-US" sz="2800" i="1" dirty="0" smtClean="0">
                <a:effectLst/>
              </a:rPr>
              <a:t>ethos</a:t>
            </a:r>
            <a:r>
              <a:rPr lang="uk-UA" sz="2800" dirty="0" smtClean="0">
                <a:effectLst/>
              </a:rPr>
              <a:t> означало </a:t>
            </a:r>
            <a:r>
              <a:rPr lang="uk-UA" sz="2800" i="1" dirty="0" smtClean="0">
                <a:effectLst/>
              </a:rPr>
              <a:t>звичай, звичка, характер, норов</a:t>
            </a:r>
            <a:r>
              <a:rPr lang="uk-UA" sz="2800" dirty="0" smtClean="0">
                <a:effectLst/>
              </a:rPr>
              <a:t> (від нього походить і сучасне слово </a:t>
            </a:r>
            <a:r>
              <a:rPr lang="uk-UA" sz="2800" i="1" dirty="0" smtClean="0">
                <a:effectLst/>
              </a:rPr>
              <a:t>етика</a:t>
            </a:r>
            <a:r>
              <a:rPr lang="uk-UA" sz="2800" dirty="0" smtClean="0">
                <a:effectLst/>
              </a:rPr>
              <a:t>) і в античній риториці спочатку </a:t>
            </a:r>
          </a:p>
          <a:p>
            <a:endParaRPr lang="uk-UA" sz="2800" dirty="0"/>
          </a:p>
          <a:p>
            <a:endParaRPr lang="uk-UA" sz="2800" dirty="0" smtClean="0">
              <a:effectLst/>
            </a:endParaRPr>
          </a:p>
          <a:p>
            <a:pPr marL="0" indent="0">
              <a:buNone/>
            </a:pPr>
            <a:r>
              <a:rPr lang="uk-UA" sz="2800" dirty="0" smtClean="0">
                <a:effectLst/>
              </a:rPr>
              <a:t>вживалося як ознака до слова </a:t>
            </a:r>
            <a:r>
              <a:rPr lang="uk-UA" sz="2800" i="1" dirty="0" smtClean="0">
                <a:effectLst/>
              </a:rPr>
              <a:t>оратор</a:t>
            </a:r>
            <a:r>
              <a:rPr lang="uk-UA" sz="2800" dirty="0" smtClean="0">
                <a:effectLst/>
              </a:rPr>
              <a:t>, а потім закріпилося в риторичній науці як її моральний принцип. </a:t>
            </a:r>
            <a:r>
              <a:rPr lang="uk-UA" sz="2800" dirty="0" err="1" smtClean="0">
                <a:effectLst/>
              </a:rPr>
              <a:t>Етос</a:t>
            </a:r>
            <a:r>
              <a:rPr lang="uk-UA" sz="2800" dirty="0" smtClean="0">
                <a:effectLst/>
              </a:rPr>
              <a:t> є основою формування риторичного ідеалу.</a:t>
            </a:r>
            <a:endParaRPr lang="ru-RU" sz="2800" dirty="0" smtClean="0">
              <a:effectLst/>
            </a:endParaRPr>
          </a:p>
          <a:p>
            <a:endParaRPr lang="ru-RU" dirty="0"/>
          </a:p>
        </p:txBody>
      </p:sp>
      <p:pic>
        <p:nvPicPr>
          <p:cNvPr id="3074" name="Picture 2" descr="Картинки по запросу &quot;етос&quot;"/>
          <p:cNvPicPr>
            <a:picLocks noChangeAspect="1" noChangeArrowheads="1"/>
          </p:cNvPicPr>
          <p:nvPr/>
        </p:nvPicPr>
        <p:blipFill rotWithShape="1">
          <a:blip r:embed="rId2">
            <a:extLst>
              <a:ext uri="{28A0092B-C50C-407E-A947-70E740481C1C}">
                <a14:useLocalDpi xmlns:a14="http://schemas.microsoft.com/office/drawing/2010/main" val="0"/>
              </a:ext>
            </a:extLst>
          </a:blip>
          <a:srcRect l="48223" t="34546" r="7788" b="41422"/>
          <a:stretch/>
        </p:blipFill>
        <p:spPr bwMode="auto">
          <a:xfrm>
            <a:off x="1619672" y="4293096"/>
            <a:ext cx="553312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2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2048"/>
            <a:ext cx="8229600" cy="922114"/>
          </a:xfrm>
        </p:spPr>
        <p:txBody>
          <a:bodyPr/>
          <a:lstStyle/>
          <a:p>
            <a:r>
              <a:rPr lang="uk-UA" b="1" i="1" dirty="0"/>
              <a:t>Пафос</a:t>
            </a:r>
            <a:endParaRPr lang="ru-RU" dirty="0"/>
          </a:p>
        </p:txBody>
      </p:sp>
      <p:sp>
        <p:nvSpPr>
          <p:cNvPr id="3" name="Объект 2"/>
          <p:cNvSpPr>
            <a:spLocks noGrp="1"/>
          </p:cNvSpPr>
          <p:nvPr>
            <p:ph idx="1"/>
          </p:nvPr>
        </p:nvSpPr>
        <p:spPr>
          <a:xfrm>
            <a:off x="107504" y="836712"/>
            <a:ext cx="8856984" cy="4680520"/>
          </a:xfrm>
        </p:spPr>
        <p:txBody>
          <a:bodyPr numCol="2">
            <a:normAutofit lnSpcReduction="10000"/>
          </a:bodyPr>
          <a:lstStyle/>
          <a:p>
            <a:r>
              <a:rPr lang="uk-UA" sz="2800" dirty="0" smtClean="0">
                <a:effectLst/>
              </a:rPr>
              <a:t>Пафос є фактом життя. Певні справи, погляди, ідеї можуть настільки оволодівати особистістю людини, що стають пристрастю (пафосом) її життя, творчості, або суспільної чи професійної діяльності.</a:t>
            </a:r>
          </a:p>
          <a:p>
            <a:endParaRPr lang="uk-UA" sz="2800" dirty="0"/>
          </a:p>
          <a:p>
            <a:endParaRPr lang="uk-UA" sz="2800" dirty="0" smtClean="0">
              <a:effectLst/>
            </a:endParaRPr>
          </a:p>
          <a:p>
            <a:r>
              <a:rPr lang="uk-UA" sz="2800" dirty="0" smtClean="0">
                <a:effectLst/>
              </a:rPr>
              <a:t> І безперечно, все це виявляється у пафосі мовлення спонтанно, тобто незалежно від автора, природно або зумисне, з певною настановою на досягнення очікуваного стилістичного ефекту, співчуття, переживання, захоплення тощо.</a:t>
            </a:r>
            <a:endParaRPr lang="ru-RU" sz="2800" dirty="0">
              <a:effectLst/>
            </a:endParaRPr>
          </a:p>
        </p:txBody>
      </p:sp>
      <p:pic>
        <p:nvPicPr>
          <p:cNvPr id="4098" name="Picture 2" descr="Картинки по запросу &quot;пафос в риторике&quot;"/>
          <p:cNvPicPr>
            <a:picLocks noChangeAspect="1" noChangeArrowheads="1"/>
          </p:cNvPicPr>
          <p:nvPr/>
        </p:nvPicPr>
        <p:blipFill rotWithShape="1">
          <a:blip r:embed="rId2">
            <a:extLst>
              <a:ext uri="{28A0092B-C50C-407E-A947-70E740481C1C}">
                <a14:useLocalDpi xmlns:a14="http://schemas.microsoft.com/office/drawing/2010/main" val="0"/>
              </a:ext>
            </a:extLst>
          </a:blip>
          <a:srcRect l="42678" t="29444" r="37148" b="17338"/>
          <a:stretch/>
        </p:blipFill>
        <p:spPr bwMode="auto">
          <a:xfrm>
            <a:off x="2267744" y="4293095"/>
            <a:ext cx="2232248" cy="235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56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effectLst/>
              </a:rPr>
              <a:t>Основоположні розділи риторики.</a:t>
            </a:r>
            <a:endParaRPr lang="ru-RU" dirty="0"/>
          </a:p>
        </p:txBody>
      </p:sp>
      <p:sp>
        <p:nvSpPr>
          <p:cNvPr id="3" name="Объект 2"/>
          <p:cNvSpPr>
            <a:spLocks noGrp="1"/>
          </p:cNvSpPr>
          <p:nvPr>
            <p:ph idx="1"/>
          </p:nvPr>
        </p:nvSpPr>
        <p:spPr>
          <a:xfrm>
            <a:off x="457200" y="1196752"/>
            <a:ext cx="8229600" cy="4929411"/>
          </a:xfrm>
        </p:spPr>
        <p:txBody>
          <a:bodyPr>
            <a:normAutofit/>
          </a:bodyPr>
          <a:lstStyle/>
          <a:p>
            <a:pPr marL="0" indent="0">
              <a:buNone/>
            </a:pPr>
            <a:r>
              <a:rPr lang="uk-UA" dirty="0"/>
              <a:t>Знамениті 5 частин риторичного канону складають </a:t>
            </a:r>
            <a:r>
              <a:rPr lang="uk-UA" dirty="0" smtClean="0"/>
              <a:t>розділи:</a:t>
            </a:r>
          </a:p>
          <a:p>
            <a:r>
              <a:rPr lang="uk-UA" i="1" dirty="0" err="1" smtClean="0"/>
              <a:t>інвенція</a:t>
            </a:r>
            <a:r>
              <a:rPr lang="uk-UA" dirty="0" smtClean="0"/>
              <a:t> </a:t>
            </a:r>
            <a:r>
              <a:rPr lang="uk-UA" dirty="0"/>
              <a:t>(«пошук аргументів»), </a:t>
            </a:r>
            <a:endParaRPr lang="uk-UA" dirty="0" smtClean="0"/>
          </a:p>
          <a:p>
            <a:r>
              <a:rPr lang="uk-UA" i="1" dirty="0" smtClean="0"/>
              <a:t>диспозиція</a:t>
            </a:r>
            <a:r>
              <a:rPr lang="uk-UA" dirty="0" smtClean="0"/>
              <a:t> </a:t>
            </a:r>
            <a:r>
              <a:rPr lang="uk-UA" dirty="0"/>
              <a:t>(«компонування тексту»), </a:t>
            </a:r>
            <a:endParaRPr lang="uk-UA" dirty="0" smtClean="0"/>
          </a:p>
          <a:p>
            <a:r>
              <a:rPr lang="uk-UA" i="1" dirty="0" err="1" smtClean="0"/>
              <a:t>елокуція</a:t>
            </a:r>
            <a:r>
              <a:rPr lang="uk-UA" i="1" dirty="0" smtClean="0"/>
              <a:t> </a:t>
            </a:r>
            <a:r>
              <a:rPr lang="uk-UA" dirty="0"/>
              <a:t>(«засоби </a:t>
            </a:r>
            <a:r>
              <a:rPr lang="uk-UA" dirty="0" err="1"/>
              <a:t>мовної</a:t>
            </a:r>
            <a:r>
              <a:rPr lang="uk-UA" dirty="0"/>
              <a:t> виразності»), </a:t>
            </a:r>
            <a:endParaRPr lang="uk-UA" dirty="0" smtClean="0"/>
          </a:p>
          <a:p>
            <a:r>
              <a:rPr lang="uk-UA" i="1" dirty="0" smtClean="0"/>
              <a:t>меморія</a:t>
            </a:r>
            <a:r>
              <a:rPr lang="uk-UA" dirty="0" smtClean="0"/>
              <a:t> </a:t>
            </a:r>
            <a:r>
              <a:rPr lang="uk-UA" dirty="0"/>
              <a:t>(«запам`ятовування матеріалу»), </a:t>
            </a:r>
            <a:endParaRPr lang="uk-UA" dirty="0" smtClean="0"/>
          </a:p>
          <a:p>
            <a:r>
              <a:rPr lang="uk-UA" i="1" dirty="0" smtClean="0"/>
              <a:t>акція</a:t>
            </a:r>
            <a:r>
              <a:rPr lang="uk-UA" dirty="0" smtClean="0"/>
              <a:t> </a:t>
            </a:r>
            <a:r>
              <a:rPr lang="uk-UA" dirty="0"/>
              <a:t>(«підготовка оратора до виступу»). </a:t>
            </a:r>
            <a:endParaRPr lang="uk-UA" dirty="0" smtClean="0"/>
          </a:p>
          <a:p>
            <a:r>
              <a:rPr lang="uk-UA" i="1" dirty="0" smtClean="0"/>
              <a:t>індукція</a:t>
            </a:r>
            <a:r>
              <a:rPr lang="uk-UA" dirty="0" smtClean="0"/>
              <a:t> </a:t>
            </a:r>
            <a:r>
              <a:rPr lang="uk-UA" dirty="0"/>
              <a:t>(«залучення невербальних засобів»).</a:t>
            </a:r>
            <a:endParaRPr lang="ru-RU" dirty="0"/>
          </a:p>
        </p:txBody>
      </p:sp>
    </p:spTree>
    <p:extLst>
      <p:ext uri="{BB962C8B-B14F-4D97-AF65-F5344CB8AC3E}">
        <p14:creationId xmlns:p14="http://schemas.microsoft.com/office/powerpoint/2010/main" val="246104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62074"/>
          </a:xfrm>
        </p:spPr>
        <p:txBody>
          <a:bodyPr>
            <a:noAutofit/>
          </a:bodyPr>
          <a:lstStyle/>
          <a:p>
            <a:r>
              <a:rPr lang="uk-UA" b="1" i="1" dirty="0" err="1"/>
              <a:t>Інвенція</a:t>
            </a:r>
            <a:endParaRPr lang="ru-RU" dirty="0"/>
          </a:p>
        </p:txBody>
      </p:sp>
      <p:sp>
        <p:nvSpPr>
          <p:cNvPr id="3" name="Объект 2"/>
          <p:cNvSpPr>
            <a:spLocks noGrp="1"/>
          </p:cNvSpPr>
          <p:nvPr>
            <p:ph idx="1"/>
          </p:nvPr>
        </p:nvSpPr>
        <p:spPr>
          <a:xfrm>
            <a:off x="35496" y="908720"/>
            <a:ext cx="9108504" cy="5472608"/>
          </a:xfrm>
        </p:spPr>
        <p:txBody>
          <a:bodyPr>
            <a:normAutofit/>
          </a:bodyPr>
          <a:lstStyle/>
          <a:p>
            <a:r>
              <a:rPr lang="uk-UA" b="1" i="1" dirty="0" err="1"/>
              <a:t>Інвенція</a:t>
            </a:r>
            <a:r>
              <a:rPr lang="uk-UA" dirty="0"/>
              <a:t> (лат. </a:t>
            </a:r>
            <a:r>
              <a:rPr lang="en-US" dirty="0"/>
              <a:t>Invention</a:t>
            </a:r>
            <a:r>
              <a:rPr lang="uk-UA" dirty="0"/>
              <a:t> – винахід, вигадка) – риторичний канон, що безпосередньо стосується вибору аргументів та джерел інформації. Характеризує вміння знаходити матеріал для виступу, оцінювати переваги різних способів впливу на аудиторію, формулювати тему, яка, залежно від риторичного жанру, може стосуватися вирішення дискусійного питання, звеличення особи чи події, з`ясування міри провини тощо. </a:t>
            </a:r>
            <a:endParaRPr lang="ru-RU" dirty="0"/>
          </a:p>
        </p:txBody>
      </p:sp>
    </p:spTree>
    <p:extLst>
      <p:ext uri="{BB962C8B-B14F-4D97-AF65-F5344CB8AC3E}">
        <p14:creationId xmlns:p14="http://schemas.microsoft.com/office/powerpoint/2010/main" val="34738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i="1" dirty="0" smtClean="0"/>
              <a:t>Диспозиція</a:t>
            </a:r>
            <a:endParaRPr lang="ru-RU" b="1" i="1" dirty="0"/>
          </a:p>
        </p:txBody>
      </p:sp>
      <p:sp>
        <p:nvSpPr>
          <p:cNvPr id="3" name="Объект 2"/>
          <p:cNvSpPr>
            <a:spLocks noGrp="1"/>
          </p:cNvSpPr>
          <p:nvPr>
            <p:ph idx="1"/>
          </p:nvPr>
        </p:nvSpPr>
        <p:spPr/>
        <p:txBody>
          <a:bodyPr/>
          <a:lstStyle/>
          <a:p>
            <a:r>
              <a:rPr lang="uk-UA" b="1" i="1" dirty="0"/>
              <a:t>Диспозиція </a:t>
            </a:r>
            <a:r>
              <a:rPr lang="uk-UA" dirty="0"/>
              <a:t>– (лат. </a:t>
            </a:r>
            <a:r>
              <a:rPr lang="en-US" dirty="0" err="1"/>
              <a:t>Dispositio</a:t>
            </a:r>
            <a:r>
              <a:rPr lang="uk-UA" dirty="0"/>
              <a:t> – розташовую, розміщую) – канон, що стосується правил побудови переконливого тексту, розташування і зв`язку композиційних елементів.</a:t>
            </a:r>
            <a:endParaRPr lang="ru-RU" dirty="0"/>
          </a:p>
        </p:txBody>
      </p:sp>
      <p:pic>
        <p:nvPicPr>
          <p:cNvPr id="1026" name="Picture 2" descr="Диспози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933056"/>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38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616"/>
            <a:ext cx="8229600" cy="994122"/>
          </a:xfrm>
        </p:spPr>
        <p:txBody>
          <a:bodyPr/>
          <a:lstStyle/>
          <a:p>
            <a:r>
              <a:rPr lang="uk-UA" i="1" dirty="0" err="1" smtClean="0"/>
              <a:t>Елокуція</a:t>
            </a:r>
            <a:endParaRPr lang="ru-RU" dirty="0"/>
          </a:p>
        </p:txBody>
      </p:sp>
      <p:sp>
        <p:nvSpPr>
          <p:cNvPr id="3" name="Объект 2"/>
          <p:cNvSpPr>
            <a:spLocks noGrp="1"/>
          </p:cNvSpPr>
          <p:nvPr>
            <p:ph idx="1"/>
          </p:nvPr>
        </p:nvSpPr>
        <p:spPr>
          <a:xfrm>
            <a:off x="107504" y="908720"/>
            <a:ext cx="8856984" cy="4896544"/>
          </a:xfrm>
        </p:spPr>
        <p:txBody>
          <a:bodyPr numCol="2"/>
          <a:lstStyle/>
          <a:p>
            <a:r>
              <a:rPr lang="uk-UA" b="1" i="1" dirty="0" err="1"/>
              <a:t>Елокуція</a:t>
            </a:r>
            <a:r>
              <a:rPr lang="uk-UA" b="1" i="1" dirty="0"/>
              <a:t> </a:t>
            </a:r>
            <a:r>
              <a:rPr lang="uk-UA" dirty="0"/>
              <a:t>(лат. </a:t>
            </a:r>
            <a:r>
              <a:rPr lang="en-US" dirty="0" err="1"/>
              <a:t>Eloguor</a:t>
            </a:r>
            <a:r>
              <a:rPr lang="uk-UA" dirty="0"/>
              <a:t> – висловлююсь, викладаю) – третій розділ класичної риторики, в якому розкриваються закони </a:t>
            </a:r>
            <a:r>
              <a:rPr lang="uk-UA" dirty="0" err="1"/>
              <a:t>мовного</a:t>
            </a:r>
            <a:r>
              <a:rPr lang="uk-UA" dirty="0"/>
              <a:t> вираження предмета спілкування</a:t>
            </a:r>
            <a:r>
              <a:rPr lang="uk-UA" dirty="0" smtClean="0"/>
              <a:t>.</a:t>
            </a:r>
          </a:p>
          <a:p>
            <a:endParaRPr lang="uk-UA" dirty="0"/>
          </a:p>
          <a:p>
            <a:r>
              <a:rPr lang="uk-UA" dirty="0" smtClean="0"/>
              <a:t> </a:t>
            </a:r>
            <a:r>
              <a:rPr lang="uk-UA" dirty="0"/>
              <a:t>Це майстерність у використанні </a:t>
            </a:r>
            <a:r>
              <a:rPr lang="uk-UA" dirty="0" err="1"/>
              <a:t>мовних</a:t>
            </a:r>
            <a:r>
              <a:rPr lang="uk-UA" dirty="0"/>
              <a:t>  форм, виборі термінів, висловлювань та образних засобів.</a:t>
            </a:r>
            <a:endParaRPr lang="ru-RU" dirty="0"/>
          </a:p>
        </p:txBody>
      </p:sp>
      <p:pic>
        <p:nvPicPr>
          <p:cNvPr id="2050" name="Picture 2" descr="Диспозиция - это... Виды диспозиций :: BusinessMa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429000"/>
            <a:ext cx="309562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2409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TotalTime>
  <Words>543</Words>
  <Application>Microsoft Office PowerPoint</Application>
  <PresentationFormat>Экран (4:3)</PresentationFormat>
  <Paragraphs>45</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Основні поняття та розділи риторики</vt:lpstr>
      <vt:lpstr>Загальні поняття класичної риторики.</vt:lpstr>
      <vt:lpstr>Логос</vt:lpstr>
      <vt:lpstr>Етос</vt:lpstr>
      <vt:lpstr>Пафос</vt:lpstr>
      <vt:lpstr>Основоположні розділи риторики.</vt:lpstr>
      <vt:lpstr>Інвенція</vt:lpstr>
      <vt:lpstr>Диспозиція</vt:lpstr>
      <vt:lpstr>Елокуція</vt:lpstr>
      <vt:lpstr>Меморія</vt:lpstr>
      <vt:lpstr>Акція</vt:lpstr>
      <vt:lpstr>Індукція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Основні поняття та розділи риторики</dc:title>
  <dc:creator>ссссс</dc:creator>
  <cp:lastModifiedBy>ссссс</cp:lastModifiedBy>
  <cp:revision>3</cp:revision>
  <dcterms:created xsi:type="dcterms:W3CDTF">2020-03-25T13:29:52Z</dcterms:created>
  <dcterms:modified xsi:type="dcterms:W3CDTF">2020-03-27T19:32:22Z</dcterms:modified>
</cp:coreProperties>
</file>