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</p:sldMasterIdLst>
  <p:sldIdLst>
    <p:sldId id="256" r:id="rId3"/>
    <p:sldId id="257" r:id="rId4"/>
    <p:sldId id="276" r:id="rId5"/>
    <p:sldId id="258" r:id="rId6"/>
    <p:sldId id="259" r:id="rId7"/>
    <p:sldId id="261" r:id="rId8"/>
    <p:sldId id="262" r:id="rId9"/>
    <p:sldId id="260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7" r:id="rId19"/>
    <p:sldId id="280" r:id="rId20"/>
    <p:sldId id="281" r:id="rId21"/>
    <p:sldId id="282" r:id="rId22"/>
    <p:sldId id="283" r:id="rId23"/>
    <p:sldId id="284" r:id="rId24"/>
    <p:sldId id="285" r:id="rId25"/>
    <p:sldId id="265" r:id="rId26"/>
    <p:sldId id="272" r:id="rId27"/>
    <p:sldId id="264" r:id="rId28"/>
    <p:sldId id="288" r:id="rId29"/>
    <p:sldId id="278" r:id="rId30"/>
    <p:sldId id="279" r:id="rId31"/>
    <p:sldId id="273" r:id="rId32"/>
    <p:sldId id="275" r:id="rId33"/>
    <p:sldId id="286" r:id="rId34"/>
    <p:sldId id="28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9" autoAdjust="0"/>
  </p:normalViewPr>
  <p:slideViewPr>
    <p:cSldViewPr>
      <p:cViewPr varScale="1">
        <p:scale>
          <a:sx n="106" d="100"/>
          <a:sy n="106" d="100"/>
        </p:scale>
        <p:origin x="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81B7A9-361A-406A-B102-69626247A3F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65ABA9-BB82-4667-839A-C2D16C6731C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9050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01C109-9CB1-4266-8CAA-8E9F93155300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1E73AAE-E0A9-49EC-9C21-CD5F0EEBDA9C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3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C6038F-3E34-4E8E-B703-ACFD85EB4E9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98F400-ADCA-4FBC-8CE6-61E590EA7F8F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82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0C928B-C0A8-4F46-847A-7CD75C33BC74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32017B-3CD8-4211-B992-D073637477B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009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53C5D-0562-4B1C-B535-D4580849A69D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DCF6A0-E660-4655-A465-2F0BBE777897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174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BE4FB4-01D5-4B6E-9F23-29D9074B4E8C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F29F2A-F448-498A-9451-F0826EF8BFAA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544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5E116A-9343-4105-9B9E-A2681899CE45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4BD0F0-3504-4A87-962C-2315B86C942B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347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B26A6B-6F62-4F10-ABD9-D574B96EEEE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FE5237-B946-4206-A7FC-12A66CB1CD8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46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marL="0" marR="0" lvl="0" indent="-283464" algn="l" defTabSz="914400" rtl="0" eaLnBrk="1" fontAlgn="auto" latinLnBrk="0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07FACA-9ED6-4551-A246-9E51B69E6791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C89E8F-E0E9-4ED1-81BA-281857D405B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889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BCE770-1299-4836-A9AD-6A08F4AB80FE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A868305-1B43-4F70-9C17-C3DC1235BA81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682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40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1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945A89-BF70-4851-A7CC-00106BD3BABF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332511-36AE-48CA-A80D-79527967D916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762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1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4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2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8" y="21103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00726EA-1033-43AD-B9C8-975B9C51E371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6E552DB-3BFB-4DB8-BCA7-BD5160928C6A}" type="slidenum">
              <a:rPr lang="ru-RU" smtClean="0"/>
              <a:pPr/>
              <a:t>‹№›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1" name="Кольцо 10"/>
          <p:cNvSpPr/>
          <p:nvPr/>
        </p:nvSpPr>
        <p:spPr>
          <a:xfrm rot="2315675">
            <a:off x="182882" y="1055078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275509-F8CD-49FE-9FFE-1F16624A1D4B}" type="datetimeFigureOut"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16.03.2021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+mn-cs"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5A788"/>
                </a:solidFill>
                <a:latin typeface="Corbel" panose="020B0503020204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A4CC1D-C827-4170-8E6E-124F9140226D}" type="slidenum">
              <a:rPr kumimoji="0" lang="ru-RU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B5A788"/>
                </a:solidFill>
                <a:effectLst/>
                <a:uLnTx/>
                <a:uFillTx/>
                <a:latin typeface="Corbel" panose="020B0503020204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‹№›</a:t>
            </a:fld>
            <a:endParaRPr kumimoji="0" lang="ru-RU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B5A788"/>
              </a:solidFill>
              <a:effectLst/>
              <a:uLnTx/>
              <a:uFillTx/>
              <a:latin typeface="Corbel" panose="020B0503020204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13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anose="020B0503020204020204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060848"/>
            <a:ext cx="6400800" cy="2286000"/>
          </a:xfrm>
        </p:spPr>
        <p:txBody>
          <a:bodyPr>
            <a:normAutofit/>
          </a:bodyPr>
          <a:lstStyle/>
          <a:p>
            <a:r>
              <a:rPr lang="uk-UA" sz="3400" dirty="0" smtClean="0"/>
              <a:t>Правове становище </a:t>
            </a:r>
            <a:r>
              <a:rPr lang="uk-UA" sz="3400" dirty="0" smtClean="0"/>
              <a:t>сільськогосподарських </a:t>
            </a:r>
            <a:r>
              <a:rPr lang="uk-UA" sz="3400" dirty="0" smtClean="0"/>
              <a:t>товаровиробників</a:t>
            </a:r>
            <a:endParaRPr lang="ru-RU" sz="3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2578392" y="476672"/>
            <a:ext cx="6400800" cy="150971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Тема 3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36235" y="5867980"/>
            <a:ext cx="31438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©  </a:t>
            </a:r>
            <a:r>
              <a:rPr lang="uk-UA" dirty="0" smtClean="0"/>
              <a:t>Олександр </a:t>
            </a:r>
            <a:r>
              <a:rPr lang="uk-UA" dirty="0"/>
              <a:t>Бондар</a:t>
            </a:r>
            <a:r>
              <a:rPr lang="uk-UA" dirty="0" smtClean="0"/>
              <a:t>, 2021</a:t>
            </a:r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02580"/>
            <a:ext cx="1697236" cy="1602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 fontScale="55000" lnSpcReduction="20000"/>
          </a:bodyPr>
          <a:lstStyle/>
          <a:p>
            <a:pPr marL="82296" indent="0" algn="just">
              <a:buNone/>
            </a:pPr>
            <a:r>
              <a:rPr lang="uk-UA" b="1" dirty="0"/>
              <a:t>2.15.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Сільськогосподарська продукція (сільськогосподарські товари) </a:t>
            </a:r>
            <a:r>
              <a:rPr lang="uk-UA" b="1" dirty="0"/>
              <a:t>- товари, зазначені у групах 1-24 УКТ ЗЕД згідно із Законом України "Про Митний тариф України", якщо при цьому такі товари (продукція) вирощуються, відгодовуються, виловлюються, збираються, виготовляються, виробляються, переробляються безпосередньо виробником цих товарів (продукції), а також продукти обробки та переробки цих товарів (продукції), якщо вони були вироблені на власних або орендованих </a:t>
            </a:r>
            <a:r>
              <a:rPr lang="uk-UA" b="1" dirty="0" err="1"/>
              <a:t>потужностях</a:t>
            </a:r>
            <a:r>
              <a:rPr lang="uk-UA" b="1" dirty="0"/>
              <a:t> (площах).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r>
              <a:rPr lang="uk-UA" b="1" dirty="0"/>
              <a:t>До сільськогосподарської продукції (товарів) також належать відходи, отримані при виробництві сільськогосподарської продукції (товарів), визначених у групах 1-24 УКТ ЗЕД згідно із Законом України "Про Митний тариф України", а саме: органічні добрива (гній, перегній, пташиний послід, а також полова, бадилля тощо), суміші органічних та мінеральних добрив, у яких частка органічних добрив становить більше 50 відсотків від загальної ваги таких сумішей, а також усе біологічне паливо та енергія, отримані при переробці та утилізації сільськогосподарської продукції (товарів) та їх відходів (біогаз, </a:t>
            </a:r>
            <a:r>
              <a:rPr lang="uk-UA" b="1" dirty="0" err="1"/>
              <a:t>біодизель</a:t>
            </a:r>
            <a:r>
              <a:rPr lang="uk-UA" b="1" dirty="0"/>
              <a:t>, етанол, тверде біопаливо, у виробництві якого була використана сільськогосподарська продукція (її відходи) в розмірі більше 50 відсотків від усієї використаної продукції, електрична енергія, пар, гаряча вода тощо).</a:t>
            </a:r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36311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uk-UA" b="1" dirty="0" smtClean="0"/>
              <a:t>2.15-1</a:t>
            </a:r>
            <a:r>
              <a:rPr lang="uk-UA" b="1" dirty="0"/>
              <a:t>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Сільськогосподарський товаровиробник </a:t>
            </a:r>
            <a:r>
              <a:rPr lang="uk-UA" b="1" dirty="0"/>
              <a:t>- юридична особа незалежно від організаційно-правової форми або фізична особа - підприємець, основною діяльністю якої є виробництво сільськогосподарської продукції та/або розведення, вирощування, вилов риби у внутрішніх водоймах (озерах, ставках та водосховищах) та її переробка на власних чи орендованих </a:t>
            </a:r>
            <a:r>
              <a:rPr lang="uk-UA" b="1" dirty="0" err="1"/>
              <a:t>потужностях</a:t>
            </a:r>
            <a:r>
              <a:rPr lang="uk-UA" b="1" dirty="0"/>
              <a:t>, у тому числі </a:t>
            </a:r>
            <a:r>
              <a:rPr lang="uk-UA" b="1" dirty="0" err="1"/>
              <a:t>власновиробленої</a:t>
            </a:r>
            <a:r>
              <a:rPr lang="uk-UA" b="1" dirty="0"/>
              <a:t> сировини на давальницьких умовах, а також здійснення операцій з її постачання, причому в такій діяльності питома вага вартості сільськогосподарських товарів/послуг становить не менше 75 відсотків вартості всіх товарів/послуг, поставлених протягом попередніх 12 послідовних звітних податкових періодів сукупно.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r>
              <a:rPr lang="uk-UA" b="1" dirty="0"/>
              <a:t>До сільськогосподарських товаровиробників також належать сімейні фермерські господарства, зареєстровані платниками єдиного податку четвертої групи згідно із главою 1 розділу </a:t>
            </a:r>
            <a:r>
              <a:rPr lang="en-GB" b="1" dirty="0"/>
              <a:t>XIV </a:t>
            </a:r>
            <a:r>
              <a:rPr lang="uk-UA" b="1" dirty="0"/>
              <a:t>Податкового кодексу України.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r>
              <a:rPr lang="uk-UA" b="1" dirty="0"/>
              <a:t>2.15-2.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Сільськогосподарське підприємство </a:t>
            </a:r>
            <a:r>
              <a:rPr lang="uk-UA" b="1" dirty="0"/>
              <a:t>- юридична особа, що є сільськогосподарським товаровиробником у розумінні пункту 2.15-1 цієї статті.</a:t>
            </a:r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872479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/>
              <a:t>2.26. </a:t>
            </a:r>
            <a:r>
              <a:rPr lang="uk-UA" sz="2400" b="1" dirty="0" smtClean="0">
                <a:solidFill>
                  <a:srgbClr val="0070C0"/>
                </a:solidFill>
              </a:rPr>
              <a:t>Виробники сільськогосподарської продукції </a:t>
            </a:r>
            <a:r>
              <a:rPr lang="uk-UA" sz="2400" b="1" dirty="0" smtClean="0"/>
              <a:t>- сільськогосподарські товаровиробники, фізичні особи (у тому числі домогосподарства, фізичні особи, які здійснюють діяльність, пов’язану з веденням особистого селянського господарства, </a:t>
            </a:r>
            <a:r>
              <a:rPr lang="uk-UA" sz="2400" b="1" dirty="0" err="1" smtClean="0"/>
              <a:t>самозайняті</a:t>
            </a:r>
            <a:r>
              <a:rPr lang="uk-UA" sz="2400" b="1" dirty="0" smtClean="0"/>
              <a:t> особи у сфері сільського господарства), які займаються сільськогосподарською діяльністю.</a:t>
            </a:r>
          </a:p>
          <a:p>
            <a:pPr marL="82296" indent="0" algn="just">
              <a:buNone/>
            </a:pPr>
            <a:endParaRPr lang="uk-UA" sz="2400" b="1" dirty="0" smtClean="0"/>
          </a:p>
          <a:p>
            <a:pPr marL="82296" indent="0" algn="just">
              <a:buNone/>
            </a:pPr>
            <a:r>
              <a:rPr lang="uk-UA" sz="2400" b="1" dirty="0" smtClean="0"/>
              <a:t>2.27. </a:t>
            </a:r>
            <a:r>
              <a:rPr lang="uk-UA" sz="2400" b="1" dirty="0" smtClean="0">
                <a:solidFill>
                  <a:srgbClr val="0070C0"/>
                </a:solidFill>
              </a:rPr>
              <a:t>Державний аграрний реєстр </a:t>
            </a:r>
            <a:r>
              <a:rPr lang="uk-UA" sz="2400" b="1" dirty="0" smtClean="0"/>
              <a:t>- державна автоматизована інформаційна система збирання, обліку, накопичення, оброблення та надання інформації про виробників сільськогосподарської продукції та сільськогосподарську діяльність, яку вони здійснюють.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06630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 fontScale="55000" lnSpcReduction="20000"/>
          </a:bodyPr>
          <a:lstStyle/>
          <a:p>
            <a:pPr marL="82296" indent="0" algn="just">
              <a:buNone/>
            </a:pPr>
            <a:r>
              <a:rPr lang="uk-UA" b="1" dirty="0"/>
              <a:t>2.28.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Сільськогосподарська діяльність </a:t>
            </a:r>
            <a:r>
              <a:rPr lang="uk-UA" b="1" dirty="0"/>
              <a:t>- діяльність з:</a:t>
            </a:r>
          </a:p>
          <a:p>
            <a:pPr algn="just"/>
            <a:r>
              <a:rPr lang="uk-UA" b="1" dirty="0" smtClean="0"/>
              <a:t>виробництва </a:t>
            </a:r>
            <a:r>
              <a:rPr lang="uk-UA" b="1" dirty="0"/>
              <a:t>продукції рослинництва, зокрема рослинних культур, а також вирощування ягід, фруктів та овочів, квітів та декоративних рослин (у відкритих або закритих ґрунтах), грибів, насіння, прянощів, саджанців та водоростей, а також її обробки, переробки та/або консервації;</a:t>
            </a:r>
          </a:p>
          <a:p>
            <a:pPr algn="just"/>
            <a:r>
              <a:rPr lang="uk-UA" b="1" dirty="0" smtClean="0"/>
              <a:t>виробництва </a:t>
            </a:r>
            <a:r>
              <a:rPr lang="uk-UA" b="1" dirty="0"/>
              <a:t>продукції тваринництва, зокрема свійських сільськогосподарських тварин, птахівництва, кролівництва, бджільництва, а також розведення шовкопрядів, хробаків, равликів, молюсків, змій та інших плазунів або слимаків, інших наземних ссавців, безхребетних та комах, а також її обробки, переробки та/або консервації;</a:t>
            </a:r>
          </a:p>
          <a:p>
            <a:pPr algn="just"/>
            <a:r>
              <a:rPr lang="uk-UA" b="1" dirty="0" smtClean="0"/>
              <a:t>залісення</a:t>
            </a:r>
            <a:r>
              <a:rPr lang="uk-UA" b="1" dirty="0"/>
              <a:t>, у тому числі створення захисних лісових насаджень, збирання дикорослих грибів та ягід, інших дикорослих рослин, їх обробки та консервації;</a:t>
            </a:r>
          </a:p>
          <a:p>
            <a:pPr algn="just"/>
            <a:r>
              <a:rPr lang="uk-UA" b="1" dirty="0" smtClean="0"/>
              <a:t>розведення </a:t>
            </a:r>
            <a:r>
              <a:rPr lang="uk-UA" b="1" dirty="0"/>
              <a:t>та/або утримання, та/або вирощування, та/або вилов прісноводної та/або морської риби, жаб, безхребетних, водоростей та інших </a:t>
            </a:r>
            <a:r>
              <a:rPr lang="uk-UA" b="1" dirty="0" err="1"/>
              <a:t>гідробіонтів</a:t>
            </a:r>
            <a:r>
              <a:rPr lang="uk-UA" b="1" dirty="0"/>
              <a:t>;</a:t>
            </a:r>
          </a:p>
          <a:p>
            <a:pPr algn="just"/>
            <a:r>
              <a:rPr lang="uk-UA" b="1" dirty="0" smtClean="0"/>
              <a:t>обробки </a:t>
            </a:r>
            <a:r>
              <a:rPr lang="uk-UA" b="1" dirty="0"/>
              <a:t>та/або консервації риби або інших прісноводних чи морських безхребетних, інших об’єктів аквакультури, дикорослих водоростей;</a:t>
            </a:r>
          </a:p>
          <a:p>
            <a:pPr algn="just"/>
            <a:r>
              <a:rPr lang="uk-UA" b="1" dirty="0" smtClean="0"/>
              <a:t>надання </a:t>
            </a:r>
            <a:r>
              <a:rPr lang="uk-UA" b="1" dirty="0"/>
              <a:t>послуг сільськогосподарського характеру (сіяння, збирання врожаю, зберігання сільськогосподарської продукції).</a:t>
            </a:r>
          </a:p>
          <a:p>
            <a:pPr algn="just"/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010013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uk-UA" sz="2400" b="1" dirty="0" smtClean="0"/>
          </a:p>
          <a:p>
            <a:pPr marL="82296" indent="0" algn="just">
              <a:buNone/>
            </a:pPr>
            <a:r>
              <a:rPr lang="uk-UA" sz="2400" b="1" dirty="0" smtClean="0"/>
              <a:t>2.29</a:t>
            </a:r>
            <a:r>
              <a:rPr lang="uk-UA" sz="2400" b="1" dirty="0"/>
              <a:t>. </a:t>
            </a:r>
            <a:r>
              <a:rPr lang="uk-UA" sz="2400" b="1" dirty="0">
                <a:solidFill>
                  <a:srgbClr val="0070C0"/>
                </a:solidFill>
              </a:rPr>
              <a:t>Суб’єкт агропромислового комплексу </a:t>
            </a:r>
            <a:r>
              <a:rPr lang="uk-UA" sz="2400" b="1" dirty="0"/>
              <a:t>- суб’єкт господарювання, що здійснює свою діяльність з виробництва, переробки, збереження та реалізації сільськогосподарської продукції, а також матеріально-технічного обслуговування сільськогосподарського виробництва.</a:t>
            </a:r>
          </a:p>
        </p:txBody>
      </p:sp>
    </p:spTree>
    <p:extLst>
      <p:ext uri="{BB962C8B-B14F-4D97-AF65-F5344CB8AC3E}">
        <p14:creationId xmlns:p14="http://schemas.microsoft.com/office/powerpoint/2010/main" val="1419642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державну підтримку сільського господарства України»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buNone/>
            </a:pPr>
            <a:r>
              <a:rPr lang="uk-UA" sz="2400" b="1" dirty="0">
                <a:solidFill>
                  <a:srgbClr val="0070C0"/>
                </a:solidFill>
              </a:rPr>
              <a:t>Стаття 2-2. Державний аграрний реєстр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2-2.1. Державний аграрний реєстр ведеться за рахунок коштів державного бюджету з метою комплексного інтегрування відомостей про виробників сільськогосподарської продукції, їхні майнові, земельні, екологічні, трудові, фінансово-кредитні та інші права і характеристики.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Державний аграрний реєстр ведеться шляхом добровільного внесення виробниками сільськогосподарської продукції достовірних відомостей про себе та відображення відповідних актуальних відомостей у Державному аграрному реєстрі в порядку його електронної інформаційної взаємодії з іншими державними реєстрами та кадастрами.</a:t>
            </a:r>
          </a:p>
          <a:p>
            <a:pPr marL="82296" indent="0" algn="just">
              <a:buNone/>
            </a:pPr>
            <a:endParaRPr lang="uk-UA" sz="2400" b="1" dirty="0"/>
          </a:p>
          <a:p>
            <a:pPr marL="82296" indent="0" algn="just">
              <a:buNone/>
            </a:pPr>
            <a:r>
              <a:rPr lang="uk-UA" sz="2400" b="1" dirty="0"/>
              <a:t>Державний аграрний реєстр використовується також для електронної взаємодії між фізичними та юридичними особами, державними органами, органами місцевого самоврядування, центрами надання адміністративних послуг з метою реалізації державної аграрної політики, зокрема в частині надання державної підтримки виробникам сільськогосподарської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1045536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Податковий кодекс України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043608"/>
            <a:ext cx="7890080" cy="5814392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uk-UA" b="1" dirty="0"/>
              <a:t>14.1.234.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сільськогосподарська продукція (сільськогосподарські товари) </a:t>
            </a:r>
            <a:r>
              <a:rPr lang="uk-UA" b="1" dirty="0"/>
              <a:t>- продукція/товари, що підпадають під визначення груп 1-24 УКТ ЗЕД, якщо при цьому такі товари (продукція) вирощуються, відгодовуються, виловлюються, збираються, виготовляються, виробляються, переробляються безпосередньо виробником цих товарів (продукції), а також продукти обробки та переробки цих товарів (продукції), якщо вони були придбані або вироблені на власних або орендованих </a:t>
            </a:r>
            <a:r>
              <a:rPr lang="uk-UA" b="1" dirty="0" err="1"/>
              <a:t>потужностях</a:t>
            </a:r>
            <a:r>
              <a:rPr lang="uk-UA" b="1" dirty="0"/>
              <a:t> (площах) для продажу, переробки або внутрішньогосподарського споживання;</a:t>
            </a:r>
          </a:p>
          <a:p>
            <a:pPr marL="82296" indent="0" algn="just">
              <a:buNone/>
            </a:pPr>
            <a:endParaRPr lang="uk-UA" b="1" dirty="0"/>
          </a:p>
          <a:p>
            <a:pPr marL="82296" indent="0" algn="just">
              <a:buNone/>
            </a:pPr>
            <a:r>
              <a:rPr lang="uk-UA" b="1" dirty="0" smtClean="0"/>
              <a:t>14.1.235</a:t>
            </a:r>
            <a:r>
              <a:rPr lang="uk-UA" b="1" dirty="0"/>
              <a:t>.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сільськогосподарський товаровиробник для цілей глави 1 розділу </a:t>
            </a:r>
            <a:r>
              <a:rPr lang="en-US" b="1" dirty="0">
                <a:solidFill>
                  <a:srgbClr val="0070C0"/>
                </a:solidFill>
              </a:rPr>
              <a:t>XIV </a:t>
            </a:r>
            <a:r>
              <a:rPr lang="uk-UA" b="1" dirty="0">
                <a:solidFill>
                  <a:srgbClr val="0070C0"/>
                </a:solidFill>
              </a:rPr>
              <a:t>цього Кодексу</a:t>
            </a:r>
            <a:r>
              <a:rPr lang="uk-UA" b="1" dirty="0"/>
              <a:t> - юридична особа незалежно від організаційно-правової форми або фізична особа - підприємець, яка займається виробництвом сільськогосподарської продукції та/або розведенням, вирощуванням та виловом риби у внутрішніх водоймах (озерах, ставках та водосховищах) та її переробкою на власних чи орендованих </a:t>
            </a:r>
            <a:r>
              <a:rPr lang="uk-UA" b="1" dirty="0" err="1"/>
              <a:t>потужностях</a:t>
            </a:r>
            <a:r>
              <a:rPr lang="uk-UA" b="1" dirty="0"/>
              <a:t>, у тому числі </a:t>
            </a:r>
            <a:r>
              <a:rPr lang="uk-UA" b="1" dirty="0" err="1"/>
              <a:t>власновиробленої</a:t>
            </a:r>
            <a:r>
              <a:rPr lang="uk-UA" b="1" dirty="0"/>
              <a:t> сировини на давальницьких умовах, та здійснює операції з її постачання.</a:t>
            </a:r>
          </a:p>
        </p:txBody>
      </p:sp>
    </p:spTree>
    <p:extLst>
      <p:ext uri="{BB962C8B-B14F-4D97-AF65-F5344CB8AC3E}">
        <p14:creationId xmlns:p14="http://schemas.microsoft.com/office/powerpoint/2010/main" val="316837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224136"/>
          </a:xfrm>
        </p:spPr>
        <p:txBody>
          <a:bodyPr>
            <a:normAutofit/>
          </a:bodyPr>
          <a:lstStyle/>
          <a:p>
            <a:r>
              <a:rPr lang="uk-UA" sz="2200" b="1" dirty="0" smtClean="0">
                <a:solidFill>
                  <a:srgbClr val="FF0000"/>
                </a:solidFill>
              </a:rPr>
              <a:t>Закон України «Про особливості страхування сільськогосподарської продукції з державною підтримкою»</a:t>
            </a:r>
            <a:endParaRPr lang="uk-UA" sz="22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1916832"/>
            <a:ext cx="7890080" cy="4941168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uk-UA" sz="2400" b="1" dirty="0" smtClean="0">
                <a:solidFill>
                  <a:srgbClr val="0070C0"/>
                </a:solidFill>
              </a:rPr>
              <a:t>сільськогосподарський </a:t>
            </a:r>
            <a:r>
              <a:rPr lang="uk-UA" sz="2400" b="1" dirty="0">
                <a:solidFill>
                  <a:srgbClr val="0070C0"/>
                </a:solidFill>
              </a:rPr>
              <a:t>товаровиробник </a:t>
            </a:r>
            <a:r>
              <a:rPr lang="uk-UA" sz="2400" b="1" dirty="0"/>
              <a:t>- юридична особа незалежно від організаційно-правової форми, яка займається виробництвом сільськогосподарської продукції та/або розведенням, вирощуванням та виловом водних біоресурсів у внутрішніх водоймах та її переробкою на власних чи орендованих </a:t>
            </a:r>
            <a:r>
              <a:rPr lang="uk-UA" sz="2400" b="1" dirty="0" err="1"/>
              <a:t>потужностях</a:t>
            </a:r>
            <a:r>
              <a:rPr lang="uk-UA" sz="2400" b="1" dirty="0"/>
              <a:t>, у тому числі з </a:t>
            </a:r>
            <a:r>
              <a:rPr lang="uk-UA" sz="2400" b="1" dirty="0" err="1"/>
              <a:t>власновиробленої</a:t>
            </a:r>
            <a:r>
              <a:rPr lang="uk-UA" sz="2400" b="1" dirty="0"/>
              <a:t> сировини на давальницьких умовах, та здійснює операції з </a:t>
            </a:r>
            <a:r>
              <a:rPr lang="uk-UA" sz="2400" b="1"/>
              <a:t>її </a:t>
            </a:r>
            <a:r>
              <a:rPr lang="uk-UA" sz="2400" b="1" smtClean="0"/>
              <a:t>постачання.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25100463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Правові ознаки сільськогосподарських товаровиробників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15616" y="980728"/>
            <a:ext cx="7818072" cy="5267672"/>
          </a:xfrm>
        </p:spPr>
        <p:txBody>
          <a:bodyPr>
            <a:normAutofit/>
          </a:bodyPr>
          <a:lstStyle/>
          <a:p>
            <a:pPr marL="358775" indent="-277813">
              <a:buFont typeface="+mj-lt"/>
              <a:buAutoNum type="arabicPeriod"/>
            </a:pPr>
            <a:r>
              <a:rPr lang="uk-UA" sz="2200" dirty="0" smtClean="0"/>
              <a:t>Суб'єкт підприємницької діяльності.</a:t>
            </a:r>
          </a:p>
          <a:p>
            <a:pPr marL="358775" indent="-277813">
              <a:buFont typeface="+mj-lt"/>
              <a:buAutoNum type="arabicPeriod"/>
            </a:pPr>
            <a:r>
              <a:rPr lang="uk-UA" sz="2200" dirty="0" smtClean="0"/>
              <a:t>Основним </a:t>
            </a:r>
            <a:r>
              <a:rPr lang="uk-UA" sz="2200" dirty="0"/>
              <a:t>предметом їх діяльності є виробництво сільськогосподарської </a:t>
            </a:r>
            <a:r>
              <a:rPr lang="uk-UA" sz="2200" dirty="0" smtClean="0"/>
              <a:t>продукції, а також рибництво. </a:t>
            </a:r>
            <a:r>
              <a:rPr lang="uk-UA" sz="2200" dirty="0"/>
              <a:t>Усі інші види сільськогосподарської діяльності (в тому числі переробки і реалізації продукції) мають допоміжний </a:t>
            </a:r>
            <a:r>
              <a:rPr lang="uk-UA" sz="2200" dirty="0" smtClean="0"/>
              <a:t>характер.</a:t>
            </a:r>
            <a:endParaRPr lang="uk-UA" sz="2200" dirty="0"/>
          </a:p>
          <a:p>
            <a:pPr marL="358775" indent="-277813">
              <a:buFont typeface="+mj-lt"/>
              <a:buAutoNum type="arabicPeriod"/>
            </a:pPr>
            <a:r>
              <a:rPr lang="uk-UA" sz="2200" dirty="0" smtClean="0"/>
              <a:t>Обсяг </a:t>
            </a:r>
            <a:r>
              <a:rPr lang="uk-UA" sz="2200" dirty="0" err="1" smtClean="0"/>
              <a:t>сільськогогосподарського</a:t>
            </a:r>
            <a:r>
              <a:rPr lang="uk-UA" sz="2200" dirty="0" smtClean="0"/>
              <a:t> сегмента має бути не меншим ніж 75 %.</a:t>
            </a:r>
          </a:p>
          <a:p>
            <a:pPr marL="358775" indent="-277813">
              <a:buFont typeface="+mj-lt"/>
              <a:buAutoNum type="arabicPeriod"/>
            </a:pPr>
            <a:r>
              <a:rPr lang="uk-UA" sz="2200" dirty="0" smtClean="0"/>
              <a:t>Основним </a:t>
            </a:r>
            <a:r>
              <a:rPr lang="uk-UA" sz="2200" dirty="0"/>
              <a:t>засобом виробництва є, передусім, земля, </a:t>
            </a:r>
            <a:r>
              <a:rPr lang="uk-UA" sz="2200" dirty="0" smtClean="0"/>
              <a:t>інші </a:t>
            </a:r>
            <a:r>
              <a:rPr lang="uk-UA" sz="2200" dirty="0"/>
              <a:t>природні </a:t>
            </a:r>
            <a:r>
              <a:rPr lang="uk-UA" sz="2200" dirty="0" smtClean="0"/>
              <a:t>ресурси, а також робоча й продуктивна худоба.</a:t>
            </a:r>
            <a:endParaRPr lang="uk-UA" sz="2200" dirty="0"/>
          </a:p>
          <a:p>
            <a:pPr marL="358775" indent="-277813">
              <a:buFont typeface="+mj-lt"/>
              <a:buAutoNum type="arabicPeriod"/>
            </a:pPr>
            <a:r>
              <a:rPr lang="uk-UA" sz="2200" dirty="0" smtClean="0"/>
              <a:t>Виробництво </a:t>
            </a:r>
            <a:r>
              <a:rPr lang="uk-UA" sz="2200" dirty="0"/>
              <a:t>сільськогосподарської продукції (крім тваринництва) має сезонний характер. </a:t>
            </a:r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8397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44650" y="116632"/>
            <a:ext cx="6527750" cy="9361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  <a:effectLst/>
                <a:latin typeface="Corbel" panose="020B0503020204020204" pitchFamily="34" charset="0"/>
              </a:rPr>
              <a:t>True or false?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>
          <a:xfrm>
            <a:off x="1043608" y="980728"/>
            <a:ext cx="7920880" cy="5472460"/>
          </a:xfrm>
        </p:spPr>
        <p:txBody>
          <a:bodyPr/>
          <a:lstStyle/>
          <a:p>
            <a:pPr marL="450850" indent="-368300" algn="just">
              <a:lnSpc>
                <a:spcPct val="150000"/>
              </a:lnSpc>
              <a:buNone/>
            </a:pPr>
            <a:r>
              <a:rPr lang="uk-UA" altLang="en-US" sz="2200" b="1" dirty="0" smtClean="0"/>
              <a:t>Сільськогосподарське </a:t>
            </a:r>
            <a:r>
              <a:rPr lang="uk-UA" altLang="en-US" sz="2200" b="1" dirty="0"/>
              <a:t>підприємство </a:t>
            </a:r>
            <a:r>
              <a:rPr lang="uk-UA" altLang="en-US" sz="2200" dirty="0"/>
              <a:t>— це суб'єкт аграрних правовідносин, що самостійно володіє і розпоряджається відособленим майном, у комплексі якого основним засобом виробництва є земля, що використовується ним для виробництва сільськогосподарської продукції (предмета його діяльності), а також переробки сировини рослинного і тваринного походження, виконання інших робіт і надання послуг для задоволення потреб побутового і соціально-культурного характеру як безпосередньо своїх працівників, так і працівників сфери </a:t>
            </a:r>
            <a:r>
              <a:rPr lang="uk-UA" altLang="en-US" sz="2200" dirty="0" smtClean="0"/>
              <a:t>обслуговування.</a:t>
            </a:r>
            <a:endParaRPr lang="uk-UA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76596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питання теми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Поняття і класифікація суб’єктів аграрного права. Поняття </a:t>
            </a:r>
            <a:r>
              <a:rPr lang="uk-UA" sz="2600" b="1" dirty="0" smtClean="0"/>
              <a:t>«сільськогосподарський товаровиробник» та «сільськогосподарське підприємство».</a:t>
            </a:r>
            <a:endParaRPr lang="uk-UA" sz="2600" b="1" dirty="0" smtClean="0"/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становище аграрних підприємств кооперативного та корпоративного типів.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становище державних та комунальних сільськогосподарських підприємств.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600" b="1" dirty="0" smtClean="0"/>
              <a:t>Правове становище аграрних холдингів. 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9350" cy="634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altLang="uk-UA" sz="3400" b="1" dirty="0" smtClean="0">
                <a:solidFill>
                  <a:srgbClr val="FF0000"/>
                </a:solidFill>
                <a:effectLst/>
              </a:rPr>
              <a:t>Типи аграрних підприємств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 2" panose="05020102010507070707" pitchFamily="18" charset="2"/>
              <a:buNone/>
            </a:pPr>
            <a:r>
              <a:rPr lang="uk-UA" altLang="uk-UA" b="1" i="1" dirty="0" smtClean="0">
                <a:solidFill>
                  <a:srgbClr val="00B050"/>
                </a:solidFill>
              </a:rPr>
              <a:t>Аграрні підприємства кооперативного типу</a:t>
            </a:r>
            <a:r>
              <a:rPr lang="uk-UA" altLang="uk-UA" dirty="0" smtClean="0">
                <a:solidFill>
                  <a:srgbClr val="00B050"/>
                </a:solidFill>
              </a:rPr>
              <a:t> </a:t>
            </a:r>
            <a:r>
              <a:rPr lang="uk-UA" altLang="uk-UA" dirty="0" smtClean="0"/>
              <a:t>–  юридичні особи, засновані на недержавній формі власності, членстві, особистій трудовій участі членів підприємства, можливому об’єднанні майна для спільного ведення статутної діяльності з метою одержання прибутку.</a:t>
            </a:r>
            <a:endParaRPr lang="ru-RU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3250524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274638"/>
            <a:ext cx="7499350" cy="7780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altLang="uk-UA" sz="3400" b="1" dirty="0">
                <a:solidFill>
                  <a:srgbClr val="FF0000"/>
                </a:solidFill>
                <a:effectLst/>
              </a:rPr>
              <a:t>Типи аграрних підприємств</a:t>
            </a:r>
            <a:endParaRPr lang="uk-UA" altLang="uk-UA" sz="3400" dirty="0" smtClean="0">
              <a:effectLst/>
            </a:endParaRPr>
          </a:p>
        </p:txBody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>
          <a:xfrm>
            <a:off x="1115616" y="1447800"/>
            <a:ext cx="7818834" cy="4800600"/>
          </a:xfrm>
        </p:spPr>
        <p:txBody>
          <a:bodyPr/>
          <a:lstStyle/>
          <a:p>
            <a:pPr algn="just">
              <a:buFont typeface="Wingdings 2" panose="05020102010507070707" pitchFamily="18" charset="2"/>
              <a:buNone/>
            </a:pPr>
            <a:r>
              <a:rPr lang="uk-UA" altLang="uk-UA" b="1" i="1" dirty="0" smtClean="0">
                <a:solidFill>
                  <a:srgbClr val="00B050"/>
                </a:solidFill>
              </a:rPr>
              <a:t>Аграрні підприємства корпоративного типу</a:t>
            </a:r>
            <a:r>
              <a:rPr lang="uk-UA" altLang="uk-UA" dirty="0" smtClean="0">
                <a:solidFill>
                  <a:srgbClr val="00B050"/>
                </a:solidFill>
              </a:rPr>
              <a:t> </a:t>
            </a:r>
            <a:r>
              <a:rPr lang="uk-UA" altLang="uk-UA" dirty="0" smtClean="0"/>
              <a:t>– підприємства або інші суб’єкти господарювання, створені юридичними особами та/або громадянами шляхом об’єднання їх майна і участі в підприємницькій діяльності товариства з метою одержання прибутку.</a:t>
            </a:r>
            <a:endParaRPr lang="ru-RU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1889449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188640"/>
            <a:ext cx="7499350" cy="648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uk-UA" altLang="uk-UA" sz="2800" b="1" dirty="0" smtClean="0">
                <a:solidFill>
                  <a:srgbClr val="C00000"/>
                </a:solidFill>
                <a:effectLst/>
              </a:rPr>
              <a:t>Особливості кооперативних підприємств:</a:t>
            </a:r>
            <a:r>
              <a:rPr lang="ru-RU" altLang="uk-UA" dirty="0" smtClean="0">
                <a:solidFill>
                  <a:srgbClr val="C00000"/>
                </a:solidFill>
                <a:effectLst/>
              </a:rPr>
              <a:t> 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1043608" y="836712"/>
            <a:ext cx="7890842" cy="5411688"/>
          </a:xfrm>
        </p:spPr>
        <p:txBody>
          <a:bodyPr/>
          <a:lstStyle/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економічну основу створення і діяльності кооперативних с/г підприємств становить приватна власність підприємства як юридичної особи, а його членів – в частині майна, яку вони одержують при виході із підприємства, тобто недержавна форма </a:t>
            </a:r>
            <a:r>
              <a:rPr lang="uk-UA" altLang="uk-UA" sz="2000" dirty="0" smtClean="0"/>
              <a:t>власності (недержавна форма власності); </a:t>
            </a:r>
            <a:endParaRPr lang="uk-UA" altLang="uk-UA" sz="2000" dirty="0" smtClean="0"/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/>
              <a:t>визначальний правовий інститут – право членства (відносини членства); </a:t>
            </a:r>
            <a:endParaRPr lang="uk-UA" altLang="uk-UA" sz="2000" dirty="0" smtClean="0"/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обов'язкова трудова участь у господарській діяльності кооперативів;</a:t>
            </a:r>
            <a:endParaRPr lang="uk-UA" altLang="uk-UA" sz="2000" dirty="0"/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управління </a:t>
            </a:r>
            <a:r>
              <a:rPr lang="uk-UA" altLang="uk-UA" sz="2000" dirty="0" smtClean="0"/>
              <a:t>і контроль за діяльністю підприємства здійснюється його членами на підставі принципу колективного самоврядування </a:t>
            </a:r>
            <a:r>
              <a:rPr lang="uk-UA" altLang="uk-UA" sz="2000" dirty="0" smtClean="0"/>
              <a:t>(один </a:t>
            </a:r>
            <a:r>
              <a:rPr lang="uk-UA" altLang="uk-UA" sz="2000" dirty="0" smtClean="0"/>
              <a:t>член – один голос). Вищий орган управління – загальні збори; </a:t>
            </a:r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джерела </a:t>
            </a:r>
            <a:r>
              <a:rPr lang="uk-UA" altLang="uk-UA" sz="2000" dirty="0" smtClean="0"/>
              <a:t>власності – членські внески, прибутки; </a:t>
            </a:r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виконавчий орган – правління підприємства; </a:t>
            </a:r>
          </a:p>
          <a:p>
            <a:pPr marL="539750" indent="-457200" algn="just">
              <a:buFont typeface="+mj-lt"/>
              <a:buAutoNum type="arabicPeriod"/>
            </a:pPr>
            <a:r>
              <a:rPr lang="uk-UA" altLang="uk-UA" sz="2000" dirty="0" smtClean="0"/>
              <a:t>форма розподілу прибутків залежить від трудової участі членів </a:t>
            </a:r>
            <a:r>
              <a:rPr lang="uk-UA" altLang="uk-UA" sz="2000" dirty="0" smtClean="0"/>
              <a:t>підприємства (кооперативні виплати, виплати на паї </a:t>
            </a:r>
            <a:r>
              <a:rPr lang="uk-UA" altLang="uk-UA" sz="2000" smtClean="0"/>
              <a:t>та ін.).</a:t>
            </a:r>
            <a:endParaRPr lang="ru-RU" altLang="uk-UA" sz="2000" dirty="0" smtClean="0"/>
          </a:p>
        </p:txBody>
      </p:sp>
    </p:spTree>
    <p:extLst>
      <p:ext uri="{BB962C8B-B14F-4D97-AF65-F5344CB8AC3E}">
        <p14:creationId xmlns:p14="http://schemas.microsoft.com/office/powerpoint/2010/main" val="4150465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5100" y="116632"/>
            <a:ext cx="7499350" cy="8640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altLang="uk-UA" sz="2800" b="1" dirty="0" err="1" smtClean="0">
                <a:solidFill>
                  <a:srgbClr val="C00000"/>
                </a:solidFill>
                <a:effectLst/>
              </a:rPr>
              <a:t>Особливості</a:t>
            </a:r>
            <a:r>
              <a:rPr lang="uk-UA" altLang="uk-UA" sz="2800" b="1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altLang="uk-UA" sz="2800" b="1" dirty="0" err="1" smtClean="0">
                <a:solidFill>
                  <a:srgbClr val="C00000"/>
                </a:solidFill>
                <a:effectLst/>
              </a:rPr>
              <a:t>підприємств</a:t>
            </a:r>
            <a:r>
              <a:rPr lang="ru-RU" altLang="uk-UA" sz="2800" b="1" dirty="0" smtClean="0">
                <a:solidFill>
                  <a:srgbClr val="C00000"/>
                </a:solidFill>
                <a:effectLst/>
              </a:rPr>
              <a:t> корпоративного типу:</a:t>
            </a:r>
            <a:r>
              <a:rPr lang="ru-RU" altLang="uk-UA" sz="2800" dirty="0" smtClean="0">
                <a:solidFill>
                  <a:srgbClr val="C00000"/>
                </a:solidFill>
                <a:effectLst/>
              </a:rPr>
              <a:t> </a:t>
            </a:r>
          </a:p>
        </p:txBody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>
          <a:xfrm>
            <a:off x="1043608" y="1052736"/>
            <a:ext cx="7890842" cy="5195664"/>
          </a:xfrm>
        </p:spPr>
        <p:txBody>
          <a:bodyPr/>
          <a:lstStyle/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altLang="uk-UA" sz="2200" dirty="0" err="1" smtClean="0"/>
              <a:t>недержавна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або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державна</a:t>
            </a:r>
            <a:r>
              <a:rPr lang="ru-RU" altLang="uk-UA" sz="2200" dirty="0" smtClean="0"/>
              <a:t> форма </a:t>
            </a:r>
            <a:r>
              <a:rPr lang="ru-RU" altLang="uk-UA" sz="2200" dirty="0" err="1" smtClean="0"/>
              <a:t>власності</a:t>
            </a:r>
            <a:r>
              <a:rPr lang="ru-RU" altLang="uk-UA" sz="2200" dirty="0" smtClean="0"/>
              <a:t>; </a:t>
            </a:r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altLang="uk-UA" sz="2200" dirty="0" err="1" smtClean="0"/>
              <a:t>товариство</a:t>
            </a:r>
            <a:r>
              <a:rPr lang="ru-RU" altLang="uk-UA" sz="2200" dirty="0" smtClean="0"/>
              <a:t> є </a:t>
            </a:r>
            <a:r>
              <a:rPr lang="ru-RU" altLang="uk-UA" sz="2200" dirty="0" err="1" smtClean="0"/>
              <a:t>об’єднанням</a:t>
            </a:r>
            <a:r>
              <a:rPr lang="ru-RU" altLang="uk-UA" sz="2200" dirty="0" smtClean="0"/>
              <a:t> майна, а не </a:t>
            </a:r>
            <a:r>
              <a:rPr lang="ru-RU" altLang="uk-UA" sz="2200" dirty="0" err="1" smtClean="0"/>
              <a:t>особистої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трудової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участі</a:t>
            </a:r>
            <a:r>
              <a:rPr lang="ru-RU" altLang="uk-UA" sz="2200" dirty="0" smtClean="0"/>
              <a:t>; </a:t>
            </a:r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altLang="uk-UA" sz="2200" dirty="0" err="1" smtClean="0"/>
              <a:t>управління</a:t>
            </a:r>
            <a:r>
              <a:rPr lang="ru-RU" altLang="uk-UA" sz="2200" dirty="0" smtClean="0"/>
              <a:t> і контроль </a:t>
            </a:r>
            <a:r>
              <a:rPr lang="ru-RU" altLang="uk-UA" sz="2200" dirty="0" err="1" smtClean="0"/>
              <a:t>здійснюється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учасниками</a:t>
            </a:r>
            <a:r>
              <a:rPr lang="ru-RU" altLang="uk-UA" sz="2200" dirty="0" smtClean="0"/>
              <a:t> (</a:t>
            </a:r>
            <a:r>
              <a:rPr lang="ru-RU" altLang="uk-UA" sz="2200" dirty="0" err="1" smtClean="0"/>
              <a:t>акціонерами</a:t>
            </a:r>
            <a:r>
              <a:rPr lang="ru-RU" altLang="uk-UA" sz="2200" dirty="0" smtClean="0"/>
              <a:t>) </a:t>
            </a:r>
            <a:r>
              <a:rPr lang="ru-RU" altLang="uk-UA" sz="2200" dirty="0" err="1" smtClean="0"/>
              <a:t>залежно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від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їх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частки</a:t>
            </a:r>
            <a:r>
              <a:rPr lang="ru-RU" altLang="uk-UA" sz="2200" dirty="0" smtClean="0"/>
              <a:t> у статутному </a:t>
            </a:r>
            <a:r>
              <a:rPr lang="ru-RU" altLang="uk-UA" sz="2200" dirty="0" err="1" smtClean="0"/>
              <a:t>капіталі</a:t>
            </a:r>
            <a:r>
              <a:rPr lang="ru-RU" altLang="uk-UA" sz="2200" dirty="0" smtClean="0"/>
              <a:t> </a:t>
            </a:r>
            <a:r>
              <a:rPr lang="ru-RU" altLang="uk-UA" sz="2200" dirty="0" err="1" smtClean="0"/>
              <a:t>товариства</a:t>
            </a:r>
            <a:r>
              <a:rPr lang="ru-RU" altLang="uk-UA" sz="2200" dirty="0" smtClean="0"/>
              <a:t>; </a:t>
            </a:r>
            <a:endParaRPr lang="uk-UA" altLang="uk-UA" sz="2200" dirty="0" smtClean="0"/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altLang="uk-UA" sz="2200" dirty="0" smtClean="0"/>
              <a:t>визначальний правовий інститут – право засновництва/участі (відносини участі); </a:t>
            </a:r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altLang="uk-UA" sz="2200" dirty="0" smtClean="0"/>
              <a:t>виконавчий орган – правління (АТ), дирекція (ТОВ) якщо інше не передбачено статутом; </a:t>
            </a:r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altLang="uk-UA" sz="2200" dirty="0" smtClean="0"/>
              <a:t>форма розподілу прибутків – виплата дивідендів на акції чи частки (ТОВ); </a:t>
            </a:r>
          </a:p>
          <a:p>
            <a:pPr marL="539750" indent="-457200">
              <a:lnSpc>
                <a:spcPct val="8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uk-UA" altLang="uk-UA" sz="2200" dirty="0" smtClean="0"/>
              <a:t>розподіл прибутку між працівниками не обов’язковий (тільки за рішенням вищого органу управління).</a:t>
            </a:r>
            <a:endParaRPr lang="ru-RU" altLang="uk-UA" sz="2200" dirty="0" smtClean="0"/>
          </a:p>
        </p:txBody>
      </p:sp>
    </p:spTree>
    <p:extLst>
      <p:ext uri="{BB962C8B-B14F-4D97-AF65-F5344CB8AC3E}">
        <p14:creationId xmlns:p14="http://schemas.microsoft.com/office/powerpoint/2010/main" val="42038049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сільськогосподарську кооперацію»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сільськогосподарський кооператив </a:t>
            </a:r>
            <a:r>
              <a:rPr lang="uk-UA" b="1" dirty="0" smtClean="0"/>
              <a:t>- юридична особа, утворена фізичними та/або юридичними особами, які є виробниками сільськогосподарської продукції і добровільно об’єдналися на основі членства та на засадах самоврядування для провадження спільної господарської та іншої діяльності з метою задоволення економічних, соціальних та інших потреб;</a:t>
            </a:r>
          </a:p>
          <a:p>
            <a:pPr marL="82296" indent="0" algn="just">
              <a:buNone/>
            </a:pPr>
            <a:endParaRPr lang="uk-UA" b="1" dirty="0" smtClean="0">
              <a:solidFill>
                <a:srgbClr val="0070C0"/>
              </a:solidFill>
            </a:endParaRPr>
          </a:p>
          <a:p>
            <a:pPr marL="82296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сільськогосподарське кооперативне об’єднання </a:t>
            </a:r>
            <a:r>
              <a:rPr lang="uk-UA" b="1" dirty="0" smtClean="0"/>
              <a:t>- юридична особа, утворена сільськогосподарськими кооперативами, що добровільно об’єдналися на основі членства та на засадах самоврядування для провадження спільної господарської та іншої діяльності з метою задоволення економічних, соціальних та інших потреб</a:t>
            </a:r>
          </a:p>
          <a:p>
            <a:pPr marL="82296" indent="0" algn="just">
              <a:buNone/>
            </a:pPr>
            <a:endParaRPr lang="uk-UA" b="1" dirty="0" smtClean="0">
              <a:solidFill>
                <a:srgbClr val="0070C0"/>
              </a:solidFill>
            </a:endParaRPr>
          </a:p>
          <a:p>
            <a:pPr marL="82296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сільськогосподарська кооперація </a:t>
            </a:r>
            <a:r>
              <a:rPr lang="uk-UA" b="1" dirty="0" smtClean="0"/>
              <a:t>- система сільськогосподарських кооперативів та сільськогосподарських кооперативних об’єднань</a:t>
            </a:r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6797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792088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кооперацію»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43608" y="548680"/>
            <a:ext cx="7890080" cy="6120680"/>
          </a:xfrm>
        </p:spPr>
        <p:txBody>
          <a:bodyPr>
            <a:noAutofit/>
          </a:bodyPr>
          <a:lstStyle/>
          <a:p>
            <a:pPr marL="82296" indent="0" algn="just">
              <a:spcBef>
                <a:spcPts val="1200"/>
              </a:spcBef>
              <a:buNone/>
            </a:pPr>
            <a:r>
              <a:rPr lang="uk-UA" sz="1800" b="1" dirty="0">
                <a:solidFill>
                  <a:srgbClr val="0070C0"/>
                </a:solidFill>
              </a:rPr>
              <a:t>кооперативна організація </a:t>
            </a:r>
            <a:r>
              <a:rPr lang="uk-UA" sz="1800" b="1" dirty="0"/>
              <a:t>- кооператив або кооперативне об’єднання;</a:t>
            </a:r>
          </a:p>
          <a:p>
            <a:pPr marL="82296" indent="0" algn="just">
              <a:buNone/>
            </a:pPr>
            <a:r>
              <a:rPr lang="uk-UA" sz="1800" b="1" dirty="0" smtClean="0">
                <a:solidFill>
                  <a:srgbClr val="0070C0"/>
                </a:solidFill>
              </a:rPr>
              <a:t>кооператив</a:t>
            </a:r>
            <a:r>
              <a:rPr lang="uk-UA" sz="1800" b="1" dirty="0" smtClean="0"/>
              <a:t> </a:t>
            </a:r>
            <a:r>
              <a:rPr lang="uk-UA" sz="1800" b="1" dirty="0"/>
              <a:t>- юридична особа, утворена фізичними та/або юридичними особами, які добровільно об’єдналися на основі членства для ведення спільної господарської та іншої діяльності з метою задоволення своїх економічних, соціальних та інших потреб на засадах самоврядування;</a:t>
            </a:r>
          </a:p>
          <a:p>
            <a:pPr marL="82296" indent="0" algn="just">
              <a:buNone/>
            </a:pPr>
            <a:r>
              <a:rPr lang="uk-UA" sz="1800" b="1" dirty="0" smtClean="0">
                <a:solidFill>
                  <a:srgbClr val="0070C0"/>
                </a:solidFill>
              </a:rPr>
              <a:t>виробничий </a:t>
            </a:r>
            <a:r>
              <a:rPr lang="uk-UA" sz="1800" b="1" dirty="0">
                <a:solidFill>
                  <a:srgbClr val="0070C0"/>
                </a:solidFill>
              </a:rPr>
              <a:t>кооператив </a:t>
            </a:r>
            <a:r>
              <a:rPr lang="uk-UA" sz="1800" b="1" dirty="0"/>
              <a:t>- кооператив, який утворюється шляхом об’єднання фізичних осіб для спільної виробничої або іншої господарської діяльності на засадах їх обов’язкової трудової участі з метою одержання прибутку;</a:t>
            </a:r>
          </a:p>
          <a:p>
            <a:pPr marL="82296" indent="0" algn="just">
              <a:buNone/>
            </a:pPr>
            <a:r>
              <a:rPr lang="uk-UA" sz="1800" b="1" dirty="0" smtClean="0">
                <a:solidFill>
                  <a:srgbClr val="0070C0"/>
                </a:solidFill>
              </a:rPr>
              <a:t>обслуговуючий </a:t>
            </a:r>
            <a:r>
              <a:rPr lang="uk-UA" sz="1800" b="1" dirty="0">
                <a:solidFill>
                  <a:srgbClr val="0070C0"/>
                </a:solidFill>
              </a:rPr>
              <a:t>кооператив </a:t>
            </a:r>
            <a:r>
              <a:rPr lang="uk-UA" sz="1800" b="1" dirty="0"/>
              <a:t>- кооператив, який утворюється шляхом об’єднання фізичних та/або юридичних осіб для надання послуг переважно членам кооперативу, а також іншим особам з метою провадження їх господарської діяльності. Обслуговуючі кооперативи надають послуги іншим особам в обсягах, що не перевищують 20 відсотків загального обороту кооперативу;</a:t>
            </a:r>
          </a:p>
          <a:p>
            <a:pPr marL="82296" indent="0" algn="just">
              <a:buNone/>
            </a:pPr>
            <a:r>
              <a:rPr lang="uk-UA" sz="1800" b="1" dirty="0" smtClean="0">
                <a:solidFill>
                  <a:srgbClr val="0070C0"/>
                </a:solidFill>
              </a:rPr>
              <a:t>споживчий </a:t>
            </a:r>
            <a:r>
              <a:rPr lang="uk-UA" sz="1800" b="1" dirty="0">
                <a:solidFill>
                  <a:srgbClr val="0070C0"/>
                </a:solidFill>
              </a:rPr>
              <a:t>кооператив (споживче товариство) </a:t>
            </a:r>
            <a:r>
              <a:rPr lang="uk-UA" sz="1800" b="1" dirty="0"/>
              <a:t>- кооператив, який утворюється шляхом об’єднання фізичних та/або юридичних осіб для організації торговельного обслуговування, </a:t>
            </a:r>
            <a:r>
              <a:rPr lang="uk-UA" sz="1800" b="1" dirty="0" err="1"/>
              <a:t>заготівель</a:t>
            </a:r>
            <a:r>
              <a:rPr lang="uk-UA" sz="1800" b="1" dirty="0"/>
              <a:t> сільськогосподарської продукції, сировини, виробництва продукції та надання інших послуг з метою задоволення споживчих потреб його </a:t>
            </a:r>
            <a:r>
              <a:rPr lang="uk-UA" sz="1800" b="1" dirty="0" smtClean="0"/>
              <a:t>членів.</a:t>
            </a:r>
          </a:p>
          <a:p>
            <a:pPr marL="82296" indent="0">
              <a:buNone/>
            </a:pP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796800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колективне сільськогосподарське підприємство»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200" b="1" dirty="0"/>
              <a:t>Стаття 1. Колективне сільськогосподарське підприємство як суб'єкт господарювання</a:t>
            </a:r>
          </a:p>
          <a:p>
            <a:pPr marL="82296" indent="0">
              <a:buNone/>
            </a:pPr>
            <a:endParaRPr lang="uk-UA" sz="2200" dirty="0"/>
          </a:p>
          <a:p>
            <a:pPr marL="82296" indent="0" algn="just">
              <a:buNone/>
            </a:pPr>
            <a:r>
              <a:rPr lang="uk-UA" sz="2200" b="1" dirty="0" smtClean="0">
                <a:solidFill>
                  <a:srgbClr val="0070C0"/>
                </a:solidFill>
              </a:rPr>
              <a:t>Колективне </a:t>
            </a:r>
            <a:r>
              <a:rPr lang="uk-UA" sz="2200" b="1" dirty="0">
                <a:solidFill>
                  <a:srgbClr val="0070C0"/>
                </a:solidFill>
              </a:rPr>
              <a:t>сільськогосподарське підприємство </a:t>
            </a:r>
            <a:r>
              <a:rPr lang="uk-UA" sz="2200" dirty="0" smtClean="0"/>
              <a:t>є </a:t>
            </a:r>
            <a:r>
              <a:rPr lang="uk-UA" sz="2200" dirty="0"/>
              <a:t>добровільним об'єднанням громадян у самостійне підприємство для спільного виробництва сільськогосподарської продукції та товарів і діє на засадах підприємництва та самоврядування.</a:t>
            </a:r>
          </a:p>
        </p:txBody>
      </p:sp>
    </p:spTree>
    <p:extLst>
      <p:ext uri="{BB962C8B-B14F-4D97-AF65-F5344CB8AC3E}">
        <p14:creationId xmlns:p14="http://schemas.microsoft.com/office/powerpoint/2010/main" val="3561891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35608" y="274638"/>
            <a:ext cx="7498080" cy="7060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uk-UA" altLang="uk-UA" sz="3400" b="1" dirty="0" smtClean="0">
                <a:solidFill>
                  <a:srgbClr val="FF0000"/>
                </a:solidFill>
                <a:effectLst/>
              </a:rPr>
              <a:t>Правові ознаки КСП</a:t>
            </a:r>
            <a:r>
              <a:rPr lang="uk-UA" altLang="uk-UA" sz="3400" b="1" dirty="0" smtClean="0">
                <a:solidFill>
                  <a:srgbClr val="FF0000"/>
                </a:solidFill>
                <a:effectLst/>
              </a:rPr>
              <a:t>:</a:t>
            </a:r>
            <a:endParaRPr lang="ru-RU" altLang="uk-UA" sz="3400" b="1" dirty="0" smtClean="0">
              <a:solidFill>
                <a:srgbClr val="FF0000"/>
              </a:solidFill>
              <a:effectLst/>
            </a:endParaRPr>
          </a:p>
        </p:txBody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92150" indent="-609600">
              <a:buFont typeface="Wingdings 2" panose="05020102010507070707" pitchFamily="18" charset="2"/>
              <a:buAutoNum type="arabicPeriod"/>
            </a:pPr>
            <a:r>
              <a:rPr lang="uk-UA" altLang="uk-UA" sz="2400" dirty="0" smtClean="0"/>
              <a:t>КСП є добровільним об'єднанням громадян;</a:t>
            </a:r>
          </a:p>
          <a:p>
            <a:pPr marL="692150" indent="-609600">
              <a:buFont typeface="Wingdings 2" panose="05020102010507070707" pitchFamily="18" charset="2"/>
              <a:buAutoNum type="arabicPeriod"/>
            </a:pPr>
            <a:r>
              <a:rPr lang="uk-UA" altLang="uk-UA" sz="2400" dirty="0" smtClean="0"/>
              <a:t>Громадяни - члени КСП об'єднуються у самостійне підприємство;</a:t>
            </a:r>
          </a:p>
          <a:p>
            <a:pPr marL="692150" indent="-609600">
              <a:buFont typeface="Wingdings 2" panose="05020102010507070707" pitchFamily="18" charset="2"/>
              <a:buAutoNum type="arabicPeriod"/>
            </a:pPr>
            <a:r>
              <a:rPr lang="uk-UA" altLang="uk-UA" sz="2400" dirty="0" smtClean="0"/>
              <a:t>КСП створюється для спільного виробництва сільськогосподарської продукції та товарів; </a:t>
            </a:r>
          </a:p>
          <a:p>
            <a:pPr marL="692150" indent="-609600">
              <a:buFont typeface="Wingdings 2" panose="05020102010507070707" pitchFamily="18" charset="2"/>
              <a:buAutoNum type="arabicPeriod"/>
            </a:pPr>
            <a:r>
              <a:rPr lang="uk-UA" altLang="uk-UA" sz="2400" dirty="0" smtClean="0"/>
              <a:t>КСП діє на засадах підприємництва та самоврядування;</a:t>
            </a:r>
          </a:p>
          <a:p>
            <a:pPr marL="692150" indent="-609600">
              <a:buFont typeface="Wingdings 2" panose="05020102010507070707" pitchFamily="18" charset="2"/>
              <a:buAutoNum type="arabicPeriod"/>
            </a:pPr>
            <a:r>
              <a:rPr lang="uk-UA" altLang="uk-UA" sz="2400" dirty="0" smtClean="0"/>
              <a:t>КСП діє на основі статуту.</a:t>
            </a:r>
            <a:r>
              <a:rPr lang="uk-UA" altLang="uk-UA" dirty="0" smtClean="0"/>
              <a:t>  </a:t>
            </a:r>
            <a:endParaRPr lang="uk-UA" altLang="uk-UA" dirty="0" smtClean="0"/>
          </a:p>
        </p:txBody>
      </p:sp>
    </p:spTree>
    <p:extLst>
      <p:ext uri="{BB962C8B-B14F-4D97-AF65-F5344CB8AC3E}">
        <p14:creationId xmlns:p14="http://schemas.microsoft.com/office/powerpoint/2010/main" val="4972923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споживчу кооперацію»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200" b="1" dirty="0">
                <a:solidFill>
                  <a:srgbClr val="0070C0"/>
                </a:solidFill>
              </a:rPr>
              <a:t>Стаття 1. Споживча кооперація та її цілі</a:t>
            </a:r>
          </a:p>
          <a:p>
            <a:pPr marL="82296" indent="0">
              <a:buNone/>
            </a:pPr>
            <a:endParaRPr lang="uk-UA" sz="2200" b="1" dirty="0"/>
          </a:p>
          <a:p>
            <a:pPr marL="82296" indent="0" algn="just">
              <a:buNone/>
            </a:pPr>
            <a:r>
              <a:rPr lang="uk-UA" sz="2200" b="1" dirty="0">
                <a:solidFill>
                  <a:srgbClr val="00B050"/>
                </a:solidFill>
              </a:rPr>
              <a:t>Споживча кооперація в Україні </a:t>
            </a:r>
            <a:r>
              <a:rPr lang="uk-UA" sz="2200" b="1" dirty="0"/>
              <a:t>- це добровільне об'єднання громадян для спільного ведення господарської діяльності з метою поліпшення свого економічного та соціального стану. Вона здійснює торговельну, заготівельну, виробничу та іншу діяльність, не заборонену чинним законодавством України, сприяє соціальному і культурному розвитку села, народних промислів і </a:t>
            </a:r>
            <a:r>
              <a:rPr lang="uk-UA" sz="2200" b="1" dirty="0" err="1"/>
              <a:t>ремесел</a:t>
            </a:r>
            <a:r>
              <a:rPr lang="uk-UA" sz="2200" b="1" dirty="0"/>
              <a:t>, бере участь у міжнародному кооперативному русі.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1938574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792088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споживчу кооперацію»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115616" y="692696"/>
            <a:ext cx="7818072" cy="6165304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uk-UA" sz="2200" b="1" dirty="0" smtClean="0">
                <a:solidFill>
                  <a:srgbClr val="0070C0"/>
                </a:solidFill>
              </a:rPr>
              <a:t>Стаття </a:t>
            </a:r>
            <a:r>
              <a:rPr lang="uk-UA" sz="2200" b="1" dirty="0">
                <a:solidFill>
                  <a:srgbClr val="0070C0"/>
                </a:solidFill>
              </a:rPr>
              <a:t>5. Споживче товариство та його створення</a:t>
            </a:r>
          </a:p>
          <a:p>
            <a:pPr marL="82296" indent="0" algn="just">
              <a:buNone/>
            </a:pPr>
            <a:endParaRPr lang="uk-UA" sz="2200" dirty="0"/>
          </a:p>
          <a:p>
            <a:pPr marL="82296" indent="0" algn="just">
              <a:buNone/>
            </a:pPr>
            <a:r>
              <a:rPr lang="uk-UA" sz="2200" dirty="0"/>
              <a:t>1. Первинною ланкою споживчої кооперації є </a:t>
            </a:r>
            <a:r>
              <a:rPr lang="uk-UA" sz="2200" b="1" dirty="0">
                <a:solidFill>
                  <a:srgbClr val="00B050"/>
                </a:solidFill>
              </a:rPr>
              <a:t>споживче товариство</a:t>
            </a:r>
            <a:r>
              <a:rPr lang="uk-UA" sz="2200" dirty="0"/>
              <a:t> - самостійна, демократична організація громадян, які на основі добровільності членства і взаємодопомоги за місцем проживання або роботи об'єднуються для спільного господарювання з метою поліпшення свого економічного і соціального стану.</a:t>
            </a:r>
          </a:p>
          <a:p>
            <a:pPr marL="82296" indent="0" algn="just">
              <a:buNone/>
            </a:pPr>
            <a:endParaRPr lang="uk-UA" sz="2200" dirty="0"/>
          </a:p>
          <a:p>
            <a:pPr marL="82296" indent="0" algn="just">
              <a:buNone/>
            </a:pPr>
            <a:r>
              <a:rPr lang="uk-UA" sz="2200" dirty="0"/>
              <a:t>2. Основним документом, що регулює діяльність споживчого товариства, є статут. У ньому визначаються порядок вступу до товариства і виходу з нього, права та обов'язки членів товариства, його органи управління, контролю та їх компетенція, порядок утворення майна товариства і розподілу прибутку, умови реорганізації і ліквідації товариства та інші положення, що не суперечать законодавчим актам України.</a:t>
            </a:r>
          </a:p>
          <a:p>
            <a:pPr marL="82296" indent="0" algn="just">
              <a:buNone/>
            </a:pPr>
            <a:endParaRPr lang="uk-UA" sz="2200" dirty="0"/>
          </a:p>
          <a:p>
            <a:pPr marL="82296" indent="0" algn="just">
              <a:buNone/>
            </a:pPr>
            <a:r>
              <a:rPr lang="uk-UA" sz="2200" dirty="0"/>
              <a:t>3. Споживче товариство вважається створеним, визнається юридичною особою і може здійснювати господарську та іншу діяльність з дня його державної реєстрації.</a:t>
            </a:r>
          </a:p>
        </p:txBody>
      </p:sp>
    </p:spTree>
    <p:extLst>
      <p:ext uri="{BB962C8B-B14F-4D97-AF65-F5344CB8AC3E}">
        <p14:creationId xmlns:p14="http://schemas.microsoft.com/office/powerpoint/2010/main" val="260517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44650" y="260648"/>
            <a:ext cx="652775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 smtClean="0">
                <a:solidFill>
                  <a:srgbClr val="FF0000"/>
                </a:solidFill>
                <a:effectLst/>
                <a:latin typeface="Corbel" panose="020B0503020204020204" pitchFamily="34" charset="0"/>
              </a:rPr>
              <a:t>True or false?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>
          <a:xfrm>
            <a:off x="1644650" y="1652588"/>
            <a:ext cx="6671766" cy="4800600"/>
          </a:xfrm>
        </p:spPr>
        <p:txBody>
          <a:bodyPr/>
          <a:lstStyle/>
          <a:p>
            <a:pPr marL="692150" indent="-609600" algn="just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uk-UA" altLang="en-US" sz="2400" b="1" i="1" dirty="0" smtClean="0">
                <a:latin typeface="Times New Roman" panose="02020603050405020304" pitchFamily="18" charset="0"/>
              </a:rPr>
              <a:t>Суб'єкти аграрного права</a:t>
            </a:r>
            <a:r>
              <a:rPr lang="uk-UA" altLang="en-US" sz="2400" dirty="0" smtClean="0">
                <a:latin typeface="Times New Roman" panose="02020603050405020304" pitchFamily="18" charset="0"/>
              </a:rPr>
              <a:t> — виробники сільськогосподарської продукції, що володіють відособленим майном, наділені спеціальною правоздатністю і дієздатністю (правосуб'єктністю), господарська діяльність яких здійснюється при використанні землі як основного засобу виробництва для забезпечення населення міста і села необхідними продуктами харчування, сировиною і продовольством рослинного і тваринного походження.</a:t>
            </a:r>
          </a:p>
        </p:txBody>
      </p:sp>
    </p:spTree>
    <p:extLst>
      <p:ext uri="{BB962C8B-B14F-4D97-AF65-F5344CB8AC3E}">
        <p14:creationId xmlns:p14="http://schemas.microsoft.com/office/powerpoint/2010/main" val="37234603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холдингові компанії в Україні»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200" b="1" dirty="0" err="1">
                <a:solidFill>
                  <a:srgbClr val="0070C0"/>
                </a:solidFill>
              </a:rPr>
              <a:t>холдингова</a:t>
            </a:r>
            <a:r>
              <a:rPr lang="ru-RU" sz="2200" b="1" dirty="0">
                <a:solidFill>
                  <a:srgbClr val="0070C0"/>
                </a:solidFill>
              </a:rPr>
              <a:t> </a:t>
            </a:r>
            <a:r>
              <a:rPr lang="ru-RU" sz="2200" b="1" dirty="0" err="1">
                <a:solidFill>
                  <a:srgbClr val="0070C0"/>
                </a:solidFill>
              </a:rPr>
              <a:t>компанія</a:t>
            </a:r>
            <a:r>
              <a:rPr lang="ru-RU" sz="2200" b="1" dirty="0">
                <a:solidFill>
                  <a:srgbClr val="0070C0"/>
                </a:solidFill>
              </a:rPr>
              <a:t> </a:t>
            </a:r>
            <a:r>
              <a:rPr lang="ru-RU" sz="2200" dirty="0"/>
              <a:t>- </a:t>
            </a:r>
            <a:r>
              <a:rPr lang="ru-RU" sz="2200" dirty="0" err="1"/>
              <a:t>акціонерне</a:t>
            </a:r>
            <a:r>
              <a:rPr lang="ru-RU" sz="2200" dirty="0"/>
              <a:t> </a:t>
            </a:r>
            <a:r>
              <a:rPr lang="ru-RU" sz="2200" dirty="0" err="1"/>
              <a:t>товариство</a:t>
            </a:r>
            <a:r>
              <a:rPr lang="ru-RU" sz="2200" dirty="0"/>
              <a:t>, яке </a:t>
            </a:r>
            <a:r>
              <a:rPr lang="ru-RU" sz="2200" dirty="0" err="1"/>
              <a:t>володіє</a:t>
            </a:r>
            <a:r>
              <a:rPr lang="ru-RU" sz="2200" dirty="0"/>
              <a:t>, </a:t>
            </a:r>
            <a:r>
              <a:rPr lang="ru-RU" sz="2200" dirty="0" err="1"/>
              <a:t>користується</a:t>
            </a:r>
            <a:r>
              <a:rPr lang="ru-RU" sz="2200" dirty="0"/>
              <a:t> та </a:t>
            </a:r>
            <a:r>
              <a:rPr lang="ru-RU" sz="2200" dirty="0" err="1"/>
              <a:t>розпоряджається</a:t>
            </a:r>
            <a:r>
              <a:rPr lang="ru-RU" sz="2200" dirty="0"/>
              <a:t> </a:t>
            </a:r>
            <a:r>
              <a:rPr lang="ru-RU" sz="2200" dirty="0" err="1"/>
              <a:t>холдинговими</a:t>
            </a:r>
            <a:r>
              <a:rPr lang="ru-RU" sz="2200" dirty="0"/>
              <a:t> </a:t>
            </a:r>
            <a:r>
              <a:rPr lang="ru-RU" sz="2200" dirty="0" err="1"/>
              <a:t>корпоративними</a:t>
            </a:r>
            <a:r>
              <a:rPr lang="ru-RU" sz="2200" dirty="0"/>
              <a:t> пакетами </a:t>
            </a:r>
            <a:r>
              <a:rPr lang="ru-RU" sz="2200" dirty="0" err="1"/>
              <a:t>акцій</a:t>
            </a:r>
            <a:r>
              <a:rPr lang="ru-RU" sz="2200" dirty="0"/>
              <a:t> (</a:t>
            </a:r>
            <a:r>
              <a:rPr lang="ru-RU" sz="2200" dirty="0" err="1"/>
              <a:t>часток</a:t>
            </a:r>
            <a:r>
              <a:rPr lang="ru-RU" sz="2200" dirty="0"/>
              <a:t>, </a:t>
            </a:r>
            <a:r>
              <a:rPr lang="ru-RU" sz="2200" dirty="0" err="1"/>
              <a:t>паїв</a:t>
            </a:r>
            <a:r>
              <a:rPr lang="ru-RU" sz="2200" dirty="0"/>
              <a:t>) </a:t>
            </a:r>
            <a:r>
              <a:rPr lang="ru-RU" sz="2200" dirty="0" err="1"/>
              <a:t>двох</a:t>
            </a:r>
            <a:r>
              <a:rPr lang="ru-RU" sz="2200" dirty="0"/>
              <a:t> </a:t>
            </a:r>
            <a:r>
              <a:rPr lang="ru-RU" sz="2200" dirty="0" err="1"/>
              <a:t>або</a:t>
            </a:r>
            <a:r>
              <a:rPr lang="ru-RU" sz="2200" dirty="0"/>
              <a:t> </a:t>
            </a:r>
            <a:r>
              <a:rPr lang="ru-RU" sz="2200" dirty="0" err="1"/>
              <a:t>більше</a:t>
            </a:r>
            <a:r>
              <a:rPr lang="ru-RU" sz="2200" dirty="0"/>
              <a:t> </a:t>
            </a:r>
            <a:r>
              <a:rPr lang="ru-RU" sz="2200" dirty="0" err="1"/>
              <a:t>корпоративних</a:t>
            </a:r>
            <a:r>
              <a:rPr lang="ru-RU" sz="2200" dirty="0"/>
              <a:t> </a:t>
            </a:r>
            <a:r>
              <a:rPr lang="ru-RU" sz="2200" dirty="0" err="1"/>
              <a:t>підприємств</a:t>
            </a:r>
            <a:r>
              <a:rPr lang="ru-RU" sz="2200" dirty="0" smtClean="0"/>
              <a:t>;</a:t>
            </a:r>
          </a:p>
          <a:p>
            <a:pPr marL="82296" indent="0">
              <a:buNone/>
            </a:pPr>
            <a:endParaRPr lang="ru-RU" sz="2200" dirty="0"/>
          </a:p>
          <a:p>
            <a:pPr marL="82296" indent="0">
              <a:buNone/>
            </a:pPr>
            <a:r>
              <a:rPr lang="ru-RU" sz="2200" b="1" dirty="0" err="1">
                <a:solidFill>
                  <a:srgbClr val="0070C0"/>
                </a:solidFill>
              </a:rPr>
              <a:t>корпоративне</a:t>
            </a:r>
            <a:r>
              <a:rPr lang="ru-RU" sz="2200" b="1" dirty="0">
                <a:solidFill>
                  <a:srgbClr val="0070C0"/>
                </a:solidFill>
              </a:rPr>
              <a:t> </a:t>
            </a:r>
            <a:r>
              <a:rPr lang="ru-RU" sz="2200" b="1" dirty="0" err="1">
                <a:solidFill>
                  <a:srgbClr val="0070C0"/>
                </a:solidFill>
              </a:rPr>
              <a:t>підприємство</a:t>
            </a:r>
            <a:r>
              <a:rPr lang="ru-RU" sz="2200" b="1" dirty="0">
                <a:solidFill>
                  <a:srgbClr val="0070C0"/>
                </a:solidFill>
              </a:rPr>
              <a:t> </a:t>
            </a:r>
            <a:r>
              <a:rPr lang="ru-RU" sz="2200" dirty="0"/>
              <a:t>- </a:t>
            </a:r>
            <a:r>
              <a:rPr lang="ru-RU" sz="2200" dirty="0" err="1"/>
              <a:t>господарське</a:t>
            </a:r>
            <a:r>
              <a:rPr lang="ru-RU" sz="2200" dirty="0"/>
              <a:t> </a:t>
            </a:r>
            <a:r>
              <a:rPr lang="ru-RU" sz="2200" dirty="0" err="1"/>
              <a:t>товариство</a:t>
            </a:r>
            <a:r>
              <a:rPr lang="ru-RU" sz="2200" dirty="0"/>
              <a:t>, </a:t>
            </a:r>
            <a:r>
              <a:rPr lang="ru-RU" sz="2200" dirty="0" err="1"/>
              <a:t>холдинговим</a:t>
            </a:r>
            <a:r>
              <a:rPr lang="ru-RU" sz="2200" dirty="0"/>
              <a:t> </a:t>
            </a:r>
            <a:r>
              <a:rPr lang="ru-RU" sz="2200" dirty="0" err="1"/>
              <a:t>корпоративним</a:t>
            </a:r>
            <a:r>
              <a:rPr lang="ru-RU" sz="2200" dirty="0"/>
              <a:t> пакетом </a:t>
            </a:r>
            <a:r>
              <a:rPr lang="ru-RU" sz="2200" dirty="0" err="1"/>
              <a:t>акцій</a:t>
            </a:r>
            <a:r>
              <a:rPr lang="ru-RU" sz="2200" dirty="0"/>
              <a:t> (</a:t>
            </a:r>
            <a:r>
              <a:rPr lang="ru-RU" sz="2200" dirty="0" err="1"/>
              <a:t>часток</a:t>
            </a:r>
            <a:r>
              <a:rPr lang="ru-RU" sz="2200" dirty="0"/>
              <a:t>, </a:t>
            </a:r>
            <a:r>
              <a:rPr lang="ru-RU" sz="2200" dirty="0" err="1"/>
              <a:t>паїв</a:t>
            </a:r>
            <a:r>
              <a:rPr lang="ru-RU" sz="2200" dirty="0"/>
              <a:t>) </a:t>
            </a:r>
            <a:r>
              <a:rPr lang="ru-RU" sz="2200" dirty="0" err="1"/>
              <a:t>якого</a:t>
            </a:r>
            <a:r>
              <a:rPr lang="ru-RU" sz="2200" dirty="0"/>
              <a:t> </a:t>
            </a:r>
            <a:r>
              <a:rPr lang="ru-RU" sz="2200" dirty="0" err="1"/>
              <a:t>володіє</a:t>
            </a:r>
            <a:r>
              <a:rPr lang="ru-RU" sz="2200" dirty="0"/>
              <a:t>, </a:t>
            </a:r>
            <a:r>
              <a:rPr lang="ru-RU" sz="2200" dirty="0" err="1"/>
              <a:t>користується</a:t>
            </a:r>
            <a:r>
              <a:rPr lang="ru-RU" sz="2200" dirty="0"/>
              <a:t> та </a:t>
            </a:r>
            <a:r>
              <a:rPr lang="ru-RU" sz="2200" dirty="0" err="1"/>
              <a:t>розпоряджається</a:t>
            </a:r>
            <a:r>
              <a:rPr lang="ru-RU" sz="2200" dirty="0"/>
              <a:t> </a:t>
            </a:r>
            <a:r>
              <a:rPr lang="ru-RU" sz="2200" dirty="0" err="1"/>
              <a:t>холдингова</a:t>
            </a:r>
            <a:r>
              <a:rPr lang="ru-RU" sz="2200" dirty="0"/>
              <a:t> </a:t>
            </a:r>
            <a:r>
              <a:rPr lang="ru-RU" sz="2200" dirty="0" err="1"/>
              <a:t>компанія</a:t>
            </a:r>
            <a:r>
              <a:rPr lang="ru-RU" sz="2200" dirty="0" smtClean="0"/>
              <a:t>;</a:t>
            </a:r>
          </a:p>
          <a:p>
            <a:pPr marL="82296" indent="0">
              <a:buNone/>
            </a:pPr>
            <a:endParaRPr lang="uk-UA" sz="2200" dirty="0" smtClean="0"/>
          </a:p>
          <a:p>
            <a:pPr marL="82296" indent="0">
              <a:buNone/>
            </a:pPr>
            <a:r>
              <a:rPr lang="uk-UA" sz="2200" b="1" dirty="0" smtClean="0">
                <a:solidFill>
                  <a:srgbClr val="0070C0"/>
                </a:solidFill>
              </a:rPr>
              <a:t>холдинговий </a:t>
            </a:r>
            <a:r>
              <a:rPr lang="uk-UA" sz="2200" b="1" dirty="0">
                <a:solidFill>
                  <a:srgbClr val="0070C0"/>
                </a:solidFill>
              </a:rPr>
              <a:t>корпоративний пакет акцій (часток, паїв) </a:t>
            </a:r>
            <a:r>
              <a:rPr lang="uk-UA" sz="2200" dirty="0"/>
              <a:t>- пакет акцій (часток, паїв) корпоративного підприємства, холдингової компанії, який перевищує 50 відсотків чи становить величину, яка забезпечує право вирішального впливу на господарську діяльність корпоративного підприємства, холдингової компанії.</a:t>
            </a:r>
          </a:p>
        </p:txBody>
      </p:sp>
    </p:spTree>
    <p:extLst>
      <p:ext uri="{BB962C8B-B14F-4D97-AF65-F5344CB8AC3E}">
        <p14:creationId xmlns:p14="http://schemas.microsoft.com/office/powerpoint/2010/main" val="10724469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408" y="58614"/>
            <a:ext cx="7498080" cy="56207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</a:rPr>
              <a:t>Аграрні холдинги в України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259632" y="836712"/>
            <a:ext cx="7674056" cy="5832648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0070C0"/>
                </a:solidFill>
              </a:rPr>
              <a:t>Аграрні холдинги та їх учасники – аграрні холдингові (материнські) компанії та корпоративні (дочірні) підприємства </a:t>
            </a:r>
            <a:r>
              <a:rPr lang="uk-UA" dirty="0" smtClean="0"/>
              <a:t>– </a:t>
            </a:r>
            <a:r>
              <a:rPr lang="uk-UA" dirty="0"/>
              <a:t>є відносно </a:t>
            </a:r>
            <a:r>
              <a:rPr lang="uk-UA" dirty="0" smtClean="0"/>
              <a:t>новою </a:t>
            </a:r>
            <a:r>
              <a:rPr lang="uk-UA" dirty="0"/>
              <a:t>організаційно-правовою формою ведення агробізнесу в Україні та акумулюють значні земельні, фінансові та матеріально-технічні ресурси для забезпечення високорентабельного виробництва, переробки, зберігання та/або реалізації сільськогосподарської продукції. </a:t>
            </a:r>
            <a:endParaRPr lang="uk-UA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uk-UA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0070C0"/>
                </a:solidFill>
              </a:rPr>
              <a:t>Кількість </a:t>
            </a:r>
            <a:r>
              <a:rPr lang="uk-UA" dirty="0" err="1" smtClean="0">
                <a:solidFill>
                  <a:srgbClr val="0070C0"/>
                </a:solidFill>
              </a:rPr>
              <a:t>агрохолдингів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>
                <a:solidFill>
                  <a:srgbClr val="0070C0"/>
                </a:solidFill>
              </a:rPr>
              <a:t>в Україні постійно зростає</a:t>
            </a:r>
            <a:r>
              <a:rPr lang="uk-UA" dirty="0"/>
              <a:t>. Так, на кінець 2017 року в Україні налічувалося 93 </a:t>
            </a:r>
            <a:r>
              <a:rPr lang="uk-UA" dirty="0" err="1"/>
              <a:t>агрохолдинги</a:t>
            </a:r>
            <a:r>
              <a:rPr lang="uk-UA" dirty="0"/>
              <a:t>, які обробляли 29 % земель сільськогосподарського призначення . У 2018 році загальна кількість сільськогосподарських земель, які оброблялися </a:t>
            </a:r>
            <a:r>
              <a:rPr lang="uk-UA" dirty="0" err="1"/>
              <a:t>агрохолдингами</a:t>
            </a:r>
            <a:r>
              <a:rPr lang="uk-UA" dirty="0"/>
              <a:t>, становила 5,62 млн. га – 27,5 % від земель сільськогосподарського призначення . Станом на кінець 2018 року українські </a:t>
            </a:r>
            <a:r>
              <a:rPr lang="uk-UA" dirty="0" err="1"/>
              <a:t>агрохолдинги</a:t>
            </a:r>
            <a:r>
              <a:rPr lang="uk-UA" dirty="0"/>
              <a:t> виробили соняшнику 3,2 млн. тон соняшнику (22,6 % загальної кількості), сої 1,5 млн. тон (34,4 % загальної кількості), ріпаку 800 тис. тон (27,7 % загальної кількості) та кукурудзи 13,2 млн. тон (36,9 % загальної кількості) 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2044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/>
          </p:cNvSpPr>
          <p:nvPr>
            <p:ph type="body" idx="4294967295"/>
          </p:nvPr>
        </p:nvSpPr>
        <p:spPr>
          <a:xfrm>
            <a:off x="1187624" y="836613"/>
            <a:ext cx="7632848" cy="5411787"/>
          </a:xfrm>
        </p:spPr>
        <p:txBody>
          <a:bodyPr/>
          <a:lstStyle/>
          <a:p>
            <a:pPr algn="just">
              <a:buFont typeface="Wingdings 2" panose="05020102010507070707" pitchFamily="18" charset="2"/>
              <a:buNone/>
            </a:pPr>
            <a:r>
              <a:rPr lang="uk-UA" altLang="uk-UA" sz="2400" b="1" i="1" dirty="0" smtClean="0"/>
              <a:t>Державне (комунальне) унітарне </a:t>
            </a:r>
            <a:r>
              <a:rPr lang="uk-UA" altLang="uk-UA" sz="2400" b="1" i="1" dirty="0" err="1" smtClean="0"/>
              <a:t>сільсько</a:t>
            </a:r>
            <a:r>
              <a:rPr lang="uk-UA" altLang="uk-UA" sz="2400" b="1" i="1" dirty="0" smtClean="0"/>
              <a:t>-господарське підприємство</a:t>
            </a:r>
            <a:r>
              <a:rPr lang="uk-UA" altLang="uk-UA" sz="2400" dirty="0" smtClean="0"/>
              <a:t> — це заснований на державній (комунальній) власності самостійний статутний суб'єкт господарювання, який має статус юридичної особи публічного права і здійснює виробничу (виробляє продукти харчування, продовольство та сировину рослинного і тва­ринного походження) та підприємницьку діяльність з метою одер­жання відповідного прибутку (доходу). </a:t>
            </a:r>
          </a:p>
        </p:txBody>
      </p:sp>
    </p:spTree>
    <p:extLst>
      <p:ext uri="{BB962C8B-B14F-4D97-AF65-F5344CB8AC3E}">
        <p14:creationId xmlns:p14="http://schemas.microsoft.com/office/powerpoint/2010/main" val="34234237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altLang="uk-UA" sz="2400" b="1" smtClean="0">
                <a:effectLst/>
                <a:latin typeface="Times New Roman" panose="02020603050405020304" pitchFamily="18" charset="0"/>
              </a:rPr>
              <a:t>Головні ознаки державних і комунальних сільськогосподарських підприємств</a:t>
            </a:r>
            <a:r>
              <a:rPr lang="ru-RU" altLang="uk-UA" sz="3900" smtClean="0">
                <a:effectLst/>
              </a:rPr>
              <a:t> </a:t>
            </a:r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uk-UA" sz="2800" smtClean="0">
                <a:latin typeface="Times New Roman" panose="02020603050405020304" pitchFamily="18" charset="0"/>
              </a:rPr>
              <a:t>1)</a:t>
            </a:r>
            <a:r>
              <a:rPr lang="en-US" altLang="uk-UA" sz="2800" smtClean="0">
                <a:latin typeface="Times New Roman" panose="02020603050405020304" pitchFamily="18" charset="0"/>
              </a:rPr>
              <a:t> </a:t>
            </a:r>
            <a:r>
              <a:rPr lang="uk-UA" altLang="uk-UA" sz="2800" smtClean="0">
                <a:latin typeface="Times New Roman" panose="02020603050405020304" pitchFamily="18" charset="0"/>
              </a:rPr>
              <a:t>Н</a:t>
            </a:r>
            <a:r>
              <a:rPr lang="ru-RU" altLang="uk-UA" sz="2800" smtClean="0">
                <a:latin typeface="Times New Roman" panose="02020603050405020304" pitchFamily="18" charset="0"/>
              </a:rPr>
              <a:t>е є власниками закріпленого за ними майна. Їхнє майно перебуває в державній або комунальній власності;</a:t>
            </a:r>
          </a:p>
          <a:p>
            <a:r>
              <a:rPr lang="ru-RU" altLang="uk-UA" sz="2800" smtClean="0">
                <a:latin typeface="Times New Roman" panose="02020603050405020304" pitchFamily="18" charset="0"/>
              </a:rPr>
              <a:t>2) Створюються не лише задля виробництва, переробки та реалізації сільськогосподарської продукції. </a:t>
            </a:r>
            <a:r>
              <a:rPr lang="uk-UA" altLang="uk-UA" sz="2800" smtClean="0">
                <a:latin typeface="Times New Roman" panose="02020603050405020304" pitchFamily="18" charset="0"/>
              </a:rPr>
              <a:t>Ї</a:t>
            </a:r>
            <a:r>
              <a:rPr lang="ru-RU" altLang="uk-UA" sz="2800" smtClean="0">
                <a:latin typeface="Times New Roman" panose="02020603050405020304" pitchFamily="18" charset="0"/>
              </a:rPr>
              <a:t>хня діяльність спрямована також на реалізацію національних і регіональних виробничих та науково-технічних програм і розвиток аграрного сектора в цілому.</a:t>
            </a:r>
          </a:p>
        </p:txBody>
      </p:sp>
    </p:spTree>
    <p:extLst>
      <p:ext uri="{BB962C8B-B14F-4D97-AF65-F5344CB8AC3E}">
        <p14:creationId xmlns:p14="http://schemas.microsoft.com/office/powerpoint/2010/main" val="1483555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Класифікація суб'єктів аграрного права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 fontScale="77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Сільськогосподарські товаровиробники різних організаційно-правових форм та форм власності;</a:t>
            </a:r>
            <a:endParaRPr lang="uk-UA" b="1" dirty="0"/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Особисті селянські господарства;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Фізичні особи;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Підприємства, установи та організації, </a:t>
            </a:r>
            <a:r>
              <a:rPr lang="uk-UA" b="1" dirty="0"/>
              <a:t>які здійснюють діяльність у суміжних із </a:t>
            </a:r>
            <a:r>
              <a:rPr lang="uk-UA" b="1" dirty="0" smtClean="0"/>
              <a:t>сільськогосподарським </a:t>
            </a:r>
            <a:r>
              <a:rPr lang="uk-UA" b="1" dirty="0"/>
              <a:t>виробництвом сферах (сервісній, </a:t>
            </a:r>
            <a:r>
              <a:rPr lang="uk-UA" b="1" dirty="0" err="1" smtClean="0"/>
              <a:t>біржово</a:t>
            </a:r>
            <a:r>
              <a:rPr lang="uk-UA" b="1" dirty="0" smtClean="0"/>
              <a:t>-посередницькій</a:t>
            </a:r>
            <a:r>
              <a:rPr lang="uk-UA" b="1" dirty="0"/>
              <a:t>, кредитній тощо)  </a:t>
            </a:r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Органи </a:t>
            </a:r>
            <a:r>
              <a:rPr lang="uk-UA" b="1" dirty="0"/>
              <a:t>державної влади та органи місцевого самоврядування, а також їх посадові </a:t>
            </a:r>
            <a:r>
              <a:rPr lang="uk-UA" b="1" dirty="0" smtClean="0"/>
              <a:t>особи</a:t>
            </a:r>
            <a:r>
              <a:rPr lang="uk-UA" b="1" dirty="0"/>
              <a:t>, які здійснюють </a:t>
            </a:r>
            <a:r>
              <a:rPr lang="uk-UA" b="1" dirty="0" smtClean="0"/>
              <a:t>публічне управління в АПК (у </a:t>
            </a:r>
            <a:r>
              <a:rPr lang="uk-UA" b="1" dirty="0"/>
              <a:t>тому числі органи державного </a:t>
            </a:r>
            <a:r>
              <a:rPr lang="uk-UA" b="1" dirty="0" smtClean="0"/>
              <a:t>контролю </a:t>
            </a:r>
            <a:r>
              <a:rPr lang="uk-UA" b="1" dirty="0"/>
              <a:t>та </a:t>
            </a:r>
            <a:r>
              <a:rPr lang="uk-UA" b="1" dirty="0" smtClean="0"/>
              <a:t>нагляду);</a:t>
            </a:r>
            <a:endParaRPr lang="uk-UA" b="1" dirty="0"/>
          </a:p>
          <a:p>
            <a:pPr marL="596646" indent="-514350">
              <a:buFont typeface="+mj-lt"/>
              <a:buAutoNum type="arabicPeriod"/>
            </a:pPr>
            <a:r>
              <a:rPr lang="uk-UA" b="1" dirty="0" smtClean="0"/>
              <a:t>Підприємства, установи </a:t>
            </a:r>
            <a:r>
              <a:rPr lang="uk-UA" b="1" dirty="0"/>
              <a:t>та організації соціальної сфери села.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5313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800" b="1" dirty="0" smtClean="0">
                <a:solidFill>
                  <a:srgbClr val="FF0000"/>
                </a:solidFill>
              </a:rPr>
              <a:t>Сільськогосподарські товаровиробники</a:t>
            </a:r>
            <a:endParaRPr lang="uk-UA" sz="28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Сільськогосподарські підприємства кооперативного типу (КСП та сільськогосподарські виробничі кооперативи);</a:t>
            </a:r>
            <a:endParaRPr lang="uk-UA" sz="2400" b="1" dirty="0"/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Сільськогосподарські підприємства корпоративного (господарські товариства);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Об'єднання сільськогосподарських підприємств;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Аграрні холдинги;</a:t>
            </a:r>
            <a:endParaRPr lang="uk-UA" sz="2400" b="1" dirty="0"/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Фермерські </a:t>
            </a:r>
            <a:r>
              <a:rPr lang="uk-UA" sz="2400" b="1" dirty="0"/>
              <a:t>господарства;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Особисті </a:t>
            </a:r>
            <a:r>
              <a:rPr lang="uk-UA" sz="2400" b="1" dirty="0"/>
              <a:t>селянські господарства;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Фізичні </a:t>
            </a:r>
            <a:r>
              <a:rPr lang="uk-UA" sz="2400" b="1" dirty="0"/>
              <a:t>особи – приватні </a:t>
            </a:r>
            <a:r>
              <a:rPr lang="uk-UA" sz="2400" b="1" dirty="0" smtClean="0"/>
              <a:t>підприємці;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Приватні домогосподарства.</a:t>
            </a:r>
            <a:endParaRPr lang="uk-UA" sz="2400" b="1" dirty="0"/>
          </a:p>
        </p:txBody>
      </p:sp>
    </p:spTree>
    <p:extLst>
      <p:ext uri="{BB962C8B-B14F-4D97-AF65-F5344CB8AC3E}">
        <p14:creationId xmlns:p14="http://schemas.microsoft.com/office/powerpoint/2010/main" val="906487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Закони, які визначають правовий статус сільськогосподарських товаровиробників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908720"/>
            <a:ext cx="7962088" cy="6048672"/>
          </a:xfrm>
        </p:spPr>
        <p:txBody>
          <a:bodyPr>
            <a:normAutofit fontScale="925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Цивільний кодекс України.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Господарський кодекс України.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від 14 лютого 1992 р. № 2114-XII «Про колективне сільськогосподарське підприємство».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від </a:t>
            </a:r>
            <a:r>
              <a:rPr lang="ru-RU" sz="2400" b="1" dirty="0"/>
              <a:t>21 </a:t>
            </a:r>
            <a:r>
              <a:rPr lang="ru-RU" sz="2400" b="1" dirty="0" err="1"/>
              <a:t>липня</a:t>
            </a:r>
            <a:r>
              <a:rPr lang="ru-RU" sz="2400" b="1" dirty="0"/>
              <a:t> 2020 </a:t>
            </a:r>
            <a:r>
              <a:rPr lang="ru-RU" sz="2400" b="1" dirty="0" smtClean="0"/>
              <a:t>р. № </a:t>
            </a:r>
            <a:r>
              <a:rPr lang="ru-RU" sz="2400" b="1" dirty="0"/>
              <a:t>819-IX </a:t>
            </a:r>
            <a:r>
              <a:rPr lang="uk-UA" sz="2400" b="1" dirty="0" smtClean="0"/>
              <a:t>«Про сільськогосподарську кооперацію».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від </a:t>
            </a:r>
            <a:r>
              <a:rPr lang="ru-RU" sz="2400" b="1" dirty="0"/>
              <a:t>10 </a:t>
            </a:r>
            <a:r>
              <a:rPr lang="ru-RU" sz="2400" b="1" dirty="0" err="1"/>
              <a:t>липня</a:t>
            </a:r>
            <a:r>
              <a:rPr lang="ru-RU" sz="2400" b="1" dirty="0"/>
              <a:t> 2003 </a:t>
            </a:r>
            <a:r>
              <a:rPr lang="ru-RU" sz="2400" b="1" dirty="0" smtClean="0"/>
              <a:t>р. № 1087-IV </a:t>
            </a:r>
            <a:r>
              <a:rPr lang="uk-UA" sz="2400" b="1" dirty="0" smtClean="0"/>
              <a:t>«Про кооперацію».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від </a:t>
            </a:r>
            <a:r>
              <a:rPr lang="ru-RU" sz="2400" b="1" dirty="0" smtClean="0"/>
              <a:t>10 </a:t>
            </a:r>
            <a:r>
              <a:rPr lang="ru-RU" sz="2400" b="1" dirty="0" err="1"/>
              <a:t>квітня</a:t>
            </a:r>
            <a:r>
              <a:rPr lang="ru-RU" sz="2400" b="1" dirty="0"/>
              <a:t> 1992 </a:t>
            </a:r>
            <a:r>
              <a:rPr lang="ru-RU" sz="2400" b="1" dirty="0" smtClean="0"/>
              <a:t>р. № </a:t>
            </a:r>
            <a:r>
              <a:rPr lang="ru-RU" sz="2400" b="1" dirty="0"/>
              <a:t>2265-XII</a:t>
            </a:r>
            <a:r>
              <a:rPr lang="uk-UA" sz="2400" b="1" dirty="0" smtClean="0"/>
              <a:t> «Про споживчу кооперацію». 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від </a:t>
            </a:r>
            <a:r>
              <a:rPr lang="ru-RU" sz="2400" b="1" dirty="0" smtClean="0"/>
              <a:t>19 </a:t>
            </a:r>
            <a:r>
              <a:rPr lang="ru-RU" sz="2400" b="1" dirty="0" err="1"/>
              <a:t>вересня</a:t>
            </a:r>
            <a:r>
              <a:rPr lang="ru-RU" sz="2400" b="1" dirty="0"/>
              <a:t> 1991 </a:t>
            </a:r>
            <a:r>
              <a:rPr lang="ru-RU" sz="2400" b="1" dirty="0" smtClean="0"/>
              <a:t>р. № 1576-XII «</a:t>
            </a:r>
            <a:r>
              <a:rPr lang="uk-UA" sz="2400" b="1" dirty="0" smtClean="0"/>
              <a:t>Про господарські товариства».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400" b="1" dirty="0"/>
              <a:t>Закон </a:t>
            </a:r>
            <a:r>
              <a:rPr lang="ru-RU" sz="2400" b="1" dirty="0" err="1"/>
              <a:t>України</a:t>
            </a:r>
            <a:r>
              <a:rPr lang="ru-RU" sz="2400" b="1" dirty="0"/>
              <a:t> </a:t>
            </a:r>
            <a:r>
              <a:rPr lang="ru-RU" sz="2400" b="1" dirty="0" err="1"/>
              <a:t>від</a:t>
            </a:r>
            <a:r>
              <a:rPr lang="ru-RU" sz="2400" b="1" dirty="0"/>
              <a:t> 17 </a:t>
            </a:r>
            <a:r>
              <a:rPr lang="ru-RU" sz="2400" b="1" dirty="0" err="1"/>
              <a:t>вересня</a:t>
            </a:r>
            <a:r>
              <a:rPr lang="ru-RU" sz="2400" b="1" dirty="0"/>
              <a:t> 2008 </a:t>
            </a:r>
            <a:r>
              <a:rPr lang="ru-RU" sz="2400" b="1" dirty="0" smtClean="0"/>
              <a:t>р. № </a:t>
            </a:r>
            <a:r>
              <a:rPr lang="ru-RU" sz="2400" b="1" dirty="0"/>
              <a:t>514-VI «Про </a:t>
            </a:r>
            <a:r>
              <a:rPr lang="ru-RU" sz="2400" b="1" dirty="0" err="1" smtClean="0"/>
              <a:t>акціонерні</a:t>
            </a:r>
            <a:r>
              <a:rPr lang="ru-RU" sz="2400" b="1" dirty="0" smtClean="0"/>
              <a:t> </a:t>
            </a:r>
            <a:r>
              <a:rPr lang="ru-RU" sz="2400" b="1" dirty="0" err="1"/>
              <a:t>товариства</a:t>
            </a:r>
            <a:r>
              <a:rPr lang="ru-RU" sz="2400" b="1" dirty="0"/>
              <a:t>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</a:t>
            </a:r>
            <a:r>
              <a:rPr lang="uk-UA" sz="2400" b="1" dirty="0"/>
              <a:t>України від </a:t>
            </a:r>
            <a:r>
              <a:rPr lang="ru-RU" sz="2400" b="1" dirty="0"/>
              <a:t>6 лютого 2018 </a:t>
            </a:r>
            <a:r>
              <a:rPr lang="ru-RU" sz="2400" b="1" dirty="0" smtClean="0"/>
              <a:t>р. № </a:t>
            </a:r>
            <a:r>
              <a:rPr lang="ru-RU" sz="2400" b="1" dirty="0"/>
              <a:t>2275-VIII «</a:t>
            </a:r>
            <a:r>
              <a:rPr lang="uk-UA" sz="2400" b="1" dirty="0"/>
              <a:t>Про </a:t>
            </a:r>
            <a:r>
              <a:rPr lang="uk-UA" sz="2400" b="1" dirty="0" smtClean="0"/>
              <a:t>товариства з обмеженою та додатковою відповідальністю».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400" b="1" dirty="0" smtClean="0"/>
              <a:t>Закон України  від </a:t>
            </a:r>
            <a:r>
              <a:rPr lang="ru-RU" sz="2400" b="1" dirty="0" smtClean="0"/>
              <a:t>15 </a:t>
            </a:r>
            <a:r>
              <a:rPr lang="ru-RU" sz="2400" b="1" dirty="0" err="1"/>
              <a:t>березня</a:t>
            </a:r>
            <a:r>
              <a:rPr lang="ru-RU" sz="2400" b="1" dirty="0"/>
              <a:t> 2006 </a:t>
            </a:r>
            <a:r>
              <a:rPr lang="ru-RU" sz="2400" b="1" dirty="0" smtClean="0"/>
              <a:t>р. № </a:t>
            </a:r>
            <a:r>
              <a:rPr lang="ru-RU" sz="2400" b="1" dirty="0"/>
              <a:t>3528-IV</a:t>
            </a:r>
            <a:r>
              <a:rPr lang="uk-UA" sz="2400" b="1" dirty="0" smtClean="0"/>
              <a:t> «Про холдингові компанії в Україні».</a:t>
            </a:r>
            <a:endParaRPr lang="uk-UA" sz="2400" b="1" dirty="0"/>
          </a:p>
          <a:p>
            <a:pPr marL="596646" indent="-514350">
              <a:buFont typeface="+mj-lt"/>
              <a:buAutoNum type="arabicPeriod"/>
            </a:pPr>
            <a:endParaRPr lang="uk-UA" sz="2400" b="1" dirty="0" smtClean="0"/>
          </a:p>
          <a:p>
            <a:pPr marL="596646" indent="-514350">
              <a:buFont typeface="+mj-lt"/>
              <a:buAutoNum type="arabicPeriod"/>
            </a:pPr>
            <a:endParaRPr lang="uk-UA" sz="2400" b="1" dirty="0" smtClean="0"/>
          </a:p>
          <a:p>
            <a:pPr marL="596646" indent="-514350">
              <a:buFont typeface="+mj-lt"/>
              <a:buAutoNum type="arabicPeriod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175676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Закони, які визначають правовий статус сільськогосподарських товаровиробників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 startAt="11"/>
            </a:pPr>
            <a:r>
              <a:rPr lang="uk-UA" sz="2200" b="1" dirty="0" smtClean="0"/>
              <a:t>Закон України від 19 червня 2003 р. № 973-IV «Про фермерське господарство».</a:t>
            </a:r>
          </a:p>
          <a:p>
            <a:pPr marL="596646" indent="-514350">
              <a:buFont typeface="+mj-lt"/>
              <a:buAutoNum type="arabicPeriod" startAt="11"/>
            </a:pPr>
            <a:r>
              <a:rPr lang="uk-UA" sz="2200" b="1" dirty="0" smtClean="0"/>
              <a:t>Закон України від 31 березня 2016 р. № 1067-VIII «Про внесення змін до Закону України "Про фермерське господарство" щодо стимулювання створення та діяльності сімейних фермерських господарств».</a:t>
            </a:r>
          </a:p>
          <a:p>
            <a:pPr marL="596646" indent="-514350">
              <a:buFont typeface="+mj-lt"/>
              <a:buAutoNum type="arabicPeriod" startAt="11"/>
            </a:pPr>
            <a:r>
              <a:rPr lang="uk-UA" sz="2200" b="1" dirty="0" smtClean="0"/>
              <a:t>Закон України від </a:t>
            </a:r>
            <a:r>
              <a:rPr lang="ru-RU" sz="2200" b="1" dirty="0"/>
              <a:t>10 </a:t>
            </a:r>
            <a:r>
              <a:rPr lang="ru-RU" sz="2200" b="1" dirty="0" err="1"/>
              <a:t>липня</a:t>
            </a:r>
            <a:r>
              <a:rPr lang="ru-RU" sz="2200" b="1" dirty="0"/>
              <a:t> 2018 </a:t>
            </a:r>
            <a:r>
              <a:rPr lang="ru-RU" sz="2200" b="1" dirty="0" smtClean="0"/>
              <a:t>р. № 2497-VIII</a:t>
            </a:r>
            <a:r>
              <a:rPr lang="uk-UA" sz="2200" b="1" dirty="0"/>
              <a:t> </a:t>
            </a:r>
            <a:r>
              <a:rPr lang="uk-UA" sz="2200" b="1" dirty="0" smtClean="0"/>
              <a:t>«Про внесення змін до Податкового кодексу України та деяких законів України щодо стимулювання утворення та діяльності сімейних фермерських господарств».</a:t>
            </a:r>
          </a:p>
          <a:p>
            <a:pPr marL="596646" indent="-514350">
              <a:buFont typeface="+mj-lt"/>
              <a:buAutoNum type="arabicPeriod" startAt="11"/>
            </a:pPr>
            <a:r>
              <a:rPr lang="uk-UA" sz="2200" b="1" dirty="0" smtClean="0"/>
              <a:t>Закон України від 15 травня 2003 р. № 742-IV «Про особисте селянське господарство».</a:t>
            </a:r>
          </a:p>
          <a:p>
            <a:pPr marL="82296" indent="0">
              <a:buNone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  <a:p>
            <a:pPr marL="596646" indent="-514350">
              <a:buFont typeface="+mj-lt"/>
              <a:buAutoNum type="arabicPeriod" startAt="10"/>
            </a:pPr>
            <a:endParaRPr lang="uk-UA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18419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pPr algn="ctr">
              <a:tabLst>
                <a:tab pos="3681413" algn="l"/>
              </a:tabLst>
            </a:pPr>
            <a:r>
              <a:rPr lang="uk-UA" sz="2600" b="1" dirty="0" smtClean="0">
                <a:solidFill>
                  <a:srgbClr val="FF0000"/>
                </a:solidFill>
              </a:rPr>
              <a:t>Нормативне закріплення поняття «сільськогосподарський товаровиробник»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971600" y="1043608"/>
            <a:ext cx="7962088" cy="5913784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Закон України від 24 червня 2004 р. № 1877-IV «Про державну підтримку сільського господарства України».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Закон України від 23 вересня 2008 р. № 575-VI «Про сільськогосподарський перепис».</a:t>
            </a:r>
            <a:endParaRPr lang="en-US" sz="2000" b="1" dirty="0" smtClean="0"/>
          </a:p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Закон України від 9 лютого 2012 р. № 4391-VI «Про особливості страхування сільськогосподарської продукції з державною підтримкою».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Податковий кодекс України від 2 грудня 2010 р. № 2755-VI.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Закон України від 16 січня 2020 р. № 465-IX «Про внесення змін до деяких законів України щодо вдосконалення адміністрування податків, усунення технічних та логічних </a:t>
            </a:r>
            <a:r>
              <a:rPr lang="uk-UA" sz="2000" b="1" dirty="0" err="1" smtClean="0"/>
              <a:t>неузгодженостей</a:t>
            </a:r>
            <a:r>
              <a:rPr lang="uk-UA" sz="2000" b="1" dirty="0" smtClean="0"/>
              <a:t> у податковому законодавстві».</a:t>
            </a:r>
          </a:p>
          <a:p>
            <a:pPr marL="596646" indent="-514350">
              <a:buFont typeface="+mj-lt"/>
              <a:buAutoNum type="arabicPeriod"/>
            </a:pPr>
            <a:r>
              <a:rPr lang="uk-UA" sz="2000" b="1" dirty="0" smtClean="0"/>
              <a:t>Закон України від 5 листопада 2020 р.№ 985-IX «Про внесення змін до деяких законів України щодо функціонування Державного аграрного реєстру та удосконалення державної підтримки виробників сільськогосподарської продукції».</a:t>
            </a:r>
          </a:p>
        </p:txBody>
      </p:sp>
    </p:spTree>
    <p:extLst>
      <p:ext uri="{BB962C8B-B14F-4D97-AF65-F5344CB8AC3E}">
        <p14:creationId xmlns:p14="http://schemas.microsoft.com/office/powerpoint/2010/main" val="350896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35608" y="-99392"/>
            <a:ext cx="7498080" cy="1143000"/>
          </a:xfrm>
        </p:spPr>
        <p:txBody>
          <a:bodyPr>
            <a:normAutofit/>
          </a:bodyPr>
          <a:lstStyle/>
          <a:p>
            <a:r>
              <a:rPr lang="uk-UA" sz="2600" b="1" dirty="0" smtClean="0">
                <a:solidFill>
                  <a:srgbClr val="FF0000"/>
                </a:solidFill>
              </a:rPr>
              <a:t>Закон України «Про сільськогосподарський перепис»</a:t>
            </a:r>
            <a:endParaRPr lang="uk-UA" sz="2600" b="1" dirty="0">
              <a:solidFill>
                <a:srgbClr val="FF0000"/>
              </a:solidFill>
            </a:endParaRPr>
          </a:p>
        </p:txBody>
      </p:sp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435608" y="1043608"/>
            <a:ext cx="7498080" cy="5814392"/>
          </a:xfrm>
        </p:spPr>
        <p:txBody>
          <a:bodyPr>
            <a:normAutofit fontScale="77500" lnSpcReduction="20000"/>
          </a:bodyPr>
          <a:lstStyle/>
          <a:p>
            <a:pPr marL="82296" indent="0" algn="just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Виробники </a:t>
            </a:r>
            <a:r>
              <a:rPr lang="uk-UA" b="1" dirty="0">
                <a:solidFill>
                  <a:srgbClr val="0070C0"/>
                </a:solidFill>
              </a:rPr>
              <a:t>сільськогосподарської продукції </a:t>
            </a:r>
            <a:r>
              <a:rPr lang="uk-UA" dirty="0"/>
              <a:t>- сільськогосподарські товаровиробники, фізичні особи (у тому числі домогосподарства, фізичні особи, що здійснюють діяльність, пов’язану з веденням особистого селянського господарства, </a:t>
            </a:r>
            <a:r>
              <a:rPr lang="uk-UA" dirty="0" err="1"/>
              <a:t>самозайняті</a:t>
            </a:r>
            <a:r>
              <a:rPr lang="uk-UA" dirty="0"/>
              <a:t> особи у сфері сільського господарства), які займаються сільськогосподарською </a:t>
            </a:r>
            <a:r>
              <a:rPr lang="uk-UA" dirty="0" smtClean="0"/>
              <a:t>діяльністю.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Домогосподарство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 </a:t>
            </a:r>
            <a:r>
              <a:rPr lang="ru-RU" dirty="0" err="1"/>
              <a:t>проживають</a:t>
            </a:r>
            <a:r>
              <a:rPr lang="ru-RU" dirty="0"/>
              <a:t> в одному </a:t>
            </a:r>
            <a:r>
              <a:rPr lang="ru-RU" dirty="0" err="1"/>
              <a:t>житловому</a:t>
            </a:r>
            <a:r>
              <a:rPr lang="ru-RU" dirty="0"/>
              <a:t> </a:t>
            </a:r>
            <a:r>
              <a:rPr lang="ru-RU" dirty="0" err="1"/>
              <a:t>приміщенні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, </a:t>
            </a:r>
            <a:r>
              <a:rPr lang="ru-RU" dirty="0" err="1"/>
              <a:t>забезпечують</a:t>
            </a:r>
            <a:r>
              <a:rPr lang="ru-RU" dirty="0"/>
              <a:t> себе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 для </a:t>
            </a:r>
            <a:r>
              <a:rPr lang="ru-RU" dirty="0" err="1"/>
              <a:t>життєдіяльності</a:t>
            </a:r>
            <a:r>
              <a:rPr lang="ru-RU" dirty="0"/>
              <a:t>, </a:t>
            </a:r>
            <a:r>
              <a:rPr lang="ru-RU" dirty="0" err="1"/>
              <a:t>ведуть</a:t>
            </a:r>
            <a:r>
              <a:rPr lang="ru-RU" dirty="0"/>
              <a:t> </a:t>
            </a:r>
            <a:r>
              <a:rPr lang="ru-RU" dirty="0" err="1"/>
              <a:t>спільне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об’єднують</a:t>
            </a:r>
            <a:r>
              <a:rPr lang="ru-RU" dirty="0"/>
              <a:t> та </a:t>
            </a:r>
            <a:r>
              <a:rPr lang="ru-RU" dirty="0" err="1"/>
              <a:t>витрачають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особи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в </a:t>
            </a:r>
            <a:r>
              <a:rPr lang="ru-RU" dirty="0" err="1"/>
              <a:t>родинних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 </a:t>
            </a:r>
            <a:r>
              <a:rPr lang="ru-RU" dirty="0" err="1"/>
              <a:t>свояцтва</a:t>
            </a:r>
            <a:r>
              <a:rPr lang="ru-RU" dirty="0"/>
              <a:t>, не </a:t>
            </a:r>
            <a:r>
              <a:rPr lang="ru-RU" dirty="0" err="1"/>
              <a:t>перебувати</a:t>
            </a:r>
            <a:r>
              <a:rPr lang="ru-RU" dirty="0"/>
              <a:t> у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перебувати</a:t>
            </a:r>
            <a:r>
              <a:rPr lang="ru-RU" dirty="0"/>
              <a:t> і в тих, і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стосунках</a:t>
            </a:r>
            <a:r>
              <a:rPr lang="ru-RU" dirty="0"/>
              <a:t>. </a:t>
            </a:r>
            <a:r>
              <a:rPr lang="ru-RU" dirty="0" err="1"/>
              <a:t>Домогосподарство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з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smtClean="0"/>
              <a:t>особи.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3480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2101</TotalTime>
  <Words>3158</Words>
  <Application>Microsoft Office PowerPoint</Application>
  <PresentationFormat>Екран (4:3)</PresentationFormat>
  <Paragraphs>170</Paragraphs>
  <Slides>33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33</vt:i4>
      </vt:variant>
    </vt:vector>
  </HeadingPairs>
  <TitlesOfParts>
    <vt:vector size="42" baseType="lpstr">
      <vt:lpstr>Arial</vt:lpstr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1_Солнцестояние</vt:lpstr>
      <vt:lpstr>Правове становище сільськогосподарських товаровиробників</vt:lpstr>
      <vt:lpstr>Основні питання теми</vt:lpstr>
      <vt:lpstr>True or false?</vt:lpstr>
      <vt:lpstr>Класифікація суб'єктів аграрного права</vt:lpstr>
      <vt:lpstr>Сільськогосподарські товаровиробники</vt:lpstr>
      <vt:lpstr>Закони, які визначають правовий статус сільськогосподарських товаровиробників</vt:lpstr>
      <vt:lpstr>Закони, які визначають правовий статус сільськогосподарських товаровиробників</vt:lpstr>
      <vt:lpstr>Нормативне закріплення поняття «сільськогосподарський товаровиробник»</vt:lpstr>
      <vt:lpstr>Закон України «Про сільськогосподарський перепис»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Закон України «Про державну підтримку сільського господарства України»</vt:lpstr>
      <vt:lpstr>Податковий кодекс України</vt:lpstr>
      <vt:lpstr>Закон України «Про особливості страхування сільськогосподарської продукції з державною підтримкою»</vt:lpstr>
      <vt:lpstr>Правові ознаки сільськогосподарських товаровиробників</vt:lpstr>
      <vt:lpstr>True or false?</vt:lpstr>
      <vt:lpstr>Типи аграрних підприємств</vt:lpstr>
      <vt:lpstr>Типи аграрних підприємств</vt:lpstr>
      <vt:lpstr>Особливості кооперативних підприємств: </vt:lpstr>
      <vt:lpstr>Особливості підприємств корпоративного типу: </vt:lpstr>
      <vt:lpstr>Закон України «Про сільськогосподарську кооперацію»</vt:lpstr>
      <vt:lpstr>Закон України «Про кооперацію»</vt:lpstr>
      <vt:lpstr>Закон України «Про колективне сільськогосподарське підприємство»</vt:lpstr>
      <vt:lpstr>Правові ознаки КСП:</vt:lpstr>
      <vt:lpstr>Закон України «Про споживчу кооперацію»</vt:lpstr>
      <vt:lpstr>Закон України «Про споживчу кооперацію»</vt:lpstr>
      <vt:lpstr>Закон України «Про холдингові компанії в Україні»</vt:lpstr>
      <vt:lpstr>Аграрні холдинги в України</vt:lpstr>
      <vt:lpstr>Презентація PowerPoint</vt:lpstr>
      <vt:lpstr>Головні ознаки державних і комунальних сільськогосподарських підприємств </vt:lpstr>
    </vt:vector>
  </TitlesOfParts>
  <Company>Deftones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Поняття, предмет та система земельного права України</dc:title>
  <dc:creator>Customer</dc:creator>
  <cp:lastModifiedBy>vice-rector</cp:lastModifiedBy>
  <cp:revision>227</cp:revision>
  <dcterms:created xsi:type="dcterms:W3CDTF">2010-09-03T10:03:27Z</dcterms:created>
  <dcterms:modified xsi:type="dcterms:W3CDTF">2021-03-16T09:24:13Z</dcterms:modified>
</cp:coreProperties>
</file>