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22" d="100"/>
          <a:sy n="22" d="100"/>
        </p:scale>
        <p:origin x="344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C5E2FE2-1465-446F-A979-5ABED9A78EBB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4C222FD-ADDE-4055-A43A-72BECA80323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03712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FE2-1465-446F-A979-5ABED9A78EBB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22FD-ADDE-4055-A43A-72BECA80323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291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FE2-1465-446F-A979-5ABED9A78EBB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22FD-ADDE-4055-A43A-72BECA80323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267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FE2-1465-446F-A979-5ABED9A78EBB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22FD-ADDE-4055-A43A-72BECA80323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0994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C5E2FE2-1465-446F-A979-5ABED9A78EBB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F4C222FD-ADDE-4055-A43A-72BECA80323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09203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FE2-1465-446F-A979-5ABED9A78EBB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22FD-ADDE-4055-A43A-72BECA80323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400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FE2-1465-446F-A979-5ABED9A78EBB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22FD-ADDE-4055-A43A-72BECA80323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411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FE2-1465-446F-A979-5ABED9A78EBB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22FD-ADDE-4055-A43A-72BECA80323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2303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FE2-1465-446F-A979-5ABED9A78EBB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22FD-ADDE-4055-A43A-72BECA80323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216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2FE2-1465-446F-A979-5ABED9A78EBB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uk-U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F4C222FD-ADDE-4055-A43A-72BECA803239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534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C5E2FE2-1465-446F-A979-5ABED9A78EBB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F4C222FD-ADDE-4055-A43A-72BECA803239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675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C5E2FE2-1465-446F-A979-5ABED9A78EBB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4C222FD-ADDE-4055-A43A-72BECA803239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26794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74DB1-3BB7-4D22-AF5A-F6F485BB6D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5000" dirty="0"/>
              <a:t>Експертна діагностика фінансово-господарського стану підприємства. Частина 2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75E778A-CC3C-49D2-8F74-E589540E90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1800" dirty="0"/>
              <a:t>Лекція з навчальної дисципліни «Контролінг в підприємництві»</a:t>
            </a:r>
          </a:p>
        </p:txBody>
      </p:sp>
    </p:spTree>
    <p:extLst>
      <p:ext uri="{BB962C8B-B14F-4D97-AF65-F5344CB8AC3E}">
        <p14:creationId xmlns:p14="http://schemas.microsoft.com/office/powerpoint/2010/main" val="2584949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92F93C-1964-413D-890E-21A18BE42206}"/>
              </a:ext>
            </a:extLst>
          </p:cNvPr>
          <p:cNvSpPr txBox="1"/>
          <p:nvPr/>
        </p:nvSpPr>
        <p:spPr>
          <a:xfrm>
            <a:off x="1390261" y="1725220"/>
            <a:ext cx="968517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Рейтингова оцінка фінансового стану підприємства.</a:t>
            </a:r>
          </a:p>
          <a:p>
            <a:r>
              <a:rPr lang="uk-UA" dirty="0"/>
              <a:t>	Великий спектр аналітичних показників, що використовуються для аналізу фінансового стану підприємства, потребують узагальнення отриманої інформації для прийняття відповідних управлінських рішень. У зв’язку з цим, на практиці визначають рейтингову оцінку фінансового стану підприємства.</a:t>
            </a:r>
          </a:p>
          <a:p>
            <a:r>
              <a:rPr lang="uk-UA" dirty="0"/>
              <a:t>	</a:t>
            </a:r>
          </a:p>
          <a:p>
            <a:r>
              <a:rPr lang="uk-UA" dirty="0"/>
              <a:t>	Розрахунок рейтингу фінансового стану підприємства можна здійснювати на основі аналогічних даних підприємств-конкурентів, або на основі даних показників досліджуваного підприємства у динаміці, тобто взятих за минулі періоди.</a:t>
            </a:r>
          </a:p>
        </p:txBody>
      </p:sp>
    </p:spTree>
    <p:extLst>
      <p:ext uri="{BB962C8B-B14F-4D97-AF65-F5344CB8AC3E}">
        <p14:creationId xmlns:p14="http://schemas.microsoft.com/office/powerpoint/2010/main" val="3740912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70672B6-0FC8-4473-B9F8-5826013F4E1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" y="1671402"/>
            <a:ext cx="10983028" cy="350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876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AB21124-8560-401A-A92D-CA3A1E499EE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84" y="1025912"/>
            <a:ext cx="11193928" cy="4828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88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E423F90-1049-4032-9010-B9972330A5B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00" y="1148575"/>
            <a:ext cx="11254999" cy="456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249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046B85A-4E48-45FB-805F-4D3A9C1B875B}"/>
              </a:ext>
            </a:extLst>
          </p:cNvPr>
          <p:cNvSpPr txBox="1"/>
          <p:nvPr/>
        </p:nvSpPr>
        <p:spPr>
          <a:xfrm>
            <a:off x="1505339" y="1276462"/>
            <a:ext cx="918132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/>
              <a:t>	</a:t>
            </a:r>
            <a:r>
              <a:rPr lang="uk-UA" b="1" dirty="0"/>
              <a:t>ІІ. Аналіз беззбитковості </a:t>
            </a:r>
            <a:r>
              <a:rPr lang="uk-UA" dirty="0"/>
              <a:t>передбачає аналіз витрат, обсягів виробництва і прибутковості підприємства. 	Методика проведення такого аналізу, так званого аналізу беззбитковості, базується на класифікації витрат на змінні та постійні категорії маржинального доходу. </a:t>
            </a:r>
          </a:p>
          <a:p>
            <a:pPr algn="just"/>
            <a:endParaRPr lang="uk-UA" dirty="0"/>
          </a:p>
          <a:p>
            <a:pPr algn="just"/>
            <a:r>
              <a:rPr lang="uk-UA" b="1" dirty="0"/>
              <a:t>	Беззбитковість</a:t>
            </a:r>
            <a:r>
              <a:rPr lang="uk-UA" dirty="0"/>
              <a:t> – це режим господарської діяльності підприємства, фірми, приватної особи, за якого доходи, отримані від діяльності, перевищують витрати, пов’язані з нею або дорівнюють ним. Точка беззбитковості характеризує обсяг продажу, при якому виручка від реалізації продукції дорівнює витратам виробництва.</a:t>
            </a:r>
          </a:p>
          <a:p>
            <a:pPr algn="just"/>
            <a:endParaRPr lang="uk-UA" dirty="0"/>
          </a:p>
          <a:p>
            <a:pPr algn="ctr"/>
            <a:r>
              <a:rPr lang="uk-UA" dirty="0"/>
              <a:t>ПВ + К ×ЗВ = Ц × К</a:t>
            </a:r>
          </a:p>
          <a:p>
            <a:pPr algn="just"/>
            <a:r>
              <a:rPr lang="uk-UA" dirty="0"/>
              <a:t>ПВ – сума постійних витрат;</a:t>
            </a:r>
          </a:p>
          <a:p>
            <a:pPr algn="just"/>
            <a:r>
              <a:rPr lang="uk-UA" dirty="0"/>
              <a:t>К − кількість виробленої продукції;</a:t>
            </a:r>
          </a:p>
          <a:p>
            <a:pPr algn="just"/>
            <a:r>
              <a:rPr lang="uk-UA" dirty="0"/>
              <a:t>ЗВ – сума змінних витрат;</a:t>
            </a:r>
          </a:p>
          <a:p>
            <a:pPr algn="just"/>
            <a:r>
              <a:rPr lang="uk-UA" dirty="0"/>
              <a:t>Ц – ціна за одиницю продукції.</a:t>
            </a:r>
          </a:p>
          <a:p>
            <a:pPr algn="just"/>
            <a:r>
              <a:rPr lang="uk-UA" dirty="0"/>
              <a:t>В – вартість виготовлення розрахованої кількості продукції.</a:t>
            </a:r>
          </a:p>
        </p:txBody>
      </p:sp>
    </p:spTree>
    <p:extLst>
      <p:ext uri="{BB962C8B-B14F-4D97-AF65-F5344CB8AC3E}">
        <p14:creationId xmlns:p14="http://schemas.microsoft.com/office/powerpoint/2010/main" val="2094999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C8BDF09-B263-4FA2-A467-ECC19469F9D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932" y="657090"/>
            <a:ext cx="7014117" cy="5564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966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47BE686-8AC9-428D-B499-A758DAFCCD68}"/>
              </a:ext>
            </a:extLst>
          </p:cNvPr>
          <p:cNvSpPr txBox="1"/>
          <p:nvPr/>
        </p:nvSpPr>
        <p:spPr>
          <a:xfrm>
            <a:off x="1492897" y="1305342"/>
            <a:ext cx="858416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ІІІ. Аналіз матеріальних потоків. </a:t>
            </a:r>
            <a:r>
              <a:rPr lang="uk-UA" dirty="0"/>
              <a:t>Контролінг матеріальних потоків передбачає застосування методики АВС-аналізу, яка полягає у розподілі всіх видів матеріалів на три групи:</a:t>
            </a:r>
          </a:p>
          <a:p>
            <a:r>
              <a:rPr lang="uk-UA" dirty="0"/>
              <a:t>-	група А – найбільш дорогі види матеріалів (20 %, на які припадає 80 % витрат за принципом </a:t>
            </a:r>
            <a:r>
              <a:rPr lang="uk-UA" dirty="0" err="1"/>
              <a:t>В.Паретто</a:t>
            </a:r>
            <a:r>
              <a:rPr lang="uk-UA" dirty="0"/>
              <a:t>);</a:t>
            </a:r>
          </a:p>
          <a:p>
            <a:r>
              <a:rPr lang="uk-UA" dirty="0"/>
              <a:t>-	група В – матеріали середньої важливості (ті, на які в сумі припадає 15 % витрат);</a:t>
            </a:r>
          </a:p>
          <a:p>
            <a:r>
              <a:rPr lang="uk-UA" dirty="0"/>
              <a:t>-	група С – </a:t>
            </a:r>
            <a:r>
              <a:rPr lang="uk-UA" dirty="0" err="1"/>
              <a:t>маловажливі</a:t>
            </a:r>
            <a:r>
              <a:rPr lang="uk-UA" dirty="0"/>
              <a:t> матеріали (сумарна вартість яких становить 5 % усіх витрат підприємства на створення матеріальних запасів).</a:t>
            </a:r>
          </a:p>
          <a:p>
            <a:r>
              <a:rPr lang="uk-UA" dirty="0"/>
              <a:t>Результати аналізу мають бути спрямовані на оптимізацію витрат підприємства щодо створення матеріальних запасів. За допомогою АВС-аналізу можна концентрувати увагу та зусилля на тих напрямах, де очікується максимальна віддача.</a:t>
            </a:r>
          </a:p>
        </p:txBody>
      </p:sp>
    </p:spTree>
    <p:extLst>
      <p:ext uri="{BB962C8B-B14F-4D97-AF65-F5344CB8AC3E}">
        <p14:creationId xmlns:p14="http://schemas.microsoft.com/office/powerpoint/2010/main" val="172699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17DE13-3300-4357-B442-5D1A2077ECF3}"/>
              </a:ext>
            </a:extLst>
          </p:cNvPr>
          <p:cNvSpPr txBox="1"/>
          <p:nvPr/>
        </p:nvSpPr>
        <p:spPr>
          <a:xfrm>
            <a:off x="866191" y="841731"/>
            <a:ext cx="1087016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XYZ-</a:t>
            </a:r>
            <a:r>
              <a:rPr lang="uk-UA" dirty="0"/>
              <a:t>аналіз - аналіз, що дозволяє зробити класифікацію ресурсів компанії залежно від характеру їх споживання і точності прогнозування змін у їх потребі протягом певного часового циклу. Алгоритм проведення можна представити в чотирьох етапах:</a:t>
            </a:r>
          </a:p>
          <a:p>
            <a:endParaRPr lang="uk-UA" dirty="0"/>
          </a:p>
          <a:p>
            <a:pPr marL="342900" indent="-342900">
              <a:buAutoNum type="arabicPeriod"/>
            </a:pPr>
            <a:r>
              <a:rPr lang="uk-UA" dirty="0"/>
              <a:t>Визначення коефіцієнтів варіації для аналізованих ресурсів;</a:t>
            </a:r>
          </a:p>
          <a:p>
            <a:r>
              <a:rPr lang="uk-UA" dirty="0"/>
              <a:t>2. Угруповання ресурсів відповідно до зростання коефіцієнта варіації;</a:t>
            </a:r>
          </a:p>
          <a:p>
            <a:r>
              <a:rPr lang="uk-UA" dirty="0"/>
              <a:t>3. Розподіл за категоріями </a:t>
            </a:r>
            <a:r>
              <a:rPr lang="en-US" dirty="0"/>
              <a:t>X, Y, Z.</a:t>
            </a:r>
          </a:p>
          <a:p>
            <a:r>
              <a:rPr lang="uk-UA" dirty="0"/>
              <a:t>4. Графічне представлення результатів аналізу.</a:t>
            </a:r>
          </a:p>
          <a:p>
            <a:endParaRPr lang="uk-UA" dirty="0"/>
          </a:p>
          <a:p>
            <a:r>
              <a:rPr lang="uk-UA" dirty="0"/>
              <a:t>Категорія </a:t>
            </a:r>
            <a:r>
              <a:rPr lang="en-US" dirty="0"/>
              <a:t>X </a:t>
            </a:r>
            <a:r>
              <a:rPr lang="uk-UA" dirty="0"/>
              <a:t>-</a:t>
            </a:r>
            <a:r>
              <a:rPr lang="en-US" dirty="0"/>
              <a:t> </a:t>
            </a:r>
            <a:r>
              <a:rPr lang="uk-UA" dirty="0"/>
              <a:t>ресурси характеризуються стабільною величиною споживання, незначними коливаннями в їх витраті і високою точністю прогнозу. Значення коефіцієнта варіації знаходиться в інтервалі від 0 до 10%.</a:t>
            </a:r>
          </a:p>
          <a:p>
            <a:endParaRPr lang="uk-UA" dirty="0"/>
          </a:p>
          <a:p>
            <a:r>
              <a:rPr lang="uk-UA" dirty="0"/>
              <a:t>Категорія </a:t>
            </a:r>
            <a:r>
              <a:rPr lang="en-US" dirty="0"/>
              <a:t>Y </a:t>
            </a:r>
            <a:r>
              <a:rPr lang="uk-UA" dirty="0"/>
              <a:t>-</a:t>
            </a:r>
            <a:r>
              <a:rPr lang="en-US" dirty="0"/>
              <a:t> </a:t>
            </a:r>
            <a:r>
              <a:rPr lang="uk-UA" dirty="0"/>
              <a:t>ресурси характеризуються відомими тенденціями визначення потреби в них (наприклад, сезонними коливаннями) і середніми можливостями їх прогнозування. Значення коефіцієнта варіації — від 10 до 25%.</a:t>
            </a:r>
          </a:p>
          <a:p>
            <a:endParaRPr lang="uk-UA" dirty="0"/>
          </a:p>
          <a:p>
            <a:r>
              <a:rPr lang="uk-UA" dirty="0"/>
              <a:t>Категорія </a:t>
            </a:r>
            <a:r>
              <a:rPr lang="en-US" dirty="0"/>
              <a:t>Z </a:t>
            </a:r>
            <a:r>
              <a:rPr lang="uk-UA" dirty="0"/>
              <a:t>-</a:t>
            </a:r>
            <a:r>
              <a:rPr lang="en-US" dirty="0"/>
              <a:t> </a:t>
            </a:r>
            <a:r>
              <a:rPr lang="uk-UA" dirty="0"/>
              <a:t>споживання ресурсів нерегулярно, які-небудь тенденції відсутні, точність прогнозування невисока. Значення коефіцієнта варіації - понад 25%.</a:t>
            </a:r>
          </a:p>
        </p:txBody>
      </p:sp>
    </p:spTree>
    <p:extLst>
      <p:ext uri="{BB962C8B-B14F-4D97-AF65-F5344CB8AC3E}">
        <p14:creationId xmlns:p14="http://schemas.microsoft.com/office/powerpoint/2010/main" val="3006127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BDFE71-3365-4769-929B-F6E5C4BDACC0}"/>
              </a:ext>
            </a:extLst>
          </p:cNvPr>
          <p:cNvSpPr txBox="1"/>
          <p:nvPr/>
        </p:nvSpPr>
        <p:spPr>
          <a:xfrm>
            <a:off x="1565988" y="929771"/>
            <a:ext cx="906002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І</a:t>
            </a:r>
            <a:r>
              <a:rPr lang="en-US" b="1" dirty="0"/>
              <a:t>V. </a:t>
            </a:r>
            <a:r>
              <a:rPr lang="uk-UA" b="1" dirty="0"/>
              <a:t>Аналіз інформаційних потоків. </a:t>
            </a:r>
            <a:r>
              <a:rPr lang="uk-UA" dirty="0"/>
              <a:t>У процесі виникнення інформаційних </a:t>
            </a:r>
            <a:r>
              <a:rPr lang="uk-UA" dirty="0" err="1"/>
              <a:t>зв’язків</a:t>
            </a:r>
            <a:r>
              <a:rPr lang="uk-UA" dirty="0"/>
              <a:t> та інформаційних потоків служба контролінгу вивчає процеси виникнення, руху й обробки інформації, а також спрямованість та інтенсивність документообігу підприємства. Метою аналізу є виявлення місць дублювання та надлишку інформації, недоліків у формах і способах її подачі, причини збоїв та затримок.</a:t>
            </a:r>
          </a:p>
          <a:p>
            <a:pPr algn="just"/>
            <a:endParaRPr lang="uk-UA" dirty="0"/>
          </a:p>
          <a:p>
            <a:pPr algn="just"/>
            <a:r>
              <a:rPr lang="en-US" b="1" dirty="0"/>
              <a:t>V. </a:t>
            </a:r>
            <a:r>
              <a:rPr lang="uk-UA" b="1" dirty="0"/>
              <a:t>Реінжиніринг бізнес-процесів </a:t>
            </a:r>
            <a:r>
              <a:rPr lang="uk-UA" dirty="0"/>
              <a:t>являє собою комплекс організаційно-економічних, консультаційних послуг, направлених на подолання кризового чи передкризового стану на підприємстві шляхом його реорганізації, коригування стратегічної, інвестиційної інноваційної та кадрової політики.</a:t>
            </a:r>
          </a:p>
          <a:p>
            <a:pPr algn="just"/>
            <a:endParaRPr lang="uk-UA" dirty="0"/>
          </a:p>
          <a:p>
            <a:pPr algn="just"/>
            <a:r>
              <a:rPr lang="en-US" b="1" dirty="0"/>
              <a:t>V</a:t>
            </a:r>
            <a:r>
              <a:rPr lang="uk-UA" b="1" dirty="0"/>
              <a:t>І. Оцінка ризиків і управління ними.</a:t>
            </a:r>
            <a:r>
              <a:rPr lang="uk-UA" dirty="0"/>
              <a:t> Нестабільність і непередбачуваність зовнішнього середовища формує одне з найважливіших завдань контролінгу – це оцінка управління ризиками 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2006892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A54BD4A-8562-4676-945A-78C4F863534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859" y="902751"/>
            <a:ext cx="7628281" cy="505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579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AE5DB7-63C2-4423-9026-B9C7D7756690}"/>
              </a:ext>
            </a:extLst>
          </p:cNvPr>
          <p:cNvSpPr txBox="1"/>
          <p:nvPr/>
        </p:nvSpPr>
        <p:spPr>
          <a:xfrm>
            <a:off x="1763486" y="904698"/>
            <a:ext cx="890140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3. МЕТОДИ ОПЕРАТИВНОЇ ДІАГНОСТИКИ</a:t>
            </a:r>
          </a:p>
          <a:p>
            <a:endParaRPr lang="uk-UA" dirty="0"/>
          </a:p>
          <a:p>
            <a:r>
              <a:rPr lang="uk-UA" dirty="0"/>
              <a:t>Оперативна діагностика фінансово-господарської діяльності підприємства служить базою для прийняття поточних, оперативних управлінських рішень. Вона відслідковує й оцінює головні сфери діяльності підприємства і, насамперед, аналізує фінансовий стан, беззбитковість, матеріальні й інформаційні потоки, оцінює ризик і виробляє рекомендації з керування ризиками.</a:t>
            </a:r>
          </a:p>
          <a:p>
            <a:endParaRPr lang="uk-UA" dirty="0"/>
          </a:p>
          <a:p>
            <a:r>
              <a:rPr lang="uk-UA" dirty="0"/>
              <a:t>До методів оперативної діагностики фінансово-господарського стану відносять:</a:t>
            </a:r>
          </a:p>
          <a:p>
            <a:r>
              <a:rPr lang="uk-UA" dirty="0"/>
              <a:t>	аналіз фінансового стану;</a:t>
            </a:r>
          </a:p>
          <a:p>
            <a:r>
              <a:rPr lang="uk-UA" dirty="0"/>
              <a:t>	аналіз беззбитковості;</a:t>
            </a:r>
          </a:p>
          <a:p>
            <a:r>
              <a:rPr lang="uk-UA" dirty="0"/>
              <a:t>	аналіз матеріальних потоків;</a:t>
            </a:r>
          </a:p>
          <a:p>
            <a:r>
              <a:rPr lang="uk-UA" dirty="0"/>
              <a:t>	аналіз інформаційних потоків;</a:t>
            </a:r>
          </a:p>
          <a:p>
            <a:r>
              <a:rPr lang="uk-UA" dirty="0"/>
              <a:t>	реінжиніринг бізнес-процесів;</a:t>
            </a:r>
          </a:p>
          <a:p>
            <a:r>
              <a:rPr lang="uk-UA" dirty="0"/>
              <a:t>	оцінка ризиків та управління ними</a:t>
            </a:r>
          </a:p>
        </p:txBody>
      </p:sp>
    </p:spTree>
    <p:extLst>
      <p:ext uri="{BB962C8B-B14F-4D97-AF65-F5344CB8AC3E}">
        <p14:creationId xmlns:p14="http://schemas.microsoft.com/office/powerpoint/2010/main" val="932050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C4EA28-3815-42F5-BB25-600EA6E8E338}"/>
              </a:ext>
            </a:extLst>
          </p:cNvPr>
          <p:cNvSpPr txBox="1"/>
          <p:nvPr/>
        </p:nvSpPr>
        <p:spPr>
          <a:xfrm>
            <a:off x="2242457" y="1476785"/>
            <a:ext cx="7856375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Методика оцінки повинна відповідати вимогам:</a:t>
            </a:r>
          </a:p>
          <a:p>
            <a:pPr algn="just"/>
            <a:r>
              <a:rPr lang="uk-UA" dirty="0"/>
              <a:t>-	достовірності та об’єктивності висновків;</a:t>
            </a:r>
          </a:p>
          <a:p>
            <a:pPr algn="just"/>
            <a:r>
              <a:rPr lang="uk-UA" dirty="0"/>
              <a:t>-	точності;</a:t>
            </a:r>
          </a:p>
          <a:p>
            <a:pPr algn="just"/>
            <a:r>
              <a:rPr lang="uk-UA" dirty="0"/>
              <a:t>-	економічній доцільності (витрати на проведення аналізу не повинні перевищувати додаткових доходів від використання результатів оцінки).</a:t>
            </a:r>
          </a:p>
          <a:p>
            <a:pPr algn="just"/>
            <a:endParaRPr lang="uk-UA" dirty="0"/>
          </a:p>
          <a:p>
            <a:pPr algn="just"/>
            <a:r>
              <a:rPr lang="uk-UA" dirty="0"/>
              <a:t>На вибір методів оцінки ризиків впливають:</a:t>
            </a:r>
          </a:p>
          <a:p>
            <a:pPr algn="just"/>
            <a:r>
              <a:rPr lang="uk-UA" dirty="0"/>
              <a:t>-	можливість кількісної та якісної оцінки;</a:t>
            </a:r>
          </a:p>
          <a:p>
            <a:pPr algn="just"/>
            <a:r>
              <a:rPr lang="uk-UA" dirty="0"/>
              <a:t>-	простота розрахунків;</a:t>
            </a:r>
          </a:p>
          <a:p>
            <a:pPr algn="just"/>
            <a:r>
              <a:rPr lang="uk-UA" dirty="0"/>
              <a:t>-	доступність інформації;</a:t>
            </a:r>
          </a:p>
          <a:p>
            <a:pPr algn="just"/>
            <a:r>
              <a:rPr lang="uk-UA" dirty="0"/>
              <a:t>-	можливість оцінки в динаміці.</a:t>
            </a:r>
          </a:p>
        </p:txBody>
      </p:sp>
    </p:spTree>
    <p:extLst>
      <p:ext uri="{BB962C8B-B14F-4D97-AF65-F5344CB8AC3E}">
        <p14:creationId xmlns:p14="http://schemas.microsoft.com/office/powerpoint/2010/main" val="3214328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7ED6F22-BDFA-4E00-B7C9-9D5049D9B8F0}"/>
              </a:ext>
            </a:extLst>
          </p:cNvPr>
          <p:cNvSpPr txBox="1"/>
          <p:nvPr/>
        </p:nvSpPr>
        <p:spPr>
          <a:xfrm>
            <a:off x="1183433" y="1241974"/>
            <a:ext cx="982513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Якісна оцінка ризиків здійснюється за такими послідовними етапами:</a:t>
            </a:r>
          </a:p>
          <a:p>
            <a:r>
              <a:rPr lang="uk-UA" dirty="0"/>
              <a:t>1)	класифікація ризику та виявлення факторів, які збільшують або зменшують його вплив на виробничо-господарську діяльність;</a:t>
            </a:r>
          </a:p>
          <a:p>
            <a:r>
              <a:rPr lang="uk-UA" dirty="0"/>
              <a:t>2)	визначення системи оціночних показників ризику, що відповідає основним вимогам оцінки;</a:t>
            </a:r>
          </a:p>
          <a:p>
            <a:r>
              <a:rPr lang="uk-UA" dirty="0"/>
              <a:t>3)	встановлення потенційних зон ризику, тобто визначення ступеня прийнятності ризику в залежності від очікуваної величини втрат;</a:t>
            </a:r>
          </a:p>
          <a:p>
            <a:pPr marL="342900" indent="-342900">
              <a:buAutoNum type="arabicParenR" startAt="4"/>
            </a:pPr>
            <a:r>
              <a:rPr lang="uk-UA" dirty="0"/>
              <a:t>ідентифікація всіх можливих ризиків.</a:t>
            </a:r>
          </a:p>
          <a:p>
            <a:pPr marL="342900" indent="-342900">
              <a:buAutoNum type="arabicParenR" startAt="4"/>
            </a:pPr>
            <a:endParaRPr lang="uk-UA" dirty="0"/>
          </a:p>
          <a:p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якісної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засноване</a:t>
            </a:r>
            <a:r>
              <a:rPr lang="ru-RU" dirty="0"/>
              <a:t> на таких принципах:</a:t>
            </a:r>
          </a:p>
          <a:p>
            <a:r>
              <a:rPr lang="ru-RU" dirty="0"/>
              <a:t>-	у	</a:t>
            </a:r>
            <a:r>
              <a:rPr lang="ru-RU" dirty="0" err="1"/>
              <a:t>якості</a:t>
            </a:r>
            <a:r>
              <a:rPr lang="ru-RU" dirty="0"/>
              <a:t>	</a:t>
            </a:r>
            <a:r>
              <a:rPr lang="ru-RU" dirty="0" err="1"/>
              <a:t>параметрів</a:t>
            </a:r>
            <a:r>
              <a:rPr lang="ru-RU" dirty="0"/>
              <a:t>	</a:t>
            </a:r>
            <a:r>
              <a:rPr lang="ru-RU" dirty="0" err="1"/>
              <a:t>оцінки</a:t>
            </a:r>
            <a:r>
              <a:rPr lang="ru-RU" dirty="0"/>
              <a:t>	</a:t>
            </a:r>
            <a:r>
              <a:rPr lang="ru-RU" dirty="0" err="1"/>
              <a:t>використовуються</a:t>
            </a:r>
            <a:r>
              <a:rPr lang="ru-RU" dirty="0"/>
              <a:t>	</a:t>
            </a:r>
            <a:r>
              <a:rPr lang="ru-RU" dirty="0" err="1"/>
              <a:t>суб’єктивні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 та </a:t>
            </a:r>
            <a:r>
              <a:rPr lang="ru-RU" dirty="0" err="1"/>
              <a:t>судження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ці</a:t>
            </a:r>
            <a:r>
              <a:rPr lang="ru-RU" dirty="0"/>
              <a:t>	</a:t>
            </a:r>
            <a:r>
              <a:rPr lang="ru-RU" dirty="0" err="1"/>
              <a:t>методи</a:t>
            </a:r>
            <a:r>
              <a:rPr lang="ru-RU" dirty="0"/>
              <a:t>	</a:t>
            </a:r>
            <a:r>
              <a:rPr lang="ru-RU" dirty="0" err="1"/>
              <a:t>засновані</a:t>
            </a:r>
            <a:r>
              <a:rPr lang="ru-RU" dirty="0"/>
              <a:t>	на	</a:t>
            </a:r>
            <a:r>
              <a:rPr lang="ru-RU" dirty="0" err="1"/>
              <a:t>більш</a:t>
            </a:r>
            <a:r>
              <a:rPr lang="ru-RU" dirty="0"/>
              <a:t>	</a:t>
            </a:r>
            <a:r>
              <a:rPr lang="ru-RU" dirty="0" err="1"/>
              <a:t>складних</a:t>
            </a:r>
            <a:r>
              <a:rPr lang="ru-RU" dirty="0"/>
              <a:t>	та	</a:t>
            </a:r>
            <a:r>
              <a:rPr lang="ru-RU" dirty="0" err="1"/>
              <a:t>трудомістких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процедурах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;</a:t>
            </a:r>
          </a:p>
          <a:p>
            <a:r>
              <a:rPr lang="ru-RU" dirty="0"/>
              <a:t>-	для </a:t>
            </a:r>
            <a:r>
              <a:rPr lang="ru-RU" dirty="0" err="1"/>
              <a:t>показників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аналізуються</a:t>
            </a:r>
            <a:r>
              <a:rPr lang="ru-RU" dirty="0"/>
              <a:t>, повинна бути </a:t>
            </a:r>
            <a:r>
              <a:rPr lang="ru-RU" dirty="0" err="1"/>
              <a:t>розроблена</a:t>
            </a:r>
            <a:r>
              <a:rPr lang="ru-RU" dirty="0"/>
              <a:t> система </a:t>
            </a:r>
            <a:r>
              <a:rPr lang="ru-RU" dirty="0" err="1"/>
              <a:t>параметрів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872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3FBCF8-D0AE-4980-AB8A-BEE2FD410034}"/>
              </a:ext>
            </a:extLst>
          </p:cNvPr>
          <p:cNvSpPr txBox="1"/>
          <p:nvPr/>
        </p:nvSpPr>
        <p:spPr>
          <a:xfrm>
            <a:off x="1813634" y="1439053"/>
            <a:ext cx="856473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Найбільш поширеними є такі групи якісних методів оцінки інноваційних ризиків: </a:t>
            </a:r>
            <a:r>
              <a:rPr lang="uk-UA" b="1" dirty="0"/>
              <a:t>формально-логічні та експертні</a:t>
            </a:r>
            <a:r>
              <a:rPr lang="uk-UA" dirty="0"/>
              <a:t>.</a:t>
            </a:r>
          </a:p>
          <a:p>
            <a:endParaRPr lang="uk-UA" dirty="0"/>
          </a:p>
          <a:p>
            <a:pPr algn="just"/>
            <a:r>
              <a:rPr lang="uk-UA" dirty="0"/>
              <a:t>Метою формально-логічних методів оцінки є виявлення факторів виникнення ризиків та їх сутності. Дані методи використовуються спеціалістами-аналітиками на основі наявної інформації та узагальнюючих даних про виробничо-господарську діяльність. На практиці найбільше використовуються такі методи: морфологічний аналіз, семантичний аналіз, декомпозиція і композиція, методи на основі нечіткої логіки, причинно-наслідковий аналіз, методи сценаріїв, методи співставлення, контекстний аналіз, зворотній інжиніринг та ін.</a:t>
            </a:r>
          </a:p>
        </p:txBody>
      </p:sp>
    </p:spTree>
    <p:extLst>
      <p:ext uri="{BB962C8B-B14F-4D97-AF65-F5344CB8AC3E}">
        <p14:creationId xmlns:p14="http://schemas.microsoft.com/office/powerpoint/2010/main" val="39921202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D57773-440F-4C26-AE97-90EBB7CBADD5}"/>
              </a:ext>
            </a:extLst>
          </p:cNvPr>
          <p:cNvSpPr txBox="1"/>
          <p:nvPr/>
        </p:nvSpPr>
        <p:spPr>
          <a:xfrm>
            <a:off x="1094172" y="1367161"/>
            <a:ext cx="1052669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Більш широке застосування мають експертні методи, оскільки на практиці вони застосовуються у всіх напрямах оцінки ризиків виробничо-господарської діяльності, зокрема, також і при кількісній оцінці. У залежності від чисельності та підготовленості експертів експертні методи поділяються на:</a:t>
            </a:r>
          </a:p>
          <a:p>
            <a:r>
              <a:rPr lang="uk-UA" dirty="0"/>
              <a:t>-	масові опитування (анкетування, </a:t>
            </a:r>
            <a:r>
              <a:rPr lang="uk-UA" dirty="0" err="1"/>
              <a:t>інтерв’ювування</a:t>
            </a:r>
            <a:r>
              <a:rPr lang="uk-UA" dirty="0"/>
              <a:t>, телефонні та інтернет-опитування, статистичні спостереження тощо) – являє собою поверхневу оцінку непрофесійних респондентів; </a:t>
            </a:r>
          </a:p>
          <a:p>
            <a:r>
              <a:rPr lang="uk-UA" dirty="0"/>
              <a:t>-	вибіркові дослідження (фокус-групи, імітаційні ігри та тренінги тощо) проводяться при ретельному і послідовному дослідженні індивідуальних думок та мотивів непрофесійних респондентів;</a:t>
            </a:r>
          </a:p>
          <a:p>
            <a:r>
              <a:rPr lang="uk-UA" dirty="0"/>
              <a:t>-	професійні судження (мозковий штурм, метод </a:t>
            </a:r>
            <a:r>
              <a:rPr lang="uk-UA" dirty="0" err="1"/>
              <a:t>Дельфі</a:t>
            </a:r>
            <a:r>
              <a:rPr lang="uk-UA" dirty="0"/>
              <a:t>, попарне порівняння, метод аналогій тощо) полягають у залучені професіональних експертів для розробки конкретних рекомендацій та оцінок відносно діяльності підприємства на основі життєвого і професійного досвіду експертів; результати даного оцінювання являють собою якісні дані про можливі ризикові ситуації та методи управління ними;</a:t>
            </a:r>
          </a:p>
          <a:p>
            <a:r>
              <a:rPr lang="uk-UA" dirty="0"/>
              <a:t>-	встановлення переваг (ранжування, попарне порівняння, різні види голосувань тощо) здійснюється як професійними так і непрофесійними респондентами з метою встановлення якісних характеристик.</a:t>
            </a:r>
          </a:p>
        </p:txBody>
      </p:sp>
    </p:spTree>
    <p:extLst>
      <p:ext uri="{BB962C8B-B14F-4D97-AF65-F5344CB8AC3E}">
        <p14:creationId xmlns:p14="http://schemas.microsoft.com/office/powerpoint/2010/main" val="34497630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CA68FA-D87F-4732-A3BE-9F820C6839C3}"/>
              </a:ext>
            </a:extLst>
          </p:cNvPr>
          <p:cNvSpPr txBox="1"/>
          <p:nvPr/>
        </p:nvSpPr>
        <p:spPr>
          <a:xfrm>
            <a:off x="1553593" y="1350158"/>
            <a:ext cx="9223899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Результати якісної оцінки ризику є вихідною інформацією для проведення кількісної оцінки, тобто математично оцінюються лише ті ризики, які виявлені. Кількісний аналіз ризиків передбачає числове вираження величини окремих ризиків та ризику в цілому. При кількісній оцінці використовуються показники математичної статистики, теорії ймовірності, фінансового аналізу: коефіцієнт варіації, середнє квадратичне відхилення, дисперсія, індекс очікуваних втрат тощо. Застосування методів кількісної оцінки пов’язане із такими особливостями:</a:t>
            </a:r>
          </a:p>
          <a:p>
            <a:r>
              <a:rPr lang="uk-UA" dirty="0"/>
              <a:t>-	використовуються	об’єктивні дані	для	визначення	певних показників;</a:t>
            </a:r>
          </a:p>
          <a:p>
            <a:r>
              <a:rPr lang="uk-UA" dirty="0"/>
              <a:t>-	необхідна висока компетентність аналітиків у застосовуваних розрахунково-аналітичних методах та інструментах;</a:t>
            </a:r>
          </a:p>
          <a:p>
            <a:r>
              <a:rPr lang="uk-UA" dirty="0"/>
              <a:t>-	базуються на репрезентативних даних;</a:t>
            </a:r>
          </a:p>
          <a:p>
            <a:r>
              <a:rPr lang="uk-UA" dirty="0"/>
              <a:t>-	можлива зміна рівня невизначеності.</a:t>
            </a:r>
          </a:p>
        </p:txBody>
      </p:sp>
    </p:spTree>
    <p:extLst>
      <p:ext uri="{BB962C8B-B14F-4D97-AF65-F5344CB8AC3E}">
        <p14:creationId xmlns:p14="http://schemas.microsoft.com/office/powerpoint/2010/main" val="19895351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4D9E66-99B9-4F66-A344-8A57488AC573}"/>
              </a:ext>
            </a:extLst>
          </p:cNvPr>
          <p:cNvSpPr txBox="1"/>
          <p:nvPr/>
        </p:nvSpPr>
        <p:spPr>
          <a:xfrm>
            <a:off x="1359763" y="1339489"/>
            <a:ext cx="947247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Основними групами методів кількісної оцінки ризиків є:</a:t>
            </a:r>
          </a:p>
          <a:p>
            <a:r>
              <a:rPr lang="uk-UA" dirty="0"/>
              <a:t>1)	статистичні методи оцінки (оцінка вірогідності, дерево рішень, кореляційно-регресійний аналіз, метод Монте-Карло, стохастичні методи та ін.), які полягають у аналізі коливань </a:t>
            </a:r>
          </a:p>
          <a:p>
            <a:r>
              <a:rPr lang="uk-UA" dirty="0"/>
              <a:t>оціночного показника за визначений період часу і у встановлених зонах ризику;</a:t>
            </a:r>
          </a:p>
          <a:p>
            <a:r>
              <a:rPr lang="uk-UA" dirty="0"/>
              <a:t>2)	аналітичні методи оцінки (фундаментальний аналіз, метод прямого та зворотного розрахунку, аналіз стійкості і чутливості, факторний аналіз, розрахунок граничних значень, метод сценаріїв, метод еквівалентів тощо) дозволяють визначити вірогідність виникнення втрат на основі математичних моделей та можливі відхилення факторів від базових рівнів, а також виявлення слабких та сильних сторін;</a:t>
            </a:r>
          </a:p>
          <a:p>
            <a:r>
              <a:rPr lang="uk-UA" dirty="0"/>
              <a:t>3)	моделювання (лабораторні випробування, економіко- математичні та віртуальні моделі, розробка макетів та ін.), метою якого є імітація реальних умов реалізації певного напряму діяльності для виявлення слабких місць, центів ризику, перевірка гіпотез тощо.</a:t>
            </a:r>
          </a:p>
        </p:txBody>
      </p:sp>
    </p:spTree>
    <p:extLst>
      <p:ext uri="{BB962C8B-B14F-4D97-AF65-F5344CB8AC3E}">
        <p14:creationId xmlns:p14="http://schemas.microsoft.com/office/powerpoint/2010/main" val="40297173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4074D53-54E9-4AD3-8B80-4A8DD49FEF00}"/>
              </a:ext>
            </a:extLst>
          </p:cNvPr>
          <p:cNvSpPr/>
          <p:nvPr/>
        </p:nvSpPr>
        <p:spPr>
          <a:xfrm>
            <a:off x="766646" y="1294190"/>
            <a:ext cx="1065870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000000"/>
                </a:solidFill>
                <a:latin typeface="TimesNewRomanPS-BoldMT"/>
              </a:rPr>
              <a:t>Контрольні питання</a:t>
            </a:r>
          </a:p>
          <a:p>
            <a:br>
              <a:rPr lang="uk-UA" b="1" dirty="0">
                <a:solidFill>
                  <a:srgbClr val="000000"/>
                </a:solidFill>
                <a:latin typeface="TimesNewRomanPS-BoldMT"/>
              </a:rPr>
            </a:br>
            <a:r>
              <a:rPr lang="uk-UA" dirty="0">
                <a:solidFill>
                  <a:srgbClr val="000000"/>
                </a:solidFill>
                <a:latin typeface="TimesNewRomanPSMT"/>
              </a:rPr>
              <a:t>1. У чому полягає сутність здійснення експертної діагностики фінансово-господарського стану підприємств?</a:t>
            </a:r>
            <a:br>
              <a:rPr lang="uk-UA" sz="1600" dirty="0">
                <a:solidFill>
                  <a:srgbClr val="000000"/>
                </a:solidFill>
                <a:latin typeface="TimesNewRomanPSMT"/>
              </a:rPr>
            </a:br>
            <a:r>
              <a:rPr lang="uk-UA" dirty="0">
                <a:solidFill>
                  <a:srgbClr val="000000"/>
                </a:solidFill>
                <a:latin typeface="TimesNewRomanPSMT"/>
              </a:rPr>
              <a:t>2. Які методи експертної діагностики фінансово-господарського стану підприємств Ви знаєте?</a:t>
            </a:r>
            <a:br>
              <a:rPr lang="uk-UA" dirty="0">
                <a:solidFill>
                  <a:srgbClr val="000000"/>
                </a:solidFill>
                <a:latin typeface="TimesNewRomanPSMT"/>
              </a:rPr>
            </a:br>
            <a:r>
              <a:rPr lang="uk-UA" dirty="0">
                <a:solidFill>
                  <a:srgbClr val="000000"/>
                </a:solidFill>
                <a:latin typeface="TimesNewRomanPSMT"/>
              </a:rPr>
              <a:t>3. Визначте основні завдання стратегічної діагностики фінансово-господарського стану підприємств.</a:t>
            </a:r>
            <a:br>
              <a:rPr lang="uk-UA" dirty="0">
                <a:solidFill>
                  <a:srgbClr val="000000"/>
                </a:solidFill>
                <a:latin typeface="TimesNewRomanPSMT"/>
              </a:rPr>
            </a:br>
            <a:r>
              <a:rPr lang="uk-UA" dirty="0">
                <a:solidFill>
                  <a:srgbClr val="000000"/>
                </a:solidFill>
                <a:latin typeface="TimesNewRomanPSMT"/>
              </a:rPr>
              <a:t>4. Розгляньте методичний інструментарій здійснення стратегічної діагностики фінансово-господарського стану підприємств (аналіз розриву між планом і фактом,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SWO</a:t>
            </a:r>
            <a:r>
              <a:rPr lang="uk-UA" dirty="0">
                <a:solidFill>
                  <a:srgbClr val="000000"/>
                </a:solidFill>
                <a:latin typeface="TimesNewRomanPSMT"/>
              </a:rPr>
              <a:t>Т-аналіз, матриця БКГ, матриця Мак-</a:t>
            </a:r>
            <a:r>
              <a:rPr lang="uk-UA" dirty="0" err="1">
                <a:solidFill>
                  <a:srgbClr val="000000"/>
                </a:solidFill>
                <a:latin typeface="TimesNewRomanPSMT"/>
              </a:rPr>
              <a:t>Кінсі</a:t>
            </a:r>
            <a:r>
              <a:rPr lang="uk-UA" dirty="0">
                <a:solidFill>
                  <a:srgbClr val="000000"/>
                </a:solidFill>
                <a:latin typeface="TimesNewRomanPSMT"/>
              </a:rPr>
              <a:t>, конкурентний аналіз за Портером, управління за «слабкими сигналами», </a:t>
            </a:r>
            <a:r>
              <a:rPr lang="uk-UA" dirty="0" err="1">
                <a:solidFill>
                  <a:srgbClr val="000000"/>
                </a:solidFill>
                <a:latin typeface="TimesNewRomanPSMT"/>
              </a:rPr>
              <a:t>бенчмаркінг</a:t>
            </a:r>
            <a:r>
              <a:rPr lang="uk-UA" dirty="0">
                <a:solidFill>
                  <a:srgbClr val="000000"/>
                </a:solidFill>
                <a:latin typeface="TimesNewRomanPSMT"/>
              </a:rPr>
              <a:t>).</a:t>
            </a:r>
            <a:br>
              <a:rPr lang="uk-UA" dirty="0">
                <a:solidFill>
                  <a:srgbClr val="000000"/>
                </a:solidFill>
                <a:latin typeface="TimesNewRomanPSMT"/>
              </a:rPr>
            </a:br>
            <a:r>
              <a:rPr lang="uk-UA" dirty="0">
                <a:solidFill>
                  <a:srgbClr val="000000"/>
                </a:solidFill>
                <a:latin typeface="TimesNewRomanPSMT"/>
              </a:rPr>
              <a:t>5. Охарактеризуйте методи оперативної діагностики </a:t>
            </a:r>
            <a:r>
              <a:rPr lang="uk-UA" dirty="0" err="1">
                <a:solidFill>
                  <a:srgbClr val="000000"/>
                </a:solidFill>
                <a:latin typeface="TimesNewRomanPSMT"/>
              </a:rPr>
              <a:t>фінансовогосподарського</a:t>
            </a:r>
            <a:r>
              <a:rPr lang="uk-UA" dirty="0">
                <a:solidFill>
                  <a:srgbClr val="000000"/>
                </a:solidFill>
                <a:latin typeface="TimesNewRomanPSMT"/>
              </a:rPr>
              <a:t> стану підприємства (аналіз фінансового стану підприємства, аналіз беззбитковості, аналіз матеріальних потоків, аналіз інформаційних потоків, реінжиніринг бізнес-процесів, управління ризиками).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9860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0A14A8E-C431-41C4-B18B-30F1126693EE}"/>
              </a:ext>
            </a:extLst>
          </p:cNvPr>
          <p:cNvSpPr txBox="1"/>
          <p:nvPr/>
        </p:nvSpPr>
        <p:spPr>
          <a:xfrm>
            <a:off x="1925216" y="1791107"/>
            <a:ext cx="849085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	І. Аналіз фінансового стану.</a:t>
            </a:r>
            <a:r>
              <a:rPr lang="uk-UA" dirty="0"/>
              <a:t> Одна з головних задач, розв’язуваних службою контролінгу на підприємстві, – це аналіз і діагностика фінансового стану підприємства. Аналіз фінансового стану дозволяє визначити, наскільки стійке підприємство, чи здатне воно вчасно розплатитися зі своїми кредиторами, який прибуток воно одержало і чому.</a:t>
            </a:r>
          </a:p>
          <a:p>
            <a:pPr algn="just"/>
            <a:endParaRPr lang="uk-UA" dirty="0"/>
          </a:p>
          <a:p>
            <a:pPr algn="just"/>
            <a:r>
              <a:rPr lang="uk-UA" b="1" dirty="0"/>
              <a:t>Головною метою аналізу фінансового стану </a:t>
            </a:r>
            <a:r>
              <a:rPr lang="uk-UA" dirty="0"/>
              <a:t>є своєчасне виявлення та усунення недоліків у фінансовій діяльності підприємства і пошук шляхів зміцнення фінансового стану підприємства та його платоспроможності.</a:t>
            </a:r>
          </a:p>
        </p:txBody>
      </p:sp>
    </p:spTree>
    <p:extLst>
      <p:ext uri="{BB962C8B-B14F-4D97-AF65-F5344CB8AC3E}">
        <p14:creationId xmlns:p14="http://schemas.microsoft.com/office/powerpoint/2010/main" val="1455688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B01735-2B79-4538-A405-E496D8E353B0}"/>
              </a:ext>
            </a:extLst>
          </p:cNvPr>
          <p:cNvSpPr txBox="1"/>
          <p:nvPr/>
        </p:nvSpPr>
        <p:spPr>
          <a:xfrm>
            <a:off x="2208634" y="953698"/>
            <a:ext cx="777473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/>
              <a:t>Основними завданнями аналізу фінансового стану є:</a:t>
            </a:r>
          </a:p>
          <a:p>
            <a:r>
              <a:rPr lang="uk-UA" dirty="0"/>
              <a:t> Загальна оцінка фінансового стану та чинників, що його зумовлюють.</a:t>
            </a:r>
          </a:p>
          <a:p>
            <a:r>
              <a:rPr lang="uk-UA" dirty="0"/>
              <a:t> Розрахунок аналітичних показників платоспроможності, ліквідності, фінансової та ринкової стабільності підприємства та визначення причинно-наслідкових </a:t>
            </a:r>
            <a:r>
              <a:rPr lang="uk-UA" dirty="0" err="1"/>
              <a:t>зв'язків</a:t>
            </a:r>
            <a:r>
              <a:rPr lang="uk-UA" dirty="0"/>
              <a:t> між ними.</a:t>
            </a:r>
          </a:p>
          <a:p>
            <a:r>
              <a:rPr lang="uk-UA" dirty="0"/>
              <a:t> Оцінка дотримання фінансової, розрахункової та кредитної дисципліни.</a:t>
            </a:r>
          </a:p>
          <a:p>
            <a:r>
              <a:rPr lang="uk-UA" dirty="0"/>
              <a:t> Аналіз ефективності використання капіталу та оцінка ділової активності</a:t>
            </a:r>
          </a:p>
          <a:p>
            <a:r>
              <a:rPr lang="uk-UA" dirty="0"/>
              <a:t>підприємства.</a:t>
            </a:r>
          </a:p>
          <a:p>
            <a:r>
              <a:rPr lang="uk-UA" dirty="0"/>
              <a:t> Розробка конкретних заходів, спрямованих на ефективне використання</a:t>
            </a:r>
          </a:p>
          <a:p>
            <a:r>
              <a:rPr lang="uk-UA" dirty="0"/>
              <a:t>фінансових ресурсів і зміцнення фінансового стану підприємства</a:t>
            </a:r>
          </a:p>
          <a:p>
            <a:endParaRPr lang="uk-UA" dirty="0"/>
          </a:p>
          <a:p>
            <a:r>
              <a:rPr lang="uk-UA" dirty="0"/>
              <a:t>Основними джерелами інформації для аналізу є:</a:t>
            </a:r>
          </a:p>
          <a:p>
            <a:r>
              <a:rPr lang="uk-UA" dirty="0"/>
              <a:t>– бухгалтерський баланс (ф. 1);</a:t>
            </a:r>
          </a:p>
          <a:p>
            <a:r>
              <a:rPr lang="uk-UA" dirty="0"/>
              <a:t>– звіт про фінансові результати (ф. 2);</a:t>
            </a:r>
          </a:p>
          <a:p>
            <a:r>
              <a:rPr lang="uk-UA" dirty="0"/>
              <a:t>– дані аналітичного бухгалтерського обліку та інше</a:t>
            </a:r>
          </a:p>
        </p:txBody>
      </p:sp>
    </p:spTree>
    <p:extLst>
      <p:ext uri="{BB962C8B-B14F-4D97-AF65-F5344CB8AC3E}">
        <p14:creationId xmlns:p14="http://schemas.microsoft.com/office/powerpoint/2010/main" val="56733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A0D7D83-4446-413E-897B-82D5C1884F23}"/>
              </a:ext>
            </a:extLst>
          </p:cNvPr>
          <p:cNvSpPr txBox="1"/>
          <p:nvPr/>
        </p:nvSpPr>
        <p:spPr>
          <a:xfrm>
            <a:off x="1604865" y="1461616"/>
            <a:ext cx="939592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Визначальною характеристикою фінансового стану підприємства є його платоспроможність. </a:t>
            </a:r>
          </a:p>
          <a:p>
            <a:pPr algn="just"/>
            <a:endParaRPr lang="uk-UA" dirty="0"/>
          </a:p>
          <a:p>
            <a:pPr algn="just"/>
            <a:r>
              <a:rPr lang="uk-UA" b="1" dirty="0"/>
              <a:t>Платоспроможність</a:t>
            </a:r>
            <a:r>
              <a:rPr lang="uk-UA" dirty="0"/>
              <a:t> визначається здатністю підприємства до швидкого погашення своїх зобов’язань, в першу чергу – короткострокових.</a:t>
            </a:r>
          </a:p>
          <a:p>
            <a:pPr algn="just"/>
            <a:endParaRPr lang="uk-UA" dirty="0"/>
          </a:p>
          <a:p>
            <a:pPr algn="just"/>
            <a:r>
              <a:rPr lang="uk-UA" dirty="0"/>
              <a:t>Погашення зобов’язань здійснюється за допомогою грошових коштів та їх еквівалентів.</a:t>
            </a:r>
          </a:p>
          <a:p>
            <a:pPr algn="just"/>
            <a:endParaRPr lang="uk-UA" dirty="0"/>
          </a:p>
          <a:p>
            <a:pPr algn="just"/>
            <a:r>
              <a:rPr lang="uk-UA" dirty="0"/>
              <a:t>У зв’язку з цим аналітиками поряд з оцінкою платоспроможності визначається </a:t>
            </a:r>
            <a:r>
              <a:rPr lang="uk-UA" b="1" dirty="0"/>
              <a:t>ліквідність підприємства</a:t>
            </a:r>
            <a:r>
              <a:rPr lang="uk-UA" dirty="0"/>
              <a:t>, тобто – це здатність конвертування (обміну) оборотних активів у засоби платежу (грошові кошти). </a:t>
            </a:r>
          </a:p>
        </p:txBody>
      </p:sp>
    </p:spTree>
    <p:extLst>
      <p:ext uri="{BB962C8B-B14F-4D97-AF65-F5344CB8AC3E}">
        <p14:creationId xmlns:p14="http://schemas.microsoft.com/office/powerpoint/2010/main" val="4163930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1C405E-39EC-4712-A28A-3FDA741C2323}"/>
              </a:ext>
            </a:extLst>
          </p:cNvPr>
          <p:cNvSpPr txBox="1"/>
          <p:nvPr/>
        </p:nvSpPr>
        <p:spPr>
          <a:xfrm>
            <a:off x="2455895" y="1584373"/>
            <a:ext cx="728021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На підприємстві щодо ліквідності майно поділяється у такій послідовності:</a:t>
            </a:r>
          </a:p>
          <a:p>
            <a:endParaRPr lang="uk-UA" dirty="0"/>
          </a:p>
          <a:p>
            <a:r>
              <a:rPr lang="uk-UA" dirty="0"/>
              <a:t>– грошові коти (в касі і на рахунках банку);</a:t>
            </a:r>
          </a:p>
          <a:p>
            <a:endParaRPr lang="uk-UA" dirty="0"/>
          </a:p>
          <a:p>
            <a:r>
              <a:rPr lang="uk-UA" dirty="0"/>
              <a:t>– короткострокові фінансові вкладення і цінні папери;</a:t>
            </a:r>
          </a:p>
          <a:p>
            <a:endParaRPr lang="uk-UA" dirty="0"/>
          </a:p>
          <a:p>
            <a:r>
              <a:rPr lang="uk-UA" dirty="0"/>
              <a:t>– дебіторська заборгованість;</a:t>
            </a:r>
          </a:p>
          <a:p>
            <a:endParaRPr lang="uk-UA" dirty="0"/>
          </a:p>
          <a:p>
            <a:r>
              <a:rPr lang="uk-UA" dirty="0"/>
              <a:t>– готова продукція, товари, виробничі запаси;</a:t>
            </a:r>
          </a:p>
          <a:p>
            <a:endParaRPr lang="uk-UA" dirty="0"/>
          </a:p>
          <a:p>
            <a:r>
              <a:rPr lang="uk-UA" dirty="0"/>
              <a:t>– основні засоби, нематеріальні активи і незавершене виробництво.</a:t>
            </a:r>
          </a:p>
        </p:txBody>
      </p:sp>
    </p:spTree>
    <p:extLst>
      <p:ext uri="{BB962C8B-B14F-4D97-AF65-F5344CB8AC3E}">
        <p14:creationId xmlns:p14="http://schemas.microsoft.com/office/powerpoint/2010/main" val="1042956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58BE94-2AE3-4A38-81F8-0F3DFCC02A25}"/>
              </a:ext>
            </a:extLst>
          </p:cNvPr>
          <p:cNvSpPr txBox="1"/>
          <p:nvPr/>
        </p:nvSpPr>
        <p:spPr>
          <a:xfrm>
            <a:off x="1203648" y="1066552"/>
            <a:ext cx="1016103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У практиці аналітичної роботи для оцінки платоспроможності і ліквідності визначають такі показники:</a:t>
            </a:r>
          </a:p>
          <a:p>
            <a:r>
              <a:rPr lang="uk-UA" b="1" dirty="0"/>
              <a:t>1. Коефіцієнт абсолютної ліквідності </a:t>
            </a:r>
            <a:r>
              <a:rPr lang="uk-UA" dirty="0"/>
              <a:t>– визначається відношенням суми грошових коштів (в касі і на рахунках банку) (ГК) до короткострокових (поточних) зобов’язань (ПЗ).</a:t>
            </a:r>
          </a:p>
          <a:p>
            <a:pPr algn="ctr"/>
            <a:r>
              <a:rPr lang="uk-UA" dirty="0" err="1"/>
              <a:t>КАбс.Л</a:t>
            </a:r>
            <a:r>
              <a:rPr lang="uk-UA" dirty="0"/>
              <a:t>. = ГК / ПЗ</a:t>
            </a:r>
          </a:p>
          <a:p>
            <a:r>
              <a:rPr lang="uk-UA" dirty="0"/>
              <a:t>Граничне значення = 0,1 – 0,2 і вище.</a:t>
            </a:r>
          </a:p>
          <a:p>
            <a:endParaRPr lang="uk-UA" dirty="0"/>
          </a:p>
          <a:p>
            <a:r>
              <a:rPr lang="uk-UA" b="1" dirty="0"/>
              <a:t>2. Коефіцієнт швидкої ліквідності </a:t>
            </a:r>
            <a:r>
              <a:rPr lang="uk-UA" dirty="0"/>
              <a:t>– визначається діленням суми грошових коштів (ГК) плюс суми дебіторської заборгованості (ДБЗ) до короткострокових (поточних) зобов’язань (ПЗ).</a:t>
            </a:r>
          </a:p>
          <a:p>
            <a:pPr algn="ctr"/>
            <a:r>
              <a:rPr lang="uk-UA" dirty="0" err="1"/>
              <a:t>КШв.Л</a:t>
            </a:r>
            <a:r>
              <a:rPr lang="uk-UA" dirty="0"/>
              <a:t>. = ГК + ДБЗ / ПЗ</a:t>
            </a:r>
          </a:p>
          <a:p>
            <a:r>
              <a:rPr lang="uk-UA" dirty="0"/>
              <a:t>Граничне значення (норма) = 0,7 – 0,8 і вище.</a:t>
            </a:r>
          </a:p>
          <a:p>
            <a:endParaRPr lang="uk-UA" dirty="0"/>
          </a:p>
          <a:p>
            <a:r>
              <a:rPr lang="uk-UA" b="1" dirty="0"/>
              <a:t>3. Коефіцієнт загальної ліквідності (покриття)</a:t>
            </a:r>
            <a:r>
              <a:rPr lang="uk-UA" dirty="0"/>
              <a:t> – визначається відношенням вартості всіх оборотних активів (ОА) до короткострокових (поточних) зобов’язань (ПЗ).</a:t>
            </a:r>
          </a:p>
          <a:p>
            <a:pPr algn="ctr"/>
            <a:r>
              <a:rPr lang="uk-UA" dirty="0" err="1"/>
              <a:t>КЗаг.Л</a:t>
            </a:r>
            <a:r>
              <a:rPr lang="uk-UA" dirty="0"/>
              <a:t>. = ОА / ПЗ</a:t>
            </a:r>
          </a:p>
          <a:p>
            <a:r>
              <a:rPr lang="uk-UA" dirty="0"/>
              <a:t>Граничне значення = 2,0 і вище.</a:t>
            </a:r>
          </a:p>
        </p:txBody>
      </p:sp>
    </p:spTree>
    <p:extLst>
      <p:ext uri="{BB962C8B-B14F-4D97-AF65-F5344CB8AC3E}">
        <p14:creationId xmlns:p14="http://schemas.microsoft.com/office/powerpoint/2010/main" val="16367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E00B04-1847-4A30-B2C9-1EA0C433D4B8}"/>
              </a:ext>
            </a:extLst>
          </p:cNvPr>
          <p:cNvSpPr txBox="1"/>
          <p:nvPr/>
        </p:nvSpPr>
        <p:spPr>
          <a:xfrm>
            <a:off x="1539552" y="1155165"/>
            <a:ext cx="942391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Фінансова стабільність підприємства </a:t>
            </a:r>
            <a:r>
              <a:rPr lang="uk-UA" dirty="0"/>
              <a:t>є однією з найважливіших характеристик фінансового стану підприємства. Вона пов’язана з рівнем залежності від кредиторів та інвесторів і, в цілому, характеризується співвідношенням власних і залучених коштів, що формує загальну оцінку фінансової стійкості підприємства. </a:t>
            </a:r>
          </a:p>
          <a:p>
            <a:pPr algn="just"/>
            <a:endParaRPr lang="uk-UA" dirty="0"/>
          </a:p>
          <a:p>
            <a:pPr algn="just"/>
            <a:r>
              <a:rPr lang="uk-UA" dirty="0"/>
              <a:t>У світовій і вітчизняній обліково-аналітичній практиці для оцінки фінансової стійкості розраховують систему показників:</a:t>
            </a:r>
          </a:p>
          <a:p>
            <a:pPr algn="just"/>
            <a:endParaRPr lang="uk-UA" dirty="0"/>
          </a:p>
          <a:p>
            <a:pPr algn="just"/>
            <a:r>
              <a:rPr lang="uk-UA" b="1" dirty="0"/>
              <a:t>1. Коефіцієнт автономії (фінансової незалежності) </a:t>
            </a:r>
            <a:r>
              <a:rPr lang="uk-UA" dirty="0"/>
              <a:t>– визначається відношенням величини власного капіталу до підсумку валюти балансу (чим вищий показник, тим більша питома вага власного капіталу на підприємстві; критична межа – до 0,5).</a:t>
            </a:r>
          </a:p>
          <a:p>
            <a:pPr algn="ctr"/>
            <a:r>
              <a:rPr lang="uk-UA" dirty="0" err="1"/>
              <a:t>Кавт</a:t>
            </a:r>
            <a:r>
              <a:rPr lang="uk-UA" dirty="0"/>
              <a:t> = ВК / А (П)</a:t>
            </a:r>
          </a:p>
          <a:p>
            <a:pPr algn="ctr"/>
            <a:endParaRPr lang="uk-UA" dirty="0"/>
          </a:p>
          <a:p>
            <a:pPr algn="just"/>
            <a:r>
              <a:rPr lang="uk-UA" b="1" dirty="0"/>
              <a:t>2. Коефіцієнт фінансової залежності </a:t>
            </a:r>
            <a:r>
              <a:rPr lang="uk-UA" dirty="0"/>
              <a:t>– визначається 1 – коефіцієнт автономії (менше і до 0,5).</a:t>
            </a:r>
          </a:p>
          <a:p>
            <a:pPr algn="ctr"/>
            <a:r>
              <a:rPr lang="uk-UA" dirty="0" err="1"/>
              <a:t>Кф.залеж</a:t>
            </a:r>
            <a:r>
              <a:rPr lang="uk-UA" dirty="0"/>
              <a:t>. = 1 – </a:t>
            </a:r>
            <a:r>
              <a:rPr lang="uk-UA" dirty="0" err="1"/>
              <a:t>Кавт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9270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24DC205-E6CF-4341-88C4-7D638B1E0544}"/>
              </a:ext>
            </a:extLst>
          </p:cNvPr>
          <p:cNvSpPr txBox="1"/>
          <p:nvPr/>
        </p:nvSpPr>
        <p:spPr>
          <a:xfrm>
            <a:off x="1551991" y="751344"/>
            <a:ext cx="9088017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4. </a:t>
            </a:r>
            <a:r>
              <a:rPr lang="ru-RU" b="1" dirty="0" err="1"/>
              <a:t>Коефіцієнт</a:t>
            </a:r>
            <a:r>
              <a:rPr lang="ru-RU" b="1" dirty="0"/>
              <a:t> </a:t>
            </a:r>
            <a:r>
              <a:rPr lang="ru-RU" b="1" dirty="0" err="1"/>
              <a:t>фінансового</a:t>
            </a:r>
            <a:r>
              <a:rPr lang="ru-RU" b="1" dirty="0"/>
              <a:t> </a:t>
            </a:r>
            <a:r>
              <a:rPr lang="ru-RU" b="1" dirty="0" err="1"/>
              <a:t>ризику</a:t>
            </a:r>
            <a:r>
              <a:rPr lang="ru-RU" b="1" dirty="0"/>
              <a:t> </a:t>
            </a:r>
            <a:r>
              <a:rPr lang="ru-RU" dirty="0"/>
              <a:t>(плече </a:t>
            </a:r>
            <a:r>
              <a:rPr lang="ru-RU" dirty="0" err="1"/>
              <a:t>фінансового</a:t>
            </a:r>
            <a:r>
              <a:rPr lang="ru-RU" dirty="0"/>
              <a:t> </a:t>
            </a:r>
            <a:r>
              <a:rPr lang="ru-RU" dirty="0" err="1"/>
              <a:t>важеля</a:t>
            </a:r>
            <a:r>
              <a:rPr lang="ru-RU" dirty="0"/>
              <a:t>; </a:t>
            </a:r>
            <a:r>
              <a:rPr lang="ru-RU" dirty="0" err="1"/>
              <a:t>ліверидж</a:t>
            </a:r>
            <a:r>
              <a:rPr lang="ru-RU" dirty="0"/>
              <a:t>) –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відношенням</a:t>
            </a:r>
            <a:r>
              <a:rPr lang="ru-RU" dirty="0"/>
              <a:t> </a:t>
            </a:r>
            <a:r>
              <a:rPr lang="ru-RU" dirty="0" err="1"/>
              <a:t>залученого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до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(</a:t>
            </a:r>
            <a:r>
              <a:rPr lang="ru-RU" dirty="0" err="1"/>
              <a:t>критичне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&lt; 1; </a:t>
            </a:r>
            <a:r>
              <a:rPr lang="ru-RU" dirty="0" err="1"/>
              <a:t>нормальним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, коли </a:t>
            </a:r>
            <a:r>
              <a:rPr lang="ru-RU" dirty="0" err="1"/>
              <a:t>лише</a:t>
            </a:r>
            <a:r>
              <a:rPr lang="ru-RU" dirty="0"/>
              <a:t> третина </a:t>
            </a:r>
            <a:r>
              <a:rPr lang="ru-RU" dirty="0" err="1"/>
              <a:t>активів</a:t>
            </a:r>
            <a:r>
              <a:rPr lang="ru-RU" dirty="0"/>
              <a:t> (майна)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залученого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).</a:t>
            </a:r>
          </a:p>
          <a:p>
            <a:pPr algn="ctr"/>
            <a:r>
              <a:rPr lang="ru-RU" dirty="0" err="1"/>
              <a:t>Кфін.ризику</a:t>
            </a:r>
            <a:r>
              <a:rPr lang="ru-RU" dirty="0"/>
              <a:t> = ЗК / ВК</a:t>
            </a:r>
          </a:p>
          <a:p>
            <a:endParaRPr lang="ru-RU" dirty="0"/>
          </a:p>
          <a:p>
            <a:pPr algn="just"/>
            <a:r>
              <a:rPr lang="ru-RU" b="1" dirty="0"/>
              <a:t>5. </a:t>
            </a:r>
            <a:r>
              <a:rPr lang="ru-RU" b="1" dirty="0" err="1"/>
              <a:t>Коефіцієнт</a:t>
            </a:r>
            <a:r>
              <a:rPr lang="ru-RU" b="1" dirty="0"/>
              <a:t> </a:t>
            </a:r>
            <a:r>
              <a:rPr lang="ru-RU" b="1" dirty="0" err="1"/>
              <a:t>забезпеченості</a:t>
            </a:r>
            <a:r>
              <a:rPr lang="ru-RU" b="1" dirty="0"/>
              <a:t> </a:t>
            </a:r>
            <a:r>
              <a:rPr lang="ru-RU" b="1" dirty="0" err="1"/>
              <a:t>оборотних</a:t>
            </a:r>
            <a:r>
              <a:rPr lang="ru-RU" b="1" dirty="0"/>
              <a:t> </a:t>
            </a:r>
            <a:r>
              <a:rPr lang="ru-RU" b="1" dirty="0" err="1"/>
              <a:t>активів</a:t>
            </a:r>
            <a:r>
              <a:rPr lang="ru-RU" b="1" dirty="0"/>
              <a:t> </a:t>
            </a:r>
            <a:r>
              <a:rPr lang="ru-RU" b="1" dirty="0" err="1"/>
              <a:t>власним</a:t>
            </a:r>
            <a:r>
              <a:rPr lang="ru-RU" b="1" dirty="0"/>
              <a:t> </a:t>
            </a:r>
            <a:r>
              <a:rPr lang="ru-RU" b="1" dirty="0" err="1"/>
              <a:t>оборотним</a:t>
            </a:r>
            <a:r>
              <a:rPr lang="ru-RU" b="1" dirty="0"/>
              <a:t> </a:t>
            </a:r>
            <a:r>
              <a:rPr lang="ru-RU" b="1" dirty="0" err="1"/>
              <a:t>капіталом</a:t>
            </a:r>
            <a:r>
              <a:rPr lang="ru-RU" b="1" dirty="0"/>
              <a:t> </a:t>
            </a:r>
            <a:r>
              <a:rPr lang="ru-RU" dirty="0"/>
              <a:t>–</a:t>
            </a:r>
          </a:p>
          <a:p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відношенням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оборотного </a:t>
            </a:r>
            <a:r>
              <a:rPr lang="ru-RU" dirty="0" err="1"/>
              <a:t>капіталу</a:t>
            </a:r>
            <a:r>
              <a:rPr lang="ru-RU" dirty="0"/>
              <a:t> до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оборотних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endParaRPr lang="ru-RU" dirty="0"/>
          </a:p>
          <a:p>
            <a:r>
              <a:rPr lang="ru-RU" dirty="0" err="1"/>
              <a:t>підприємства</a:t>
            </a:r>
            <a:r>
              <a:rPr lang="ru-RU" dirty="0"/>
              <a:t> (</a:t>
            </a:r>
            <a:r>
              <a:rPr lang="ru-RU" dirty="0" err="1"/>
              <a:t>краще</a:t>
            </a:r>
            <a:r>
              <a:rPr lang="ru-RU" dirty="0"/>
              <a:t>, коли </a:t>
            </a:r>
            <a:r>
              <a:rPr lang="ru-RU" dirty="0" err="1"/>
              <a:t>вищий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).</a:t>
            </a:r>
          </a:p>
          <a:p>
            <a:pPr algn="ctr"/>
            <a:r>
              <a:rPr lang="ru-RU" dirty="0" err="1"/>
              <a:t>Кзабезп.ОА</a:t>
            </a:r>
            <a:r>
              <a:rPr lang="ru-RU" dirty="0"/>
              <a:t> = ВОА / ОА</a:t>
            </a:r>
          </a:p>
          <a:p>
            <a:pPr algn="ctr"/>
            <a:endParaRPr lang="ru-RU" dirty="0"/>
          </a:p>
          <a:p>
            <a:pPr algn="just"/>
            <a:r>
              <a:rPr lang="ru-RU" b="1" dirty="0"/>
              <a:t>6. </a:t>
            </a:r>
            <a:r>
              <a:rPr lang="ru-RU" b="1" dirty="0" err="1"/>
              <a:t>Коефіцієнт</a:t>
            </a:r>
            <a:r>
              <a:rPr lang="ru-RU" b="1" dirty="0"/>
              <a:t> </a:t>
            </a:r>
            <a:r>
              <a:rPr lang="ru-RU" b="1" dirty="0" err="1"/>
              <a:t>постійності</a:t>
            </a:r>
            <a:r>
              <a:rPr lang="ru-RU" b="1" dirty="0"/>
              <a:t> </a:t>
            </a:r>
            <a:r>
              <a:rPr lang="ru-RU" b="1" dirty="0" err="1"/>
              <a:t>активів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розраховується</a:t>
            </a:r>
            <a:r>
              <a:rPr lang="ru-RU" dirty="0"/>
              <a:t> </a:t>
            </a:r>
            <a:r>
              <a:rPr lang="ru-RU" dirty="0" err="1"/>
              <a:t>відношенням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 </a:t>
            </a:r>
            <a:r>
              <a:rPr lang="ru-RU" dirty="0" err="1"/>
              <a:t>необоротних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 до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(</a:t>
            </a:r>
            <a:r>
              <a:rPr lang="ru-RU" dirty="0" err="1"/>
              <a:t>критичне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= 1,0).</a:t>
            </a:r>
          </a:p>
          <a:p>
            <a:pPr algn="ctr"/>
            <a:r>
              <a:rPr lang="ru-RU" dirty="0" err="1"/>
              <a:t>Кпост.активів</a:t>
            </a:r>
            <a:r>
              <a:rPr lang="ru-RU" dirty="0"/>
              <a:t> = НА / ВК</a:t>
            </a:r>
          </a:p>
          <a:p>
            <a:pPr algn="just"/>
            <a:endParaRPr lang="ru-RU" dirty="0"/>
          </a:p>
          <a:p>
            <a:pPr algn="just"/>
            <a:r>
              <a:rPr lang="ru-RU" b="1" dirty="0"/>
              <a:t>7. </a:t>
            </a:r>
            <a:r>
              <a:rPr lang="ru-RU" b="1" dirty="0" err="1"/>
              <a:t>Коефіцієнт</a:t>
            </a:r>
            <a:r>
              <a:rPr lang="ru-RU" b="1" dirty="0"/>
              <a:t> </a:t>
            </a:r>
            <a:r>
              <a:rPr lang="ru-RU" b="1" dirty="0" err="1"/>
              <a:t>співвідношення</a:t>
            </a:r>
            <a:r>
              <a:rPr lang="ru-RU" b="1" dirty="0"/>
              <a:t> </a:t>
            </a:r>
            <a:r>
              <a:rPr lang="ru-RU" b="1" dirty="0" err="1"/>
              <a:t>оборотних</a:t>
            </a:r>
            <a:r>
              <a:rPr lang="ru-RU" b="1" dirty="0"/>
              <a:t> до </a:t>
            </a:r>
            <a:r>
              <a:rPr lang="ru-RU" b="1" dirty="0" err="1"/>
              <a:t>необоротних</a:t>
            </a:r>
            <a:r>
              <a:rPr lang="ru-RU" b="1" dirty="0"/>
              <a:t> </a:t>
            </a:r>
            <a:r>
              <a:rPr lang="ru-RU" b="1" dirty="0" err="1"/>
              <a:t>активів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відношенням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оборотних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 до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оборотних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(</a:t>
            </a:r>
            <a:r>
              <a:rPr lang="ru-RU" dirty="0" err="1"/>
              <a:t>критичне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виду </a:t>
            </a:r>
            <a:r>
              <a:rPr lang="ru-RU" dirty="0" err="1"/>
              <a:t>діяльності</a:t>
            </a:r>
            <a:r>
              <a:rPr lang="ru-RU" dirty="0"/>
              <a:t>).</a:t>
            </a:r>
          </a:p>
          <a:p>
            <a:pPr algn="ctr"/>
            <a:r>
              <a:rPr lang="ru-RU" dirty="0"/>
              <a:t>КОА і НА = ОА / НА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58019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ило">
  <a:themeElements>
    <a:clrScheme name="Мило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Мило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Мило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TM03457510[[fn=Мило]]</Template>
  <TotalTime>118</TotalTime>
  <Words>2274</Words>
  <Application>Microsoft Office PowerPoint</Application>
  <PresentationFormat>Широкий екран</PresentationFormat>
  <Paragraphs>157</Paragraphs>
  <Slides>26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26</vt:i4>
      </vt:variant>
    </vt:vector>
  </HeadingPairs>
  <TitlesOfParts>
    <vt:vector size="30" baseType="lpstr">
      <vt:lpstr>Garamond</vt:lpstr>
      <vt:lpstr>TimesNewRomanPS-BoldMT</vt:lpstr>
      <vt:lpstr>TimesNewRomanPSMT</vt:lpstr>
      <vt:lpstr>Мило</vt:lpstr>
      <vt:lpstr>Експертна діагностика фінансово-господарського стану підприємства. Частина 2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Експертна діагностика фінансово-господарського стану підприємства. Частина 2</dc:title>
  <dc:creator>Катерина Бужимська</dc:creator>
  <cp:lastModifiedBy>Svetlana</cp:lastModifiedBy>
  <cp:revision>21</cp:revision>
  <dcterms:created xsi:type="dcterms:W3CDTF">2020-11-24T07:25:01Z</dcterms:created>
  <dcterms:modified xsi:type="dcterms:W3CDTF">2024-01-24T10:13:55Z</dcterms:modified>
</cp:coreProperties>
</file>