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6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media/image1.jpeg" ContentType="image/jpeg"/>
  <Override PartName="/ppt/media/image13.wmf" ContentType="image/x-wmf"/>
  <Override PartName="/ppt/media/image2.png" ContentType="image/png"/>
  <Override PartName="/ppt/media/image5.png" ContentType="image/png"/>
  <Override PartName="/ppt/media/image3.jpeg" ContentType="image/jpeg"/>
  <Override PartName="/ppt/media/image4.png" ContentType="image/png"/>
  <Override PartName="/ppt/media/image8.jpeg" ContentType="image/jpeg"/>
  <Override PartName="/ppt/media/image6.png" ContentType="image/png"/>
  <Override PartName="/ppt/media/image9.png" ContentType="image/png"/>
  <Override PartName="/ppt/media/image7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4.gif" ContentType="image/gif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3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C184AF6-0D5E-4DED-B401-E4D25A8B876D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56E1997-6978-4BB1-AE10-814A6DD298CE}" type="slidenum">
              <a:rPr b="0" lang="ru-RU" sz="1200" spc="-1" strike="noStrike"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4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653AF7E-F4BC-4BA4-9102-DA4ECD0640A5}" type="slidenum">
              <a:rPr b="0" lang="ru-RU" sz="1200" spc="-1" strike="noStrike">
                <a:latin typeface="Arial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767DE102-AB30-4578-9F77-A795CB55CCEA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sldImg"/>
          </p:nvPr>
        </p:nvSpPr>
        <p:spPr>
          <a:xfrm>
            <a:off x="1144440" y="685800"/>
            <a:ext cx="4568040" cy="3426840"/>
          </a:xfrm>
          <a:prstGeom prst="rect">
            <a:avLst/>
          </a:prstGeom>
        </p:spPr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685800" y="4342680"/>
            <a:ext cx="5486040" cy="4114440"/>
          </a:xfrm>
          <a:prstGeom prst="rect">
            <a:avLst/>
          </a:prstGeom>
        </p:spPr>
        <p:txBody>
          <a:bodyPr lIns="94320" rIns="94320" tIns="47160" bIns="4716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448" name="CustomShape 4"/>
          <p:cNvSpPr/>
          <p:nvPr/>
        </p:nvSpPr>
        <p:spPr>
          <a:xfrm>
            <a:off x="0" y="0"/>
            <a:ext cx="297036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4320" rIns="94320" tIns="47160" bIns="47160">
            <a:noAutofit/>
          </a:bodyPr>
          <a:p>
            <a:pPr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+mn-ea"/>
              </a:rPr>
              <a:t>Rectors Teem 2013 ©</a:t>
            </a:r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685800" y="2292480"/>
            <a:ext cx="7771680" cy="5309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39920"/>
            <a:ext cx="777168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2292480"/>
            <a:ext cx="77716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<Relationship Id="rId3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047600" y="333360"/>
            <a:ext cx="7854120" cy="73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ОСНОВИ МЕДИЧНИХ ЗНАНЬ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1143000" y="1071720"/>
            <a:ext cx="7143120" cy="178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7000"/>
          </a:bodyPr>
          <a:p>
            <a:pPr algn="ctr">
              <a:lnSpc>
                <a:spcPct val="90000"/>
              </a:lnSpc>
              <a:spcBef>
                <a:spcPts val="641"/>
              </a:spcBef>
            </a:pPr>
            <a:r>
              <a:rPr b="1" lang="ru-RU" sz="2400" spc="-1" strike="noStrike">
                <a:solidFill>
                  <a:srgbClr val="8b8b8b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Лекція № 7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</a:pPr>
            <a:r>
              <a:rPr b="1" lang="ru-RU" sz="4000" spc="-1" strike="noStrike">
                <a:solidFill>
                  <a:srgbClr val="ff0000"/>
                </a:solidFill>
                <a:latin typeface="Arial Black"/>
              </a:rPr>
              <a:t>Рівні медичної допомоги, лікарняні установи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499"/>
              </a:spcBef>
            </a:pPr>
            <a:endParaRPr b="0" lang="ru-RU" sz="4000" spc="-1" strike="noStrike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173160" y="-144360"/>
            <a:ext cx="304200" cy="304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7" name="Picture 2" descr=""/>
          <p:cNvPicPr/>
          <p:nvPr/>
        </p:nvPicPr>
        <p:blipFill>
          <a:blip r:embed="rId1"/>
          <a:stretch/>
        </p:blipFill>
        <p:spPr>
          <a:xfrm>
            <a:off x="4929120" y="4000680"/>
            <a:ext cx="4214160" cy="2856600"/>
          </a:xfrm>
          <a:prstGeom prst="rect">
            <a:avLst/>
          </a:prstGeom>
          <a:ln>
            <a:noFill/>
          </a:ln>
        </p:spPr>
      </p:pic>
      <p:sp>
        <p:nvSpPr>
          <p:cNvPr id="238" name="Custom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9" name="Picture 7" descr=""/>
          <p:cNvPicPr/>
          <p:nvPr/>
        </p:nvPicPr>
        <p:blipFill>
          <a:blip r:embed="rId2"/>
          <a:srcRect l="8237" t="44931" r="62683" b="20906"/>
          <a:stretch/>
        </p:blipFill>
        <p:spPr>
          <a:xfrm>
            <a:off x="0" y="3929040"/>
            <a:ext cx="3857040" cy="2928240"/>
          </a:xfrm>
          <a:prstGeom prst="rect">
            <a:avLst/>
          </a:prstGeom>
          <a:ln w="9360">
            <a:noFill/>
          </a:ln>
        </p:spPr>
      </p:pic>
      <p:pic>
        <p:nvPicPr>
          <p:cNvPr id="240" name="Picture 9" descr=""/>
          <p:cNvPicPr/>
          <p:nvPr/>
        </p:nvPicPr>
        <p:blipFill>
          <a:blip r:embed="rId3"/>
          <a:srcRect l="0" t="0" r="0" b="9899"/>
          <a:stretch/>
        </p:blipFill>
        <p:spPr>
          <a:xfrm>
            <a:off x="3071880" y="3071880"/>
            <a:ext cx="2785320" cy="1571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57200" y="277920"/>
            <a:ext cx="822888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258" name="Table 2"/>
          <p:cNvGraphicFramePr/>
          <p:nvPr/>
        </p:nvGraphicFramePr>
        <p:xfrm>
          <a:off x="285840" y="1071720"/>
          <a:ext cx="8605080" cy="3777480"/>
        </p:xfrm>
        <a:graphic>
          <a:graphicData uri="http://schemas.openxmlformats.org/drawingml/2006/table">
            <a:tbl>
              <a:tblPr/>
              <a:tblGrid>
                <a:gridCol w="2249280"/>
                <a:gridCol w="3692520"/>
                <a:gridCol w="2663640"/>
              </a:tblGrid>
              <a:tr h="4014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764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1" i="1" lang="ru-RU" sz="24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Паліативна</a:t>
                      </a:r>
                      <a:r>
                        <a:rPr b="1" lang="ru-RU" sz="24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Комплекс заходів, спрямованих на 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полегшення фізичних та емоційних страждань пацієнтів на останніх стадіях перебігу невиліковних хвороб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, а також надання психосоціальної і моральної підтримки членам їх сімей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Надається 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медичним персоналом хоспісів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, а також 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соціальними працівниками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і іншими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6553080" y="6243480"/>
            <a:ext cx="213300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D5AE2592-8D15-449B-ADD6-90F62A300AAA}" type="slidenum">
              <a:rPr b="0" lang="ru-RU" sz="12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142920" y="-142920"/>
            <a:ext cx="90003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 cap="all">
                <a:solidFill>
                  <a:srgbClr val="7b34d2"/>
                </a:solidFill>
                <a:latin typeface="Arial Narrow"/>
              </a:rPr>
              <a:t>РОЗМЕЖУВАння ФУНКЦІй МЕДИЧНОЇ ДОПОМОГИ ЗА РІВНЯМИ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261" name="Group 3"/>
          <p:cNvGrpSpPr/>
          <p:nvPr/>
        </p:nvGrpSpPr>
        <p:grpSpPr>
          <a:xfrm>
            <a:off x="-55440" y="743040"/>
            <a:ext cx="2817000" cy="2175840"/>
            <a:chOff x="-55440" y="743040"/>
            <a:chExt cx="2817000" cy="2175840"/>
          </a:xfrm>
        </p:grpSpPr>
        <p:pic>
          <p:nvPicPr>
            <p:cNvPr id="262" name="Заголовок 1" descr=""/>
            <p:cNvPicPr/>
            <p:nvPr/>
          </p:nvPicPr>
          <p:blipFill>
            <a:blip r:embed="rId1"/>
            <a:stretch/>
          </p:blipFill>
          <p:spPr>
            <a:xfrm>
              <a:off x="-55440" y="743040"/>
              <a:ext cx="2817000" cy="217584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63" name="CustomShape 4"/>
            <p:cNvSpPr/>
            <p:nvPr/>
          </p:nvSpPr>
          <p:spPr>
            <a:xfrm>
              <a:off x="295200" y="1081080"/>
              <a:ext cx="2123280" cy="1480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2160" rIns="92160" tIns="46080" bIns="46080" anchor="ctr"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c0504d"/>
                  </a:solidFill>
                  <a:latin typeface="Arial"/>
                  <a:ea typeface="DejaVu Sans"/>
                </a:rPr>
                <a:t>ЦЕНТР ПЕРВИННОЇ МЕДИКО-САНІТАРНОЇ ДОПОМОГИ</a:t>
              </a:r>
              <a:endParaRPr b="0" lang="ru-RU" sz="2000" spc="-1" strike="noStrike">
                <a:latin typeface="Arial"/>
              </a:endParaRPr>
            </a:p>
          </p:txBody>
        </p:sp>
      </p:grpSp>
      <p:grpSp>
        <p:nvGrpSpPr>
          <p:cNvPr id="264" name="Group 5"/>
          <p:cNvGrpSpPr/>
          <p:nvPr/>
        </p:nvGrpSpPr>
        <p:grpSpPr>
          <a:xfrm>
            <a:off x="2639880" y="1000080"/>
            <a:ext cx="3371040" cy="1780560"/>
            <a:chOff x="2639880" y="1000080"/>
            <a:chExt cx="3371040" cy="1780560"/>
          </a:xfrm>
        </p:grpSpPr>
        <p:pic>
          <p:nvPicPr>
            <p:cNvPr id="265" name="Text Box 6" descr=""/>
            <p:cNvPicPr/>
            <p:nvPr/>
          </p:nvPicPr>
          <p:blipFill>
            <a:blip r:embed="rId2"/>
            <a:stretch/>
          </p:blipFill>
          <p:spPr>
            <a:xfrm>
              <a:off x="2639880" y="1067040"/>
              <a:ext cx="3371040" cy="17136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66" name="CustomShape 6"/>
            <p:cNvSpPr/>
            <p:nvPr/>
          </p:nvSpPr>
          <p:spPr>
            <a:xfrm>
              <a:off x="2714400" y="1000080"/>
              <a:ext cx="3132360" cy="130968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ffff"/>
                  </a:solidFill>
                  <a:latin typeface="Arial Narrow"/>
                  <a:ea typeface="DejaVu Sans"/>
                </a:rPr>
                <a:t>ПОВНОЦІННИЙ СТАЦІОНАР</a:t>
              </a:r>
              <a:endParaRPr b="0" lang="ru-RU" sz="2000" spc="-1" strike="noStrike">
                <a:latin typeface="Arial"/>
              </a:endParaRPr>
            </a:p>
            <a:p>
              <a:pPr marL="216000" indent="-215640" algn="just"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"/>
              </a:pPr>
              <a:r>
                <a:rPr b="1" lang="ru-RU" sz="2000" spc="-1" strike="noStrike">
                  <a:solidFill>
                    <a:srgbClr val="ffffff"/>
                  </a:solidFill>
                  <a:latin typeface="Arial Narrow"/>
                  <a:ea typeface="DejaVu Sans"/>
                </a:rPr>
                <a:t> </a:t>
              </a:r>
              <a:r>
                <a:rPr b="1" lang="ru-RU" sz="2000" spc="-1" strike="noStrike">
                  <a:solidFill>
                    <a:srgbClr val="ffffff"/>
                  </a:solidFill>
                  <a:latin typeface="Arial Narrow"/>
                  <a:ea typeface="DejaVu Sans"/>
                </a:rPr>
                <a:t>100 тис.населення</a:t>
              </a:r>
              <a:endParaRPr b="0" lang="ru-RU" sz="2000" spc="-1" strike="noStrike">
                <a:latin typeface="Arial"/>
              </a:endParaRPr>
            </a:p>
            <a:p>
              <a:pPr marL="216000" indent="-215640" algn="just"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"/>
              </a:pPr>
              <a:r>
                <a:rPr b="1" lang="ru-RU" sz="2000" spc="-1" strike="noStrike">
                  <a:solidFill>
                    <a:srgbClr val="ffffff"/>
                  </a:solidFill>
                  <a:latin typeface="Arial Narrow"/>
                  <a:ea typeface="DejaVu Sans"/>
                </a:rPr>
                <a:t> </a:t>
              </a:r>
              <a:r>
                <a:rPr b="1" lang="ru-RU" sz="2000" spc="-1" strike="noStrike">
                  <a:solidFill>
                    <a:srgbClr val="ffffff"/>
                  </a:solidFill>
                  <a:latin typeface="Arial Narrow"/>
                  <a:ea typeface="DejaVu Sans"/>
                </a:rPr>
                <a:t>4000 операцій</a:t>
              </a:r>
              <a:endParaRPr b="0" lang="ru-RU" sz="2000" spc="-1" strike="noStrike">
                <a:latin typeface="Arial"/>
              </a:endParaRPr>
            </a:p>
            <a:p>
              <a:pPr marL="216000" indent="-215640" algn="just">
                <a:lnSpc>
                  <a:spcPct val="100000"/>
                </a:lnSpc>
                <a:buClr>
                  <a:srgbClr val="ffffff"/>
                </a:buClr>
                <a:buFont typeface="Wingdings" charset="2"/>
                <a:buChar char=""/>
              </a:pPr>
              <a:r>
                <a:rPr b="1" lang="ru-RU" sz="2000" spc="-1" strike="noStrike">
                  <a:solidFill>
                    <a:srgbClr val="ffffff"/>
                  </a:solidFill>
                  <a:latin typeface="Arial Narrow"/>
                  <a:ea typeface="DejaVu Sans"/>
                </a:rPr>
                <a:t> </a:t>
              </a:r>
              <a:r>
                <a:rPr b="1" lang="ru-RU" sz="2000" spc="-1" strike="noStrike">
                  <a:solidFill>
                    <a:srgbClr val="ffffff"/>
                  </a:solidFill>
                  <a:latin typeface="Arial Narrow"/>
                  <a:ea typeface="DejaVu Sans"/>
                </a:rPr>
                <a:t>400 пологів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267" name="CustomShape 7"/>
          <p:cNvSpPr/>
          <p:nvPr/>
        </p:nvSpPr>
        <p:spPr>
          <a:xfrm>
            <a:off x="2714760" y="4000680"/>
            <a:ext cx="1928160" cy="69984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dce6f2"/>
                </a:solidFill>
                <a:latin typeface="Arial Narrow"/>
                <a:ea typeface="DejaVu Sans"/>
              </a:rPr>
              <a:t>ЛІКАРНЯ ДЛЯ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dce6f2"/>
                </a:solidFill>
                <a:latin typeface="Arial Narrow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dce6f2"/>
                </a:solidFill>
                <a:latin typeface="Arial Narrow"/>
                <a:ea typeface="DejaVu Sans"/>
              </a:rPr>
              <a:t>ХРОН.  ХВОРИХ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8" name="CustomShape 8"/>
          <p:cNvSpPr/>
          <p:nvPr/>
        </p:nvSpPr>
        <p:spPr>
          <a:xfrm>
            <a:off x="2857680" y="4857840"/>
            <a:ext cx="2285280" cy="69984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dce6f2"/>
                </a:solidFill>
                <a:latin typeface="Arial Narrow"/>
                <a:ea typeface="DejaVu Sans"/>
              </a:rPr>
              <a:t>РЕАБІЛІТАЦІЙНИЙ  ЦЕНТР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69" name="CustomShape 9"/>
          <p:cNvSpPr/>
          <p:nvPr/>
        </p:nvSpPr>
        <p:spPr>
          <a:xfrm>
            <a:off x="2714760" y="3500280"/>
            <a:ext cx="1213560" cy="45576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dce6f2"/>
                </a:solidFill>
                <a:latin typeface="Arial Narrow"/>
                <a:ea typeface="DejaVu Sans"/>
              </a:rPr>
              <a:t>ХОСПІС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0" name="CustomShape 10"/>
          <p:cNvSpPr/>
          <p:nvPr/>
        </p:nvSpPr>
        <p:spPr>
          <a:xfrm>
            <a:off x="2857680" y="5643720"/>
            <a:ext cx="2791800" cy="1004760"/>
          </a:xfrm>
          <a:prstGeom prst="rect">
            <a:avLst/>
          </a:prstGeom>
          <a:solidFill>
            <a:srgbClr val="7030a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dce6f2"/>
                </a:solidFill>
                <a:latin typeface="Arial Narrow"/>
                <a:ea typeface="DejaVu Sans"/>
              </a:rPr>
              <a:t>БУДИНОК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dce6f2"/>
                </a:solidFill>
                <a:latin typeface="Arial Narrow"/>
                <a:ea typeface="DejaVu Sans"/>
              </a:rPr>
              <a:t>СЕСТРИНСЬКОГО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dce6f2"/>
                </a:solidFill>
                <a:latin typeface="Arial Narrow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dce6f2"/>
                </a:solidFill>
                <a:latin typeface="Arial Narrow"/>
                <a:ea typeface="DejaVu Sans"/>
              </a:rPr>
              <a:t>ДОГЛЯДУ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1" name="CustomShape 11"/>
          <p:cNvSpPr/>
          <p:nvPr/>
        </p:nvSpPr>
        <p:spPr>
          <a:xfrm>
            <a:off x="6357960" y="1643040"/>
            <a:ext cx="2785320" cy="4444200"/>
          </a:xfrm>
          <a:prstGeom prst="bevel">
            <a:avLst>
              <a:gd name="adj" fmla="val 12500"/>
            </a:avLst>
          </a:prstGeom>
          <a:solidFill>
            <a:srgbClr val="92d050"/>
          </a:solidFill>
          <a:ln>
            <a:solidFill>
              <a:srgbClr val="92d050"/>
            </a:solidFill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63636"/>
                </a:solidFill>
                <a:latin typeface="Arial Narrow"/>
                <a:ea typeface="DejaVu Sans"/>
              </a:rPr>
              <a:t>ЗАКЛАДИ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63636"/>
                </a:solidFill>
                <a:latin typeface="Arial Narrow"/>
                <a:ea typeface="DejaVu Sans"/>
              </a:rPr>
              <a:t> </a:t>
            </a:r>
            <a:r>
              <a:rPr b="1" lang="ru-RU" sz="2400" spc="-1" strike="noStrike">
                <a:solidFill>
                  <a:srgbClr val="363636"/>
                </a:solidFill>
                <a:latin typeface="Arial Narrow"/>
                <a:ea typeface="DejaVu Sans"/>
              </a:rPr>
              <a:t>ВИСОКО-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63636"/>
                </a:solidFill>
                <a:latin typeface="Arial Narrow"/>
                <a:ea typeface="DejaVu Sans"/>
              </a:rPr>
              <a:t>СПЕЦІАЛІЗО-ВАНОЇ ДОПОМОГИ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63636"/>
                </a:solidFill>
                <a:latin typeface="Arial Narrow"/>
                <a:ea typeface="DejaVu Sans"/>
              </a:rPr>
              <a:t>УНІВЕРСИ-</a:t>
            </a:r>
            <a:br/>
            <a:r>
              <a:rPr b="1" lang="ru-RU" sz="2400" spc="-1" strike="noStrike">
                <a:solidFill>
                  <a:srgbClr val="363636"/>
                </a:solidFill>
                <a:latin typeface="Arial Narrow"/>
                <a:ea typeface="DejaVu Sans"/>
              </a:rPr>
              <a:t>ТЕТСЬКІ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363636"/>
                </a:solidFill>
                <a:latin typeface="Arial Narrow"/>
                <a:ea typeface="DejaVu Sans"/>
              </a:rPr>
              <a:t>КЛІНІКИ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2" name="CustomShape 12"/>
          <p:cNvSpPr/>
          <p:nvPr/>
        </p:nvSpPr>
        <p:spPr>
          <a:xfrm>
            <a:off x="2714760" y="2428920"/>
            <a:ext cx="2999520" cy="71352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КОНСУЛЬТАТИВНО-ДІАГНОСТИЧНИЙ ЦЕНТР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3" name="CustomShape 13"/>
          <p:cNvSpPr/>
          <p:nvPr/>
        </p:nvSpPr>
        <p:spPr>
          <a:xfrm>
            <a:off x="357120" y="4429080"/>
            <a:ext cx="2214000" cy="1213560"/>
          </a:xfrm>
          <a:prstGeom prst="ellipse">
            <a:avLst/>
          </a:prstGeom>
          <a:solidFill>
            <a:srgbClr val="ffff00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283114"/>
                </a:solidFill>
                <a:latin typeface="Arial Narrow"/>
                <a:ea typeface="DejaVu Sans"/>
              </a:rPr>
              <a:t>АМБУЛАТОРІЯ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283114"/>
                </a:solidFill>
                <a:latin typeface="Arial Narrow"/>
                <a:ea typeface="DejaVu Sans"/>
              </a:rPr>
              <a:t>СІМЕЙНОГО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283114"/>
                </a:solidFill>
                <a:latin typeface="Arial Narrow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283114"/>
                </a:solidFill>
                <a:latin typeface="Arial Narrow"/>
                <a:ea typeface="DejaVu Sans"/>
              </a:rPr>
              <a:t>ЛІКАРЯ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4" name="CustomShape 14"/>
          <p:cNvSpPr/>
          <p:nvPr/>
        </p:nvSpPr>
        <p:spPr>
          <a:xfrm>
            <a:off x="214200" y="3500280"/>
            <a:ext cx="1928160" cy="999360"/>
          </a:xfrm>
          <a:prstGeom prst="flowChartMultidocument">
            <a:avLst/>
          </a:prstGeom>
          <a:solidFill>
            <a:srgbClr val="ff9966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6a"/>
                </a:solidFill>
                <a:latin typeface="Arial Narrow"/>
                <a:ea typeface="DejaVu Sans"/>
              </a:rPr>
              <a:t>ДЕННИЙ 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6a"/>
                </a:solidFill>
                <a:latin typeface="Arial Narrow"/>
                <a:ea typeface="DejaVu Sans"/>
              </a:rPr>
              <a:t>СТАЦІОНАР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5" name="CustomShape 15"/>
          <p:cNvSpPr/>
          <p:nvPr/>
        </p:nvSpPr>
        <p:spPr>
          <a:xfrm>
            <a:off x="0" y="5500800"/>
            <a:ext cx="1785240" cy="1142280"/>
          </a:xfrm>
          <a:prstGeom prst="triangle">
            <a:avLst>
              <a:gd name="adj" fmla="val 50814"/>
            </a:avLst>
          </a:prstGeom>
          <a:solidFill>
            <a:schemeClr val="accent5">
              <a:lumMod val="50000"/>
            </a:schemeClr>
          </a:solidFill>
          <a:ln w="9360">
            <a:solidFill>
              <a:schemeClr val="tx1"/>
            </a:solidFill>
            <a:miter/>
          </a:ln>
          <a:effectLst>
            <a:outerShdw algn="ctr" dir="18900000" dist="106914" rotWithShape="0">
              <a:schemeClr val="accent5">
                <a:lumMod val="25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2dcdb"/>
                </a:solidFill>
                <a:latin typeface="Arial"/>
                <a:ea typeface="DejaVu Sans"/>
              </a:rPr>
              <a:t>ФАП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6" name="CustomShape 16"/>
          <p:cNvSpPr/>
          <p:nvPr/>
        </p:nvSpPr>
        <p:spPr>
          <a:xfrm>
            <a:off x="4572000" y="3143160"/>
            <a:ext cx="1713960" cy="1948320"/>
          </a:xfrm>
          <a:prstGeom prst="plus">
            <a:avLst>
              <a:gd name="adj" fmla="val 2500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Arial Narrow"/>
                <a:ea typeface="DejaVu Sans"/>
              </a:rPr>
              <a:t>ШВИДКА ДОПОМОГА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77" name="Line 17"/>
          <p:cNvSpPr/>
          <p:nvPr/>
        </p:nvSpPr>
        <p:spPr>
          <a:xfrm>
            <a:off x="2643120" y="785520"/>
            <a:ext cx="0" cy="185760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Line 18"/>
          <p:cNvSpPr/>
          <p:nvPr/>
        </p:nvSpPr>
        <p:spPr>
          <a:xfrm flipH="1">
            <a:off x="6286320" y="857160"/>
            <a:ext cx="1440" cy="600228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9" name="CustomShape 19"/>
          <p:cNvSpPr/>
          <p:nvPr/>
        </p:nvSpPr>
        <p:spPr>
          <a:xfrm>
            <a:off x="142920" y="-285840"/>
            <a:ext cx="900036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0"/>
          <p:cNvSpPr/>
          <p:nvPr/>
        </p:nvSpPr>
        <p:spPr>
          <a:xfrm>
            <a:off x="1000080" y="428760"/>
            <a:ext cx="428040" cy="570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00"/>
                </a:solidFill>
                <a:latin typeface="Arial Narrow"/>
                <a:ea typeface="DejaVu Sans"/>
              </a:rPr>
              <a:t>І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81" name="CustomShape 21"/>
          <p:cNvSpPr/>
          <p:nvPr/>
        </p:nvSpPr>
        <p:spPr>
          <a:xfrm>
            <a:off x="3857760" y="500040"/>
            <a:ext cx="428040" cy="570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00"/>
                </a:solidFill>
                <a:latin typeface="Arial Narrow"/>
                <a:ea typeface="DejaVu Sans"/>
              </a:rPr>
              <a:t>ІІ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82" name="CustomShape 22"/>
          <p:cNvSpPr/>
          <p:nvPr/>
        </p:nvSpPr>
        <p:spPr>
          <a:xfrm>
            <a:off x="7286760" y="571320"/>
            <a:ext cx="428040" cy="5709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00"/>
                </a:solidFill>
                <a:latin typeface="Arial Narrow"/>
                <a:ea typeface="DejaVu Sans"/>
              </a:rPr>
              <a:t>ІІІ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83" name="CustomShape 23"/>
          <p:cNvSpPr/>
          <p:nvPr/>
        </p:nvSpPr>
        <p:spPr>
          <a:xfrm>
            <a:off x="685800" y="6248520"/>
            <a:ext cx="190440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24"/>
          <p:cNvSpPr/>
          <p:nvPr/>
        </p:nvSpPr>
        <p:spPr>
          <a:xfrm>
            <a:off x="6553080" y="6248520"/>
            <a:ext cx="190440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>
              <a:lnSpc>
                <a:spcPct val="100000"/>
              </a:lnSpc>
            </a:pPr>
            <a:fld id="{C66642D3-9BFE-4D94-8469-CEB0672904F9}" type="slidenum">
              <a:rPr b="0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285" name="Line 25"/>
          <p:cNvSpPr/>
          <p:nvPr/>
        </p:nvSpPr>
        <p:spPr>
          <a:xfrm>
            <a:off x="2643120" y="3429000"/>
            <a:ext cx="0" cy="3429000"/>
          </a:xfrm>
          <a:prstGeom prst="line">
            <a:avLst/>
          </a:prstGeom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250920" y="2997360"/>
            <a:ext cx="1728000" cy="3671280"/>
          </a:xfrm>
          <a:prstGeom prst="curvedRightArrow">
            <a:avLst>
              <a:gd name="adj1" fmla="val 42479"/>
              <a:gd name="adj2" fmla="val 84959"/>
              <a:gd name="adj3" fmla="val 33333"/>
            </a:avLst>
          </a:prstGeom>
          <a:solidFill>
            <a:srgbClr val="99cc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2"/>
          <p:cNvSpPr/>
          <p:nvPr/>
        </p:nvSpPr>
        <p:spPr>
          <a:xfrm>
            <a:off x="3348000" y="3068640"/>
            <a:ext cx="2015280" cy="21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3"/>
          <p:cNvSpPr/>
          <p:nvPr/>
        </p:nvSpPr>
        <p:spPr>
          <a:xfrm rot="20364000">
            <a:off x="3177720" y="2604960"/>
            <a:ext cx="2113920" cy="246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155" y="0"/>
                </a:moveTo>
                <a:lnTo>
                  <a:pt x="16155" y="5067"/>
                </a:lnTo>
                <a:lnTo>
                  <a:pt x="3375" y="5067"/>
                </a:lnTo>
                <a:lnTo>
                  <a:pt x="3375" y="16533"/>
                </a:lnTo>
                <a:lnTo>
                  <a:pt x="16155" y="16533"/>
                </a:lnTo>
                <a:lnTo>
                  <a:pt x="16155" y="21600"/>
                </a:lnTo>
                <a:lnTo>
                  <a:pt x="21600" y="10800"/>
                </a:lnTo>
                <a:lnTo>
                  <a:pt x="16155" y="0"/>
                </a:lnTo>
                <a:close/>
                <a:moveTo>
                  <a:pt x="1350" y="5067"/>
                </a:moveTo>
                <a:lnTo>
                  <a:pt x="1350" y="16533"/>
                </a:lnTo>
                <a:lnTo>
                  <a:pt x="2700" y="16533"/>
                </a:lnTo>
                <a:lnTo>
                  <a:pt x="2700" y="5067"/>
                </a:lnTo>
                <a:lnTo>
                  <a:pt x="1350" y="5067"/>
                </a:lnTo>
                <a:close/>
                <a:moveTo>
                  <a:pt x="0" y="5067"/>
                </a:moveTo>
                <a:lnTo>
                  <a:pt x="0" y="16533"/>
                </a:lnTo>
                <a:lnTo>
                  <a:pt x="675" y="16533"/>
                </a:lnTo>
                <a:lnTo>
                  <a:pt x="675" y="5067"/>
                </a:lnTo>
                <a:lnTo>
                  <a:pt x="0" y="5067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4"/>
          <p:cNvSpPr/>
          <p:nvPr/>
        </p:nvSpPr>
        <p:spPr>
          <a:xfrm rot="16200000">
            <a:off x="2087280" y="2097720"/>
            <a:ext cx="1078920" cy="43092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9933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5"/>
          <p:cNvSpPr/>
          <p:nvPr/>
        </p:nvSpPr>
        <p:spPr>
          <a:xfrm>
            <a:off x="826920" y="1628640"/>
            <a:ext cx="1728000" cy="1294560"/>
          </a:xfrm>
          <a:prstGeom prst="ellipse">
            <a:avLst/>
          </a:prstGeom>
          <a:solidFill>
            <a:srgbClr val="cc99ff">
              <a:alpha val="50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Надання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допомоги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в амбулаторі</a:t>
            </a: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ї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1" name="CustomShape 6"/>
          <p:cNvSpPr/>
          <p:nvPr/>
        </p:nvSpPr>
        <p:spPr>
          <a:xfrm>
            <a:off x="1187280" y="2708280"/>
            <a:ext cx="2375640" cy="1272600"/>
          </a:xfrm>
          <a:prstGeom prst="ellipse">
            <a:avLst/>
          </a:prstGeom>
          <a:solidFill>
            <a:srgbClr val="cc3399"/>
          </a:solidFill>
          <a:ln w="9360">
            <a:solidFill>
              <a:schemeClr val="tx1"/>
            </a:solidFill>
            <a:round/>
          </a:ln>
          <a:effectLst>
            <a:outerShdw algn="tl" dir="13500000" dist="106914" rotWithShape="0" sx="75000" sy="7500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00"/>
                </a:solidFill>
                <a:latin typeface="Arial"/>
                <a:ea typeface="DejaVu Sans"/>
              </a:rPr>
              <a:t>Амбулаторія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00"/>
                </a:solidFill>
                <a:latin typeface="Arial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ffff00"/>
                </a:solidFill>
                <a:latin typeface="Arial"/>
                <a:ea typeface="DejaVu Sans"/>
              </a:rPr>
              <a:t>на 1200 населення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2" name="CustomShape 7"/>
          <p:cNvSpPr/>
          <p:nvPr/>
        </p:nvSpPr>
        <p:spPr>
          <a:xfrm>
            <a:off x="1042920" y="4365720"/>
            <a:ext cx="1728000" cy="1078920"/>
          </a:xfrm>
          <a:prstGeom prst="ellipse">
            <a:avLst/>
          </a:prstGeom>
          <a:solidFill>
            <a:srgbClr val="ff99cc">
              <a:alpha val="42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Надання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допомоги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b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на ФАПі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3" name="CustomShape 8"/>
          <p:cNvSpPr/>
          <p:nvPr/>
        </p:nvSpPr>
        <p:spPr>
          <a:xfrm>
            <a:off x="250920" y="115920"/>
            <a:ext cx="8713080" cy="11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80000"/>
              </a:lnSpc>
            </a:pPr>
            <a:r>
              <a:rPr b="1" lang="ru-RU" sz="2400" spc="-1" strike="noStrike">
                <a:solidFill>
                  <a:srgbClr val="00b050"/>
                </a:solidFill>
                <a:latin typeface="Calibri"/>
              </a:rPr>
              <a:t>Система роботи з пацієнтом на первинному рівні надання медичної допомоги в сільській місцевості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294" name="Group 9"/>
          <p:cNvGrpSpPr/>
          <p:nvPr/>
        </p:nvGrpSpPr>
        <p:grpSpPr>
          <a:xfrm>
            <a:off x="900000" y="5300640"/>
            <a:ext cx="385560" cy="1150920"/>
            <a:chOff x="900000" y="5300640"/>
            <a:chExt cx="385560" cy="1150920"/>
          </a:xfrm>
        </p:grpSpPr>
        <p:sp>
          <p:nvSpPr>
            <p:cNvPr id="295" name="CustomShape 10"/>
            <p:cNvSpPr/>
            <p:nvPr/>
          </p:nvSpPr>
          <p:spPr>
            <a:xfrm>
              <a:off x="900000" y="5300640"/>
              <a:ext cx="385200" cy="11502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CustomShape 11"/>
            <p:cNvSpPr/>
            <p:nvPr/>
          </p:nvSpPr>
          <p:spPr>
            <a:xfrm>
              <a:off x="1011240" y="5300640"/>
              <a:ext cx="218880" cy="2188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Line 12"/>
            <p:cNvSpPr/>
            <p:nvPr/>
          </p:nvSpPr>
          <p:spPr>
            <a:xfrm>
              <a:off x="1119960" y="5464800"/>
              <a:ext cx="0" cy="492840"/>
            </a:xfrm>
            <a:prstGeom prst="line">
              <a:avLst/>
            </a:prstGeom>
            <a:ln w="1396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Line 13"/>
            <p:cNvSpPr/>
            <p:nvPr/>
          </p:nvSpPr>
          <p:spPr>
            <a:xfrm flipH="1">
              <a:off x="900000" y="5903280"/>
              <a:ext cx="219960" cy="5482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Line 14"/>
            <p:cNvSpPr/>
            <p:nvPr/>
          </p:nvSpPr>
          <p:spPr>
            <a:xfrm>
              <a:off x="1119960" y="5903280"/>
              <a:ext cx="165600" cy="5482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Line 15"/>
            <p:cNvSpPr/>
            <p:nvPr/>
          </p:nvSpPr>
          <p:spPr>
            <a:xfrm flipH="1">
              <a:off x="954360" y="5628960"/>
              <a:ext cx="165600" cy="2188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Line 16"/>
            <p:cNvSpPr/>
            <p:nvPr/>
          </p:nvSpPr>
          <p:spPr>
            <a:xfrm>
              <a:off x="1119960" y="5628960"/>
              <a:ext cx="165600" cy="218880"/>
            </a:xfrm>
            <a:prstGeom prst="line">
              <a:avLst/>
            </a:prstGeom>
            <a:ln w="763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2" name="CustomShape 17"/>
          <p:cNvSpPr/>
          <p:nvPr/>
        </p:nvSpPr>
        <p:spPr>
          <a:xfrm>
            <a:off x="1403280" y="5950080"/>
            <a:ext cx="1078920" cy="43092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18"/>
          <p:cNvSpPr/>
          <p:nvPr/>
        </p:nvSpPr>
        <p:spPr>
          <a:xfrm rot="16200000">
            <a:off x="2376360" y="4833000"/>
            <a:ext cx="1078920" cy="430920"/>
          </a:xfrm>
          <a:prstGeom prst="curvedUpArrow">
            <a:avLst>
              <a:gd name="adj1" fmla="val 17650"/>
              <a:gd name="adj2" fmla="val 67650"/>
              <a:gd name="adj3" fmla="val 33333"/>
            </a:avLst>
          </a:prstGeom>
          <a:solidFill>
            <a:srgbClr val="9933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19"/>
          <p:cNvSpPr/>
          <p:nvPr/>
        </p:nvSpPr>
        <p:spPr>
          <a:xfrm>
            <a:off x="2987640" y="6307200"/>
            <a:ext cx="1078920" cy="21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20"/>
          <p:cNvSpPr/>
          <p:nvPr/>
        </p:nvSpPr>
        <p:spPr>
          <a:xfrm>
            <a:off x="4284720" y="6380280"/>
            <a:ext cx="4679280" cy="288360"/>
          </a:xfrm>
          <a:prstGeom prst="roundRect">
            <a:avLst>
              <a:gd name="adj" fmla="val 16667"/>
            </a:avLst>
          </a:prstGeom>
          <a:solidFill>
            <a:srgbClr val="ff0000">
              <a:alpha val="66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Виклик швидкої допомоги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6" name="CustomShape 21"/>
          <p:cNvSpPr/>
          <p:nvPr/>
        </p:nvSpPr>
        <p:spPr>
          <a:xfrm>
            <a:off x="2987640" y="5950080"/>
            <a:ext cx="1078920" cy="215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6059" y="0"/>
                </a:moveTo>
                <a:lnTo>
                  <a:pt x="16059" y="4902"/>
                </a:lnTo>
                <a:lnTo>
                  <a:pt x="3375" y="4902"/>
                </a:lnTo>
                <a:lnTo>
                  <a:pt x="3375" y="16698"/>
                </a:lnTo>
                <a:lnTo>
                  <a:pt x="16059" y="16698"/>
                </a:lnTo>
                <a:lnTo>
                  <a:pt x="16059" y="21600"/>
                </a:lnTo>
                <a:lnTo>
                  <a:pt x="21600" y="10800"/>
                </a:lnTo>
                <a:lnTo>
                  <a:pt x="16059" y="0"/>
                </a:lnTo>
                <a:close/>
                <a:moveTo>
                  <a:pt x="1350" y="4902"/>
                </a:moveTo>
                <a:lnTo>
                  <a:pt x="1350" y="16698"/>
                </a:lnTo>
                <a:lnTo>
                  <a:pt x="2700" y="16698"/>
                </a:lnTo>
                <a:lnTo>
                  <a:pt x="2700" y="4902"/>
                </a:lnTo>
                <a:lnTo>
                  <a:pt x="1350" y="4902"/>
                </a:lnTo>
                <a:close/>
                <a:moveTo>
                  <a:pt x="0" y="4902"/>
                </a:moveTo>
                <a:lnTo>
                  <a:pt x="0" y="16698"/>
                </a:lnTo>
                <a:lnTo>
                  <a:pt x="675" y="16698"/>
                </a:lnTo>
                <a:lnTo>
                  <a:pt x="675" y="4902"/>
                </a:lnTo>
                <a:lnTo>
                  <a:pt x="0" y="4902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22"/>
          <p:cNvSpPr/>
          <p:nvPr/>
        </p:nvSpPr>
        <p:spPr>
          <a:xfrm>
            <a:off x="4211640" y="5659560"/>
            <a:ext cx="4823640" cy="57708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Запис на прийом до сімейного лікаря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у визначені дні прийому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8" name="CustomShape 23"/>
          <p:cNvSpPr/>
          <p:nvPr/>
        </p:nvSpPr>
        <p:spPr>
          <a:xfrm rot="17373600">
            <a:off x="2158920" y="4257720"/>
            <a:ext cx="2736000" cy="936000"/>
          </a:xfrm>
          <a:prstGeom prst="curvedUpArrow">
            <a:avLst>
              <a:gd name="adj1" fmla="val 24594"/>
              <a:gd name="adj2" fmla="val 83034"/>
              <a:gd name="adj3" fmla="val 33333"/>
            </a:avLst>
          </a:prstGeom>
          <a:solidFill>
            <a:srgbClr val="ff00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24"/>
          <p:cNvSpPr/>
          <p:nvPr/>
        </p:nvSpPr>
        <p:spPr>
          <a:xfrm>
            <a:off x="5327640" y="2852640"/>
            <a:ext cx="3707640" cy="50400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Направлення до стаціонару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0" name="CustomShape 25"/>
          <p:cNvSpPr/>
          <p:nvPr/>
        </p:nvSpPr>
        <p:spPr>
          <a:xfrm>
            <a:off x="5256360" y="1844640"/>
            <a:ext cx="3707640" cy="79128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Направлення на районний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рівень для діагностичних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досліджень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1" name="CustomShape 26"/>
          <p:cNvSpPr/>
          <p:nvPr/>
        </p:nvSpPr>
        <p:spPr>
          <a:xfrm>
            <a:off x="0" y="3645000"/>
            <a:ext cx="1654920" cy="747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8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Об'їзд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закріплених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Arial"/>
                <a:ea typeface="DejaVu Sans"/>
              </a:rPr>
              <a:t>ФАПів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2" name="CustomShape 27"/>
          <p:cNvSpPr/>
          <p:nvPr/>
        </p:nvSpPr>
        <p:spPr>
          <a:xfrm>
            <a:off x="4068720" y="4365720"/>
            <a:ext cx="2807640" cy="718560"/>
          </a:xfrm>
          <a:prstGeom prst="roundRect">
            <a:avLst>
              <a:gd name="adj" fmla="val 16667"/>
            </a:avLst>
          </a:prstGeom>
          <a:solidFill>
            <a:srgbClr val="ff0000">
              <a:alpha val="47000"/>
            </a:srgb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Направлення до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сільської амбулаторії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13" name="CustomShape 28"/>
          <p:cNvSpPr/>
          <p:nvPr/>
        </p:nvSpPr>
        <p:spPr>
          <a:xfrm>
            <a:off x="1908000" y="5229360"/>
            <a:ext cx="862920" cy="720000"/>
          </a:xfrm>
          <a:prstGeom prst="ellipse">
            <a:avLst/>
          </a:prstGeom>
          <a:solidFill>
            <a:srgbClr val="ff00ff"/>
          </a:solidFill>
          <a:ln w="9360">
            <a:solidFill>
              <a:schemeClr val="tx1"/>
            </a:solidFill>
            <a:round/>
          </a:ln>
          <a:effectLst>
            <a:outerShdw algn="tl" dir="13500000" dist="106914" rotWithShape="0" sx="75000" sy="7500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ФАП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457200" y="274680"/>
            <a:ext cx="8228880" cy="6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39000"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2. Швидка (екстрена) медична допомога</a:t>
            </a:r>
            <a:r>
              <a:rPr b="0" lang="ru-RU" sz="4600" spc="-1" strike="noStrike">
                <a:solidFill>
                  <a:srgbClr val="ff0000"/>
                </a:solidFill>
                <a:latin typeface="Calibri"/>
              </a:rPr>
              <a:t> </a:t>
            </a:r>
            <a:endParaRPr b="0" lang="ru-RU" sz="4600" spc="-1" strike="noStrike"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0" y="857160"/>
            <a:ext cx="9143280" cy="442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571680" indent="-570960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Швидка медична допомога (ШМД) базується на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принципах першої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допомоги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(first aid):</a:t>
            </a:r>
            <a:endParaRPr b="0" lang="ru-RU" sz="2400" spc="-1" strike="noStrike">
              <a:latin typeface="Arial"/>
            </a:endParaRPr>
          </a:p>
          <a:p>
            <a:pPr marL="571680" indent="-57096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70c0"/>
                </a:solidFill>
                <a:latin typeface="Calibri"/>
              </a:rPr>
              <a:t>Збереження життя,</a:t>
            </a:r>
            <a:endParaRPr b="0" lang="ru-RU" sz="2400" spc="-1" strike="noStrike">
              <a:latin typeface="Arial"/>
            </a:endParaRPr>
          </a:p>
          <a:p>
            <a:pPr marL="571680" indent="-57096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70c0"/>
                </a:solidFill>
                <a:latin typeface="Calibri"/>
              </a:rPr>
              <a:t>Попередження подальшої травматизації</a:t>
            </a:r>
            <a:endParaRPr b="0" lang="ru-RU" sz="2400" spc="-1" strike="noStrike">
              <a:latin typeface="Arial"/>
            </a:endParaRPr>
          </a:p>
          <a:p>
            <a:pPr marL="571680" indent="-570960">
              <a:lnSpc>
                <a:spcPct val="100000"/>
              </a:lnSpc>
              <a:buClr>
                <a:srgbClr val="0070c0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70c0"/>
                </a:solidFill>
                <a:latin typeface="Calibri"/>
              </a:rPr>
              <a:t>Приведення у свідомість</a:t>
            </a:r>
            <a:r>
              <a:rPr b="0" lang="ru-RU" sz="2400" spc="-1" strike="noStrike">
                <a:solidFill>
                  <a:srgbClr val="0070c0"/>
                </a:solidFill>
                <a:latin typeface="Calibri"/>
              </a:rPr>
              <a:t> </a:t>
            </a:r>
            <a:endParaRPr b="0" lang="ru-RU" sz="2400" spc="-1" strike="noStrike">
              <a:latin typeface="Arial"/>
            </a:endParaRPr>
          </a:p>
          <a:p>
            <a:pPr marL="365040" indent="-3643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Швидка (екстрена) медична допомога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найчастіше надається </a:t>
            </a:r>
            <a:r>
              <a:rPr b="1" lang="ru-RU" sz="2000" spc="-1" strike="noStrike" u="sng">
                <a:solidFill>
                  <a:srgbClr val="0070c0"/>
                </a:solidFill>
                <a:uFillTx/>
                <a:latin typeface="Calibri"/>
              </a:rPr>
              <a:t>бригадами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(машинами, каретами) швидкої медичної допомоги (ambulance service).</a:t>
            </a:r>
            <a:endParaRPr b="0" lang="ru-RU" sz="2000" spc="-1" strike="noStrike">
              <a:latin typeface="Arial"/>
            </a:endParaRPr>
          </a:p>
          <a:p>
            <a:pPr marL="365040" indent="-364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У більшості країн світу для реагування на екстрені ситуації існує </a:t>
            </a:r>
            <a:r>
              <a:rPr b="1" lang="ru-RU" sz="1800" spc="-1" strike="noStrike" u="sng">
                <a:solidFill>
                  <a:srgbClr val="0070c0"/>
                </a:solidFill>
                <a:uFillTx/>
                <a:latin typeface="Calibri"/>
              </a:rPr>
              <a:t>єдиний телефонний номер</a:t>
            </a:r>
            <a:r>
              <a:rPr b="1" lang="ru-RU" sz="1800" spc="-1" strike="noStrike">
                <a:solidFill>
                  <a:srgbClr val="0070c0"/>
                </a:solidFill>
                <a:latin typeface="Calibri"/>
              </a:rPr>
              <a:t>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(наприклад, 911), диспетчер якого організовує надання необхідної, у тому числі медичної, допомоги.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316" name="Picture 2" descr=""/>
          <p:cNvPicPr/>
          <p:nvPr/>
        </p:nvPicPr>
        <p:blipFill>
          <a:blip r:embed="rId1"/>
          <a:stretch/>
        </p:blipFill>
        <p:spPr>
          <a:xfrm>
            <a:off x="5500800" y="4282200"/>
            <a:ext cx="3642480" cy="2575080"/>
          </a:xfrm>
          <a:prstGeom prst="rect">
            <a:avLst/>
          </a:prstGeom>
          <a:ln>
            <a:noFill/>
          </a:ln>
        </p:spPr>
      </p:pic>
      <p:pic>
        <p:nvPicPr>
          <p:cNvPr id="317" name="Picture 4" descr=""/>
          <p:cNvPicPr/>
          <p:nvPr/>
        </p:nvPicPr>
        <p:blipFill>
          <a:blip r:embed="rId2"/>
          <a:stretch/>
        </p:blipFill>
        <p:spPr>
          <a:xfrm>
            <a:off x="0" y="4428000"/>
            <a:ext cx="3642480" cy="2429280"/>
          </a:xfrm>
          <a:prstGeom prst="rect">
            <a:avLst/>
          </a:prstGeom>
          <a:ln>
            <a:noFill/>
          </a:ln>
        </p:spPr>
      </p:pic>
      <p:pic>
        <p:nvPicPr>
          <p:cNvPr id="318" name="Picture 5" descr=""/>
          <p:cNvPicPr/>
          <p:nvPr/>
        </p:nvPicPr>
        <p:blipFill>
          <a:blip r:embed="rId3"/>
          <a:stretch/>
        </p:blipFill>
        <p:spPr>
          <a:xfrm>
            <a:off x="3857760" y="4500720"/>
            <a:ext cx="1285200" cy="1285200"/>
          </a:xfrm>
          <a:prstGeom prst="rect">
            <a:avLst/>
          </a:prstGeom>
          <a:ln>
            <a:noFill/>
          </a:ln>
        </p:spPr>
      </p:pic>
      <p:sp>
        <p:nvSpPr>
          <p:cNvPr id="319" name="CustomShape 3"/>
          <p:cNvSpPr/>
          <p:nvPr/>
        </p:nvSpPr>
        <p:spPr>
          <a:xfrm>
            <a:off x="3786120" y="6000840"/>
            <a:ext cx="171396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ff0000"/>
                </a:solidFill>
                <a:latin typeface="Calibri"/>
                <a:ea typeface="DejaVu Sans"/>
              </a:rPr>
              <a:t>Міжнародний символ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CustomShape 1"/>
          <p:cNvSpPr/>
          <p:nvPr/>
        </p:nvSpPr>
        <p:spPr>
          <a:xfrm>
            <a:off x="357120" y="285840"/>
            <a:ext cx="8571960" cy="657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6000"/>
          </a:bodyPr>
          <a:p>
            <a:pPr marL="360360" indent="-359640" algn="ctr"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ФОРМИ ОРГАНІЗАЦІЇ ШВИДКОЇ МЕДИЧНОЇ ДОПОМОГИ:</a:t>
            </a:r>
            <a:endParaRPr b="0" lang="ru-RU" sz="2400" spc="-1" strike="noStrike">
              <a:latin typeface="Arial"/>
            </a:endParaRPr>
          </a:p>
          <a:p>
            <a:pPr marL="360360" indent="-35964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Державна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, яка фінансується урядом і є частиною національної системи охорони здоров'я (Велика Британія, Україна і ін.)</a:t>
            </a:r>
            <a:endParaRPr b="0" lang="ru-RU" sz="2400" spc="-1" strike="noStrike">
              <a:latin typeface="Arial"/>
            </a:endParaRPr>
          </a:p>
          <a:p>
            <a:pPr marL="360360" indent="-35964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Служба, пов'язана з пожежниками і поліцією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– координується місцевими пожежними і поліцейськими службами, які у разі потреби викликають машину швидкої допомоги.</a:t>
            </a:r>
            <a:endParaRPr b="0" lang="ru-RU" sz="2400" spc="-1" strike="noStrike">
              <a:latin typeface="Arial"/>
            </a:endParaRPr>
          </a:p>
          <a:p>
            <a:pPr marL="360360" indent="-35964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Добровільна швидка допомога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– надається   неприбутковими громадськими організаціями, що забезпечують і екстрену допомогу, і транспортування пацієнта. Міжнародною організацією такого типу є Червоний Хрест і Червоний Півмісяць.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Приватна швидка допомога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– надається прибутковими (комерційними) організаціями, часто на умовах контракту з місцевою владою. Більшість таких фірм здійснюють, як правило, тільки транспортування хворих і потерпілих.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Комбінована служба швидкої допомоги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– поліцейські і пожежники спеціально проходять навчання з надання швидкої медичної допомоги в місцях великого скупчення людей (наприклад, аеропорт, університет і т.п.).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Швидка допомога на базі лікарень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– деякі лікарні мають власні підрозділи (відділи) надання екстреної допомоги.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395280" y="189000"/>
            <a:ext cx="8228880" cy="6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b050"/>
                </a:solidFill>
                <a:latin typeface="Calibri"/>
              </a:rPr>
              <a:t>ШВИДКА МЕДИЧНА ДОПОМОГА</a:t>
            </a:r>
            <a:r>
              <a:rPr b="1" lang="ru-RU" sz="4400" spc="-1" strike="noStrike">
                <a:solidFill>
                  <a:srgbClr val="00b050"/>
                </a:solidFill>
                <a:latin typeface="Calibri"/>
              </a:rPr>
              <a:t> 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2071800" y="907920"/>
            <a:ext cx="7071480" cy="423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571680" indent="-570960">
              <a:lnSpc>
                <a:spcPct val="8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     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В Україні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емблемою карет швидкої допомоги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є найуживаніша в світі шестикінечна </a:t>
            </a: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Зірка життя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(Star of Life), промені якої символізують:</a:t>
            </a:r>
            <a:endParaRPr b="0" lang="ru-RU" sz="2400" spc="-1" strike="noStrike">
              <a:latin typeface="Arial"/>
            </a:endParaRPr>
          </a:p>
          <a:p>
            <a:pPr marL="941400" indent="-49464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1. Раннє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виявлення</a:t>
            </a:r>
            <a:endParaRPr b="0" lang="ru-RU" sz="2400" spc="-1" strike="noStrike">
              <a:latin typeface="Arial"/>
            </a:endParaRPr>
          </a:p>
          <a:p>
            <a:pPr marL="941400" indent="-49464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2. Раннє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повідомлення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(виклик служби екстреної допомоги)</a:t>
            </a:r>
            <a:endParaRPr b="0" lang="ru-RU" sz="2400" spc="-1" strike="noStrike">
              <a:latin typeface="Arial"/>
            </a:endParaRPr>
          </a:p>
          <a:p>
            <a:pPr marL="941400" indent="-49464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3. Раннє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реагування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(прибуття до місця події)</a:t>
            </a:r>
            <a:endParaRPr b="0" lang="ru-RU" sz="2400" spc="-1" strike="noStrike">
              <a:latin typeface="Arial"/>
            </a:endParaRPr>
          </a:p>
          <a:p>
            <a:pPr marL="941400" indent="-49464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4. Екстрена допомога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на місці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події</a:t>
            </a:r>
            <a:endParaRPr b="0" lang="ru-RU" sz="2400" spc="-1" strike="noStrike">
              <a:latin typeface="Arial"/>
            </a:endParaRPr>
          </a:p>
          <a:p>
            <a:pPr marL="941400" indent="-49464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5. Допомога під час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транспортування</a:t>
            </a:r>
            <a:endParaRPr b="0" lang="ru-RU" sz="2400" spc="-1" strike="noStrike">
              <a:latin typeface="Arial"/>
            </a:endParaRPr>
          </a:p>
          <a:p>
            <a:pPr marL="941400" indent="-494640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6.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Доставка до місця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надання необхідної медичної допомоги</a:t>
            </a:r>
            <a:endParaRPr b="0" lang="ru-RU" sz="2400" spc="-1" strike="noStrike">
              <a:latin typeface="Arial"/>
            </a:endParaRPr>
          </a:p>
          <a:p>
            <a:pPr marL="941400" indent="-494640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323" name="Picture 12" descr=""/>
          <p:cNvPicPr/>
          <p:nvPr/>
        </p:nvPicPr>
        <p:blipFill>
          <a:blip r:embed="rId1"/>
          <a:stretch/>
        </p:blipFill>
        <p:spPr>
          <a:xfrm>
            <a:off x="357120" y="1285920"/>
            <a:ext cx="2052000" cy="2476440"/>
          </a:xfrm>
          <a:prstGeom prst="rect">
            <a:avLst/>
          </a:prstGeom>
          <a:ln w="9360">
            <a:noFill/>
          </a:ln>
        </p:spPr>
      </p:pic>
      <p:sp>
        <p:nvSpPr>
          <p:cNvPr id="324" name="CustomShape 3"/>
          <p:cNvSpPr/>
          <p:nvPr/>
        </p:nvSpPr>
        <p:spPr>
          <a:xfrm>
            <a:off x="214200" y="5214960"/>
            <a:ext cx="892908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ff0000"/>
                </a:solidFill>
                <a:latin typeface="Garamond"/>
                <a:ea typeface="DejaVu Sans"/>
              </a:rPr>
              <a:t>Нормативи надання екстреної медичної допомоги: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 межах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 10-хвилинної транспортної доступності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в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містах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та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20-хвилинної 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в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сільській</a:t>
            </a: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місцевості з урахуванням чисельності і густини населення, стану транспортних магістралей, інтенсивності руху транспорту (оптимальний радіус маршруту 8-10 км). 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380880" y="152280"/>
            <a:ext cx="8762400" cy="53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Основні складові єдиної системи надання екстреної медичної допомоги: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326" name="Table 2"/>
          <p:cNvGraphicFramePr/>
          <p:nvPr/>
        </p:nvGraphicFramePr>
        <p:xfrm>
          <a:off x="0" y="858960"/>
          <a:ext cx="8944920" cy="5569200"/>
        </p:xfrm>
        <a:graphic>
          <a:graphicData uri="http://schemas.openxmlformats.org/drawingml/2006/table">
            <a:tbl>
              <a:tblPr/>
              <a:tblGrid>
                <a:gridCol w="1873440"/>
                <a:gridCol w="7071840"/>
              </a:tblGrid>
              <a:tr h="8596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i="1" lang="ru-RU" sz="18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Управління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Український науково-практичний центр і територіальні </a:t>
                      </a:r>
                      <a:r>
                        <a:rPr b="1" lang="ru-RU" sz="18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центри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екстреної медичної допомоги та медицини катастроф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9054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i="1" lang="ru-RU" sz="18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Догоспіталь-ний етап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Служба швидкої медичної допомоги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(функціональна одиниця – бригада ШМД);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Немедичний</a:t>
                      </a: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персонал (працівники МВС, рятувальники).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52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i="1" lang="ru-RU" sz="18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Госпіталь-ний етап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Багатопрофільні лікарні з відділенням ШМД;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Лікарні ШМД;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Центри травми трьох рівнів;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Консультативні токсикологічні центри.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i="1" lang="ru-RU" sz="18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Зв'язок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Диспетчерська служба ШМД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i="1" lang="ru-RU" sz="18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Транспорт 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Санітарний (автомобілі, гелікоптери, літаки)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8561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i="1" lang="ru-RU" sz="18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Медицина катастроф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Бригади постійної готовності (бригади ШМД);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Спеціалізовані бригади другої черги;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Мобільні польові бригади;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Мобільні загони;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Мобільні госпіталі; 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Медичні заклади.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57200" y="277920"/>
            <a:ext cx="8228880" cy="57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Служба ШМД В Україні: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328" name="Table 2"/>
          <p:cNvGraphicFramePr/>
          <p:nvPr/>
        </p:nvGraphicFramePr>
        <p:xfrm>
          <a:off x="304920" y="914400"/>
          <a:ext cx="8640000" cy="4889160"/>
        </p:xfrm>
        <a:graphic>
          <a:graphicData uri="http://schemas.openxmlformats.org/drawingml/2006/table">
            <a:tbl>
              <a:tblPr/>
              <a:tblGrid>
                <a:gridCol w="5410080"/>
                <a:gridCol w="3230280"/>
              </a:tblGrid>
              <a:tr h="716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b="1" i="1" lang="ru-RU" sz="2200" spc="-1" strike="noStrike">
                          <a:solidFill>
                            <a:srgbClr val="1f497d"/>
                          </a:solidFill>
                          <a:latin typeface="Arial"/>
                        </a:rPr>
                        <a:t>Заклади ШМД: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b="1" i="1" lang="ru-RU" sz="2200" spc="-1" strike="noStrike">
                          <a:solidFill>
                            <a:srgbClr val="1f497d"/>
                          </a:solidFill>
                          <a:latin typeface="Arial"/>
                        </a:rPr>
                        <a:t>Обслуговують населення: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42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b="1" i="1" lang="ru-RU" sz="22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станції ШМД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b="1" lang="ru-RU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міст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97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b="1" i="1" lang="ru-RU" sz="22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відділення ШМД </a:t>
                      </a:r>
                      <a:endParaRPr b="0" lang="ru-RU" sz="2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b="1" lang="ru-RU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входять до складу центральних районних або міських (районних) лікарень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b="1" lang="ru-RU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сільських районів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341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b="1" i="1" lang="ru-RU" sz="22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пункти (підпункти) ШМД </a:t>
                      </a:r>
                      <a:r>
                        <a:rPr b="1" lang="ru-RU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організовуються на базі міських (районних) поліклінік, дільничних лікарень, сільських амбулаторій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b="1" lang="ru-RU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сільських районів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292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b="1" i="1" lang="ru-RU" sz="22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окремі лікарні</a:t>
                      </a:r>
                      <a:r>
                        <a:rPr b="1" lang="ru-RU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b="1" i="1" lang="ru-RU" sz="22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ШМД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39"/>
                        </a:spcBef>
                      </a:pPr>
                      <a:r>
                        <a:rPr b="1" lang="ru-RU" sz="22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великих міст з населенням не менше 300 тисяч</a:t>
                      </a:r>
                      <a:endParaRPr b="0" lang="ru-RU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457200" y="1857240"/>
            <a:ext cx="8686080" cy="70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Структура станції ШМД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304920" y="2438280"/>
            <a:ext cx="8495640" cy="152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90000"/>
              </a:lnSpc>
              <a:spcBef>
                <a:spcPts val="439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1.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Оперативний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відділ (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диспетчерська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) – приймає і забезпечує виклики за телефоном 103.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39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2.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Виїзні бригади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для надання ШМД.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39"/>
              </a:spcBef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3.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Інші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підрозділи, що забезпечують надання ШМД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331" name="CustomShape 3"/>
          <p:cNvSpPr/>
          <p:nvPr/>
        </p:nvSpPr>
        <p:spPr>
          <a:xfrm>
            <a:off x="533520" y="3809880"/>
            <a:ext cx="5904720" cy="577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1f497d"/>
                </a:solidFill>
                <a:latin typeface="Garamond"/>
                <a:ea typeface="DejaVu Sans"/>
              </a:rPr>
              <a:t>Виїзні бригади станції ШМД: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32" name="CustomShape 4"/>
          <p:cNvSpPr/>
          <p:nvPr/>
        </p:nvSpPr>
        <p:spPr>
          <a:xfrm>
            <a:off x="0" y="4343400"/>
            <a:ext cx="8991000" cy="251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90000"/>
              </a:lnSpc>
              <a:spcBef>
                <a:spcPts val="43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b="1" i="1" lang="ru-RU" sz="2200" spc="-1" strike="noStrike">
                <a:solidFill>
                  <a:srgbClr val="0000ff"/>
                </a:solidFill>
                <a:latin typeface="Arial"/>
                <a:ea typeface="DejaVu Sans"/>
              </a:rPr>
              <a:t>Лікарські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(лікар спеціальності «медицина невідкладних станів», фельдшер, медична сестра, водій машини ШМД):</a:t>
            </a:r>
            <a:endParaRPr b="0" lang="ru-RU" sz="2200" spc="-1" strike="noStrike">
              <a:latin typeface="Arial"/>
            </a:endParaRPr>
          </a:p>
          <a:p>
            <a:pPr lvl="1" marL="669960" indent="-324720">
              <a:lnSpc>
                <a:spcPct val="90000"/>
              </a:lnSpc>
              <a:spcBef>
                <a:spcPts val="439"/>
              </a:spcBef>
              <a:buClr>
                <a:srgbClr val="c0504d"/>
              </a:buClr>
              <a:buSzPct val="60000"/>
              <a:buFont typeface="Wingdings" charset="2"/>
              <a:buChar char=""/>
            </a:pPr>
            <a:r>
              <a:rPr b="1" i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загальні</a:t>
            </a:r>
            <a:r>
              <a:rPr b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endParaRPr b="0" lang="ru-RU" sz="2200" spc="-1" strike="noStrike">
              <a:latin typeface="Arial"/>
            </a:endParaRPr>
          </a:p>
          <a:p>
            <a:pPr lvl="1" marL="669960" indent="-324720">
              <a:lnSpc>
                <a:spcPct val="90000"/>
              </a:lnSpc>
              <a:spcBef>
                <a:spcPts val="439"/>
              </a:spcBef>
              <a:buClr>
                <a:srgbClr val="c0504d"/>
              </a:buClr>
              <a:buSzPct val="60000"/>
              <a:buFont typeface="Wingdings" charset="2"/>
              <a:buChar char=""/>
            </a:pPr>
            <a:r>
              <a:rPr b="1" i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спеціалізовані</a:t>
            </a:r>
            <a:r>
              <a:rPr b="1" lang="ru-RU" sz="22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(кардіореанімаційні, психіатричні, дитячої реанімації, неврологічні) 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39"/>
              </a:spcBef>
              <a:buClr>
                <a:srgbClr val="4f81bd"/>
              </a:buClr>
              <a:buSzPct val="130000"/>
              <a:buFont typeface="Wingdings" charset="2"/>
              <a:buChar char=""/>
            </a:pPr>
            <a:r>
              <a:rPr b="1" i="1" lang="ru-RU" sz="2200" spc="-1" strike="noStrike">
                <a:solidFill>
                  <a:srgbClr val="0000ff"/>
                </a:solidFill>
                <a:latin typeface="Arial"/>
                <a:ea typeface="DejaVu Sans"/>
              </a:rPr>
              <a:t>Фельдшерські</a:t>
            </a:r>
            <a:r>
              <a:rPr b="1" i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(фельдшер, медична сестра, водій)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333" name="CustomShape 5"/>
          <p:cNvSpPr/>
          <p:nvPr/>
        </p:nvSpPr>
        <p:spPr>
          <a:xfrm>
            <a:off x="457200" y="228600"/>
            <a:ext cx="8686080" cy="702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Garamond"/>
                <a:ea typeface="DejaVu Sans"/>
              </a:rPr>
              <a:t>Станція ШМД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34" name="CustomShape 6"/>
          <p:cNvSpPr/>
          <p:nvPr/>
        </p:nvSpPr>
        <p:spPr>
          <a:xfrm>
            <a:off x="228600" y="609480"/>
            <a:ext cx="8914680" cy="1032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3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це заклад охорони здоров'я, що цілодобово надає екстрену медичну допомогу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по місцю виклику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, при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транспортуванні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до медичних установ і при безпосередньому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звертанні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457200" y="277920"/>
            <a:ext cx="8228880" cy="70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Arial"/>
              </a:rPr>
              <a:t>3. Первинна допомога: основні терміни</a:t>
            </a:r>
            <a:r>
              <a:rPr b="0" lang="ru-RU" sz="3800" spc="-1" strike="noStrike">
                <a:solidFill>
                  <a:srgbClr val="ff0000"/>
                </a:solidFill>
                <a:latin typeface="Calibri"/>
              </a:rPr>
              <a:t> </a:t>
            </a:r>
            <a:endParaRPr b="0" lang="ru-RU" sz="3800" spc="-1" strike="noStrike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0" y="907920"/>
            <a:ext cx="8929080" cy="529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2000"/>
          </a:bodyPr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Первинна медико-санітарна допомога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(ПМСД, Primary health care) – це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перший рівень в контакті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між окремими людьми, сім’єю, громадою та національною системою охорони здоров’я, що максимально наближає медичну допомогу до місця проживання та роботи і створює перший елемент безперервного процесу охорони здоров’я (Алма-Ата, ВООЗ, 1978).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Первинна лікувально-профілактична допомога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(Primary medical care) –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основна  частина медико-санітарної допомоги населенню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, що передбачає консультацію лікаря, просту діагностику та лікування основних найбільш поширених захворювань, травм і отруєнь, профілактичні заходи, направлення пацієнта для надання спеціалізованої і високоспеціалізованої допомоги (Основи законодавства України про охорону здоров’я, 1992).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Загальна медицина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(General medicine) – це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довгострокове медичне обслуговування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здорових та хворих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людей, незалежно від віку та статі, при якому особлива увага надається всебічному вивченню особистості, її сімейного і соціального оточення (Німецьке об’єднання загальної медицини DEGAM).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642960" y="285840"/>
            <a:ext cx="8182800" cy="76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Calibri"/>
              </a:rPr>
              <a:t>План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857160" y="1143000"/>
            <a:ext cx="7786080" cy="4928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Arial Black"/>
              </a:rPr>
              <a:t>1. Види медичної допомоги: 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Arial Black"/>
              </a:rPr>
              <a:t>екстрена, </a:t>
            </a:r>
            <a:endParaRPr b="0" lang="ru-RU" sz="2000" spc="-1" strike="noStrike">
              <a:latin typeface="Arial"/>
            </a:endParaRPr>
          </a:p>
          <a:p>
            <a:pPr marL="343080" indent="-34236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Arial Black"/>
              </a:rPr>
              <a:t>первинна, </a:t>
            </a:r>
            <a:endParaRPr b="0" lang="ru-RU" sz="2000" spc="-1" strike="noStrike">
              <a:latin typeface="Arial"/>
            </a:endParaRPr>
          </a:p>
          <a:p>
            <a:pPr marL="343080" indent="-34236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Arial Black"/>
              </a:rPr>
              <a:t>вторинна, </a:t>
            </a:r>
            <a:endParaRPr b="0" lang="ru-RU" sz="2000" spc="-1" strike="noStrike">
              <a:latin typeface="Arial"/>
            </a:endParaRPr>
          </a:p>
          <a:p>
            <a:pPr marL="343080" indent="-34236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Arial Black"/>
              </a:rPr>
              <a:t>третинна, </a:t>
            </a:r>
            <a:endParaRPr b="0" lang="ru-RU" sz="2000" spc="-1" strike="noStrike">
              <a:latin typeface="Arial"/>
            </a:endParaRPr>
          </a:p>
          <a:p>
            <a:pPr marL="343080" indent="-342360" algn="just">
              <a:lnSpc>
                <a:spcPct val="8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Arial Black"/>
              </a:rPr>
              <a:t>паліативна.</a:t>
            </a:r>
            <a:endParaRPr b="0" lang="ru-RU" sz="2000" spc="-1" strike="noStrike">
              <a:latin typeface="Arial"/>
            </a:endParaRPr>
          </a:p>
          <a:p>
            <a:pPr marL="343080" indent="-34236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Arial Black"/>
              </a:rPr>
              <a:t>2. Швидка (екстрена) медична допомога</a:t>
            </a:r>
            <a:r>
              <a:rPr b="0" lang="ru-RU" sz="2400" spc="-1" strike="noStrike">
                <a:solidFill>
                  <a:srgbClr val="000000"/>
                </a:solidFill>
                <a:latin typeface="Arial Black"/>
              </a:rPr>
              <a:t>.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Arial Black"/>
              </a:rPr>
              <a:t>3. Первинна допомога: поняття. Сімейний лікар.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Arial Black"/>
              </a:rPr>
              <a:t>4. Стаціонарна медична допомога.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Arial Black"/>
              </a:rPr>
              <a:t>Додаток.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80000"/>
              </a:lnSpc>
              <a:spcBef>
                <a:spcPts val="479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57200" y="277920"/>
            <a:ext cx="8228880" cy="55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Arial"/>
              </a:rPr>
              <a:t>Первинна допомога: продовження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324000" y="907920"/>
            <a:ext cx="8568720" cy="529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0000"/>
          </a:bodyPr>
          <a:p>
            <a:pPr marL="343080" indent="-342360">
              <a:lnSpc>
                <a:spcPct val="80000"/>
              </a:lnSpc>
              <a:spcBef>
                <a:spcPts val="51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600" spc="-1" strike="noStrike">
                <a:solidFill>
                  <a:srgbClr val="0000ff"/>
                </a:solidFill>
                <a:latin typeface="Calibri"/>
              </a:rPr>
              <a:t>Загальна лікарська практика</a:t>
            </a:r>
            <a:r>
              <a:rPr b="1" i="1" lang="ru-RU" sz="2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(General practice) – це галузь 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Calibri"/>
              </a:rPr>
              <a:t>медичного обслуговування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, де 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Calibri"/>
              </a:rPr>
              <a:t>хворий вперше ступає в контакт з лікарем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 та має можливість звернутися безпосередньо до лікаря для вирішення своїх медичних проблем. Метою загальної практики є надання постійної та всебічної медичної допомоги окремим особам, сім’ям, суспільству в цілому.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0000ff"/>
                </a:solidFill>
                <a:latin typeface="Calibri"/>
              </a:rPr>
              <a:t>Лікар загальної практики</a:t>
            </a:r>
            <a:r>
              <a:rPr b="1" i="1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(ЛЗП, лікар загальної медицини, General practitioner - GP, Physician) – це ліцензований випускник медичного вищого навчального закладу, який забезпечує індивідуальну первинну і безперервну медичну допомогу окремим особам, сім’ям і населенню, незалежно від віку, статі або виду захворювання. (Друга Європейська конференція із вивчення загальної практики, Лейверхост, Голландія, 1974).  Його спеціальність 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не передбачає виключно посімейного обслуговування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. ЛЗП - це дільничний терапевт, дільничний педіатр, сімейний лікар, цеховий лікар тощо.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561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800" spc="-1" strike="noStrike">
                <a:solidFill>
                  <a:srgbClr val="0000ff"/>
                </a:solidFill>
                <a:latin typeface="Calibri"/>
              </a:rPr>
              <a:t>Сімейний лікар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(домашній лікар, Family physician) – фахівець, 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діяльність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 якого 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Calibri"/>
              </a:rPr>
              <a:t>жорстко орієнтована на  посімейне обслуговування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519"/>
              </a:spcBef>
            </a:pP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457200" y="277920"/>
            <a:ext cx="8228880" cy="99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Arial"/>
              </a:rPr>
              <a:t>Характеристики первинної медичної допомоги (ПМД) за ВООЗ: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340" name="Table 2"/>
          <p:cNvGraphicFramePr/>
          <p:nvPr/>
        </p:nvGraphicFramePr>
        <p:xfrm>
          <a:off x="179280" y="1197000"/>
          <a:ext cx="8929080" cy="4621680"/>
        </p:xfrm>
        <a:graphic>
          <a:graphicData uri="http://schemas.openxmlformats.org/drawingml/2006/table">
            <a:tbl>
              <a:tblPr/>
              <a:tblGrid>
                <a:gridCol w="2520720"/>
                <a:gridCol w="6408720"/>
              </a:tblGrid>
              <a:tr h="38916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b="1" i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Ознака</a:t>
                      </a:r>
                      <a:r>
                        <a:rPr b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ru-RU" sz="21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b="1" i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ПМД повинна:</a:t>
                      </a:r>
                      <a:r>
                        <a:rPr b="0" i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ru-RU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6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b="1" i="1" lang="ru-RU" sz="2100" spc="-1" strike="noStrike">
                          <a:solidFill>
                            <a:srgbClr val="00b050"/>
                          </a:solidFill>
                          <a:latin typeface="Arial"/>
                        </a:rPr>
                        <a:t>Всебічність</a:t>
                      </a:r>
                      <a:r>
                        <a:rPr b="0" i="1" lang="ru-RU" sz="2100" spc="-1" strike="noStrike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b="0" lang="ru-RU" sz="21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b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включати пропаганду здоров'я, профілактику, лікування, контроль, реабілітацію</a:t>
                      </a: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ru-RU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65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b="1" i="1" lang="ru-RU" sz="2100" spc="-1" strike="noStrike">
                          <a:solidFill>
                            <a:srgbClr val="00b050"/>
                          </a:solidFill>
                          <a:latin typeface="Arial"/>
                        </a:rPr>
                        <a:t>Холістичність</a:t>
                      </a:r>
                      <a:endParaRPr b="0" lang="ru-RU" sz="21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b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займатися людиною в цілому, в контексті сім'ї і суспільства</a:t>
                      </a: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ru-RU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786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b="1" i="1" lang="ru-RU" sz="2100" spc="-1" strike="noStrike">
                          <a:solidFill>
                            <a:srgbClr val="00b050"/>
                          </a:solidFill>
                          <a:latin typeface="Arial"/>
                        </a:rPr>
                        <a:t>Безперервність</a:t>
                      </a:r>
                      <a:endParaRPr b="0" lang="ru-RU" sz="21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b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здійснювати </a:t>
                      </a:r>
                      <a:r>
                        <a:rPr b="1" lang="ru-RU" sz="2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тривале</a:t>
                      </a:r>
                      <a:r>
                        <a:rPr b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(впродовж всього життя від народження і до смерті) регулярне </a:t>
                      </a:r>
                      <a:r>
                        <a:rPr b="1" lang="ru-RU" sz="2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спостереження</a:t>
                      </a:r>
                      <a:r>
                        <a:rPr b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за пацієнтом, незалежно </a:t>
                      </a:r>
                      <a:r>
                        <a:rPr b="1" lang="ru-RU" sz="2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хворий</a:t>
                      </a:r>
                      <a:r>
                        <a:rPr b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він чи </a:t>
                      </a:r>
                      <a:r>
                        <a:rPr b="1" lang="ru-RU" sz="21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здоровий</a:t>
                      </a:r>
                      <a:r>
                        <a:rPr b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, вести моніторинг результативності медичного обслуговування</a:t>
                      </a: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ru-RU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2812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b="1" i="1" lang="ru-RU" sz="2100" spc="-1" strike="noStrike">
                          <a:solidFill>
                            <a:srgbClr val="00b050"/>
                          </a:solidFill>
                          <a:latin typeface="Arial"/>
                        </a:rPr>
                        <a:t>Доступність</a:t>
                      </a:r>
                      <a:r>
                        <a:rPr b="0" i="1" lang="ru-RU" sz="2100" spc="-1" strike="noStrike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endParaRPr b="0" lang="ru-RU" sz="21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b="1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забезпечувати можливість користуватися медичною допомогою всьому населенню (у територіальному, фінансовому, культурному і функціональному аспектах)</a:t>
                      </a:r>
                      <a:r>
                        <a:rPr b="0" lang="ru-RU" sz="21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b="0" lang="ru-RU" sz="21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457200" y="214200"/>
            <a:ext cx="86860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2000"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b050"/>
                </a:solidFill>
                <a:latin typeface="Arial"/>
              </a:rPr>
              <a:t>Завдання та ознаки загальної медицини</a:t>
            </a:r>
            <a:br/>
            <a:r>
              <a:rPr b="1" lang="ru-RU" sz="2800" spc="-1" strike="noStrike">
                <a:solidFill>
                  <a:srgbClr val="00b050"/>
                </a:solidFill>
                <a:latin typeface="Arial"/>
              </a:rPr>
              <a:t>(</a:t>
            </a:r>
            <a:r>
              <a:rPr b="1" lang="ru-RU" sz="2800" spc="-1" strike="noStrike">
                <a:solidFill>
                  <a:srgbClr val="00b050"/>
                </a:solidFill>
                <a:latin typeface="Calibri"/>
              </a:rPr>
              <a:t>Німецьке об’єднання загальної медицини DEGAM):</a:t>
            </a:r>
            <a:br/>
            <a:endParaRPr b="0" lang="ru-RU" sz="2800" spc="-1" strike="noStrike">
              <a:latin typeface="Arial"/>
            </a:endParaRPr>
          </a:p>
        </p:txBody>
      </p:sp>
      <p:sp>
        <p:nvSpPr>
          <p:cNvPr id="342" name="CustomShape 2"/>
          <p:cNvSpPr/>
          <p:nvPr/>
        </p:nvSpPr>
        <p:spPr>
          <a:xfrm>
            <a:off x="285840" y="857160"/>
            <a:ext cx="8571960" cy="58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5000"/>
          </a:bodyPr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Наявність </a:t>
            </a:r>
            <a:r>
              <a:rPr b="1" lang="ru-RU" sz="2600" spc="-1" strike="noStrike" u="sng">
                <a:solidFill>
                  <a:srgbClr val="ff0000"/>
                </a:solidFill>
                <a:uFillTx/>
                <a:latin typeface="Calibri"/>
              </a:rPr>
              <a:t>широких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, але 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Calibri"/>
              </a:rPr>
              <a:t>неглибоких медичних знань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 у лікарів загальної практики (ЛЗП повинен знати все і потроху).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2600" spc="-1" strike="noStrike" u="sng">
                <a:solidFill>
                  <a:srgbClr val="ff0000"/>
                </a:solidFill>
                <a:uFillTx/>
                <a:latin typeface="Calibri"/>
              </a:rPr>
              <a:t>Сортувальна функція</a:t>
            </a:r>
            <a:r>
              <a:rPr b="1" lang="ru-RU" sz="26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(gatekeeper, воротар) - відділення банальних захворювань від важких, скерування пацієнтів із серйозними захворюваннями до спеціалістів.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2600" spc="-1" strike="noStrike" u="sng">
                <a:solidFill>
                  <a:srgbClr val="ff0000"/>
                </a:solidFill>
                <a:uFillTx/>
                <a:latin typeface="Calibri"/>
              </a:rPr>
              <a:t>Координуюча і консультативна функція</a:t>
            </a:r>
            <a:r>
              <a:rPr b="1" lang="ru-RU" sz="26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у всій системі медичного обслуговування (ЛЗП - радник і консультант пацієнта 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Calibri"/>
              </a:rPr>
              <a:t>з усіх медичних питань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).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Допомога в </a:t>
            </a:r>
            <a:r>
              <a:rPr b="1" lang="ru-RU" sz="2600" spc="-1" strike="noStrike" u="sng">
                <a:solidFill>
                  <a:srgbClr val="ff0000"/>
                </a:solidFill>
                <a:uFillTx/>
                <a:latin typeface="Calibri"/>
              </a:rPr>
              <a:t>розв’язанні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 багатьох </a:t>
            </a:r>
            <a:r>
              <a:rPr b="1" lang="ru-RU" sz="2600" spc="-1" strike="noStrike" u="sng">
                <a:solidFill>
                  <a:srgbClr val="ff0000"/>
                </a:solidFill>
                <a:uFillTx/>
                <a:latin typeface="Calibri"/>
              </a:rPr>
              <a:t>немедичних проблем пацієнтів 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Calibri"/>
              </a:rPr>
              <a:t>-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 центральна функція ЛЗП, який знає проблеми, сімейні і соціальні стосунки членів сім’ї, є їх співрозмовником і радником з питань, які виходять далеко за рамки медицини.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2600" spc="-1" strike="noStrike" u="sng">
                <a:solidFill>
                  <a:srgbClr val="ff0000"/>
                </a:solidFill>
                <a:uFillTx/>
                <a:latin typeface="Calibri"/>
              </a:rPr>
              <a:t>Безперервність обслуговування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, не залежно від того, хвора людина чи здорова. 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В центрі уваги не одномірність хвороби пацієнта, а </a:t>
            </a:r>
            <a:r>
              <a:rPr b="1" lang="ru-RU" sz="2600" spc="-1" strike="noStrike" u="sng">
                <a:solidFill>
                  <a:srgbClr val="ff0000"/>
                </a:solidFill>
                <a:uFillTx/>
                <a:latin typeface="Calibri"/>
              </a:rPr>
              <a:t>багатомірна сукупність 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медичних, психологічних і соціальних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Calibri"/>
              </a:rPr>
              <a:t> чинників 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його </a:t>
            </a:r>
            <a:r>
              <a:rPr b="1" lang="ru-RU" sz="2600" spc="-1" strike="noStrike" u="sng">
                <a:solidFill>
                  <a:srgbClr val="000000"/>
                </a:solidFill>
                <a:uFillTx/>
                <a:latin typeface="Calibri"/>
              </a:rPr>
              <a:t>нездоров’я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26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519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2600" spc="-1" strike="noStrike" u="sng">
                <a:solidFill>
                  <a:srgbClr val="ff0000"/>
                </a:solidFill>
                <a:uFillTx/>
                <a:latin typeface="Calibri"/>
              </a:rPr>
              <a:t>Довірливі стосунки лікаря і пацієнта</a:t>
            </a:r>
            <a:r>
              <a:rPr b="1" lang="ru-RU" sz="2600" spc="-1" strike="noStrike">
                <a:solidFill>
                  <a:srgbClr val="000000"/>
                </a:solidFill>
                <a:latin typeface="Calibri"/>
              </a:rPr>
              <a:t> – фундамент діагностичної і лікувальної роботи. Велику роль у прийнятті медичних рішень відіграє пацієнт.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457200" y="277920"/>
            <a:ext cx="8290800" cy="77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8000"/>
          </a:bodyPr>
          <a:p>
            <a:pPr algn="ctr">
              <a:lnSpc>
                <a:spcPct val="100000"/>
              </a:lnSpc>
            </a:pPr>
            <a:r>
              <a:rPr b="1" lang="ru-RU" sz="2600" spc="-1" strike="noStrike">
                <a:solidFill>
                  <a:srgbClr val="ff0000"/>
                </a:solidFill>
                <a:latin typeface="Arial"/>
              </a:rPr>
              <a:t>Обсяг функцій лікаря загальної практики / сімейної медицини (ЗПСМ)  Україні: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344" name="CustomShape 2"/>
          <p:cNvSpPr/>
          <p:nvPr/>
        </p:nvSpPr>
        <p:spPr>
          <a:xfrm>
            <a:off x="324000" y="1197000"/>
            <a:ext cx="8568720" cy="532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здійснення амбулаторного прийому та домашніх відвідувань;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проведення профілактичних, лікувальних, діагностичних і реабілітаційних заходів у випадках, передбачених кваліфікаційною характеристикою;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надання при потребі екстреної медичної допомоги;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організація денних і домашніх стаціонарів;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допомога у вирішенні медико-соціальних проблем родини;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проведення санітарно-протиепідемічної роботи на дільниці. </a:t>
            </a:r>
            <a:endParaRPr b="0" lang="ru-RU" sz="2400" spc="-1" strike="noStrike">
              <a:latin typeface="Arial"/>
            </a:endParaRPr>
          </a:p>
          <a:p>
            <a:pPr marL="343080" indent="-342360" algn="r">
              <a:lnSpc>
                <a:spcPct val="90000"/>
              </a:lnSpc>
              <a:spcBef>
                <a:spcPts val="439"/>
              </a:spcBef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“</a:t>
            </a: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Положення про лікаря загальної практики</a:t>
            </a:r>
            <a:endParaRPr b="0" lang="ru-RU" sz="2200" spc="-1" strike="noStrike">
              <a:latin typeface="Arial"/>
            </a:endParaRPr>
          </a:p>
          <a:p>
            <a:pPr marL="343080" indent="-342360" algn="r">
              <a:lnSpc>
                <a:spcPct val="90000"/>
              </a:lnSpc>
              <a:spcBef>
                <a:spcPts val="439"/>
              </a:spcBef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(сімейного лікаря)” </a:t>
            </a:r>
            <a:endParaRPr b="0" lang="ru-RU" sz="2200" spc="-1" strike="noStrike">
              <a:latin typeface="Arial"/>
            </a:endParaRPr>
          </a:p>
          <a:p>
            <a:pPr marL="343080" indent="-342360" algn="r">
              <a:lnSpc>
                <a:spcPct val="90000"/>
              </a:lnSpc>
              <a:spcBef>
                <a:spcPts val="439"/>
              </a:spcBef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Наказ МОЗ України від 23.02.2001 № 72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395280" y="1268280"/>
            <a:ext cx="4618800" cy="11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7000"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Calibri"/>
              </a:rPr>
              <a:t>1997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- створення Української асоціації сімейної медицини</a:t>
            </a:r>
            <a:br/>
            <a:endParaRPr b="0" lang="ru-RU" sz="2800" spc="-1" strike="noStrike">
              <a:latin typeface="Arial"/>
            </a:endParaRPr>
          </a:p>
        </p:txBody>
      </p:sp>
      <p:pic>
        <p:nvPicPr>
          <p:cNvPr id="346" name="Picture 4" descr=""/>
          <p:cNvPicPr/>
          <p:nvPr/>
        </p:nvPicPr>
        <p:blipFill>
          <a:blip r:embed="rId1"/>
          <a:stretch/>
        </p:blipFill>
        <p:spPr>
          <a:xfrm>
            <a:off x="5148360" y="981000"/>
            <a:ext cx="3725280" cy="4966560"/>
          </a:xfrm>
          <a:prstGeom prst="rect">
            <a:avLst/>
          </a:prstGeom>
          <a:ln w="9360">
            <a:noFill/>
          </a:ln>
        </p:spPr>
      </p:pic>
      <p:pic>
        <p:nvPicPr>
          <p:cNvPr id="347" name="Picture 7" descr=""/>
          <p:cNvPicPr/>
          <p:nvPr/>
        </p:nvPicPr>
        <p:blipFill>
          <a:blip r:embed="rId2"/>
          <a:stretch/>
        </p:blipFill>
        <p:spPr>
          <a:xfrm>
            <a:off x="498600" y="2430360"/>
            <a:ext cx="4309200" cy="3345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Picture 4" descr=""/>
          <p:cNvPicPr/>
          <p:nvPr/>
        </p:nvPicPr>
        <p:blipFill>
          <a:blip r:embed="rId1"/>
          <a:stretch/>
        </p:blipFill>
        <p:spPr>
          <a:xfrm>
            <a:off x="857160" y="1127520"/>
            <a:ext cx="7571880" cy="5729760"/>
          </a:xfrm>
          <a:prstGeom prst="rect">
            <a:avLst/>
          </a:prstGeom>
          <a:ln w="9360">
            <a:noFill/>
          </a:ln>
        </p:spPr>
      </p:pic>
      <p:sp>
        <p:nvSpPr>
          <p:cNvPr id="349" name="CustomShape 1"/>
          <p:cNvSpPr/>
          <p:nvPr/>
        </p:nvSpPr>
        <p:spPr>
          <a:xfrm>
            <a:off x="357120" y="142920"/>
            <a:ext cx="8571960" cy="137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World Organization of National Colleges, Academies (Wonca)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Всесвітня організація сімейних лікарів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11 здатностей, якими повинен володіти сімейний лікар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CustomShape 1"/>
          <p:cNvSpPr/>
          <p:nvPr/>
        </p:nvSpPr>
        <p:spPr>
          <a:xfrm>
            <a:off x="214200" y="214200"/>
            <a:ext cx="8929080" cy="693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  <a:ea typeface="DejaVu Sans"/>
              </a:rPr>
              <a:t>11 здатностей, якими повинен володіти сімейний лікар:</a:t>
            </a:r>
            <a:endParaRPr b="0" lang="ru-RU" sz="2400" spc="-1" strike="noStrike">
              <a:latin typeface="Arial"/>
            </a:endParaRPr>
          </a:p>
          <a:p>
            <a:pPr marL="343080" indent="-342360" algn="ctr">
              <a:lnSpc>
                <a:spcPct val="8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ff0000"/>
                </a:solidFill>
                <a:latin typeface="Comic Sans MS"/>
                <a:ea typeface="DejaVu Sans"/>
              </a:rPr>
              <a:t>Сімейна медицина: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Comic Sans MS"/>
                <a:ea typeface="DejaVu Sans"/>
              </a:rPr>
              <a:t>а)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 зазвичай є пунктом першого медичного контакту в межах системи охорони</a:t>
            </a:r>
            <a:r>
              <a:rPr b="1" i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здоров'я, забезпечуючи відкритий і необмежений доступ її користувачам по всім проблемам здоров'я незалежно від віку, статі або інших характеристик людини;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159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Comic Sans MS"/>
                <a:ea typeface="DejaVu Sans"/>
              </a:rPr>
              <a:t>б)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 ефективно використовує ресурси охорони здоров'я через координування допомоги, співпрацю з іншими фахівцями первинної ланки ОЗ; крім того, керує зв'язками з іншими спеціалістами, забезпечуючи захист пацієнта, коли він його потребує;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159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Comic Sans MS"/>
                <a:ea typeface="DejaVu Sans"/>
              </a:rPr>
              <a:t>в)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 розвиває зосереджений на людині (пацієнтові) підхід, орієнтований на індивідуума, його/її сімейство, і їхнє співтовариство;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59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Comic Sans MS"/>
                <a:ea typeface="DejaVu Sans"/>
              </a:rPr>
              <a:t>г)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 відрізняється унікальним консультативним процесом, який встановлює довготривалі стосунки завдяки ефективному спілкуванню між лікарем та пацієнтом;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159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Comic Sans MS"/>
                <a:ea typeface="DejaVu Sans"/>
              </a:rPr>
              <a:t>д)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 забезпечує ту тривалість медичної допомоги, яка визначається потребами пацієнта;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CustomShape 1"/>
          <p:cNvSpPr/>
          <p:nvPr/>
        </p:nvSpPr>
        <p:spPr>
          <a:xfrm>
            <a:off x="285840" y="357120"/>
            <a:ext cx="8500320" cy="60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Comic Sans MS"/>
                <a:ea typeface="DejaVu Sans"/>
              </a:rPr>
              <a:t>е)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 відрізняється специфічною системою прийняття рішень, яка базується на епідеміологічних даних поширеності та захворюваності в суспільстві;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Comic Sans MS"/>
                <a:ea typeface="DejaVu Sans"/>
              </a:rPr>
              <a:t>ж)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 вирішує як гострі, так і хронічні проблеми здоров'я окремих пацієнтів;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Comic Sans MS"/>
                <a:ea typeface="DejaVu Sans"/>
              </a:rPr>
              <a:t>з)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 займається захворюваннями на ранніх стадіях їх розвитку, до періоду розгорнутої клінічної маніфестації, що потребує інколи невідкладних рішень та втручань;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Comic Sans MS"/>
                <a:ea typeface="DejaVu Sans"/>
              </a:rPr>
              <a:t>і) 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просуває здоров'я належними та ефективними втручаннями;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Comic Sans MS"/>
                <a:ea typeface="DejaVu Sans"/>
              </a:rPr>
              <a:t>к)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 має особливу відповідальність за здоров'я суспільства;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ff0000"/>
                </a:solidFill>
                <a:latin typeface="Comic Sans MS"/>
                <a:ea typeface="DejaVu Sans"/>
              </a:rPr>
              <a:t>л)</a:t>
            </a:r>
            <a:r>
              <a:rPr b="1" lang="ru-RU" sz="2000" spc="-1" strike="noStrike">
                <a:solidFill>
                  <a:srgbClr val="000000"/>
                </a:solidFill>
                <a:latin typeface="Comic Sans MS"/>
                <a:ea typeface="DejaVu Sans"/>
              </a:rPr>
              <a:t> займається проблемами здоров'я в його психічних, психологічних, соціальних, культурних  та екзистенціальних аспектах</a:t>
            </a:r>
            <a:r>
              <a:rPr b="0" lang="ru-RU" sz="2000" spc="-1" strike="noStrike">
                <a:solidFill>
                  <a:srgbClr val="000000"/>
                </a:solidFill>
                <a:latin typeface="Tahoma"/>
                <a:ea typeface="DejaVu Sans"/>
              </a:rPr>
              <a:t>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4" descr=""/>
          <p:cNvPicPr/>
          <p:nvPr/>
        </p:nvPicPr>
        <p:blipFill>
          <a:blip r:embed="rId1"/>
          <a:stretch/>
        </p:blipFill>
        <p:spPr>
          <a:xfrm>
            <a:off x="0" y="5157720"/>
            <a:ext cx="899280" cy="862920"/>
          </a:xfrm>
          <a:prstGeom prst="rect">
            <a:avLst/>
          </a:prstGeom>
          <a:ln>
            <a:noFill/>
          </a:ln>
        </p:spPr>
      </p:pic>
      <p:sp>
        <p:nvSpPr>
          <p:cNvPr id="353" name="CustomShape 1"/>
          <p:cNvSpPr/>
          <p:nvPr/>
        </p:nvSpPr>
        <p:spPr>
          <a:xfrm>
            <a:off x="457200" y="277920"/>
            <a:ext cx="8686080" cy="11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4. Стаціонарна медична допомога </a:t>
            </a:r>
            <a:br/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(In-patient/hospital care</a:t>
            </a:r>
            <a:r>
              <a:rPr b="0" lang="ru-RU" sz="32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):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611280" y="1500120"/>
            <a:ext cx="8174880" cy="473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Це організація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цілодобової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медичної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допомоги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і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догляду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за хворим в спеціально обладнаних стаціонарних медичних закладах.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Надається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при важких захворюваннях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, що вимагають: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комплексного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підходу до діагностики, лікування і реабілітації,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застосування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складних методів обстеження і лікування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з використанням найновіших медичних технологій,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в ряді випадків -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оперативного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втручання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,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1f497d"/>
              </a:buClr>
              <a:buSzPct val="75000"/>
              <a:buFont typeface="Wingdings" charset="2"/>
              <a:buChar char=""/>
            </a:pPr>
            <a:r>
              <a:rPr b="1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постійного лікарняного спостереження та інтенсивного догляду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, не можливих в амбулаторних умовах чи вдома.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80000"/>
              </a:lnSpc>
              <a:spcBef>
                <a:spcPts val="479"/>
              </a:spcBef>
            </a:pP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Це </a:t>
            </a:r>
            <a:r>
              <a:rPr b="1" i="1" lang="ru-RU" sz="2400" spc="-1" strike="noStrike">
                <a:solidFill>
                  <a:srgbClr val="0000ff"/>
                </a:solidFill>
                <a:latin typeface="Times New Roman"/>
              </a:rPr>
              <a:t>найбільш технологічно орієнтований та капіталомісткий сектор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(60-80 % всіх коштів) системи охорони здоров'я.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457200" y="277920"/>
            <a:ext cx="8686080" cy="62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2000"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Стаціонарні медичні заклади </a:t>
            </a:r>
            <a:br/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(In-patient institutions):</a:t>
            </a:r>
            <a:r>
              <a:rPr b="1" lang="ru-RU" sz="3800" spc="-1" strike="noStrike">
                <a:solidFill>
                  <a:srgbClr val="ff0000"/>
                </a:solidFill>
                <a:latin typeface="Calibri"/>
              </a:rPr>
              <a:t> </a:t>
            </a:r>
            <a:endParaRPr b="0" lang="ru-RU" sz="3800" spc="-1" strike="noStrike">
              <a:latin typeface="Arial"/>
            </a:endParaRPr>
          </a:p>
        </p:txBody>
      </p:sp>
      <p:sp>
        <p:nvSpPr>
          <p:cNvPr id="356" name="CustomShape 2"/>
          <p:cNvSpPr/>
          <p:nvPr/>
        </p:nvSpPr>
        <p:spPr>
          <a:xfrm>
            <a:off x="285840" y="1285920"/>
            <a:ext cx="8571960" cy="476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Це установи, які в додаток до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діагностичних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лікувальних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та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реабілітаційних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послуг забезпечують пацієнтам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розміщення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(готельні послуги),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догляд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,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медикаменти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та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харчування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</a:pP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За ВООЗ до них відносяться: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лікарні, стаціонари, шпиталі (hospitals),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медсестринські будинки (nursing homes),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санаторно-курортні (health resorts) та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реабілітаційні центри (rehabilitation centers).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57200" y="277920"/>
            <a:ext cx="8686080" cy="6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19000"/>
          </a:bodyPr>
          <a:p>
            <a:pPr algn="just">
              <a:lnSpc>
                <a:spcPct val="100000"/>
              </a:lnSpc>
            </a:pPr>
            <a:br/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1. Види медичної допомоги: екстрена, первинна, вторинна, третинна, паліативна.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285840" y="1500120"/>
            <a:ext cx="8714880" cy="502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0000"/>
          </a:bodyPr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b0f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b0f0"/>
                </a:solidFill>
                <a:latin typeface="Calibri"/>
              </a:rPr>
              <a:t>МЕДИЧНА ДОПОМОГА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- діяльність професійно підготовлених медичних працівників, спрямована на профілактику, діагностику, лікування та реабілітацію у зв'язку з хворобами, травмами, отруєннями і патологічними станами, а також у зв'язку з вагітністю та пологами.</a:t>
            </a:r>
            <a:endParaRPr b="0" lang="ru-RU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b0f0"/>
              </a:buClr>
              <a:buFont typeface="Arial"/>
              <a:buChar char="•"/>
            </a:pPr>
            <a:r>
              <a:rPr b="1" lang="ru-RU" sz="2800" spc="-1" strike="noStrike">
                <a:solidFill>
                  <a:srgbClr val="00b0f0"/>
                </a:solidFill>
                <a:latin typeface="Calibri"/>
              </a:rPr>
              <a:t>МЕДИЧНЕ ОБСЛУГОВУВАННЯ</a:t>
            </a:r>
            <a:r>
              <a:rPr b="1" lang="ru-RU" sz="2400" spc="-1" strike="noStrike">
                <a:solidFill>
                  <a:srgbClr val="00b0f0"/>
                </a:solidFill>
                <a:latin typeface="Calibri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діяльність закладів охорони здоров'я та фізичних осіб - підприємців, які зареєстровані та одержали відповідну ліцензію в установленому законом порядку, у сфері охорони здоров'я, що не обов'язково обмежується медичною допомогою.</a:t>
            </a:r>
            <a:endParaRPr b="0" lang="ru-RU" sz="2800" spc="-1" strike="noStrike">
              <a:latin typeface="Arial"/>
            </a:endParaRPr>
          </a:p>
          <a:p>
            <a:pPr marL="343080" indent="-342360" algn="r">
              <a:lnSpc>
                <a:spcPct val="100000"/>
              </a:lnSpc>
              <a:spcBef>
                <a:spcPts val="479"/>
              </a:spcBef>
            </a:pPr>
            <a:r>
              <a:rPr b="1" i="1" lang="ru-RU" sz="2400" spc="-1" strike="noStrike">
                <a:solidFill>
                  <a:srgbClr val="4f81bd"/>
                </a:solidFill>
                <a:latin typeface="Calibri"/>
              </a:rPr>
              <a:t>Джерело: Зміни до Основ законодавства України про охорону здоров’я щодо удосконалення надання медичної допомоги (2011)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1" i="1" lang="ru-RU" sz="2400" spc="-1" strike="noStrike" u="sng">
                <a:solidFill>
                  <a:srgbClr val="000000"/>
                </a:solidFill>
                <a:uFillTx/>
                <a:latin typeface="Calibri"/>
              </a:rPr>
              <a:t>Об'єкт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– хворе населення і групи ризику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457200" y="277920"/>
            <a:ext cx="8686080" cy="50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79000"/>
          </a:bodyPr>
          <a:p>
            <a:pPr algn="ctr">
              <a:lnSpc>
                <a:spcPct val="100000"/>
              </a:lnSpc>
            </a:pPr>
            <a:r>
              <a:rPr b="1" lang="ru-RU" sz="3800" spc="-1" strike="noStrike">
                <a:solidFill>
                  <a:srgbClr val="ff0000"/>
                </a:solidFill>
                <a:latin typeface="Calibri"/>
              </a:rPr>
              <a:t>Лікарні </a:t>
            </a:r>
            <a:endParaRPr b="0" lang="ru-RU" sz="3800" spc="-1" strike="noStrike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395280" y="928800"/>
            <a:ext cx="8533800" cy="592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7000"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Це лікувально-профілактичні заклади, первинною функцією яких є надання діагностичних, лікувальних, медсестринських та інших професійних медичних послуг пацієнтам, що потребують цілодобового догляду за станом здоров'я.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ВООЗ лікарнею вважає заклад, де розгорнуто  щонайменше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шість ліжок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, а в штаті є хоча б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один лікар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, і де можна забезпечити пацієнтам розміщення та надання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активної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 медичної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допомоги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 і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цілодобовий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медсестринський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 догляд. 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b050"/>
                </a:solidFill>
                <a:latin typeface="Calibri"/>
              </a:rPr>
              <a:t>Класифікація лікарень за видом власності: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Прибуткові (for profit)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– власність інвесторів.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Неприбуткові (not for profit)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– державна чи комунальна власність, релігійних та громадських організацій. </a:t>
            </a:r>
            <a:endParaRPr b="0" lang="ru-RU" sz="2400" spc="-1" strike="noStrike">
              <a:latin typeface="Arial"/>
            </a:endParaRPr>
          </a:p>
          <a:p>
            <a:pPr marL="343080" indent="-342360" algn="just"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b050"/>
                </a:solidFill>
                <a:latin typeface="Garamond"/>
              </a:rPr>
              <a:t>Класифікація лікарень за адміністративним підпорядкуванням: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Обласні 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Районні, міські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SzPct val="65000"/>
              <a:buFont typeface="Wingdings" charset="2"/>
              <a:buChar char="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Дільничні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457200" y="260280"/>
            <a:ext cx="86860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6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Класифікація лікарень за тривалістю перебування пацієнта:</a:t>
            </a:r>
            <a:br/>
            <a:endParaRPr b="0" lang="ru-RU" sz="3200" spc="-1" strike="noStrike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250920" y="928800"/>
            <a:ext cx="8568720" cy="592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2000"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Невідкладної (короткотривалої) допомоги (acute care, short term stay hospitals)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– більше половини госпіталізованих направляються у відділення із середньою тривалістю лікування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менше 30 днів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.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До них належать більшість комунальних лікарень.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Довготривалого перебування (chronic care, long term stay hospitals)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-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більше половини госпіталізованих направляються у відділення із середньою тривалістю лікування </a:t>
            </a:r>
            <a:r>
              <a:rPr b="1" lang="ru-RU" sz="2400" spc="-1" strike="noStrike" u="sng">
                <a:solidFill>
                  <a:srgbClr val="ff0000"/>
                </a:solidFill>
                <a:uFillTx/>
                <a:latin typeface="Calibri"/>
              </a:rPr>
              <a:t>понад 30 днів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. До них належать лікарні для хронічних хворих, психіатричні, протитуберкульозні диспансери, хоспіси, медсестринські будинки.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Змішаної допомоги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 –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надають обидва види допомоги, короткотривалу і довготривалу.  Така практика характерна для більшості лікарень європейського регіону. ВООЗ рекомендує для оптимізації ресурсів їх розділити.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Денного перебування, денні стаціонари (Day care hospitals)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, де пацієнт перебуває і лікується </a:t>
            </a:r>
            <a:r>
              <a:rPr b="1" lang="ru-RU" sz="2400" spc="-1" strike="noStrike">
                <a:solidFill>
                  <a:srgbClr val="ff0000"/>
                </a:solidFill>
                <a:latin typeface="Calibri"/>
              </a:rPr>
              <a:t>тільки в денний час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. За умови оптимальної їх організації мають ряд соціальних, психологічних та економічних переваг. Денні стаціонари можуть бути структурними підрозділами як лікарень, так і поліклінік та амбулаторій.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457200" y="260280"/>
            <a:ext cx="8686080" cy="59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Класифікація лікарень за спеціалізацією: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62" name="CustomShape 2"/>
          <p:cNvSpPr/>
          <p:nvPr/>
        </p:nvSpPr>
        <p:spPr>
          <a:xfrm>
            <a:off x="250920" y="836640"/>
            <a:ext cx="8892360" cy="602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Загальні, багатопрофільні (General hospitals)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надають широкий спектр терапевтичних та хірургічних видів допомоги. Це найчастіше лікарні короткотермінового перебування хворих.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Спеціалізовані (Special</a:t>
            </a:r>
            <a:r>
              <a:rPr b="0" lang="ru-RU" sz="24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hospitals)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– надають допомогу з однієї медичної спеціальності. До них належать акушерські, гінекологічні, дитячі лікарні, а також спеціалізовані диспансери (протитуберкульозні, кардіо-, онко- та ін.). Можуть бути і короткотривалого, і довготривалого перебування хворих.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Університетські (University</a:t>
            </a:r>
            <a:r>
              <a:rPr b="0" lang="ru-RU" sz="24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hospitals)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–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спеціалізовані заклади охорони здоров'я для навчання та професійного тренінгу медичних кадрів із надання спеціалізованої стаціонарної допомоги на основі передових наукових досягнень.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CustomShape 1"/>
          <p:cNvSpPr/>
          <p:nvPr/>
        </p:nvSpPr>
        <p:spPr>
          <a:xfrm>
            <a:off x="457200" y="260280"/>
            <a:ext cx="8686080" cy="6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Класифікація лікарень за потужністю: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468360" y="907920"/>
            <a:ext cx="8063640" cy="50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Окремі стаціонари, лікарні, шпиталі (hospitals)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Клініки (Clinics)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– у більшості країн світу це менші заклади, ніж госпіталі, які як правило надають тільки стаціонарну допомогу. Їх власниками є державні органи охорони здоров'я або приватні об'єднання лікарів. В Україні клініками називають університетські лікарні.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Стаціонарні відділи (Departments) і відділення (units) об'єднаних лікарень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- центральних районних (міських), районних (міських), медико-санітарних частин (обслуговують працівників промислових підприємств), пологових будинків, дитячих лікарень, спеціалізованих диспансерів.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CustomShape 1"/>
          <p:cNvSpPr/>
          <p:nvPr/>
        </p:nvSpPr>
        <p:spPr>
          <a:xfrm>
            <a:off x="457200" y="428760"/>
            <a:ext cx="86860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6000"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b050"/>
                </a:solidFill>
                <a:latin typeface="Calibri"/>
              </a:rPr>
              <a:t>Типова структура об'єднаної багатопрофільної лікарні:</a:t>
            </a:r>
            <a:br/>
            <a:endParaRPr b="0" lang="ru-RU" sz="3200" spc="-1" strike="noStrike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324000" y="1341360"/>
            <a:ext cx="8495640" cy="52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Відділ швидкої допомоги (Emergency department</a:t>
            </a:r>
            <a:r>
              <a:rPr b="0" lang="ru-RU" sz="2200" spc="-1" strike="noStrike">
                <a:solidFill>
                  <a:srgbClr val="0000ff"/>
                </a:solidFill>
                <a:latin typeface="Calibri"/>
              </a:rPr>
              <a:t> </a:t>
            </a: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),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Поліклінічний відділ (Outpatient department),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Стаціонарний відділ (Inpatient department) із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відділеннями: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приймальним, анестезіології та реанімації,лікувальними відділеннями терапевтичного і хірургічного профілю (7-12 профілів), набір яких залежить від потужності лікарні,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Допоміжно-лікувальні відділення (Additional units):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відновного лікування (фізіотерапія, ЛФК, масаж), 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Діагностичні відділення (Diagnostic units):</a:t>
            </a:r>
            <a:r>
              <a:rPr b="1" i="1" lang="ru-RU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рентгенологічне, лабораторія, патанатомічне і ін.,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Аптека (Pharmacy),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3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Немедичні відділи (Non-medical departments):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інформаційно-аналітичний медичної статистики, управління і адміністративно-господарська частина.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CustomShape 1"/>
          <p:cNvSpPr/>
          <p:nvPr/>
        </p:nvSpPr>
        <p:spPr>
          <a:xfrm>
            <a:off x="214200" y="0"/>
            <a:ext cx="8929080" cy="685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buClr>
                <a:srgbClr val="00b05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b050"/>
                </a:solidFill>
                <a:latin typeface="Calibri"/>
              </a:rPr>
              <a:t>Функції лікарні (традиційні)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Лікувально-відновлювальна</a:t>
            </a:r>
            <a:r>
              <a:rPr b="1" i="1" lang="ru-RU" sz="2200" spc="-1" strike="noStrike">
                <a:solidFill>
                  <a:srgbClr val="000000"/>
                </a:solidFill>
                <a:latin typeface="Calibri"/>
              </a:rPr>
              <a:t> –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базова функція: діагностика, лікування та реабілітація захворювань і травм, експертиза працездатності.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Профілактика захворювань та промоція здоров‘я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- медико-просвітницька діяльність, профілактика внутрішньо лікарняної інфекції, інфекційних захворювань, запобігання переходу гострих захворювань у хронічні.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Підвищення кваліфікації медичного персоналу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– навчання та тренінг лікарів-інтернів, медичних сестер; в університетських клініках – ще навчання студентів та післядипломне удосконалення знань і вмінь лікарів.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Науково-дослідна робота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– участь у клінічних випробуваннях нових медичних препаратів та приладів.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ff"/>
              </a:buClr>
              <a:buFont typeface="Arial"/>
              <a:buChar char="•"/>
            </a:pPr>
            <a:r>
              <a:rPr b="1" i="1" lang="ru-RU" sz="2200" spc="-1" strike="noStrike">
                <a:solidFill>
                  <a:srgbClr val="0000ff"/>
                </a:solidFill>
                <a:latin typeface="Calibri"/>
              </a:rPr>
              <a:t>Організаційно-методична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– ведення медичної документації, аналіз діяльності.</a:t>
            </a:r>
            <a:endParaRPr b="0" lang="ru-RU" sz="2200" spc="-1" strike="noStrike">
              <a:latin typeface="Arial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00b050"/>
                </a:solidFill>
                <a:latin typeface="Calibri"/>
              </a:rPr>
              <a:t>Функції лікарні (додаткові)</a:t>
            </a:r>
            <a:endParaRPr b="0" lang="ru-RU" sz="2000" spc="-1" strike="noStrike">
              <a:latin typeface="Arial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В політиці національних систем охорони здоров'я на сьогодні </a:t>
            </a:r>
            <a:r>
              <a:rPr b="1" lang="ru-RU" sz="2000" spc="-1" strike="noStrike" u="sng">
                <a:solidFill>
                  <a:srgbClr val="000000"/>
                </a:solidFill>
                <a:uFillTx/>
                <a:latin typeface="Calibri"/>
              </a:rPr>
              <a:t>зміщуються акценти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 від стаціонарної допомоги до амбулаторного лікування, до програм роботи з населенням і створення мережі медико-санітарної допомоги за місцем проживання. </a:t>
            </a:r>
            <a:endParaRPr b="0" lang="ru-RU" sz="2000" spc="-1" strike="noStrike">
              <a:latin typeface="Arial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При цьому слід враховувати такі функції лікарень, як: </a:t>
            </a:r>
            <a:endParaRPr b="0" lang="ru-RU" sz="2000" spc="-1" strike="noStrike">
              <a:latin typeface="Arial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000" spc="-1" strike="noStrike">
                <a:solidFill>
                  <a:srgbClr val="0000ff"/>
                </a:solidFill>
                <a:latin typeface="Calibri"/>
              </a:rPr>
              <a:t>Соціальна допомога населенню</a:t>
            </a:r>
            <a:endParaRPr b="0" lang="ru-RU" sz="2000" spc="-1" strike="noStrike">
              <a:latin typeface="Arial"/>
            </a:endParaRPr>
          </a:p>
          <a:p>
            <a:pPr marL="343080" indent="4680">
              <a:lnSpc>
                <a:spcPct val="90000"/>
              </a:lnSpc>
              <a:spcBef>
                <a:spcPts val="400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000" spc="-1" strike="noStrike">
                <a:solidFill>
                  <a:srgbClr val="0000ff"/>
                </a:solidFill>
                <a:latin typeface="Calibri"/>
              </a:rPr>
              <a:t>Функція працедавців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457200" y="260280"/>
            <a:ext cx="8686080" cy="93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b050"/>
                </a:solidFill>
                <a:latin typeface="Calibri"/>
              </a:rPr>
              <a:t>Організація госпіталізації хворих в приймальному відділенні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357120" y="1428840"/>
            <a:ext cx="8495640" cy="4392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За порядком госпіталізація хворих буває: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Планова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– за направленням лікарів амбулаторно-поліклінічних закладів. Це краще, бо хворий поступає обстежений і з встановленим діагнозом,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Ургентна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 – машиною швидкої допомоги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ff"/>
              </a:buClr>
              <a:buFont typeface="Arial"/>
              <a:buChar char="•"/>
            </a:pPr>
            <a:r>
              <a:rPr b="1" i="1" lang="ru-RU" sz="2400" spc="-1" strike="noStrike">
                <a:solidFill>
                  <a:srgbClr val="0000ff"/>
                </a:solidFill>
                <a:latin typeface="Calibri"/>
              </a:rPr>
              <a:t>Самозвернення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b050"/>
                </a:solidFill>
                <a:latin typeface="Calibri"/>
              </a:rPr>
              <a:t>Приймальне відділення буває: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централізоване (єдине для всієї лікарні)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децентралізоварне (по окремих підрозділах)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457200" y="277920"/>
            <a:ext cx="8228880" cy="70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b050"/>
                </a:solidFill>
                <a:latin typeface="Calibri"/>
              </a:rPr>
              <a:t>Функції приймального відділення: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71" name="CustomShape 2"/>
          <p:cNvSpPr/>
          <p:nvPr/>
        </p:nvSpPr>
        <p:spPr>
          <a:xfrm>
            <a:off x="395280" y="981000"/>
            <a:ext cx="8424000" cy="514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цілодобовий прийом хворих;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встановлення (уточнення) діагнозу і обґрунтування госпіталізації;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реєстрація хворих, що поступають у стаціонар та виписуються;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заповнення паспортної частини Медичної картки стаціонарного хворого (ф. № 003/о);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медичне сортування хворих, визначення профілю спеціалізованого відділення та направлення до нього;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надання при потребі невідкладної допомоги;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санітарна обробка хворих;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реєстрація відмов у госпіталізації з визначенням причини;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надання довідкової інформації про госпіталізованих хворих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CustomShape 1"/>
          <p:cNvSpPr/>
          <p:nvPr/>
        </p:nvSpPr>
        <p:spPr>
          <a:xfrm>
            <a:off x="457200" y="277920"/>
            <a:ext cx="8228880" cy="70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b050"/>
                </a:solidFill>
                <a:latin typeface="Calibri"/>
              </a:rPr>
              <a:t>Штати приймального відділення: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250920" y="981000"/>
            <a:ext cx="8641800" cy="50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Самостійні штатні посади чергових лікарів прийомних відділень установленні в лікарнях, що мають 500 ліжок і більше, а в лікарнях з меншим числом ліжок чергують по черзі всі ординатори лікарні.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В лікарнях на 200 ліжок і більше в штаті приймального покою є лікар – завідуючий відділенням.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В крупних багатопрофільних лікарнях цілодобове чергування у приймальному відділенні забезпечує бригада лікарів, що складається з хірурга, травматолога, терапевта і рентгенолога.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Лікарі інших спеціальностей чергують (ургентують), як  правило, у відповідних профільних відділеннях і при необхідності їх викликають в приймальне відділення на консультацію.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CustomShape 1"/>
          <p:cNvSpPr/>
          <p:nvPr/>
        </p:nvSpPr>
        <p:spPr>
          <a:xfrm>
            <a:off x="457200" y="277920"/>
            <a:ext cx="8228880" cy="70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b050"/>
                </a:solidFill>
                <a:latin typeface="Calibri"/>
              </a:rPr>
              <a:t>Підрозділи анестезіології та реанімації: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75" name="CustomShape 2"/>
          <p:cNvSpPr/>
          <p:nvPr/>
        </p:nvSpPr>
        <p:spPr>
          <a:xfrm>
            <a:off x="250920" y="981000"/>
            <a:ext cx="8641800" cy="50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Створюються для проведення комплексу заходів з реанімації та інтенсивного лікування при загрозливих для життя станах: для післяопераційних хворих, направлених швидкою допомогою, переведених із спеціалізованих відділень у зв'язку із погіршенням стану. 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Хворих розділяють за ступенем важкості, а не за діагнозом. 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</a:pP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79"/>
              </a:spcBef>
              <a:buClr>
                <a:srgbClr val="00b050"/>
              </a:buClr>
              <a:buFont typeface="Arial"/>
              <a:buChar char="•"/>
            </a:pPr>
            <a:r>
              <a:rPr b="1" lang="ru-RU" sz="2400" spc="-1" strike="noStrike" u="sng">
                <a:solidFill>
                  <a:srgbClr val="00b050"/>
                </a:solidFill>
                <a:uFillTx/>
                <a:latin typeface="Calibri"/>
              </a:rPr>
              <a:t>Структурні підрозділи служби</a:t>
            </a:r>
            <a:r>
              <a:rPr b="1" lang="ru-RU" sz="2400" spc="-1" strike="noStrike">
                <a:solidFill>
                  <a:srgbClr val="00b050"/>
                </a:solidFill>
                <a:latin typeface="Calibri"/>
              </a:rPr>
              <a:t> анестезіології та реанімації (в залежності від потужності та ресурсів закладу):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відділення анестезіології з ліжками для інтенсивної терапії,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відділення анестезіології без ліжок для інтенсивної терапії,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анестезіологічна група,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відділення інтенсивної терапії загального профілю,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1f497d"/>
              </a:buClr>
              <a:buSzPct val="85000"/>
              <a:buFont typeface="Wingdings" charset="2"/>
              <a:buChar char="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вузькоспеціалізоване відділення інтенсивної терапії.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214200" y="214200"/>
            <a:ext cx="8714880" cy="692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27000"/>
          </a:bodyPr>
          <a:p>
            <a:pPr marL="343080" indent="-342360">
              <a:lnSpc>
                <a:spcPct val="100000"/>
              </a:lnSpc>
              <a:spcBef>
                <a:spcPts val="839"/>
              </a:spcBef>
              <a:buClr>
                <a:srgbClr val="00b0f0"/>
              </a:buClr>
              <a:buFont typeface="Arial"/>
              <a:buChar char="•"/>
            </a:pPr>
            <a:r>
              <a:rPr b="1" lang="ru-RU" sz="4200" spc="-1" strike="noStrike">
                <a:solidFill>
                  <a:srgbClr val="00b0f0"/>
                </a:solidFill>
                <a:latin typeface="Calibri"/>
              </a:rPr>
              <a:t>ЗАКЛАД ОХОРОНИ ЗДОРОВ'Я </a:t>
            </a:r>
            <a:r>
              <a:rPr b="1" lang="ru-RU" sz="4200" spc="-1" strike="noStrike">
                <a:solidFill>
                  <a:srgbClr val="000000"/>
                </a:solidFill>
                <a:latin typeface="Calibri"/>
              </a:rPr>
              <a:t>- юридична особа будь-якої форми власності та організаційно-правової форми або її відокремлений підрозділ, основним завданням яких є забезпечення медичного обслуговування населення на основі відповідної ліцензії та професійної діяльності медичних (фармацевтичних) працівників. </a:t>
            </a:r>
            <a:endParaRPr b="0" lang="ru-RU" sz="4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500" spc="-1" strike="noStrike">
                <a:solidFill>
                  <a:srgbClr val="ff0000"/>
                </a:solidFill>
                <a:latin typeface="Calibri"/>
              </a:rPr>
              <a:t>РОЗРІЗНЯЮТЬ: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/>
            </a:pPr>
            <a:r>
              <a:rPr b="1" i="1" lang="ru-RU" sz="3500" spc="-1" strike="noStrike">
                <a:solidFill>
                  <a:srgbClr val="0000ff"/>
                </a:solidFill>
                <a:latin typeface="Calibri"/>
              </a:rPr>
              <a:t>Лікувально-профілактичні заклади: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Лікарняні заклади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Лікувально-профілактичні заклади особливого типу 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Диспансери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Амбулаторно-поліклінічні заклади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Заклади переливання крові, швидкої та екстреної медичної допомоги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Санаторно-курортні заклади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2"/>
            </a:pPr>
            <a:r>
              <a:rPr b="1" i="1" lang="ru-RU" sz="3500" spc="-1" strike="noStrike">
                <a:solidFill>
                  <a:srgbClr val="0000ff"/>
                </a:solidFill>
                <a:latin typeface="Calibri"/>
              </a:rPr>
              <a:t>Санітарно-профілактичні заклади: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Санітарно-епідеміологічні заклади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Заклади санітарної просвіти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3"/>
            </a:pPr>
            <a:r>
              <a:rPr b="1" i="1" lang="ru-RU" sz="3500" spc="-1" strike="noStrike">
                <a:solidFill>
                  <a:srgbClr val="0000ff"/>
                </a:solidFill>
                <a:latin typeface="Calibri"/>
              </a:rPr>
              <a:t>Фармацевтичні (аптечні) заклади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3"/>
            </a:pPr>
            <a:r>
              <a:rPr b="1" i="1" lang="ru-RU" sz="3500" spc="-1" strike="noStrike">
                <a:solidFill>
                  <a:srgbClr val="0000ff"/>
                </a:solidFill>
                <a:latin typeface="Calibri"/>
              </a:rPr>
              <a:t>Інші заклади: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патологоанатомічні центри і бюро 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заклади судово-медичної експертизи 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центри медичної статистики 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молочна кухня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0000ff"/>
              </a:buClr>
              <a:buFont typeface="Wingdings" charset="2"/>
              <a:buAutoNum type="arabicPeriod" startAt="5"/>
            </a:pPr>
            <a:r>
              <a:rPr b="1" i="1" lang="ru-RU" sz="3500" spc="-1" strike="noStrike">
                <a:solidFill>
                  <a:srgbClr val="0000ff"/>
                </a:solidFill>
                <a:latin typeface="Calibri"/>
              </a:rPr>
              <a:t>Заклади медико-соціального захисту: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бюро (центри) медико-соціальної експертизи</a:t>
            </a:r>
            <a:endParaRPr b="0" lang="ru-RU" sz="3500" spc="-1" strike="noStrike">
              <a:latin typeface="Arial"/>
            </a:endParaRPr>
          </a:p>
          <a:p>
            <a:pPr marL="353880" indent="-353160">
              <a:lnSpc>
                <a:spcPct val="80000"/>
              </a:lnSpc>
              <a:spcBef>
                <a:spcPts val="700"/>
              </a:spcBef>
              <a:buClr>
                <a:srgbClr val="1f497d"/>
              </a:buClr>
              <a:buSzPct val="85000"/>
              <a:buFont typeface="Wingdings" charset="2"/>
              <a:buChar char=""/>
            </a:pP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3500" spc="-1" strike="noStrike">
                <a:solidFill>
                  <a:srgbClr val="000000"/>
                </a:solidFill>
                <a:latin typeface="Calibri"/>
              </a:rPr>
              <a:t>будинок дитини</a:t>
            </a:r>
            <a:endParaRPr b="0" lang="ru-RU" sz="3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457200" y="277920"/>
            <a:ext cx="8686080" cy="11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800" spc="-1" strike="noStrike">
                <a:solidFill>
                  <a:srgbClr val="00b050"/>
                </a:solidFill>
                <a:latin typeface="Calibri"/>
              </a:rPr>
              <a:t> </a:t>
            </a:r>
            <a:endParaRPr b="0" lang="ru-RU" sz="3800" spc="-1" strike="noStrike"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357120" y="0"/>
            <a:ext cx="8571960" cy="707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1" lang="ru-RU" sz="2400" spc="-1" strike="noStrike">
                <a:solidFill>
                  <a:srgbClr val="00b050"/>
                </a:solidFill>
                <a:latin typeface="Calibri"/>
              </a:rPr>
              <a:t>Структура відділення терапевтичного профілю: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палати, в т.ч. інтенсивної терапії;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пост медичної сестри (цілодобовий);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маніпуляційна;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ординаторська;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кабінет старшої медичної сестри;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їдальня;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інші допоміжні кімнати.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</a:pPr>
            <a:r>
              <a:rPr b="1" lang="ru-RU" sz="2400" spc="-1" strike="noStrike">
                <a:solidFill>
                  <a:srgbClr val="00b050"/>
                </a:solidFill>
                <a:latin typeface="Calibri"/>
              </a:rPr>
              <a:t>Структура відділення хірургічного профілю:</a:t>
            </a:r>
            <a:r>
              <a:rPr b="0" lang="ru-RU" sz="2400" spc="-1" strike="noStrike">
                <a:solidFill>
                  <a:srgbClr val="00b050"/>
                </a:solidFill>
                <a:latin typeface="Calibri"/>
              </a:rPr>
              <a:t> 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Палати: доопераційні; інтенсивної терапії (блок); післяопераційні.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Операційна: чиста і гнійна.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Перев’язувальна: чиста і гнійна.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Маніпуляційна.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Пост медичної сестри (цілодобово).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Ординаторська.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Кабінет старшої медичної сестри.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Їдальня.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Інші допоміжні кімнати.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457200" y="277920"/>
            <a:ext cx="8290800" cy="62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b050"/>
                </a:solidFill>
                <a:latin typeface="Calibri"/>
              </a:rPr>
              <a:t>Функції лікаря-ординатора:</a:t>
            </a:r>
            <a:r>
              <a:rPr b="0" lang="ru-RU" sz="3800" spc="-1" strike="noStrike">
                <a:solidFill>
                  <a:srgbClr val="00b050"/>
                </a:solidFill>
                <a:latin typeface="Calibri"/>
              </a:rPr>
              <a:t> </a:t>
            </a:r>
            <a:endParaRPr b="0" lang="ru-RU" sz="3800" spc="-1" strike="noStrike">
              <a:latin typeface="Arial"/>
            </a:endParaRPr>
          </a:p>
        </p:txBody>
      </p:sp>
      <p:sp>
        <p:nvSpPr>
          <p:cNvPr id="379" name="CustomShape 2"/>
          <p:cNvSpPr/>
          <p:nvPr/>
        </p:nvSpPr>
        <p:spPr>
          <a:xfrm>
            <a:off x="324000" y="981000"/>
            <a:ext cx="8819280" cy="514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огляд хворих, що поступили;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призначення режиму лікування,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діагностичних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обстежень, медикаментозного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лікування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, дієти та лікувальних процедур;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організація при необхідності консультації лікарів інших спеціальностей;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щоденний обхід хворих у супроводі палатної медичної сестри;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готування пацієнта до виписки, узгодження її термінів із зав. відділенням, складання епікризу;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здійснення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експертизи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втрати працездатності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ведення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облікової та оперативної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документації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впровадження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сучасних методів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лікування та профілактики;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підвищення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кваліфікації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</a:rPr>
              <a:t>санітарно-просвітницька робота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 серед хворих та їх родичів.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457200" y="277920"/>
            <a:ext cx="8290800" cy="62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b050"/>
                </a:solidFill>
                <a:latin typeface="Calibri"/>
              </a:rPr>
              <a:t>Функції завідувача відділенням:</a:t>
            </a:r>
            <a:r>
              <a:rPr b="0" lang="ru-RU" sz="3800" spc="-1" strike="noStrike">
                <a:solidFill>
                  <a:srgbClr val="00b050"/>
                </a:solidFill>
                <a:latin typeface="Calibri"/>
              </a:rPr>
              <a:t> </a:t>
            </a:r>
            <a:endParaRPr b="0" lang="ru-RU" sz="3800" spc="-1" strike="noStrike">
              <a:latin typeface="Arial"/>
            </a:endParaRPr>
          </a:p>
        </p:txBody>
      </p:sp>
      <p:sp>
        <p:nvSpPr>
          <p:cNvPr id="381" name="CustomShape 2"/>
          <p:cNvSpPr/>
          <p:nvPr/>
        </p:nvSpPr>
        <p:spPr>
          <a:xfrm>
            <a:off x="380880" y="990720"/>
            <a:ext cx="8495640" cy="514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організація праці персоналу;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забезпечення дотримання санітарно-протиепідемічного режиму у відділенні;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організація та контроль прийому, переведення та виписки хворих,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огляд всіх хворих, що поступають у відділення, та важкохворих;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обхід хворих у супроводі лікарів-ординаторів;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контроль своєчасності та всебічності обстежень, обґрунтованості лікування;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організація консультацій лікарів різних спеціальностей;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забезпечення впровадження сучасних методів лікування та профілактики;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контроль правильності ведення облікової, оперативної та звітної документації;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аналіз випадків діагностичних помилок та дефектів у роботі;</a:t>
            </a:r>
            <a:endParaRPr b="0" lang="ru-RU" sz="2200" spc="-1" strike="noStrike">
              <a:latin typeface="Arial"/>
            </a:endParaRPr>
          </a:p>
          <a:p>
            <a:pPr marL="343080" indent="-342360">
              <a:lnSpc>
                <a:spcPct val="80000"/>
              </a:lnSpc>
              <a:spcBef>
                <a:spcPts val="43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</a:rPr>
              <a:t>аналіз діяльності відділення та медичного персоналу.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914400" y="428760"/>
            <a:ext cx="7771680" cy="391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6000"/>
          </a:bodyPr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ru-RU" sz="3600" spc="-1" strike="noStrike" cap="all">
                <a:solidFill>
                  <a:srgbClr val="ff0000"/>
                </a:solidFill>
                <a:latin typeface="Arial Black"/>
              </a:rPr>
              <a:t>Додаток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20"/>
              </a:spcBef>
            </a:pPr>
            <a:r>
              <a:rPr b="1" lang="ru-RU" sz="3600" spc="-1" strike="noStrike" cap="all">
                <a:solidFill>
                  <a:srgbClr val="0070c0"/>
                </a:solidFill>
                <a:latin typeface="Arial Black"/>
              </a:rPr>
              <a:t>Порядок організації медичної допомоги та направлення  пацієнтів до закладів охорони здоров’я, що надають вторинну та третинну медичну допомогу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000000"/>
                </a:solidFill>
                <a:latin typeface="Corbel"/>
              </a:rPr>
              <a:t>Наказ МОЗ України №646 від 05.10.2011р.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83" name="CustomShape 2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Основні поняття: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428760" y="1357200"/>
            <a:ext cx="8257320" cy="499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1000"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Планове направлення пацієнта до закладу ВМД та ТМД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– скерування пацієнта, що передбачає попереднє узгодження дати і часу проведення обстеження, консультації чи госпіталізації, про що вказується у направленні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Направлення за екстреними показаннями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– скерування пацієнта без попереднього погодження дати і часу консультації (госпіталізації), що здійснюється ШМД або лікарем ПМСД чи ВМД за умови наявності абсолютних  показань для такого направлення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Самостійне звернення пацієнта 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– звернення пацієнта до закладу ВМД або ТМД без направлення лікаря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914400" y="1143000"/>
            <a:ext cx="7771680" cy="335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Порядок направлення пацієнтів до закладів вторинної медичної допомоги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457200" y="428760"/>
            <a:ext cx="8228880" cy="98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51000"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70c0"/>
                </a:solidFill>
                <a:latin typeface="Calibri"/>
              </a:rPr>
              <a:t>ПЛАНОВЕ НАПРАВЛЕННЯ здійснюється лікарем ЗПСЛ:</a:t>
            </a:r>
            <a:br/>
            <a:r>
              <a:rPr b="0" lang="ru-RU" sz="36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88" name="CustomShape 2"/>
          <p:cNvSpPr/>
          <p:nvPr/>
        </p:nvSpPr>
        <p:spPr>
          <a:xfrm>
            <a:off x="457200" y="1285920"/>
            <a:ext cx="8471880" cy="535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</a:rPr>
              <a:t>До відповідної діагностичної служби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–у разі необхідності проведення функціональних, лабораторних, інструментальних обстежень у рамках компетенції ПМСД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</a:rPr>
              <a:t>До лікаря-спеціаліста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– для отримання консультації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</a:rPr>
              <a:t>До профільного відділення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-  для стаціонарного лікування у разі загострення хронічних захворювань та наявності показань для госпіталізації (до лікарні інтенсивного лікування), для проведення курсу протирецидивного лікування або обстеження, якщо його неможливо зробити в амбулаторних  умовах; для проведення ранньої чи пізньої реабілітації (до лікарні відновного лікування)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</a:rPr>
              <a:t>До закладу медико-соціальної допомоги або хоспісу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– у разі потреби в довгостроковому перебуванні та догляді або для отримання паліативної допомоги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CustomShape 1"/>
          <p:cNvSpPr/>
          <p:nvPr/>
        </p:nvSpPr>
        <p:spPr>
          <a:xfrm>
            <a:off x="214200" y="274680"/>
            <a:ext cx="8714880" cy="79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70c0"/>
                </a:solidFill>
                <a:latin typeface="Calibri"/>
              </a:rPr>
              <a:t>Направлення пацієнтів за екстреними показаннями до закладів ВМД забезпечується лікарем ЗПСЛ у наступних випадках: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90" name="CustomShape 2"/>
          <p:cNvSpPr/>
          <p:nvPr/>
        </p:nvSpPr>
        <p:spPr>
          <a:xfrm>
            <a:off x="142920" y="1143000"/>
            <a:ext cx="8786160" cy="521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Раптового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погіршення стану пацієнта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, що супроводжується розладами свідомості та порушенням функцій органів та систем (шок, кома, асфіксія)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Гострого розвитку захворювання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з вираженою гіпертермічною реакцію, інтоксикацією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Інтенсивного болю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будь-якої локалізації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Вперше  виявленого порушення ритму або аритмії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з порушенням вітальних функцій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Кровотечі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будь-якої етіології та локалізації, блювання кров’ю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Ускладнення вагітності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та післяпологового періоду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Отруєння і травми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(поранення, опіки, важкі забої, травми голови)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Укуси змій та тварин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Інші гострі стани та захворювання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Транспортування пацієнта у разі невідкладного стану до закладів ВМД здійснюється службою ШМД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На етапі транспортування до закладу ВМД  невідкладна медична допомога забезпечується системою ШМД або лікарями ЗПСЛ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Звернення пацієнта самостійно до закладів ВМД: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ff0000"/>
                </a:solidFill>
                <a:latin typeface="Calibri"/>
              </a:rPr>
              <a:t>Необхідність надання екстреної медичної допомоги: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Гострі невідкладні стани (травми, отруєння, гострий біль у ділянці серця та в животі, порушення серцевої діяльності, гостре порушення мови, кровотечі та ін.)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Раптове погіршення стану дітей у будь-якому віці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Ускладнення вагітності та післяпологового періоду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Пологи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У разі звернення до лікаря акушера-гінеколога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У разі звернення до лікаря-стоматолога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</a:rPr>
              <a:t>При добровільному ВІЛ-консультуванні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642960" y="1428840"/>
            <a:ext cx="7771680" cy="314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"/>
              </a:rPr>
              <a:t>Порядок направлення пацієнтів до закладів третинної медичної допомоги 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" y="277920"/>
            <a:ext cx="8686080" cy="11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468360" y="1484280"/>
            <a:ext cx="8228880" cy="452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Екстрена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Первинна 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Вторинна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Третинна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Паліативна 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  <a:p>
            <a:pPr marL="343080" indent="-342360" algn="r">
              <a:lnSpc>
                <a:spcPct val="100000"/>
              </a:lnSpc>
              <a:spcBef>
                <a:spcPts val="479"/>
              </a:spcBef>
            </a:pPr>
            <a:r>
              <a:rPr b="1" i="1" lang="ru-RU" sz="2400" spc="-1" strike="noStrike">
                <a:solidFill>
                  <a:srgbClr val="4f81bd"/>
                </a:solidFill>
                <a:latin typeface="Calibri"/>
              </a:rPr>
              <a:t>Джерело: Зміни до Основ законодавства України про охорону здоров’я щодо удосконалення надання медичної допомоги (2011)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endParaRPr b="0" lang="ru-RU" sz="2400" spc="-1" strike="noStrike">
              <a:latin typeface="Arial"/>
            </a:endParaRPr>
          </a:p>
        </p:txBody>
      </p:sp>
      <p:pic>
        <p:nvPicPr>
          <p:cNvPr id="248" name="Picture 2" descr=""/>
          <p:cNvPicPr/>
          <p:nvPr/>
        </p:nvPicPr>
        <p:blipFill>
          <a:blip r:embed="rId1"/>
          <a:stretch/>
        </p:blipFill>
        <p:spPr>
          <a:xfrm>
            <a:off x="4357800" y="1428840"/>
            <a:ext cx="4279320" cy="288072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CustomShape 1"/>
          <p:cNvSpPr/>
          <p:nvPr/>
        </p:nvSpPr>
        <p:spPr>
          <a:xfrm>
            <a:off x="214200" y="274680"/>
            <a:ext cx="8471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"/>
              </a:rPr>
              <a:t>Планове направлення здійснюється</a:t>
            </a: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8000"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Лікарями-спеціалістами </a:t>
            </a:r>
            <a:r>
              <a:rPr b="0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ВМД</a:t>
            </a: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 та </a:t>
            </a:r>
            <a:r>
              <a:rPr b="0" lang="ru-RU" sz="3200" spc="-1" strike="noStrike" u="sng">
                <a:solidFill>
                  <a:srgbClr val="000000"/>
                </a:solidFill>
                <a:uFillTx/>
                <a:latin typeface="Calibri"/>
              </a:rPr>
              <a:t>ТМД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ЛКК обласних лікарень, спеціалізованих центрів (у разі направлення до клінік НДІ)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При необхідності використання високотехнологічних, високоспеціалізованих методів діагностики та лікування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 відсутності ефекту від проведеного лікування у закладах ВМД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Складні для діагностики випадки захворювань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"/>
              </a:rPr>
              <a:t>Направлення за екстреними показаннями: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Забезпечується службою ШМД, лікарями ЗПСЛ або закладом ВМД у разі перебування пацієнта в невідкладному стані, за необхідності у терміновому використанні високотехнологічних або високо спеціалізованих методів лікування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Транспортування забезпечується санітарним транспортом закладу ВМД чи службою ШМД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CustomShape 1"/>
          <p:cNvSpPr/>
          <p:nvPr/>
        </p:nvSpPr>
        <p:spPr>
          <a:xfrm>
            <a:off x="914400" y="1357200"/>
            <a:ext cx="7771680" cy="450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"/>
              </a:rPr>
              <a:t>Порядок планової госпіталізації до закладів, що надають вторинну (третинну) медичну допомогу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914400" y="428760"/>
            <a:ext cx="7771680" cy="592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3000"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Планова госпіталізація пацієнта забезпечується в оптимальний попередньо погоджений термін із зазначенням дати і часу, про що вказується у направленні, при умові наявності показань до госпіталізації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Максимальний час очікування на госпіталізацію визначається чергою на планову госпіталізацію, але не може бути більше, ніж 1 місяць з часу направлення, для онкохворого – не більше 10 днів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Якщо неможливо госпіталізувати пацієнта у призначений термін, лікувальний заклад не пізніше, ніж за 3 дні до планової госпіталізації повідомляє пацієнта та погоджує  з ним нову дату госпіталізації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"/>
              </a:rPr>
              <a:t>Перелік необхідних документів для планової госпіталізації: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1" name="CustomShape 2"/>
          <p:cNvSpPr/>
          <p:nvPr/>
        </p:nvSpPr>
        <p:spPr>
          <a:xfrm>
            <a:off x="428760" y="1643040"/>
            <a:ext cx="8257320" cy="471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Документ, що засвідчує особу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Направлення на госпіталізацію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Медична документація, що підтверджує результати обстеження, проведеного в амбулаторних умовах (медична карта амбулаторного хворого або виписка із медичної карти амбулаторного хворого)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b0f0"/>
                </a:solidFill>
                <a:latin typeface="Calibri"/>
              </a:rPr>
              <a:t>Показання для планової госпіталізації до закладів ВМД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40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4000"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Абсолютні: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Необхідність у наданні спеціалізованої медичної допомоги, що не може бути надана в амбулаторних умовах або у денних стаціонарах (планове оперативне лікування, реабілітація. Складні діагностичні маніпуляції)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Відсутність ефекту від проведеного амбулаторного лікування</a:t>
            </a:r>
            <a:endParaRPr b="0" lang="ru-RU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i="1" lang="ru-RU" sz="2400" spc="-1" strike="noStrike">
                <a:solidFill>
                  <a:srgbClr val="000000"/>
                </a:solidFill>
                <a:latin typeface="Calibri"/>
              </a:rPr>
              <a:t>Проведення різних видів експертиз або стаціонарного обстеження у разі неможливості провести їх в амбулаторних умовах (в т.ч. антенатальний лікувально-профілактичний скринінг вагітних, лікарсько-трудова експертиза, обстеження за направленням військомату, суду)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b0f0"/>
                </a:solidFill>
                <a:latin typeface="Calibri"/>
              </a:rPr>
              <a:t>Показання для планової госпіталізації до закладів ВМД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405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</a:rPr>
              <a:t>ВІДНОСНІ: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</a:rPr>
              <a:t>Необхідність у проведенні обстежень, що не можуть бути проведені в амбулаторно-поліклінічних умовах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i="1" lang="ru-RU" sz="3200" spc="-1" strike="noStrike">
                <a:solidFill>
                  <a:srgbClr val="000000"/>
                </a:solidFill>
                <a:latin typeface="Calibri"/>
              </a:rPr>
              <a:t>Медико-соціальний догляд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CustomShape 1"/>
          <p:cNvSpPr/>
          <p:nvPr/>
        </p:nvSpPr>
        <p:spPr>
          <a:xfrm>
            <a:off x="914400" y="357120"/>
            <a:ext cx="7771680" cy="92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64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"/>
              </a:rPr>
              <a:t>Перелік обсягу обстежень для планової госпіталізації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285840" y="1571760"/>
            <a:ext cx="8857440" cy="528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Обов'язкові  (для всіх категорій хворих):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Загальний аналіз крові та сечі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Серологічне дослідження на сифіліс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Аналіз калу на яйця глистів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(зискрібок на ентеробіоз дітям до 18 років)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ФГ ОГП або РГ ОГП у прямій проекції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ЕКГ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(для осіб старше  18 років)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Дані про наявність профілактичних щеплень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Аналіз крові на Hbs-ag, анти- HCV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(при госпіталізації до  відділень хірургії, гематології,  гемодіалізу), на ВІЛ – у разі позитивного аналізу на Hbs-ag, анти- HCV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Тромбоцити крові, час кровотечі, час згортання крові, група крові та резус-фактор, білірубін, коагулограма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(для хірургічних відділень)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Огляд лікаря-гінеколога з кольпоскопією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(для жінок), 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уролога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(для чоловіків)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"/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</a:rPr>
              <a:t>Огляд терапевта 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(для хворих, які  підлягають оперативному лікуванні)</a:t>
            </a:r>
            <a:endParaRPr b="0" lang="ru-RU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Wingdings" charset="2"/>
              <a:buChar char=""/>
            </a:pPr>
            <a:r>
              <a:rPr b="1" lang="ru-RU" sz="2000" spc="-1" strike="noStrike">
                <a:solidFill>
                  <a:srgbClr val="ff0000"/>
                </a:solidFill>
                <a:latin typeface="Calibri"/>
              </a:rPr>
              <a:t>Обсяг додаткових обстежень визначається медичними стандартами та клінічними протоколами, затвердженими МОЗ</a:t>
            </a: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CustomShape 1"/>
          <p:cNvSpPr/>
          <p:nvPr/>
        </p:nvSpPr>
        <p:spPr>
          <a:xfrm>
            <a:off x="914400" y="714240"/>
            <a:ext cx="7771680" cy="564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879"/>
              </a:spcBef>
              <a:buClr>
                <a:srgbClr val="00b0f0"/>
              </a:buClr>
              <a:buFont typeface="Arial"/>
              <a:buChar char="•"/>
            </a:pPr>
            <a:r>
              <a:rPr b="1" lang="ru-RU" sz="4400" spc="-1" strike="noStrike">
                <a:solidFill>
                  <a:srgbClr val="00b0f0"/>
                </a:solidFill>
                <a:latin typeface="Calibri"/>
              </a:rPr>
              <a:t>Порядок госпіталізації пацієнтів за екстреними показаннями до закладів, що надають вторинну (третинну) медичну допомогу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500040" y="428760"/>
            <a:ext cx="8186040" cy="592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8000"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Госпіталізація за екстреними показаннями здійснюється службою ШМД, за самостійним зверненням пацієнта або осіб, що супроводжують хворого чи постраждалого, що перебуває у невідкладному стані та потребує невідкладної медичної допомоги в умовах стаціонару.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Госпіталізація здійснюється поза чергою без попереднього погодженння дати та часу незалежно від місця проживання хворого відповідно до абсолютних та відносних показань 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Прийом на госпіталізацію за екстреними показами проводиться цілодобово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57200" y="277920"/>
            <a:ext cx="8228880" cy="72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250" name="Table 2"/>
          <p:cNvGraphicFramePr/>
          <p:nvPr/>
        </p:nvGraphicFramePr>
        <p:xfrm>
          <a:off x="285840" y="1214280"/>
          <a:ext cx="8643240" cy="4517280"/>
        </p:xfrm>
        <a:graphic>
          <a:graphicData uri="http://schemas.openxmlformats.org/drawingml/2006/table">
            <a:tbl>
              <a:tblPr/>
              <a:tblGrid>
                <a:gridCol w="1857240"/>
                <a:gridCol w="3259800"/>
                <a:gridCol w="3526560"/>
              </a:tblGrid>
              <a:tr h="5767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940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1" i="1" lang="ru-RU" sz="24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Екстрена:</a:t>
                      </a:r>
                      <a:r>
                        <a:rPr b="1" lang="ru-RU" sz="24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(перша, швидка)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рятування життя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найпростішими засобами при нещасних випадках і гострих захворюваннях, що </a:t>
                      </a: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загрожують життю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,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полегшення страждання, </a:t>
                      </a: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запобігання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розвитку можливих </a:t>
                      </a: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ускладнень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, </a:t>
                      </a: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транспортування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у лікувальний заклад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некваліфіковані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(самодопомога і взаємодопомога);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кваліфікований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персонал: </a:t>
                      </a:r>
                      <a:r>
                        <a:rPr b="1" lang="ru-RU" sz="2000" spc="-1" strike="noStrike" u="sng">
                          <a:solidFill>
                            <a:srgbClr val="7030a0"/>
                          </a:solidFill>
                          <a:uFillTx/>
                          <a:latin typeface="Arial"/>
                        </a:rPr>
                        <a:t>долікарська</a:t>
                      </a:r>
                      <a:r>
                        <a:rPr b="1" lang="ru-RU" sz="2000" spc="-1" strike="noStrike">
                          <a:solidFill>
                            <a:srgbClr val="7030a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(фельдшер, медсестра, парамедик) і </a:t>
                      </a:r>
                      <a:r>
                        <a:rPr b="1" lang="ru-RU" sz="2000" spc="-1" strike="noStrike" u="sng">
                          <a:solidFill>
                            <a:srgbClr val="7030a0"/>
                          </a:solidFill>
                          <a:uFillTx/>
                          <a:latin typeface="Arial"/>
                        </a:rPr>
                        <a:t>лікарська</a:t>
                      </a:r>
                      <a:r>
                        <a:rPr b="1" lang="ru-RU" sz="2000" spc="-1" strike="noStrike">
                          <a:solidFill>
                            <a:srgbClr val="7030a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допомога на місці пригоди і по дорозі до медичного закладу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b0f0"/>
                </a:solidFill>
                <a:latin typeface="Calibri"/>
              </a:rPr>
              <a:t>Абсолютні показання для екстреної госпіталізації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1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41000"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Раптове погіршення стану пацієнта, що супроводжується розладами свідомості та порушенням функцій органів та систем (шок, кома, асфіксія)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Гострий розвиток захворювання з вираженою гіпертермічною реакцію, інтоксикацією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Інтенсивний біль будь-якої локалізації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Вперше  виявлене порушення ритму або аритмія з порушенням вітальних функцій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Кровотечі будь-якої етіології та локалізації, блювання кров’ю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Ускладнення вагітності та післяпологового періоду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Отруєння і травми (поранення, опіки, важкі забої, травми голови)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Укуси змій та тварин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pc="-1" strike="noStrike">
                <a:solidFill>
                  <a:srgbClr val="000000"/>
                </a:solidFill>
                <a:latin typeface="Calibri"/>
              </a:rPr>
              <a:t>Інші гострі стани та захворювання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914400" y="285840"/>
            <a:ext cx="7771680" cy="114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b0f0"/>
                </a:solidFill>
                <a:latin typeface="Calibri"/>
              </a:rPr>
              <a:t>Відносні показання для екстреної госпіталізації у заклади ВМД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413" name="CustomShape 2"/>
          <p:cNvSpPr/>
          <p:nvPr/>
        </p:nvSpPr>
        <p:spPr>
          <a:xfrm>
            <a:off x="914400" y="2071800"/>
            <a:ext cx="7771680" cy="42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6000"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Складні для діагностики та лікування випадки, що потребують інтенсивної терапії та цілодобового медичного спостереження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Відсутність можливості забезпечити в стислі терміни (до 3-х днів) пацієнту в амбулаторно-поліклінічних умовах проведення необхідних консультацій лікарів-спеціалістів, діагностичних процедур та лікування, у тому числі лихоманка протягом 5 днів, тривалий субфебрилітет неясної етіології</a:t>
            </a:r>
            <a:endParaRPr b="0" lang="ru-RU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Ізоляція за епідпоказами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CustomShape 1"/>
          <p:cNvSpPr/>
          <p:nvPr/>
        </p:nvSpPr>
        <p:spPr>
          <a:xfrm>
            <a:off x="857160" y="428760"/>
            <a:ext cx="7824240" cy="128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Домашнє завдання </a:t>
            </a:r>
            <a:br/>
            <a:r>
              <a:rPr b="1" lang="ru-RU" sz="4400" spc="-1" strike="noStrike">
                <a:solidFill>
                  <a:srgbClr val="000000"/>
                </a:solidFill>
                <a:latin typeface="Calibri"/>
              </a:rPr>
              <a:t>(самостійна робота)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15" name="CustomShape 2"/>
          <p:cNvSpPr/>
          <p:nvPr/>
        </p:nvSpPr>
        <p:spPr>
          <a:xfrm>
            <a:off x="1214280" y="1928880"/>
            <a:ext cx="7466760" cy="325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514440" indent="-513720" algn="just">
              <a:lnSpc>
                <a:spcPct val="100000"/>
              </a:lnSpc>
              <a:spcBef>
                <a:spcPts val="720"/>
              </a:spcBef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</a:rPr>
              <a:t>Розгляньте схему  надання медичних послуг населенню України (див. зразок нижче).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roup 1"/>
          <p:cNvGrpSpPr/>
          <p:nvPr/>
        </p:nvGrpSpPr>
        <p:grpSpPr>
          <a:xfrm>
            <a:off x="0" y="6354720"/>
            <a:ext cx="9143280" cy="430920"/>
            <a:chOff x="0" y="6354720"/>
            <a:chExt cx="9143280" cy="430920"/>
          </a:xfrm>
        </p:grpSpPr>
        <p:sp>
          <p:nvSpPr>
            <p:cNvPr id="417" name="CustomShape 2"/>
            <p:cNvSpPr/>
            <p:nvPr/>
          </p:nvSpPr>
          <p:spPr>
            <a:xfrm>
              <a:off x="0" y="6477120"/>
              <a:ext cx="9143280" cy="21528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8" name="CustomShape 3"/>
            <p:cNvSpPr/>
            <p:nvPr/>
          </p:nvSpPr>
          <p:spPr>
            <a:xfrm>
              <a:off x="0" y="6354720"/>
              <a:ext cx="9143280" cy="430920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9" name="CustomShape 4"/>
          <p:cNvSpPr/>
          <p:nvPr/>
        </p:nvSpPr>
        <p:spPr>
          <a:xfrm>
            <a:off x="6716880" y="6424560"/>
            <a:ext cx="213300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100000"/>
              </a:lnSpc>
            </a:pPr>
            <a:fld id="{0A69D360-0A19-457C-9A2E-61DBF36F0FFA}" type="slidenum">
              <a:rPr b="0" lang="ru-RU" sz="1400" spc="-1" strike="noStrike">
                <a:solidFill>
                  <a:srgbClr val="000000"/>
                </a:solidFill>
                <a:latin typeface="Arial"/>
                <a:ea typeface="DejaVu Sans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420" name="CustomShape 5"/>
          <p:cNvSpPr/>
          <p:nvPr/>
        </p:nvSpPr>
        <p:spPr>
          <a:xfrm>
            <a:off x="395640" y="6446520"/>
            <a:ext cx="7055280" cy="27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241"/>
              </a:spcBef>
            </a:pPr>
            <a:r>
              <a:rPr b="1" i="1" lang="ru-RU" sz="1200" spc="-1" strike="noStrike">
                <a:solidFill>
                  <a:srgbClr val="060e19"/>
                </a:solidFill>
                <a:latin typeface="Arial"/>
                <a:ea typeface="DejaVu Sans"/>
              </a:rPr>
              <a:t>КОНЦЕПЦІЯ ПОБУДОВИ НОВОЇ НАЦІОНАЛЬНОЇ СИСТЕМИ  ОХОРОНИ ЗДОРОВ’Я УКРАЇНИ 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421" name="Picture 2" descr=""/>
          <p:cNvPicPr/>
          <p:nvPr/>
        </p:nvPicPr>
        <p:blipFill>
          <a:blip r:embed="rId1"/>
          <a:stretch/>
        </p:blipFill>
        <p:spPr>
          <a:xfrm>
            <a:off x="95400" y="6340320"/>
            <a:ext cx="323280" cy="447120"/>
          </a:xfrm>
          <a:prstGeom prst="rect">
            <a:avLst/>
          </a:prstGeom>
          <a:ln w="9360">
            <a:noFill/>
          </a:ln>
        </p:spPr>
      </p:pic>
      <p:sp>
        <p:nvSpPr>
          <p:cNvPr id="422" name="CustomShape 6"/>
          <p:cNvSpPr/>
          <p:nvPr/>
        </p:nvSpPr>
        <p:spPr>
          <a:xfrm>
            <a:off x="7540560" y="612720"/>
            <a:ext cx="1546920" cy="1007280"/>
          </a:xfrm>
          <a:prstGeom prst="ellipse">
            <a:avLst/>
          </a:prstGeom>
          <a:solidFill>
            <a:srgbClr val="ffff99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 5%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обсягів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послуг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3" name="CustomShape 7"/>
          <p:cNvSpPr/>
          <p:nvPr/>
        </p:nvSpPr>
        <p:spPr>
          <a:xfrm>
            <a:off x="2932200" y="496800"/>
            <a:ext cx="4176000" cy="1267560"/>
          </a:xfrm>
          <a:prstGeom prst="ellipse">
            <a:avLst/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 15% обсягів послуг.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Обслуговування за направленням.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Прямий доступ до гінеколога,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педіатра, стоматолога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4" name="CustomShape 8"/>
          <p:cNvSpPr/>
          <p:nvPr/>
        </p:nvSpPr>
        <p:spPr>
          <a:xfrm>
            <a:off x="-1440" y="639720"/>
            <a:ext cx="2915640" cy="1267560"/>
          </a:xfrm>
          <a:prstGeom prst="ellipse">
            <a:avLst/>
          </a:prstGeom>
          <a:solidFill>
            <a:srgbClr val="ccffcc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 80% обсягів послуг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 зверненням,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профілактика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5" name="CustomShape 9"/>
          <p:cNvSpPr/>
          <p:nvPr/>
        </p:nvSpPr>
        <p:spPr>
          <a:xfrm>
            <a:off x="457200" y="44280"/>
            <a:ext cx="8228880" cy="48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c0504d"/>
                </a:solidFill>
                <a:latin typeface="Arial"/>
                <a:ea typeface="DejaVu Sans"/>
              </a:rPr>
              <a:t>МОДЕЛЬ НАДАННЯ МЕДИЧНИХ ПОСЛУГ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26" name="CustomShape 10"/>
          <p:cNvSpPr/>
          <p:nvPr/>
        </p:nvSpPr>
        <p:spPr>
          <a:xfrm>
            <a:off x="106200" y="2486160"/>
            <a:ext cx="2520360" cy="187092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Центри первинної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медичної допомоги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та їх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структурні підрозділи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─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амбулаторії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7" name="CustomShape 11"/>
          <p:cNvSpPr/>
          <p:nvPr/>
        </p:nvSpPr>
        <p:spPr>
          <a:xfrm>
            <a:off x="106200" y="1693800"/>
            <a:ext cx="2520360" cy="1007280"/>
          </a:xfrm>
          <a:prstGeom prst="bevel">
            <a:avLst>
              <a:gd name="adj" fmla="val 12500"/>
            </a:avLst>
          </a:prstGeom>
          <a:solidFill>
            <a:srgbClr val="ccff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Первинна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медична допомога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8" name="CustomShape 12"/>
          <p:cNvSpPr/>
          <p:nvPr/>
        </p:nvSpPr>
        <p:spPr>
          <a:xfrm>
            <a:off x="4356000" y="2557440"/>
            <a:ext cx="1512000" cy="201528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Багато-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профільні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Лікарні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інтенсивного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лікування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46 ліжок на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 тис. насел.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29" name="CustomShape 13"/>
          <p:cNvSpPr/>
          <p:nvPr/>
        </p:nvSpPr>
        <p:spPr>
          <a:xfrm>
            <a:off x="2843280" y="2558880"/>
            <a:ext cx="1512000" cy="187092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Консульта-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тивно-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діагностичні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центри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(поліклініки)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0" name="CustomShape 14"/>
          <p:cNvSpPr/>
          <p:nvPr/>
        </p:nvSpPr>
        <p:spPr>
          <a:xfrm>
            <a:off x="0" y="6041880"/>
            <a:ext cx="9143280" cy="619920"/>
          </a:xfrm>
          <a:prstGeom prst="roundRect">
            <a:avLst>
              <a:gd name="adj" fmla="val 16667"/>
            </a:avLst>
          </a:prstGeom>
          <a:solidFill>
            <a:srgbClr val="f9b7a5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Тісна інтеграція діяльності у наданні медичної допомоги на основі чіткого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розподілу функцій, обсягів фінансування та визначення порядку взаємодії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1" name="CustomShape 15"/>
          <p:cNvSpPr/>
          <p:nvPr/>
        </p:nvSpPr>
        <p:spPr>
          <a:xfrm>
            <a:off x="5867280" y="2486160"/>
            <a:ext cx="1440720" cy="1728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Лікарні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планового,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відновного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лікування,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та хоспіси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2" name="CustomShape 16"/>
          <p:cNvSpPr/>
          <p:nvPr/>
        </p:nvSpPr>
        <p:spPr>
          <a:xfrm rot="16200000">
            <a:off x="640440" y="3812760"/>
            <a:ext cx="1656720" cy="2747160"/>
          </a:xfrm>
          <a:prstGeom prst="rightArrowCallout">
            <a:avLst>
              <a:gd name="adj1" fmla="val 31518"/>
              <a:gd name="adj2" fmla="val 34742"/>
              <a:gd name="adj3" fmla="val 10125"/>
              <a:gd name="adj4" fmla="val 87426"/>
            </a:avLst>
          </a:prstGeom>
          <a:solidFill>
            <a:srgbClr val="ccff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vert="vert" rot="5400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Територіальна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доступність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(у містах у межах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пішохідної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доступності)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3" name="CustomShape 17"/>
          <p:cNvSpPr/>
          <p:nvPr/>
        </p:nvSpPr>
        <p:spPr>
          <a:xfrm rot="16200000">
            <a:off x="4090320" y="3387600"/>
            <a:ext cx="1512000" cy="3742560"/>
          </a:xfrm>
          <a:prstGeom prst="rightArrowCallout">
            <a:avLst>
              <a:gd name="adj1" fmla="val 58994"/>
              <a:gd name="adj2" fmla="val 61857"/>
              <a:gd name="adj3" fmla="val 8815"/>
              <a:gd name="adj4" fmla="val 88120"/>
            </a:avLst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vert="vert" rot="5400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Доступність при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транспортуванні екстреною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медичною допомогою у межах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терапевтичного вікна”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4" name="CustomShape 18"/>
          <p:cNvSpPr/>
          <p:nvPr/>
        </p:nvSpPr>
        <p:spPr>
          <a:xfrm>
            <a:off x="7559640" y="2557440"/>
            <a:ext cx="1440720" cy="165492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Високоспе-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ціалізовані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медичні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центри,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НДІ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5" name="CustomShape 19"/>
          <p:cNvSpPr/>
          <p:nvPr/>
        </p:nvSpPr>
        <p:spPr>
          <a:xfrm rot="16200000">
            <a:off x="6982560" y="3998520"/>
            <a:ext cx="1872360" cy="2160000"/>
          </a:xfrm>
          <a:prstGeom prst="rightArrowCallout">
            <a:avLst>
              <a:gd name="adj1" fmla="val 27543"/>
              <a:gd name="adj2" fmla="val 28835"/>
              <a:gd name="adj3" fmla="val 5880"/>
              <a:gd name="adj4" fmla="val 91546"/>
            </a:avLst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45000" rIns="45000" tIns="90000" bIns="90000" anchor="ctr" vert="vert" rot="5400000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Міжрегіональні та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національні.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Рівна доступність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для жителів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усіх регіонів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 показаннями   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6" name="CustomShape 20"/>
          <p:cNvSpPr/>
          <p:nvPr/>
        </p:nvSpPr>
        <p:spPr>
          <a:xfrm>
            <a:off x="3147840" y="1693800"/>
            <a:ext cx="3599640" cy="862920"/>
          </a:xfrm>
          <a:prstGeom prst="bevel">
            <a:avLst>
              <a:gd name="adj" fmla="val 12500"/>
            </a:avLst>
          </a:prstGeom>
          <a:solidFill>
            <a:srgbClr val="ffcc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Вторинна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медична допомога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7" name="CustomShape 21"/>
          <p:cNvSpPr/>
          <p:nvPr/>
        </p:nvSpPr>
        <p:spPr>
          <a:xfrm>
            <a:off x="7396200" y="1550880"/>
            <a:ext cx="1799640" cy="1078920"/>
          </a:xfrm>
          <a:prstGeom prst="bevel">
            <a:avLst>
              <a:gd name="adj" fmla="val 12500"/>
            </a:avLst>
          </a:prstGeom>
          <a:solidFill>
            <a:srgbClr val="ffff99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Третинна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медична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допомога</a:t>
            </a:r>
            <a:endParaRPr b="0" lang="ru-RU" sz="1800" spc="-1" strike="noStrike">
              <a:latin typeface="Arial"/>
            </a:endParaRPr>
          </a:p>
        </p:txBody>
      </p:sp>
    </p:spTree>
  </p:cSld>
  <p:transition>
    <p:fade thruBlk="true"/>
  </p:transition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714240" y="2214720"/>
            <a:ext cx="7538400" cy="144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ff0000"/>
                </a:solidFill>
                <a:latin typeface="Calibri"/>
              </a:rPr>
              <a:t>Дякую за увагу!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457200" y="277920"/>
            <a:ext cx="8228880" cy="6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252" name="Table 2"/>
          <p:cNvGraphicFramePr/>
          <p:nvPr/>
        </p:nvGraphicFramePr>
        <p:xfrm>
          <a:off x="250920" y="981000"/>
          <a:ext cx="8713080" cy="5039640"/>
        </p:xfrm>
        <a:graphic>
          <a:graphicData uri="http://schemas.openxmlformats.org/drawingml/2006/table">
            <a:tbl>
              <a:tblPr/>
              <a:tblGrid>
                <a:gridCol w="1749240"/>
                <a:gridCol w="4143240"/>
                <a:gridCol w="2820960"/>
              </a:tblGrid>
              <a:tr h="41508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24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1" i="1" lang="ru-RU" sz="24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Первинна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(кваліфі-кована, загальна лікарська практика)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консультація лікаря, діагностика і лікування </a:t>
                      </a: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основних найпоширеніших захворювань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, травм та отруєнь, патологічних, фізіологічних (при вагітності) станів; </a:t>
                      </a: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профілактичні заходи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; </a:t>
                      </a: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направленн</a:t>
                      </a:r>
                      <a:r>
                        <a:rPr b="1" lang="ru-RU" sz="20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я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пацієнта </a:t>
                      </a: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для надання вторинної або третинної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допомоги; надання </a:t>
                      </a: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невідкладної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допомоги в разі  гострого розладу фізичного чи психічного здоров'я пацієнта, який не потребує екстреної, вторинної чи третинної допомоги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Надається в амбулаторних умовах або за місцем проживання (перебування) пацієнта </a:t>
                      </a: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лікарем загальної практики </a:t>
                      </a:r>
                      <a:r>
                        <a:rPr b="1" lang="ru-RU" sz="2000" spc="-1" strike="noStrike" u="sng">
                          <a:solidFill>
                            <a:srgbClr val="000000"/>
                          </a:solidFill>
                          <a:uFillTx/>
                          <a:latin typeface="Arial"/>
                        </a:rPr>
                        <a:t>-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сімейним лікарем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457200" y="277920"/>
            <a:ext cx="8228880" cy="6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254" name="Table 2"/>
          <p:cNvGraphicFramePr/>
          <p:nvPr/>
        </p:nvGraphicFramePr>
        <p:xfrm>
          <a:off x="250920" y="981000"/>
          <a:ext cx="8713080" cy="5039640"/>
        </p:xfrm>
        <a:graphic>
          <a:graphicData uri="http://schemas.openxmlformats.org/drawingml/2006/table">
            <a:tbl>
              <a:tblPr/>
              <a:tblGrid>
                <a:gridCol w="2106360"/>
                <a:gridCol w="3429000"/>
                <a:gridCol w="3178080"/>
              </a:tblGrid>
              <a:tr h="5760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4640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1" i="1" lang="ru-RU" sz="24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Вторинна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(спеціалі-зована)</a:t>
                      </a:r>
                      <a:endParaRPr b="0" lang="ru-RU" sz="2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консультація лікаря, діагностика, лікування, реабілітація та профілактика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хвороб, травм, отруєнь, патологічних, фізіологічних (під час вагітності і пологів) станів; 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направлення пацієнта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для надання вторинної допомоги з іншої спеціальності або третинної допомоги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Надається в 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амбулаторних або стаціонарних умовах відповідної спеціалізації 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(крім ЛЗПСМ) у плановому порядку або в екстрених випадках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57200" y="277920"/>
            <a:ext cx="8228880" cy="65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0000"/>
                </a:solidFill>
                <a:latin typeface="Calibri"/>
              </a:rPr>
              <a:t>Види медичної допомоги: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256" name="Table 2"/>
          <p:cNvGraphicFramePr/>
          <p:nvPr/>
        </p:nvGraphicFramePr>
        <p:xfrm>
          <a:off x="250920" y="907920"/>
          <a:ext cx="8605080" cy="4999680"/>
        </p:xfrm>
        <a:graphic>
          <a:graphicData uri="http://schemas.openxmlformats.org/drawingml/2006/table">
            <a:tbl>
              <a:tblPr/>
              <a:tblGrid>
                <a:gridCol w="2125440"/>
                <a:gridCol w="3816000"/>
                <a:gridCol w="2664000"/>
              </a:tblGrid>
              <a:tr h="3751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Вид ЛПД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Зміст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i="1" lang="ru-RU" sz="2000" spc="-1" strike="noStrike">
                          <a:solidFill>
                            <a:srgbClr val="0000ff"/>
                          </a:solidFill>
                          <a:latin typeface="Arial"/>
                        </a:rPr>
                        <a:t>Надавачі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249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1" i="1" lang="ru-RU" sz="24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Третинна</a:t>
                      </a:r>
                      <a:r>
                        <a:rPr b="1" lang="ru-RU" sz="24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 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(високо спеціалізована високо технологічна)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консультація, діагностика, лікування, реабілітація та профілактика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хвороб, травм, отруєнь, патологічних, фізіологічних (під час вагітності і пологів) станів </a:t>
                      </a:r>
                      <a:r>
                        <a:rPr b="1" lang="ru-RU" sz="2000" spc="-1" strike="noStrike" u="sng">
                          <a:solidFill>
                            <a:srgbClr val="ff0000"/>
                          </a:solidFill>
                          <a:uFillTx/>
                          <a:latin typeface="Arial"/>
                        </a:rPr>
                        <a:t>із застосуванням високотехнологічного обладнання та/або високоспеціалізованих медичних процедур високої складності</a:t>
                      </a: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;  направлення пацієнта для надання вторинної або третинної допомоги з іншої спеціальності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Надається в амбулаторних та стаціонарних умовах у плановому або екстреному порядку лікарем, який має підготовку за відповідною спеціальністю і має </a:t>
                      </a:r>
                      <a:r>
                        <a:rPr b="1" lang="ru-RU" sz="2000" spc="-1" strike="noStrike">
                          <a:solidFill>
                            <a:srgbClr val="ff0000"/>
                          </a:solidFill>
                          <a:latin typeface="Arial"/>
                        </a:rPr>
                        <a:t>кваліфікаційну категорію не нижче першої </a:t>
                      </a:r>
                      <a:endParaRPr b="0" lang="ru-RU" sz="20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Application>LibreOffice/6.2.2.2$Windows_X86_64 LibreOffice_project/2b840030fec2aae0fd2658d8d4f9548af4e3518d</Application>
  <Words>5076</Words>
  <Paragraphs>579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2019-04-01T20:52:18Z</dcterms:created>
  <dc:creator>hp</dc:creator>
  <dc:description/>
  <dc:language>ru-RU</dc:language>
  <cp:lastModifiedBy/>
  <dcterms:modified xsi:type="dcterms:W3CDTF">2023-02-11T20:50:13Z</dcterms:modified>
  <cp:revision>22</cp:revision>
  <dc:subject/>
  <dc:title>ОСНОВИ МЕДИЧНИХ ЗНАНЬ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64</vt:i4>
  </property>
</Properties>
</file>