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75" r:id="rId6"/>
    <p:sldId id="276" r:id="rId7"/>
    <p:sldId id="277" r:id="rId8"/>
    <p:sldId id="278" r:id="rId9"/>
    <p:sldId id="279" r:id="rId10"/>
    <p:sldId id="265" r:id="rId11"/>
    <p:sldId id="280" r:id="rId12"/>
    <p:sldId id="281" r:id="rId13"/>
    <p:sldId id="282" r:id="rId14"/>
    <p:sldId id="269" r:id="rId15"/>
    <p:sldId id="283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2" autoAdjust="0"/>
    <p:restoredTop sz="94660"/>
  </p:normalViewPr>
  <p:slideViewPr>
    <p:cSldViewPr snapToGrid="0">
      <p:cViewPr varScale="1">
        <p:scale>
          <a:sx n="69" d="100"/>
          <a:sy n="69" d="100"/>
        </p:scale>
        <p:origin x="6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87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17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937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0798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321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990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249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634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17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70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35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78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42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952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94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87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75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ABD183C9-696D-46AB-8FA2-66583B1B7966}" type="datetimeFigureOut">
              <a:rPr lang="en-GB" smtClean="0"/>
              <a:t>14/04/2023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8C5762B-658C-4420-A62B-93A612324B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4817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1B19B-AAA7-D99F-2A12-81C3E1DFC6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Тема 8. </a:t>
            </a:r>
            <a:r>
              <a:rPr lang="ru-RU" dirty="0" err="1"/>
              <a:t>Стратегія</a:t>
            </a:r>
            <a:r>
              <a:rPr lang="ru-RU" dirty="0"/>
              <a:t> портфельного </a:t>
            </a:r>
            <a:r>
              <a:rPr lang="ru-RU" dirty="0" err="1"/>
              <a:t>інвестування</a:t>
            </a:r>
            <a:endParaRPr lang="en-GB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12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CB48D0-A12B-AB78-EEC8-FD0B9B560320}"/>
              </a:ext>
            </a:extLst>
          </p:cNvPr>
          <p:cNvSpPr txBox="1"/>
          <p:nvPr/>
        </p:nvSpPr>
        <p:spPr>
          <a:xfrm>
            <a:off x="1749083" y="2521059"/>
            <a:ext cx="869383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 rtl="0">
              <a:spcBef>
                <a:spcPts val="0"/>
              </a:spcBef>
              <a:spcAft>
                <a:spcPts val="0"/>
              </a:spcAft>
            </a:pPr>
            <a:r>
              <a:rPr lang="uk-UA" sz="280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Під диверсифікацією розуміють процес розподілу інвестиційних коштів між різними об’єктами вкладання капіталу, що безпосередньо не пов’язані між собою, з метою зниження ризику інвестування.</a:t>
            </a:r>
            <a:endParaRPr lang="uk-UA" sz="2800" dirty="0">
              <a:solidFill>
                <a:schemeClr val="tx2"/>
              </a:solidFill>
              <a:effectLst/>
              <a:latin typeface="Calisto MT (Body)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9D4378-E66E-B43B-B351-E4AD4031EEB8}"/>
              </a:ext>
            </a:extLst>
          </p:cNvPr>
          <p:cNvSpPr/>
          <p:nvPr/>
        </p:nvSpPr>
        <p:spPr>
          <a:xfrm>
            <a:off x="1249680" y="1885071"/>
            <a:ext cx="9692640" cy="308082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3CBD94A-AE68-4CE4-6567-2B2B745CA6D9}"/>
              </a:ext>
            </a:extLst>
          </p:cNvPr>
          <p:cNvGrpSpPr/>
          <p:nvPr/>
        </p:nvGrpSpPr>
        <p:grpSpPr>
          <a:xfrm>
            <a:off x="412653" y="1223889"/>
            <a:ext cx="1336430" cy="1297170"/>
            <a:chOff x="412653" y="1125415"/>
            <a:chExt cx="1336430" cy="129717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A68FE31-31C9-3139-4ECD-ABB849609185}"/>
                </a:ext>
              </a:extLst>
            </p:cNvPr>
            <p:cNvCxnSpPr/>
            <p:nvPr/>
          </p:nvCxnSpPr>
          <p:spPr>
            <a:xfrm>
              <a:off x="858129" y="1125415"/>
              <a:ext cx="0" cy="12971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565AC4A-FAE2-B65B-E798-87CDC9EA8545}"/>
                </a:ext>
              </a:extLst>
            </p:cNvPr>
            <p:cNvCxnSpPr/>
            <p:nvPr/>
          </p:nvCxnSpPr>
          <p:spPr>
            <a:xfrm>
              <a:off x="412653" y="1589649"/>
              <a:ext cx="133643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902DFB5-D454-D085-3F44-167AB538A8D5}"/>
              </a:ext>
            </a:extLst>
          </p:cNvPr>
          <p:cNvGrpSpPr/>
          <p:nvPr/>
        </p:nvGrpSpPr>
        <p:grpSpPr>
          <a:xfrm rot="10800000">
            <a:off x="10442917" y="4341927"/>
            <a:ext cx="1336430" cy="1297170"/>
            <a:chOff x="10274105" y="4375052"/>
            <a:chExt cx="1336430" cy="129717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993A410-4E5A-BBB7-51E9-C9593143A0D2}"/>
                </a:ext>
              </a:extLst>
            </p:cNvPr>
            <p:cNvCxnSpPr/>
            <p:nvPr/>
          </p:nvCxnSpPr>
          <p:spPr>
            <a:xfrm>
              <a:off x="10719581" y="4375052"/>
              <a:ext cx="0" cy="12971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6FA245-4534-F698-C185-642FF19B9FE3}"/>
                </a:ext>
              </a:extLst>
            </p:cNvPr>
            <p:cNvCxnSpPr/>
            <p:nvPr/>
          </p:nvCxnSpPr>
          <p:spPr>
            <a:xfrm>
              <a:off x="10274105" y="4839286"/>
              <a:ext cx="133643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8217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C45C2-2B10-D166-AF19-2780B79DD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381002"/>
            <a:ext cx="10353762" cy="970450"/>
          </a:xfrm>
        </p:spPr>
        <p:txBody>
          <a:bodyPr>
            <a:normAutofit fontScale="90000"/>
          </a:bodyPr>
          <a:lstStyle/>
          <a:p>
            <a:r>
              <a:rPr lang="uk-UA" dirty="0">
                <a:effectLst/>
                <a:latin typeface="Times New Roman" panose="02020603050405020304" pitchFamily="18" charset="0"/>
              </a:rPr>
              <a:t>Н</a:t>
            </a:r>
            <a:r>
              <a:rPr lang="uk-UA" sz="4000" i="0" u="none" strike="noStrike" dirty="0">
                <a:effectLst/>
                <a:latin typeface="Times New Roman" panose="02020603050405020304" pitchFamily="18" charset="0"/>
              </a:rPr>
              <a:t>аслідки різних варіантів формування диверсифікованого портфеля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43047-4950-407A-86D7-332F7F13BC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0915" y="1732446"/>
            <a:ext cx="5538194" cy="4515951"/>
          </a:xfrm>
        </p:spPr>
        <p:txBody>
          <a:bodyPr>
            <a:noAutofit/>
          </a:bodyPr>
          <a:lstStyle/>
          <a:p>
            <a:pPr indent="450215" algn="just" rtl="0">
              <a:spcBef>
                <a:spcPts val="0"/>
              </a:spcBef>
              <a:spcAft>
                <a:spcPts val="0"/>
              </a:spcAft>
            </a:pPr>
            <a:r>
              <a:rPr lang="uk-UA" sz="2400" b="0" i="0" u="none" strike="noStrike" dirty="0">
                <a:effectLst/>
                <a:latin typeface="Times New Roman" panose="02020603050405020304" pitchFamily="18" charset="0"/>
              </a:rPr>
              <a:t>Зі зменшенням кореляції дохідності цінних паперів, що сукупно утворюють портфель, зменшується його ризик. За формування портфеля необхідно прагнути об’єднувати цінні папери з найменшою кореляцією. </a:t>
            </a:r>
          </a:p>
          <a:p>
            <a:pPr indent="450215" algn="just" rtl="0">
              <a:spcBef>
                <a:spcPts val="0"/>
              </a:spcBef>
              <a:spcAft>
                <a:spcPts val="0"/>
              </a:spcAft>
            </a:pPr>
            <a:endParaRPr lang="uk-UA" sz="2400" b="0" dirty="0">
              <a:effectLst/>
            </a:endParaRPr>
          </a:p>
          <a:p>
            <a:pPr indent="450215" algn="just" rtl="0">
              <a:spcBef>
                <a:spcPts val="0"/>
              </a:spcBef>
              <a:spcAft>
                <a:spcPts val="0"/>
              </a:spcAft>
            </a:pPr>
            <a:r>
              <a:rPr lang="uk-UA" sz="2400" b="0" i="0" u="none" strike="noStrike" dirty="0">
                <a:effectLst/>
                <a:latin typeface="Times New Roman" panose="02020603050405020304" pitchFamily="18" charset="0"/>
              </a:rPr>
              <a:t>Якщо портфель об’єднує цінні папери з кореляцією +1, це супроводжується тільки усередненням, а не зменшенням його ризику. </a:t>
            </a:r>
            <a:endParaRPr lang="uk-UA" sz="2400" b="0" dirty="0">
              <a:effectLst/>
            </a:endParaRPr>
          </a:p>
          <a:p>
            <a:endParaRPr lang="en-GB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2AEA4C-B4FB-D591-CAC7-BFFEDFD6F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2893" y="1732446"/>
            <a:ext cx="5553009" cy="4058751"/>
          </a:xfrm>
        </p:spPr>
        <p:txBody>
          <a:bodyPr>
            <a:normAutofit/>
          </a:bodyPr>
          <a:lstStyle/>
          <a:p>
            <a:pPr indent="450215" algn="just" rtl="0">
              <a:spcBef>
                <a:spcPts val="0"/>
              </a:spcBef>
              <a:spcAft>
                <a:spcPts val="0"/>
              </a:spcAft>
            </a:pPr>
            <a:r>
              <a:rPr lang="uk-UA" sz="2400" b="0" i="0" u="none" strike="noStrike" dirty="0">
                <a:effectLst/>
                <a:latin typeface="Times New Roman" panose="02020603050405020304" pitchFamily="18" charset="0"/>
              </a:rPr>
              <a:t>Якщо портфель об’єднує цінні папери з кореляцією менше +1, то його ризик зменшується зі збереженням незмінного значення очікуваної дохідності. </a:t>
            </a:r>
          </a:p>
          <a:p>
            <a:pPr indent="450215" algn="just" rtl="0">
              <a:spcBef>
                <a:spcPts val="0"/>
              </a:spcBef>
              <a:spcAft>
                <a:spcPts val="0"/>
              </a:spcAft>
            </a:pPr>
            <a:endParaRPr lang="uk-UA" sz="2400" b="0" dirty="0">
              <a:effectLst/>
            </a:endParaRPr>
          </a:p>
          <a:p>
            <a:pPr indent="450215" algn="just" rtl="0">
              <a:spcBef>
                <a:spcPts val="0"/>
              </a:spcBef>
              <a:spcAft>
                <a:spcPts val="0"/>
              </a:spcAft>
            </a:pPr>
            <a:r>
              <a:rPr lang="uk-UA" sz="2400" b="0" i="0" u="none" strike="noStrike" dirty="0">
                <a:effectLst/>
                <a:latin typeface="Times New Roman" panose="02020603050405020304" pitchFamily="18" charset="0"/>
              </a:rPr>
              <a:t>Із сукупності цінних паперів з кореляцією –1 теоретично можна сформувати безризиковий портфель.</a:t>
            </a:r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08111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60B40-5832-889A-9752-C9DFECB0A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25193"/>
            <a:ext cx="10353762" cy="970450"/>
          </a:xfrm>
        </p:spPr>
        <p:txBody>
          <a:bodyPr>
            <a:normAutofit fontScale="90000"/>
          </a:bodyPr>
          <a:lstStyle/>
          <a:p>
            <a:r>
              <a:rPr lang="uk-UA" sz="4000" i="0" u="none" strike="noStrike" dirty="0">
                <a:effectLst/>
                <a:latin typeface="Times New Roman" panose="02020603050405020304" pitchFamily="18" charset="0"/>
              </a:rPr>
              <a:t>Напрями диверсифікації портфеля цінних паперів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E46C4-647B-32A4-3913-8FE98D147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788" y="1221433"/>
            <a:ext cx="11310423" cy="5411374"/>
          </a:xfrm>
        </p:spPr>
        <p:txBody>
          <a:bodyPr>
            <a:noAutofit/>
          </a:bodyPr>
          <a:lstStyle/>
          <a:p>
            <a:pPr marL="221615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b="0" i="0" u="none" strike="noStrike" dirty="0">
                <a:effectLst/>
                <a:latin typeface="Times New Roman" panose="02020603050405020304" pitchFamily="18" charset="0"/>
              </a:rPr>
              <a:t>За видами фінансових активів - забезпечення прийнятної рівноваги між безпечними («захисними») і ризикованими («агресивними») фінансовими активами.</a:t>
            </a:r>
          </a:p>
          <a:p>
            <a:pPr marL="221615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uk-UA" sz="2400" b="0" i="0" u="none" strike="noStrike" dirty="0">
              <a:effectLst/>
              <a:latin typeface="Times New Roman" panose="02020603050405020304" pitchFamily="18" charset="0"/>
            </a:endParaRPr>
          </a:p>
          <a:p>
            <a:pPr marL="221615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b="0" i="0" u="none" strike="noStrike" dirty="0">
                <a:effectLst/>
                <a:latin typeface="Times New Roman" panose="02020603050405020304" pitchFamily="18" charset="0"/>
              </a:rPr>
              <a:t>За емітентами - забезпечення прийнятної рівноваги між вітчизняними й іноземними фінансовими активами (неспівпадіння фаз підйому і рецесії в країні інвестора та в країні емітента).</a:t>
            </a:r>
          </a:p>
          <a:p>
            <a:pPr marL="221615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uk-UA" sz="2400" b="0" i="0" u="none" strike="noStrike" dirty="0">
              <a:effectLst/>
              <a:latin typeface="Times New Roman" panose="02020603050405020304" pitchFamily="18" charset="0"/>
            </a:endParaRPr>
          </a:p>
          <a:p>
            <a:pPr marL="221615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b="0" i="0" u="none" strike="noStrike" dirty="0">
                <a:effectLst/>
                <a:latin typeface="Times New Roman" panose="02020603050405020304" pitchFamily="18" charset="0"/>
              </a:rPr>
              <a:t>За регіонами - фінансові активи інвестиційних компаній з широко диверсифікованим інвестиційним портфелем і корпорацій з високим рівнем диверсифікації виробництва.</a:t>
            </a:r>
          </a:p>
          <a:p>
            <a:pPr marL="221615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uk-UA" sz="2400" b="0" i="0" u="none" strike="noStrike" dirty="0">
              <a:effectLst/>
              <a:latin typeface="Times New Roman" panose="02020603050405020304" pitchFamily="18" charset="0"/>
            </a:endParaRPr>
          </a:p>
          <a:p>
            <a:pPr marL="221615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b="0" i="0" u="none" strike="noStrike" dirty="0">
                <a:effectLst/>
                <a:latin typeface="Times New Roman" panose="02020603050405020304" pitchFamily="18" charset="0"/>
              </a:rPr>
              <a:t>За термінами погашення - «прив’язування» придбання фінансових активів до різних фаз циклу фондового ринку.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81264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EA545D-1A53-8596-3331-7CE1DC2B6B3F}"/>
              </a:ext>
            </a:extLst>
          </p:cNvPr>
          <p:cNvSpPr txBox="1"/>
          <p:nvPr/>
        </p:nvSpPr>
        <p:spPr>
          <a:xfrm>
            <a:off x="1907636" y="2080066"/>
            <a:ext cx="837672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540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Ліквідність у портфельному інвестуванні</a:t>
            </a:r>
            <a:endParaRPr lang="en-GB" sz="5400" dirty="0">
              <a:solidFill>
                <a:schemeClr val="tx2"/>
              </a:solidFill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6DF4C27-2E29-6F7B-70EA-5C483BA57038}"/>
              </a:ext>
            </a:extLst>
          </p:cNvPr>
          <p:cNvSpPr/>
          <p:nvPr/>
        </p:nvSpPr>
        <p:spPr>
          <a:xfrm>
            <a:off x="6095997" y="4042140"/>
            <a:ext cx="5152905" cy="496642"/>
          </a:xfrm>
          <a:custGeom>
            <a:avLst/>
            <a:gdLst>
              <a:gd name="connsiteX0" fmla="*/ 0 w 5152905"/>
              <a:gd name="connsiteY0" fmla="*/ 225083 h 496642"/>
              <a:gd name="connsiteX1" fmla="*/ 5148775 w 5152905"/>
              <a:gd name="connsiteY1" fmla="*/ 0 h 496642"/>
              <a:gd name="connsiteX2" fmla="*/ 928467 w 5152905"/>
              <a:gd name="connsiteY2" fmla="*/ 478302 h 496642"/>
              <a:gd name="connsiteX3" fmla="*/ 4360984 w 5152905"/>
              <a:gd name="connsiteY3" fmla="*/ 351693 h 49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905" h="496642">
                <a:moveTo>
                  <a:pt x="0" y="225083"/>
                </a:moveTo>
                <a:lnTo>
                  <a:pt x="5148775" y="0"/>
                </a:lnTo>
                <a:cubicBezTo>
                  <a:pt x="5303520" y="42203"/>
                  <a:pt x="1059765" y="419687"/>
                  <a:pt x="928467" y="478302"/>
                </a:cubicBezTo>
                <a:cubicBezTo>
                  <a:pt x="797169" y="536917"/>
                  <a:pt x="2579076" y="444305"/>
                  <a:pt x="4360984" y="351693"/>
                </a:cubicBezTo>
              </a:path>
            </a:pathLst>
          </a:cu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306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799E6D-7DF5-74A1-29E7-028580AE5762}"/>
              </a:ext>
            </a:extLst>
          </p:cNvPr>
          <p:cNvSpPr txBox="1"/>
          <p:nvPr/>
        </p:nvSpPr>
        <p:spPr>
          <a:xfrm>
            <a:off x="1165273" y="353925"/>
            <a:ext cx="98614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 rtl="0">
              <a:spcBef>
                <a:spcPts val="0"/>
              </a:spcBef>
              <a:spcAft>
                <a:spcPts val="0"/>
              </a:spcAft>
            </a:pPr>
            <a:r>
              <a:rPr lang="ru-RU" sz="2400" b="0" i="0" u="none" strike="noStrike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u="sng" strike="noStrike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ліквідністю</a:t>
            </a:r>
            <a:r>
              <a:rPr lang="ru-RU" sz="2400" i="0" u="sng" strike="noStrike" dirty="0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u="sng" strike="noStrike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фінансового</a:t>
            </a:r>
            <a:r>
              <a:rPr lang="ru-RU" sz="2400" i="0" u="sng" strike="noStrike" dirty="0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 активу </a:t>
            </a:r>
            <a:r>
              <a:rPr lang="ru-RU" sz="2400" b="0" i="0" u="none" strike="noStrike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розуміють</a:t>
            </a:r>
            <a:r>
              <a:rPr lang="ru-RU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міру</a:t>
            </a:r>
            <a:r>
              <a:rPr lang="ru-RU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свободи</a:t>
            </a:r>
            <a:r>
              <a:rPr lang="ru-RU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sz="2400" b="0" i="0" u="none" strike="noStrike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якою</a:t>
            </a:r>
            <a:r>
              <a:rPr lang="ru-RU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400" b="0" i="0" u="none" strike="noStrike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трансформований</a:t>
            </a:r>
            <a:r>
              <a:rPr lang="ru-RU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400" b="0" i="0" u="none" strike="noStrike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грошові</a:t>
            </a:r>
            <a:r>
              <a:rPr lang="ru-RU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u="none" strike="noStrike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кошти</a:t>
            </a:r>
            <a:r>
              <a:rPr lang="ru-RU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400" b="0" i="0" u="none" strike="noStrike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проданий</a:t>
            </a:r>
            <a:r>
              <a:rPr lang="ru-RU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 на ринку). </a:t>
            </a:r>
            <a:endParaRPr lang="ru-RU" sz="2400" b="0" dirty="0">
              <a:solidFill>
                <a:schemeClr val="tx2"/>
              </a:solidFill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E3C4FC-E709-EFD9-2199-199D0440F3D6}"/>
              </a:ext>
            </a:extLst>
          </p:cNvPr>
          <p:cNvSpPr txBox="1"/>
          <p:nvPr/>
        </p:nvSpPr>
        <p:spPr>
          <a:xfrm>
            <a:off x="2059741" y="2225941"/>
            <a:ext cx="86656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 rtl="0">
              <a:spcBef>
                <a:spcPts val="0"/>
              </a:spcBef>
              <a:spcAft>
                <a:spcPts val="0"/>
              </a:spcAft>
            </a:pP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В інвестиційній практиці за критерієм витрат часу на реалізацію (ліквідність) фінансові активи класифікують так: </a:t>
            </a:r>
            <a:endParaRPr lang="uk-UA" sz="2400" b="0" dirty="0">
              <a:solidFill>
                <a:schemeClr val="tx2"/>
              </a:solidFill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11E006F-5967-D25F-7A39-A28C279C0DDD}"/>
              </a:ext>
            </a:extLst>
          </p:cNvPr>
          <p:cNvSpPr/>
          <p:nvPr/>
        </p:nvSpPr>
        <p:spPr>
          <a:xfrm>
            <a:off x="294248" y="5191717"/>
            <a:ext cx="5505157" cy="9704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Швидколіквідні, до яких належать ті активи, які можуть бути трансформовані в грошову форму впродовж не більш як 7 днів</a:t>
            </a:r>
            <a:endParaRPr lang="en-GB" sz="2000" b="1" dirty="0">
              <a:solidFill>
                <a:schemeClr val="tx2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323BF33-C2E1-F188-0F8F-A297220F6BB0}"/>
              </a:ext>
            </a:extLst>
          </p:cNvPr>
          <p:cNvCxnSpPr/>
          <p:nvPr/>
        </p:nvCxnSpPr>
        <p:spPr>
          <a:xfrm>
            <a:off x="0" y="1834158"/>
            <a:ext cx="121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76C56F9-0AA0-E83B-E627-234F3E79AE64}"/>
              </a:ext>
            </a:extLst>
          </p:cNvPr>
          <p:cNvSpPr/>
          <p:nvPr/>
        </p:nvSpPr>
        <p:spPr>
          <a:xfrm>
            <a:off x="6392592" y="5191717"/>
            <a:ext cx="5505157" cy="9704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Високоліквідні фінансові активи — можливий термін реалізації або період трансформації у грошові кошти становить від 8 до 30 днів; </a:t>
            </a:r>
            <a:endParaRPr lang="en-GB" sz="2000" b="1" dirty="0">
              <a:solidFill>
                <a:schemeClr val="tx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F62555-E912-A92F-8A11-D9EBDB60A16C}"/>
              </a:ext>
            </a:extLst>
          </p:cNvPr>
          <p:cNvSpPr/>
          <p:nvPr/>
        </p:nvSpPr>
        <p:spPr>
          <a:xfrm>
            <a:off x="294248" y="3707013"/>
            <a:ext cx="5505157" cy="9704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ctr"/>
            <a:r>
              <a:rPr lang="uk-UA" sz="20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Середньоліквідні фінансові активи, які можуть бути реалізовані в термін від одного до трьох місяців; </a:t>
            </a:r>
            <a:endParaRPr lang="uk-UA" sz="2000" b="0" dirty="0">
              <a:solidFill>
                <a:schemeClr val="tx2"/>
              </a:solidFill>
              <a:effectLst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52D5AEE-DB6E-3C05-0147-E2D81506A013}"/>
              </a:ext>
            </a:extLst>
          </p:cNvPr>
          <p:cNvSpPr/>
          <p:nvPr/>
        </p:nvSpPr>
        <p:spPr>
          <a:xfrm>
            <a:off x="6392591" y="3707013"/>
            <a:ext cx="5505157" cy="9704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0" i="0" u="none" strike="noStrike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Слаболіквідні фінансові активи з терміном можливої реалізації понад три місяці.</a:t>
            </a:r>
            <a:endParaRPr lang="en-GB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231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EA545D-1A53-8596-3331-7CE1DC2B6B3F}"/>
              </a:ext>
            </a:extLst>
          </p:cNvPr>
          <p:cNvSpPr txBox="1"/>
          <p:nvPr/>
        </p:nvSpPr>
        <p:spPr>
          <a:xfrm>
            <a:off x="672901" y="608490"/>
            <a:ext cx="1084619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5400" dirty="0">
                <a:solidFill>
                  <a:schemeClr val="tx2"/>
                </a:solidFill>
              </a:rPr>
              <a:t>Використання сучасної портфельної теорії і моделі оцінювання капітальних активів (САРМ) у портфельному менеджменті</a:t>
            </a:r>
            <a:endParaRPr lang="en-GB" sz="5400" dirty="0">
              <a:solidFill>
                <a:schemeClr val="tx2"/>
              </a:solidFill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6DF4C27-2E29-6F7B-70EA-5C483BA57038}"/>
              </a:ext>
            </a:extLst>
          </p:cNvPr>
          <p:cNvSpPr/>
          <p:nvPr/>
        </p:nvSpPr>
        <p:spPr>
          <a:xfrm>
            <a:off x="6366187" y="5105755"/>
            <a:ext cx="5152905" cy="496642"/>
          </a:xfrm>
          <a:custGeom>
            <a:avLst/>
            <a:gdLst>
              <a:gd name="connsiteX0" fmla="*/ 0 w 5152905"/>
              <a:gd name="connsiteY0" fmla="*/ 225083 h 496642"/>
              <a:gd name="connsiteX1" fmla="*/ 5148775 w 5152905"/>
              <a:gd name="connsiteY1" fmla="*/ 0 h 496642"/>
              <a:gd name="connsiteX2" fmla="*/ 928467 w 5152905"/>
              <a:gd name="connsiteY2" fmla="*/ 478302 h 496642"/>
              <a:gd name="connsiteX3" fmla="*/ 4360984 w 5152905"/>
              <a:gd name="connsiteY3" fmla="*/ 351693 h 49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905" h="496642">
                <a:moveTo>
                  <a:pt x="0" y="225083"/>
                </a:moveTo>
                <a:lnTo>
                  <a:pt x="5148775" y="0"/>
                </a:lnTo>
                <a:cubicBezTo>
                  <a:pt x="5303520" y="42203"/>
                  <a:pt x="1059765" y="419687"/>
                  <a:pt x="928467" y="478302"/>
                </a:cubicBezTo>
                <a:cubicBezTo>
                  <a:pt x="797169" y="536917"/>
                  <a:pt x="2579076" y="444305"/>
                  <a:pt x="4360984" y="351693"/>
                </a:cubicBezTo>
              </a:path>
            </a:pathLst>
          </a:cu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642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778951-F4FC-B918-470B-10805EFAAFC2}"/>
              </a:ext>
            </a:extLst>
          </p:cNvPr>
          <p:cNvSpPr txBox="1"/>
          <p:nvPr/>
        </p:nvSpPr>
        <p:spPr>
          <a:xfrm>
            <a:off x="1524000" y="1120676"/>
            <a:ext cx="9144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 rtl="0">
              <a:spcBef>
                <a:spcPts val="0"/>
              </a:spcBef>
              <a:spcAft>
                <a:spcPts val="0"/>
              </a:spcAft>
            </a:pPr>
            <a:r>
              <a:rPr lang="uk-UA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Сучасна портфельна теорія</a:t>
            </a:r>
            <a:r>
              <a:rPr lang="uk-UA" sz="2400" b="1" i="0" u="none" strike="noStrike" dirty="0">
                <a:solidFill>
                  <a:schemeClr val="tx2"/>
                </a:solidFill>
                <a:effectLst/>
                <a:latin typeface="Calisto MT (Body)"/>
              </a:rPr>
              <a:t> </a:t>
            </a: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- теорія фінансових інвестицій, у межах якої за допомогою статистичних методів здійснюють якомога вигідніший розподіл ризику портфеля цінних паперів і отримання доходу. </a:t>
            </a:r>
            <a:endParaRPr lang="uk-UA" sz="2400" b="0" dirty="0">
              <a:solidFill>
                <a:schemeClr val="tx2"/>
              </a:solidFill>
              <a:effectLst/>
              <a:latin typeface="Calisto MT (Body)"/>
            </a:endParaRPr>
          </a:p>
          <a:p>
            <a:r>
              <a:rPr lang="uk-UA" sz="2400" dirty="0">
                <a:solidFill>
                  <a:schemeClr val="tx2"/>
                </a:solidFill>
                <a:latin typeface="Calisto MT (Body)"/>
              </a:rPr>
              <a:t/>
            </a:r>
            <a:br>
              <a:rPr lang="uk-UA" sz="2400" dirty="0">
                <a:solidFill>
                  <a:schemeClr val="tx2"/>
                </a:solidFill>
                <a:latin typeface="Calisto MT (Body)"/>
              </a:rPr>
            </a:br>
            <a:endParaRPr lang="en-GB" sz="2400" dirty="0">
              <a:solidFill>
                <a:schemeClr val="tx2"/>
              </a:solidFill>
              <a:latin typeface="Calisto MT (Body)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404379-36C3-D689-791B-C24C236DE610}"/>
              </a:ext>
            </a:extLst>
          </p:cNvPr>
          <p:cNvSpPr txBox="1"/>
          <p:nvPr/>
        </p:nvSpPr>
        <p:spPr>
          <a:xfrm>
            <a:off x="1524000" y="3837693"/>
            <a:ext cx="9144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 rtl="0">
              <a:spcBef>
                <a:spcPts val="0"/>
              </a:spcBef>
              <a:spcAft>
                <a:spcPts val="0"/>
              </a:spcAft>
            </a:pPr>
            <a:r>
              <a:rPr lang="uk-UA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Складовими елементами її є</a:t>
            </a: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: оцінювання активів</a:t>
            </a:r>
            <a:r>
              <a:rPr lang="en-GB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; </a:t>
            </a: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прийняття інвестиційних рішень</a:t>
            </a:r>
            <a:r>
              <a:rPr lang="en-GB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; </a:t>
            </a: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оптимізація портфеля</a:t>
            </a:r>
            <a:r>
              <a:rPr lang="en-GB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; </a:t>
            </a: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оцінювання результатів</a:t>
            </a:r>
            <a:r>
              <a:rPr lang="en-GB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.</a:t>
            </a:r>
            <a:endParaRPr lang="en-GB" sz="2400" b="0" dirty="0">
              <a:solidFill>
                <a:schemeClr val="tx2"/>
              </a:solidFill>
              <a:effectLst/>
              <a:latin typeface="Calisto MT (Body)"/>
            </a:endParaRPr>
          </a:p>
          <a:p>
            <a:r>
              <a:rPr lang="en-GB" sz="2400" dirty="0">
                <a:solidFill>
                  <a:schemeClr val="tx2"/>
                </a:solidFill>
                <a:latin typeface="Calisto MT (Body)"/>
              </a:rPr>
              <a:t/>
            </a:r>
            <a:br>
              <a:rPr lang="en-GB" sz="2400" dirty="0">
                <a:solidFill>
                  <a:schemeClr val="tx2"/>
                </a:solidFill>
                <a:latin typeface="Calisto MT (Body)"/>
              </a:rPr>
            </a:br>
            <a:endParaRPr lang="en-GB" sz="2400" dirty="0">
              <a:solidFill>
                <a:schemeClr val="tx2"/>
              </a:solidFill>
              <a:latin typeface="Calisto MT (Body)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B8F856C-AD92-0359-91A4-359FEB327F2F}"/>
              </a:ext>
            </a:extLst>
          </p:cNvPr>
          <p:cNvCxnSpPr/>
          <p:nvPr/>
        </p:nvCxnSpPr>
        <p:spPr>
          <a:xfrm>
            <a:off x="0" y="3184656"/>
            <a:ext cx="121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EA0B249-5C56-4A67-6741-16006B96F004}"/>
              </a:ext>
            </a:extLst>
          </p:cNvPr>
          <p:cNvCxnSpPr>
            <a:cxnSpLocks/>
          </p:cNvCxnSpPr>
          <p:nvPr/>
        </p:nvCxnSpPr>
        <p:spPr>
          <a:xfrm>
            <a:off x="858129" y="1236281"/>
            <a:ext cx="0" cy="38967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42B97C2-55F3-40BB-5BB7-5579E81490DE}"/>
              </a:ext>
            </a:extLst>
          </p:cNvPr>
          <p:cNvCxnSpPr>
            <a:cxnSpLocks/>
          </p:cNvCxnSpPr>
          <p:nvPr/>
        </p:nvCxnSpPr>
        <p:spPr>
          <a:xfrm>
            <a:off x="11493305" y="1236281"/>
            <a:ext cx="0" cy="38967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1024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A62F9-A31E-FF94-93E6-A48F54754346}"/>
              </a:ext>
            </a:extLst>
          </p:cNvPr>
          <p:cNvSpPr txBox="1"/>
          <p:nvPr/>
        </p:nvSpPr>
        <p:spPr>
          <a:xfrm>
            <a:off x="1181686" y="1536174"/>
            <a:ext cx="982862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Гаррі Марковіц для визначення ефективного портфеля запропонував </a:t>
            </a:r>
            <a:r>
              <a:rPr lang="uk-UA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модель «дохідність—ризик»</a:t>
            </a:r>
            <a:r>
              <a:rPr lang="uk-UA" sz="2400" b="1" i="0" u="none" strike="noStrike" dirty="0">
                <a:solidFill>
                  <a:schemeClr val="tx2"/>
                </a:solidFill>
                <a:effectLst/>
                <a:latin typeface="Calisto MT (Body)"/>
              </a:rPr>
              <a:t>,</a:t>
            </a: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 прикладне застосування якої ускладнюється низкою зазначених припущень і через труднощі інформативного забезпечення. Модель Гаррі Марковіца з формування портфеля як комбінації можливих інвестицій «дохідність—ризик» можна сформулювати так: </a:t>
            </a:r>
            <a:r>
              <a:rPr lang="uk-UA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слід знайти такі пропорції розподілу інвестицій між наявними фінансовими активами, щоб за передбачуваної (прийнятної) очікуваної дохідності ризик портфеля як стандартне відхилення дохідності виявився для інвестора найсприятливішим (мінімальним). </a:t>
            </a:r>
            <a:endParaRPr lang="en-GB" sz="2400" u="sng" dirty="0">
              <a:solidFill>
                <a:schemeClr val="accent2"/>
              </a:solidFill>
              <a:latin typeface="Calisto MT (Body)"/>
            </a:endParaRPr>
          </a:p>
        </p:txBody>
      </p:sp>
    </p:spTree>
    <p:extLst>
      <p:ext uri="{BB962C8B-B14F-4D97-AF65-F5344CB8AC3E}">
        <p14:creationId xmlns:p14="http://schemas.microsoft.com/office/powerpoint/2010/main" val="502302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3EF0E1-FAA9-DAA4-CE0D-5EC1ADC2869D}"/>
              </a:ext>
            </a:extLst>
          </p:cNvPr>
          <p:cNvSpPr txBox="1"/>
          <p:nvPr/>
        </p:nvSpPr>
        <p:spPr>
          <a:xfrm>
            <a:off x="1425526" y="751344"/>
            <a:ext cx="934094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У межах портфельної теорії особливе прикладне значення має, зокрема, сформульована Вільямом Шарпом у 1964 році, а також незалежно від нього Джоном Лінтнером та Жаном Моссіном </a:t>
            </a:r>
            <a:r>
              <a:rPr lang="uk-UA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модель ув’язування дохідності цінних паперів і систематичного </a:t>
            </a:r>
            <a:r>
              <a:rPr lang="el-GR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β-</a:t>
            </a:r>
            <a:r>
              <a:rPr lang="uk-UA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ризику (С</a:t>
            </a:r>
            <a:r>
              <a:rPr lang="en-GB" sz="2400" i="0" u="sng" strike="noStrike" dirty="0" err="1">
                <a:solidFill>
                  <a:schemeClr val="accent2"/>
                </a:solidFill>
                <a:effectLst/>
                <a:latin typeface="Calisto MT (Body)"/>
              </a:rPr>
              <a:t>apit</a:t>
            </a:r>
            <a:r>
              <a:rPr lang="uk-UA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а</a:t>
            </a:r>
            <a:r>
              <a:rPr lang="en-GB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l Asset Pricing Model — C</a:t>
            </a:r>
            <a:r>
              <a:rPr lang="uk-UA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АРМ, або модель оцінювання капітальних активів — МОКА).</a:t>
            </a:r>
            <a:endParaRPr lang="en-GB" sz="2400" u="sng" dirty="0">
              <a:solidFill>
                <a:schemeClr val="accent2"/>
              </a:solidFill>
              <a:latin typeface="Calisto MT (Body)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3706BA-3BD2-A3D7-D0BE-F0081B12612D}"/>
              </a:ext>
            </a:extLst>
          </p:cNvPr>
          <p:cNvSpPr txBox="1"/>
          <p:nvPr/>
        </p:nvSpPr>
        <p:spPr>
          <a:xfrm>
            <a:off x="1425526" y="3798333"/>
            <a:ext cx="93409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 rtl="0">
              <a:spcBef>
                <a:spcPts val="0"/>
              </a:spcBef>
              <a:spcAft>
                <a:spcPts val="0"/>
              </a:spcAft>
            </a:pP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Вихідним положенням моделі САРМ є припущення про рівновагу на ринку капіталів. Вважається, що ринок прагне такого рівня, за якого всі інвестори максимізують свою корисність. Це ідеалізована модель рівноваги на ринку капіталу. </a:t>
            </a:r>
            <a:endParaRPr lang="uk-UA" sz="2400" b="0" dirty="0">
              <a:solidFill>
                <a:schemeClr val="tx2"/>
              </a:solidFill>
              <a:effectLst/>
              <a:latin typeface="Calisto MT (Body)"/>
            </a:endParaRPr>
          </a:p>
          <a:p>
            <a:r>
              <a:rPr lang="uk-UA" sz="2400" dirty="0">
                <a:solidFill>
                  <a:schemeClr val="tx2"/>
                </a:solidFill>
                <a:latin typeface="Calisto MT (Body)"/>
              </a:rPr>
              <a:t/>
            </a:r>
            <a:br>
              <a:rPr lang="uk-UA" sz="2400" dirty="0">
                <a:solidFill>
                  <a:schemeClr val="tx2"/>
                </a:solidFill>
                <a:latin typeface="Calisto MT (Body)"/>
              </a:rPr>
            </a:br>
            <a:endParaRPr lang="en-GB" sz="2400" dirty="0">
              <a:solidFill>
                <a:schemeClr val="tx2"/>
              </a:solidFill>
              <a:latin typeface="Calisto M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0504014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E259D6-E669-527A-E336-D7B5AB7FFD45}"/>
              </a:ext>
            </a:extLst>
          </p:cNvPr>
          <p:cNvSpPr txBox="1"/>
          <p:nvPr/>
        </p:nvSpPr>
        <p:spPr>
          <a:xfrm>
            <a:off x="1650609" y="2090172"/>
            <a:ext cx="889078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Більш узагальненою моделлю рівноваги на ринку капіталів порівняно із САРМ є </a:t>
            </a:r>
            <a:r>
              <a:rPr lang="uk-UA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арбітражна теорія оцінювання капітальних активів Стівена Росса (АРТ), </a:t>
            </a: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в якій ослаблено багато суттєвих припущень САРМ. Нагадаємо, що </a:t>
            </a:r>
            <a:r>
              <a:rPr lang="uk-UA" sz="2400" i="0" u="sng" strike="noStrike" dirty="0">
                <a:solidFill>
                  <a:schemeClr val="accent2"/>
                </a:solidFill>
                <a:effectLst/>
                <a:latin typeface="Calisto MT (Body)"/>
              </a:rPr>
              <a:t>арбітраж — це одночасне здійснення купівлі і продажу на двох різних сегментах ринку одного й того самого активу за двома різними цінами. </a:t>
            </a:r>
            <a:endParaRPr lang="en-GB" sz="2400" u="sng" dirty="0">
              <a:solidFill>
                <a:schemeClr val="accent2"/>
              </a:solidFill>
              <a:latin typeface="Calisto MT (Body)"/>
            </a:endParaRPr>
          </a:p>
        </p:txBody>
      </p:sp>
    </p:spTree>
    <p:extLst>
      <p:ext uri="{BB962C8B-B14F-4D97-AF65-F5344CB8AC3E}">
        <p14:creationId xmlns:p14="http://schemas.microsoft.com/office/powerpoint/2010/main" val="1311742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4CC7D-3DDC-DEED-A76E-05B72FA47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/>
              <a:t>План</a:t>
            </a:r>
            <a:endParaRPr lang="en-GB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93EAE-4275-DACF-26E4-3442D1398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119" y="1732449"/>
            <a:ext cx="10353762" cy="4058751"/>
          </a:xfrm>
        </p:spPr>
        <p:txBody>
          <a:bodyPr anchor="ctr">
            <a:normAutofit/>
          </a:bodyPr>
          <a:lstStyle/>
          <a:p>
            <a:pPr marL="36900" indent="0">
              <a:buNone/>
            </a:pPr>
            <a:r>
              <a:rPr lang="uk-UA" sz="2800" dirty="0"/>
              <a:t>1. Управління портфелем цінних паперів.</a:t>
            </a:r>
          </a:p>
          <a:p>
            <a:pPr marL="36900" indent="0">
              <a:buNone/>
            </a:pPr>
            <a:r>
              <a:rPr lang="uk-UA" sz="2800" dirty="0"/>
              <a:t>2. Диверсифікація як основа портфельного інвестування.</a:t>
            </a:r>
          </a:p>
          <a:p>
            <a:pPr marL="36900" indent="0">
              <a:buNone/>
            </a:pPr>
            <a:r>
              <a:rPr lang="uk-UA" sz="2800" dirty="0"/>
              <a:t>3. Ліквідність у портфельному інвестуванні.</a:t>
            </a:r>
          </a:p>
          <a:p>
            <a:pPr marL="36900" indent="0">
              <a:buNone/>
            </a:pPr>
            <a:r>
              <a:rPr lang="uk-UA" sz="2800" dirty="0"/>
              <a:t>4. Використання сучасної портфельної теорії і моделі оцінювання капітальних активів (САРМ) у портфельному менеджменті.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5758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EA545D-1A53-8596-3331-7CE1DC2B6B3F}"/>
              </a:ext>
            </a:extLst>
          </p:cNvPr>
          <p:cNvSpPr txBox="1"/>
          <p:nvPr/>
        </p:nvSpPr>
        <p:spPr>
          <a:xfrm>
            <a:off x="2239693" y="2101671"/>
            <a:ext cx="771261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54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</a:rPr>
              <a:t>Управління портфелем цінних паперів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6DF4C27-2E29-6F7B-70EA-5C483BA57038}"/>
              </a:ext>
            </a:extLst>
          </p:cNvPr>
          <p:cNvSpPr/>
          <p:nvPr/>
        </p:nvSpPr>
        <p:spPr>
          <a:xfrm>
            <a:off x="5655212" y="4052944"/>
            <a:ext cx="5152905" cy="496642"/>
          </a:xfrm>
          <a:custGeom>
            <a:avLst/>
            <a:gdLst>
              <a:gd name="connsiteX0" fmla="*/ 0 w 5152905"/>
              <a:gd name="connsiteY0" fmla="*/ 225083 h 496642"/>
              <a:gd name="connsiteX1" fmla="*/ 5148775 w 5152905"/>
              <a:gd name="connsiteY1" fmla="*/ 0 h 496642"/>
              <a:gd name="connsiteX2" fmla="*/ 928467 w 5152905"/>
              <a:gd name="connsiteY2" fmla="*/ 478302 h 496642"/>
              <a:gd name="connsiteX3" fmla="*/ 4360984 w 5152905"/>
              <a:gd name="connsiteY3" fmla="*/ 351693 h 49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905" h="496642">
                <a:moveTo>
                  <a:pt x="0" y="225083"/>
                </a:moveTo>
                <a:lnTo>
                  <a:pt x="5148775" y="0"/>
                </a:lnTo>
                <a:cubicBezTo>
                  <a:pt x="5303520" y="42203"/>
                  <a:pt x="1059765" y="419687"/>
                  <a:pt x="928467" y="478302"/>
                </a:cubicBezTo>
                <a:cubicBezTo>
                  <a:pt x="797169" y="536917"/>
                  <a:pt x="2579076" y="444305"/>
                  <a:pt x="4360984" y="351693"/>
                </a:cubicBezTo>
              </a:path>
            </a:pathLst>
          </a:cu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401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92E1F9-F13F-4C7E-E276-B7A9758EAD2D}"/>
              </a:ext>
            </a:extLst>
          </p:cNvPr>
          <p:cNvSpPr txBox="1"/>
          <p:nvPr/>
        </p:nvSpPr>
        <p:spPr>
          <a:xfrm>
            <a:off x="1320018" y="1686351"/>
            <a:ext cx="9551963" cy="30469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indent="450215" algn="just" rtl="0">
              <a:spcBef>
                <a:spcPts val="0"/>
              </a:spcBef>
              <a:spcAft>
                <a:spcPts val="0"/>
              </a:spcAft>
            </a:pPr>
            <a:r>
              <a:rPr lang="uk-UA" sz="32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</a:rPr>
              <a:t>Під </a:t>
            </a:r>
            <a:r>
              <a:rPr lang="uk-UA" sz="3200" u="sng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accent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</a:rPr>
              <a:t>управлінням портфелем цінних паперів </a:t>
            </a:r>
            <a:r>
              <a:rPr lang="uk-UA" sz="3200" dirty="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</a:rPr>
              <a:t>слід розуміти мистецтво формувати й розпоряджатися набором різних цінних паперів так, щоб вони зберігали свою вартість і приносили передбачуваний дохід, незалежний від специфічного (індивідуального) ризику.</a:t>
            </a:r>
          </a:p>
        </p:txBody>
      </p:sp>
    </p:spTree>
    <p:extLst>
      <p:ext uri="{BB962C8B-B14F-4D97-AF65-F5344CB8AC3E}">
        <p14:creationId xmlns:p14="http://schemas.microsoft.com/office/powerpoint/2010/main" val="15657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4BD6D-4A17-CB22-5BEF-64B4404CC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79939"/>
            <a:ext cx="10353762" cy="970450"/>
          </a:xfrm>
        </p:spPr>
        <p:txBody>
          <a:bodyPr>
            <a:normAutofit fontScale="90000"/>
          </a:bodyPr>
          <a:lstStyle/>
          <a:p>
            <a:r>
              <a:rPr lang="uk-UA" sz="400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Управління великим інституційним портфелем цінних паперів </a:t>
            </a:r>
            <a:r>
              <a:rPr lang="uk-UA" sz="40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здійснюють через послідовну реалізацію таких </a:t>
            </a:r>
            <a:r>
              <a:rPr lang="uk-UA" sz="400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основних завдань</a:t>
            </a:r>
            <a:r>
              <a:rPr lang="uk-UA" sz="40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:</a:t>
            </a:r>
            <a:r>
              <a:rPr lang="uk-UA" b="0" dirty="0">
                <a:solidFill>
                  <a:schemeClr val="tx2"/>
                </a:solidFill>
                <a:effectLst/>
                <a:latin typeface="Calisto MT (Body)"/>
              </a:rPr>
              <a:t/>
            </a:r>
            <a:br>
              <a:rPr lang="uk-UA" b="0" dirty="0">
                <a:solidFill>
                  <a:schemeClr val="tx2"/>
                </a:solidFill>
                <a:effectLst/>
                <a:latin typeface="Calisto MT (Body)"/>
              </a:rPr>
            </a:br>
            <a:endParaRPr lang="en-GB" dirty="0">
              <a:latin typeface="Calisto MT (Body)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1D55-D1A0-A769-EF70-601EF6EF0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990" y="1802788"/>
            <a:ext cx="11507372" cy="4907502"/>
          </a:xfrm>
        </p:spPr>
        <p:txBody>
          <a:bodyPr>
            <a:noAutofit/>
          </a:bodyPr>
          <a:lstStyle/>
          <a:p>
            <a:pPr indent="450215" rtl="0">
              <a:spcBef>
                <a:spcPts val="0"/>
              </a:spcBef>
              <a:spcAft>
                <a:spcPts val="0"/>
              </a:spcAft>
            </a:pP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вибір типу портфеля (агресивний, консервативний, комбінований, спеціалізований, зорієнтований на високу дохідність і/або зростання капіталу тощо) та визначення його початкового складу з урахуванням кон’юнктури ринку цінних паперів;</a:t>
            </a:r>
            <a:endParaRPr lang="uk-UA" sz="2400" dirty="0">
              <a:effectLst/>
              <a:latin typeface="Calisto MT (Body)"/>
            </a:endParaRPr>
          </a:p>
          <a:p>
            <a:pPr indent="450215" rtl="0">
              <a:spcBef>
                <a:spcPts val="0"/>
              </a:spcBef>
              <a:spcAft>
                <a:spcPts val="0"/>
              </a:spcAft>
            </a:pP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встановлення початкових показників необхідного рівня дохідності і допустимого рівня ризику з урахуванням концепції взаємозв’язку дохідності та ризику; </a:t>
            </a:r>
            <a:endParaRPr lang="uk-UA" sz="2400" dirty="0">
              <a:effectLst/>
              <a:latin typeface="Calisto MT (Body)"/>
            </a:endParaRPr>
          </a:p>
          <a:p>
            <a:pPr indent="450215" rtl="0">
              <a:spcBef>
                <a:spcPts val="0"/>
              </a:spcBef>
              <a:spcAft>
                <a:spcPts val="0"/>
              </a:spcAft>
            </a:pP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оцінювання здатності в разі виникнення необхідності швидкої трансформації певної частини цінних паперів у готівку; </a:t>
            </a:r>
            <a:endParaRPr lang="uk-UA" sz="2400" b="0" dirty="0">
              <a:solidFill>
                <a:schemeClr val="tx2"/>
              </a:solidFill>
              <a:effectLst/>
              <a:latin typeface="Calisto MT (Body)"/>
            </a:endParaRPr>
          </a:p>
          <a:p>
            <a:pPr indent="450215" rtl="0">
              <a:spcBef>
                <a:spcPts val="0"/>
              </a:spcBef>
              <a:spcAft>
                <a:spcPts val="0"/>
              </a:spcAft>
            </a:pP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визначення напрямів і методів реструктуризації портфеля у близький перспективі у межах заданих цілей; </a:t>
            </a:r>
            <a:endParaRPr lang="uk-UA" sz="2400" b="0" dirty="0">
              <a:solidFill>
                <a:schemeClr val="tx2"/>
              </a:solidFill>
              <a:effectLst/>
              <a:latin typeface="Calisto MT (Body)"/>
            </a:endParaRPr>
          </a:p>
          <a:p>
            <a:pPr indent="450215" rtl="0">
              <a:spcBef>
                <a:spcPts val="0"/>
              </a:spcBef>
              <a:spcAft>
                <a:spcPts val="0"/>
              </a:spcAft>
            </a:pP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розроблення і реалізація тактичних рішень щодо зміни складу і структури портфеля.</a:t>
            </a:r>
            <a:endParaRPr lang="uk-UA" sz="2400" b="0" dirty="0">
              <a:solidFill>
                <a:schemeClr val="tx2"/>
              </a:solidFill>
              <a:effectLst/>
              <a:latin typeface="Calisto MT (Body)"/>
            </a:endParaRPr>
          </a:p>
          <a:p>
            <a:endParaRPr lang="en-GB" sz="2400" dirty="0">
              <a:latin typeface="Calisto M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485892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2DC8B-6FD6-05C0-E516-C85B79380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472611"/>
            <a:ext cx="10353762" cy="970450"/>
          </a:xfrm>
        </p:spPr>
        <p:txBody>
          <a:bodyPr>
            <a:normAutofit fontScale="90000"/>
          </a:bodyPr>
          <a:lstStyle/>
          <a:p>
            <a:r>
              <a:rPr lang="ru-RU" sz="4000" b="0" i="0" u="none" strike="noStrike" dirty="0" err="1">
                <a:solidFill>
                  <a:schemeClr val="tx2"/>
                </a:solidFill>
                <a:effectLst/>
                <a:latin typeface="Calisto MT (Body)"/>
              </a:rPr>
              <a:t>Способи</a:t>
            </a:r>
            <a:r>
              <a:rPr lang="ru-RU" sz="40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 </a:t>
            </a:r>
            <a:r>
              <a:rPr lang="ru-RU" sz="4000" b="0" i="0" u="none" strike="noStrike" dirty="0" err="1">
                <a:solidFill>
                  <a:schemeClr val="tx2"/>
                </a:solidFill>
                <a:effectLst/>
                <a:latin typeface="Calisto MT (Body)"/>
              </a:rPr>
              <a:t>управління</a:t>
            </a:r>
            <a:r>
              <a:rPr lang="ru-RU" sz="40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 портфелем </a:t>
            </a:r>
            <a:r>
              <a:rPr lang="ru-RU" sz="4000" b="0" i="0" u="none" strike="noStrike" dirty="0" err="1">
                <a:solidFill>
                  <a:schemeClr val="tx2"/>
                </a:solidFill>
                <a:effectLst/>
                <a:latin typeface="Calisto MT (Body)"/>
              </a:rPr>
              <a:t>цінних</a:t>
            </a:r>
            <a:r>
              <a:rPr lang="ru-RU" sz="40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 </a:t>
            </a:r>
            <a:r>
              <a:rPr lang="ru-RU" sz="4000" b="0" i="0" u="none" strike="noStrike" dirty="0" err="1">
                <a:solidFill>
                  <a:schemeClr val="tx2"/>
                </a:solidFill>
                <a:effectLst/>
                <a:latin typeface="Calisto MT (Body)"/>
              </a:rPr>
              <a:t>паперів</a:t>
            </a:r>
            <a:endParaRPr lang="en-GB" dirty="0">
              <a:latin typeface="Calisto MT (Body)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30D85-1C8F-1E6A-1B89-E389A1D352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i="0" u="none" strike="noStrike" dirty="0" err="1">
                <a:solidFill>
                  <a:schemeClr val="tx2"/>
                </a:solidFill>
                <a:effectLst/>
                <a:latin typeface="Calisto MT (Body)"/>
              </a:rPr>
              <a:t>Самостійний</a:t>
            </a:r>
            <a:endParaRPr lang="en-GB" sz="2800" dirty="0">
              <a:latin typeface="Calisto MT (Body)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5853EE-FCBE-F9A5-EFC7-D419D73F67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01703" y="2772331"/>
            <a:ext cx="4876344" cy="3411063"/>
          </a:xfrm>
        </p:spPr>
        <p:txBody>
          <a:bodyPr>
            <a:normAutofit/>
          </a:bodyPr>
          <a:lstStyle/>
          <a:p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За самостійного управління виконання всіх управлінських функцій щодо портфеля здійснюється безпосередньо його власником. </a:t>
            </a:r>
            <a:endParaRPr lang="uk-UA" sz="2400" b="0" dirty="0">
              <a:solidFill>
                <a:schemeClr val="tx2"/>
              </a:solidFill>
              <a:effectLst/>
              <a:latin typeface="Calisto MT (Body)"/>
            </a:endParaRPr>
          </a:p>
          <a:p>
            <a:endParaRPr lang="en-GB" sz="2400" dirty="0">
              <a:latin typeface="Calisto MT (Body)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B755C1-17BA-0E02-3E91-6D6FA505FC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sz="2800" i="0" u="none" strike="noStrike" dirty="0" err="1">
                <a:solidFill>
                  <a:schemeClr val="tx2"/>
                </a:solidFill>
                <a:effectLst/>
                <a:latin typeface="Calisto MT (Body)"/>
              </a:rPr>
              <a:t>Довірчий</a:t>
            </a:r>
            <a:r>
              <a:rPr lang="ru-RU" sz="280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 (</a:t>
            </a:r>
            <a:r>
              <a:rPr lang="ru-RU" sz="2800" i="0" u="none" strike="noStrike" dirty="0" err="1">
                <a:solidFill>
                  <a:schemeClr val="tx2"/>
                </a:solidFill>
                <a:effectLst/>
                <a:latin typeface="Calisto MT (Body)"/>
              </a:rPr>
              <a:t>трастовий</a:t>
            </a:r>
            <a:r>
              <a:rPr lang="ru-RU" sz="280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).</a:t>
            </a:r>
            <a:endParaRPr lang="en-GB" sz="2800" dirty="0">
              <a:latin typeface="Calisto MT (Body)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0F370C-150C-C879-5525-53A7414445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4967" y="2772330"/>
            <a:ext cx="4895330" cy="3411063"/>
          </a:xfrm>
        </p:spPr>
        <p:txBody>
          <a:bodyPr>
            <a:normAutofit/>
          </a:bodyPr>
          <a:lstStyle/>
          <a:p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Довірче управління передбачає передання всіх або левової частки функцій з управління юридичній особі, якою можуть виступати, наприклад, банки, трастові компанії.</a:t>
            </a:r>
            <a:endParaRPr lang="uk-UA" sz="2400" b="0" dirty="0">
              <a:solidFill>
                <a:schemeClr val="tx2"/>
              </a:solidFill>
              <a:effectLst/>
              <a:latin typeface="Calisto MT (Body)"/>
            </a:endParaRPr>
          </a:p>
          <a:p>
            <a:endParaRPr lang="en-GB" sz="2400" dirty="0">
              <a:latin typeface="Calisto MT (Body)"/>
            </a:endParaRPr>
          </a:p>
        </p:txBody>
      </p:sp>
    </p:spTree>
    <p:extLst>
      <p:ext uri="{BB962C8B-B14F-4D97-AF65-F5344CB8AC3E}">
        <p14:creationId xmlns:p14="http://schemas.microsoft.com/office/powerpoint/2010/main" val="1233916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A9C67-6A83-F5E0-845C-3BE59B590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05265"/>
            <a:ext cx="10353762" cy="970450"/>
          </a:xfrm>
        </p:spPr>
        <p:txBody>
          <a:bodyPr/>
          <a:lstStyle/>
          <a:p>
            <a:r>
              <a:rPr lang="uk-UA" sz="400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Активна стратегія (модель) управління</a:t>
            </a:r>
            <a:endParaRPr lang="en-GB" dirty="0">
              <a:latin typeface="Calisto MT (Body)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FB757-0E59-5053-97BA-BABB398EF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525593"/>
            <a:ext cx="10353762" cy="1695909"/>
          </a:xfrm>
        </p:spPr>
        <p:txBody>
          <a:bodyPr>
            <a:normAutofit fontScale="92500"/>
          </a:bodyPr>
          <a:lstStyle/>
          <a:p>
            <a:pPr marL="36900" indent="0">
              <a:buNone/>
            </a:pPr>
            <a:r>
              <a:rPr lang="en-GB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— </a:t>
            </a:r>
            <a:r>
              <a:rPr lang="uk-UA" sz="2400" b="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це сукупність підходів і методів управління, що базується на припущенні про інформаційну неефективність фінансового ринку, існуванні через це можливостей пошуку точнішої за ринкову оцінки вартості цінних паперів і доцільність прогнозування майбутніх змін ринкових цін.</a:t>
            </a:r>
            <a:endParaRPr lang="en-GB" sz="2400" dirty="0">
              <a:latin typeface="Calisto MT (Body)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D801DB-EC39-9264-210E-4A9ACB7EEA83}"/>
              </a:ext>
            </a:extLst>
          </p:cNvPr>
          <p:cNvSpPr/>
          <p:nvPr/>
        </p:nvSpPr>
        <p:spPr>
          <a:xfrm>
            <a:off x="601493" y="4891708"/>
            <a:ext cx="3165231" cy="9704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chemeClr val="tx2"/>
                </a:solidFill>
                <a:latin typeface="Calisto MT (Body)"/>
              </a:rPr>
              <a:t>М</a:t>
            </a:r>
            <a:r>
              <a:rPr lang="uk-UA" sz="2000" b="1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етод Грехема</a:t>
            </a:r>
            <a:endParaRPr lang="en-GB" sz="2000" b="1" dirty="0">
              <a:solidFill>
                <a:schemeClr val="tx2"/>
              </a:solidFill>
              <a:latin typeface="Calisto MT (Body)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AC60E7-09DE-0036-C4E3-FD5A0491F541}"/>
              </a:ext>
            </a:extLst>
          </p:cNvPr>
          <p:cNvSpPr/>
          <p:nvPr/>
        </p:nvSpPr>
        <p:spPr>
          <a:xfrm>
            <a:off x="4357234" y="4891708"/>
            <a:ext cx="3165231" cy="9704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chemeClr val="tx2"/>
                </a:solidFill>
                <a:latin typeface="Calisto MT (Body)"/>
              </a:rPr>
              <a:t>А</a:t>
            </a:r>
            <a:r>
              <a:rPr lang="uk-UA" sz="2000" b="1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гресивне зростання</a:t>
            </a:r>
            <a:endParaRPr lang="en-GB" sz="2000" b="1" dirty="0">
              <a:solidFill>
                <a:schemeClr val="tx2"/>
              </a:solidFill>
              <a:latin typeface="Calisto MT (Body)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80E2A3-6065-1477-6FE7-E2148AB4D08C}"/>
              </a:ext>
            </a:extLst>
          </p:cNvPr>
          <p:cNvSpPr/>
          <p:nvPr/>
        </p:nvSpPr>
        <p:spPr>
          <a:xfrm>
            <a:off x="8112975" y="4891708"/>
            <a:ext cx="3165231" cy="9704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0" u="none" strike="noStrike" dirty="0">
                <a:solidFill>
                  <a:schemeClr val="tx2"/>
                </a:solidFill>
                <a:effectLst/>
                <a:latin typeface="Calisto MT (Body)"/>
              </a:rPr>
              <a:t>Облігаційний «своп»</a:t>
            </a:r>
            <a:endParaRPr lang="en-GB" sz="2000" b="1" dirty="0">
              <a:solidFill>
                <a:schemeClr val="tx2"/>
              </a:solidFill>
              <a:latin typeface="Calisto MT (Body)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BE32B1C-A386-8EBA-43D6-0FACD80179C1}"/>
              </a:ext>
            </a:extLst>
          </p:cNvPr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0EE5E369-0114-9AD4-1126-48A0F928CC8E}"/>
              </a:ext>
            </a:extLst>
          </p:cNvPr>
          <p:cNvSpPr txBox="1">
            <a:spLocks/>
          </p:cNvSpPr>
          <p:nvPr/>
        </p:nvSpPr>
        <p:spPr>
          <a:xfrm>
            <a:off x="924444" y="357138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dirty="0">
                <a:effectLst/>
                <a:latin typeface="Calisto MT (Body)"/>
              </a:rPr>
              <a:t>Методи управління</a:t>
            </a:r>
            <a:endParaRPr lang="en-GB" dirty="0">
              <a:latin typeface="Calisto M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448559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A9C67-6A83-F5E0-845C-3BE59B590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05265"/>
            <a:ext cx="10353762" cy="970450"/>
          </a:xfrm>
        </p:spPr>
        <p:txBody>
          <a:bodyPr>
            <a:normAutofit/>
          </a:bodyPr>
          <a:lstStyle/>
          <a:p>
            <a:r>
              <a:rPr lang="uk-UA" sz="4000" i="0" u="none" strike="noStrike" dirty="0">
                <a:effectLst/>
                <a:latin typeface="Calisto MT (Body)"/>
              </a:rPr>
              <a:t>Пасивна стратегія (модель) управління</a:t>
            </a:r>
            <a:endParaRPr lang="en-GB" dirty="0">
              <a:latin typeface="Calisto MT (Body)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FB757-0E59-5053-97BA-BABB398EF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525593"/>
            <a:ext cx="10353762" cy="1695909"/>
          </a:xfrm>
        </p:spPr>
        <p:txBody>
          <a:bodyPr>
            <a:normAutofit fontScale="92500"/>
          </a:bodyPr>
          <a:lstStyle/>
          <a:p>
            <a:pPr marL="36900" indent="0">
              <a:buNone/>
            </a:pPr>
            <a:r>
              <a:rPr lang="en-GB" sz="2400" b="0" i="0" u="none" strike="noStrike" dirty="0">
                <a:effectLst/>
                <a:latin typeface="Calisto MT (Body)"/>
              </a:rPr>
              <a:t>— </a:t>
            </a:r>
            <a:r>
              <a:rPr lang="uk-UA" sz="2400" b="0" i="0" u="none" strike="noStrike" dirty="0">
                <a:effectLst/>
                <a:latin typeface="Calisto MT (Body)"/>
              </a:rPr>
              <a:t>ґрунтується на припущенні щодо відносної інформаційної достатності (ефективності) ринку цінних паперів і являє собою сукупність методів управління, що виходять з уявлення про неможливість стабільного перевищення середньоринкового рівня дохідності фінансових інструментів.</a:t>
            </a:r>
            <a:endParaRPr lang="en-GB" sz="2400" dirty="0">
              <a:latin typeface="Calisto MT (Body)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D801DB-EC39-9264-210E-4A9ACB7EEA83}"/>
              </a:ext>
            </a:extLst>
          </p:cNvPr>
          <p:cNvSpPr/>
          <p:nvPr/>
        </p:nvSpPr>
        <p:spPr>
          <a:xfrm>
            <a:off x="601493" y="4891708"/>
            <a:ext cx="3165231" cy="9704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0" u="none" strike="noStrike" dirty="0">
                <a:solidFill>
                  <a:schemeClr val="tx2"/>
                </a:solidFill>
                <a:effectLst/>
                <a:latin typeface="Calisto MT (Body)"/>
              </a:rPr>
              <a:t>Слідування за плином ринку</a:t>
            </a:r>
            <a:endParaRPr lang="en-GB" sz="2000" b="1" dirty="0">
              <a:solidFill>
                <a:schemeClr val="tx2"/>
              </a:solidFill>
              <a:latin typeface="Calisto MT (Body)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AC60E7-09DE-0036-C4E3-FD5A0491F541}"/>
              </a:ext>
            </a:extLst>
          </p:cNvPr>
          <p:cNvSpPr/>
          <p:nvPr/>
        </p:nvSpPr>
        <p:spPr>
          <a:xfrm>
            <a:off x="4357234" y="4891708"/>
            <a:ext cx="3165231" cy="9704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0" u="none" strike="noStrike" dirty="0">
                <a:solidFill>
                  <a:schemeClr val="tx2"/>
                </a:solidFill>
                <a:effectLst/>
                <a:latin typeface="Calisto MT (Body)"/>
              </a:rPr>
              <a:t>Індексний метод</a:t>
            </a:r>
            <a:endParaRPr lang="en-GB" sz="2000" b="1" dirty="0">
              <a:solidFill>
                <a:schemeClr val="tx2"/>
              </a:solidFill>
              <a:latin typeface="Calisto MT (Body)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80E2A3-6065-1477-6FE7-E2148AB4D08C}"/>
              </a:ext>
            </a:extLst>
          </p:cNvPr>
          <p:cNvSpPr/>
          <p:nvPr/>
        </p:nvSpPr>
        <p:spPr>
          <a:xfrm>
            <a:off x="8112975" y="4891708"/>
            <a:ext cx="3165231" cy="9704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0" u="none" strike="noStrike" dirty="0">
                <a:solidFill>
                  <a:schemeClr val="tx2"/>
                </a:solidFill>
                <a:effectLst/>
                <a:latin typeface="Calisto MT (Body)"/>
              </a:rPr>
              <a:t> Стратегія «купив-і-тримай»</a:t>
            </a:r>
            <a:endParaRPr lang="en-GB" sz="2000" b="1" dirty="0">
              <a:solidFill>
                <a:schemeClr val="tx2"/>
              </a:solidFill>
              <a:latin typeface="Calisto MT (Body)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BE32B1C-A386-8EBA-43D6-0FACD80179C1}"/>
              </a:ext>
            </a:extLst>
          </p:cNvPr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0EE5E369-0114-9AD4-1126-48A0F928CC8E}"/>
              </a:ext>
            </a:extLst>
          </p:cNvPr>
          <p:cNvSpPr txBox="1">
            <a:spLocks/>
          </p:cNvSpPr>
          <p:nvPr/>
        </p:nvSpPr>
        <p:spPr>
          <a:xfrm>
            <a:off x="924444" y="357138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dirty="0">
                <a:effectLst/>
                <a:latin typeface="Calisto MT (Body)"/>
              </a:rPr>
              <a:t>Методи управління</a:t>
            </a:r>
            <a:endParaRPr lang="en-GB" dirty="0">
              <a:latin typeface="Calisto M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517290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EA545D-1A53-8596-3331-7CE1DC2B6B3F}"/>
              </a:ext>
            </a:extLst>
          </p:cNvPr>
          <p:cNvSpPr txBox="1"/>
          <p:nvPr/>
        </p:nvSpPr>
        <p:spPr>
          <a:xfrm>
            <a:off x="2239692" y="1686172"/>
            <a:ext cx="771261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5400" i="0" u="none" strike="noStrike" dirty="0" err="1">
                <a:solidFill>
                  <a:schemeClr val="tx2"/>
                </a:solidFill>
                <a:effectLst/>
                <a:latin typeface="Calisto MT (Body)"/>
              </a:rPr>
              <a:t>Диверсифікація</a:t>
            </a:r>
            <a:r>
              <a:rPr lang="ru-RU" sz="540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 як основа портфельного </a:t>
            </a:r>
            <a:r>
              <a:rPr lang="ru-RU" sz="5400" i="0" u="none" strike="noStrike" dirty="0" err="1">
                <a:solidFill>
                  <a:schemeClr val="tx2"/>
                </a:solidFill>
                <a:effectLst/>
                <a:latin typeface="Calisto MT (Body)"/>
              </a:rPr>
              <a:t>інвестування</a:t>
            </a:r>
            <a:r>
              <a:rPr lang="ru-RU" sz="5400" i="0" u="none" strike="noStrike" dirty="0">
                <a:solidFill>
                  <a:schemeClr val="tx2"/>
                </a:solidFill>
                <a:effectLst/>
                <a:latin typeface="Calisto MT (Body)"/>
              </a:rPr>
              <a:t> </a:t>
            </a:r>
            <a:endParaRPr lang="en-GB" sz="5400" dirty="0">
              <a:solidFill>
                <a:schemeClr val="tx2"/>
              </a:solidFill>
              <a:latin typeface="Calisto MT (Body)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6DF4C27-2E29-6F7B-70EA-5C483BA57038}"/>
              </a:ext>
            </a:extLst>
          </p:cNvPr>
          <p:cNvSpPr/>
          <p:nvPr/>
        </p:nvSpPr>
        <p:spPr>
          <a:xfrm>
            <a:off x="6095998" y="4675186"/>
            <a:ext cx="5152905" cy="496642"/>
          </a:xfrm>
          <a:custGeom>
            <a:avLst/>
            <a:gdLst>
              <a:gd name="connsiteX0" fmla="*/ 0 w 5152905"/>
              <a:gd name="connsiteY0" fmla="*/ 225083 h 496642"/>
              <a:gd name="connsiteX1" fmla="*/ 5148775 w 5152905"/>
              <a:gd name="connsiteY1" fmla="*/ 0 h 496642"/>
              <a:gd name="connsiteX2" fmla="*/ 928467 w 5152905"/>
              <a:gd name="connsiteY2" fmla="*/ 478302 h 496642"/>
              <a:gd name="connsiteX3" fmla="*/ 4360984 w 5152905"/>
              <a:gd name="connsiteY3" fmla="*/ 351693 h 49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905" h="496642">
                <a:moveTo>
                  <a:pt x="0" y="225083"/>
                </a:moveTo>
                <a:lnTo>
                  <a:pt x="5148775" y="0"/>
                </a:lnTo>
                <a:cubicBezTo>
                  <a:pt x="5303520" y="42203"/>
                  <a:pt x="1059765" y="419687"/>
                  <a:pt x="928467" y="478302"/>
                </a:cubicBezTo>
                <a:cubicBezTo>
                  <a:pt x="797169" y="536917"/>
                  <a:pt x="2579076" y="444305"/>
                  <a:pt x="4360984" y="351693"/>
                </a:cubicBezTo>
              </a:path>
            </a:pathLst>
          </a:cu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4294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311</TotalTime>
  <Words>871</Words>
  <Application>Microsoft Office PowerPoint</Application>
  <PresentationFormat>Широкоэкранный</PresentationFormat>
  <Paragraphs>65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Calisto MT</vt:lpstr>
      <vt:lpstr>Calisto MT (Body)</vt:lpstr>
      <vt:lpstr>Times New Roman</vt:lpstr>
      <vt:lpstr>Trebuchet MS</vt:lpstr>
      <vt:lpstr>Wingdings 2</vt:lpstr>
      <vt:lpstr>Slate</vt:lpstr>
      <vt:lpstr>Тема 8. Стратегія портфельного інвестування</vt:lpstr>
      <vt:lpstr>План</vt:lpstr>
      <vt:lpstr>Презентация PowerPoint</vt:lpstr>
      <vt:lpstr>Презентация PowerPoint</vt:lpstr>
      <vt:lpstr>Управління великим інституційним портфелем цінних паперів здійснюють через послідовну реалізацію таких основних завдань: </vt:lpstr>
      <vt:lpstr>Способи управління портфелем цінних паперів</vt:lpstr>
      <vt:lpstr>Активна стратегія (модель) управління</vt:lpstr>
      <vt:lpstr>Пасивна стратегія (модель) управління</vt:lpstr>
      <vt:lpstr>Презентация PowerPoint</vt:lpstr>
      <vt:lpstr>Презентация PowerPoint</vt:lpstr>
      <vt:lpstr>Наслідки різних варіантів формування диверсифікованого портфеля</vt:lpstr>
      <vt:lpstr>Напрями диверсифікації портфеля цінних паперів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8. Стратегія портфельного інвестування</dc:title>
  <dc:creator>Nikolay Dimov</dc:creator>
  <cp:lastModifiedBy>Инна</cp:lastModifiedBy>
  <cp:revision>3</cp:revision>
  <dcterms:created xsi:type="dcterms:W3CDTF">2023-04-13T09:03:15Z</dcterms:created>
  <dcterms:modified xsi:type="dcterms:W3CDTF">2023-04-14T08:11:20Z</dcterms:modified>
</cp:coreProperties>
</file>