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74" r:id="rId9"/>
    <p:sldId id="275" r:id="rId10"/>
    <p:sldId id="263" r:id="rId11"/>
    <p:sldId id="265" r:id="rId12"/>
    <p:sldId id="276" r:id="rId13"/>
    <p:sldId id="277" r:id="rId14"/>
    <p:sldId id="278" r:id="rId15"/>
    <p:sldId id="279" r:id="rId16"/>
    <p:sldId id="264" r:id="rId1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500" autoAdjust="0"/>
    <p:restoredTop sz="94660"/>
  </p:normalViewPr>
  <p:slideViewPr>
    <p:cSldViewPr>
      <p:cViewPr>
        <p:scale>
          <a:sx n="69" d="100"/>
          <a:sy n="69" d="100"/>
        </p:scale>
        <p:origin x="-1542"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9" name="Подзаголовок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Заголовок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ru-RU" smtClean="0"/>
              <a:t>Образец заголовка</a:t>
            </a:r>
            <a:endParaRPr kumimoji="0" lang="en-US"/>
          </a:p>
        </p:txBody>
      </p:sp>
      <p:cxnSp>
        <p:nvCxnSpPr>
          <p:cNvPr id="8" name="Прямая соединительная линия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Прямая соединительная линия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Овал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Дата 14"/>
          <p:cNvSpPr>
            <a:spLocks noGrp="1"/>
          </p:cNvSpPr>
          <p:nvPr>
            <p:ph type="dt" sz="half" idx="10"/>
          </p:nvPr>
        </p:nvSpPr>
        <p:spPr/>
        <p:txBody>
          <a:bodyPr/>
          <a:lstStyle/>
          <a:p>
            <a:fld id="{212A0D15-B516-40BE-B1CA-93654417C359}" type="datetimeFigureOut">
              <a:rPr lang="ru-RU" smtClean="0"/>
              <a:t>18.03.2024</a:t>
            </a:fld>
            <a:endParaRPr lang="ru-RU"/>
          </a:p>
        </p:txBody>
      </p:sp>
      <p:sp>
        <p:nvSpPr>
          <p:cNvPr id="16" name="Номер слайда 15"/>
          <p:cNvSpPr>
            <a:spLocks noGrp="1"/>
          </p:cNvSpPr>
          <p:nvPr>
            <p:ph type="sldNum" sz="quarter" idx="11"/>
          </p:nvPr>
        </p:nvSpPr>
        <p:spPr/>
        <p:txBody>
          <a:bodyPr/>
          <a:lstStyle/>
          <a:p>
            <a:fld id="{E41156DF-91A4-495C-8A5A-27367A349E60}" type="slidenum">
              <a:rPr lang="ru-RU" smtClean="0"/>
              <a:t>‹#›</a:t>
            </a:fld>
            <a:endParaRPr lang="ru-RU"/>
          </a:p>
        </p:txBody>
      </p:sp>
      <p:sp>
        <p:nvSpPr>
          <p:cNvPr id="17" name="Нижний колонтитул 16"/>
          <p:cNvSpPr>
            <a:spLocks noGrp="1"/>
          </p:cNvSpPr>
          <p:nvPr>
            <p:ph type="ftr" sz="quarter" idx="12"/>
          </p:nvPr>
        </p:nvSpPr>
        <p:spPr/>
        <p:txBody>
          <a:bodyPr/>
          <a:lstStyle/>
          <a:p>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212A0D15-B516-40BE-B1CA-93654417C359}" type="datetimeFigureOut">
              <a:rPr lang="ru-RU" smtClean="0"/>
              <a:t>18.03.2024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41156DF-91A4-495C-8A5A-27367A349E6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212A0D15-B516-40BE-B1CA-93654417C359}" type="datetimeFigureOut">
              <a:rPr lang="ru-RU" smtClean="0"/>
              <a:t>18.03.2024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41156DF-91A4-495C-8A5A-27367A349E6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9" name="Содержимое 8"/>
          <p:cNvSpPr>
            <a:spLocks noGrp="1"/>
          </p:cNvSpPr>
          <p:nvPr>
            <p:ph idx="1"/>
          </p:nvPr>
        </p:nvSpPr>
        <p:spPr>
          <a:xfrm>
            <a:off x="457200" y="1524000"/>
            <a:ext cx="8229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4" name="Дата 13"/>
          <p:cNvSpPr>
            <a:spLocks noGrp="1"/>
          </p:cNvSpPr>
          <p:nvPr>
            <p:ph type="dt" sz="half" idx="14"/>
          </p:nvPr>
        </p:nvSpPr>
        <p:spPr/>
        <p:txBody>
          <a:bodyPr/>
          <a:lstStyle/>
          <a:p>
            <a:fld id="{212A0D15-B516-40BE-B1CA-93654417C359}" type="datetimeFigureOut">
              <a:rPr lang="ru-RU" smtClean="0"/>
              <a:t>18.03.2024</a:t>
            </a:fld>
            <a:endParaRPr lang="ru-RU"/>
          </a:p>
        </p:txBody>
      </p:sp>
      <p:sp>
        <p:nvSpPr>
          <p:cNvPr id="15" name="Номер слайда 14"/>
          <p:cNvSpPr>
            <a:spLocks noGrp="1"/>
          </p:cNvSpPr>
          <p:nvPr>
            <p:ph type="sldNum" sz="quarter" idx="15"/>
          </p:nvPr>
        </p:nvSpPr>
        <p:spPr/>
        <p:txBody>
          <a:bodyPr/>
          <a:lstStyle>
            <a:lvl1pPr algn="ctr">
              <a:defRPr/>
            </a:lvl1pPr>
          </a:lstStyle>
          <a:p>
            <a:fld id="{E41156DF-91A4-495C-8A5A-27367A349E60}" type="slidenum">
              <a:rPr lang="ru-RU" smtClean="0"/>
              <a:t>‹#›</a:t>
            </a:fld>
            <a:endParaRPr lang="ru-RU"/>
          </a:p>
        </p:txBody>
      </p:sp>
      <p:sp>
        <p:nvSpPr>
          <p:cNvPr id="16" name="Нижний колонтитул 15"/>
          <p:cNvSpPr>
            <a:spLocks noGrp="1"/>
          </p:cNvSpPr>
          <p:nvPr>
            <p:ph type="ftr" sz="quarter" idx="16"/>
          </p:nvPr>
        </p:nvSpPr>
        <p:spPr/>
        <p:txBody>
          <a:bodyPr/>
          <a:lstStyle/>
          <a:p>
            <a:endParaRPr lang="ru-RU"/>
          </a:p>
        </p:txBody>
      </p:sp>
      <p:sp>
        <p:nvSpPr>
          <p:cNvPr id="17" name="Заголовок 16"/>
          <p:cNvSpPr>
            <a:spLocks noGrp="1"/>
          </p:cNvSpPr>
          <p:nvPr>
            <p:ph type="title"/>
          </p:nvPr>
        </p:nvSpPr>
        <p:spPr/>
        <p:txBody>
          <a:bodyPr rtlCol="0" anchor="b" anchorCtr="0"/>
          <a:lstStyle/>
          <a:p>
            <a:r>
              <a:rPr kumimoji="0" lang="ru-RU" smtClean="0"/>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4" name="Дата 3"/>
          <p:cNvSpPr>
            <a:spLocks noGrp="1"/>
          </p:cNvSpPr>
          <p:nvPr>
            <p:ph type="dt" sz="half" idx="10"/>
          </p:nvPr>
        </p:nvSpPr>
        <p:spPr/>
        <p:txBody>
          <a:bodyPr/>
          <a:lstStyle/>
          <a:p>
            <a:fld id="{212A0D15-B516-40BE-B1CA-93654417C359}" type="datetimeFigureOut">
              <a:rPr lang="ru-RU" smtClean="0"/>
              <a:t>18.03.2024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41156DF-91A4-495C-8A5A-27367A349E60}" type="slidenum">
              <a:rPr lang="ru-RU" smtClean="0"/>
              <a:t>‹#›</a:t>
            </a:fld>
            <a:endParaRPr lang="ru-RU"/>
          </a:p>
        </p:txBody>
      </p:sp>
      <p:sp>
        <p:nvSpPr>
          <p:cNvPr id="2" name="Заголовок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cxnSp>
        <p:nvCxnSpPr>
          <p:cNvPr id="7" name="Прямая соединительная линия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Дата 4"/>
          <p:cNvSpPr>
            <a:spLocks noGrp="1"/>
          </p:cNvSpPr>
          <p:nvPr>
            <p:ph type="dt" sz="half" idx="10"/>
          </p:nvPr>
        </p:nvSpPr>
        <p:spPr/>
        <p:txBody>
          <a:bodyPr/>
          <a:lstStyle/>
          <a:p>
            <a:fld id="{212A0D15-B516-40BE-B1CA-93654417C359}" type="datetimeFigureOut">
              <a:rPr lang="ru-RU" smtClean="0"/>
              <a:t>18.03.2024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41156DF-91A4-495C-8A5A-27367A349E60}" type="slidenum">
              <a:rPr lang="ru-RU" smtClean="0"/>
              <a:t>‹#›</a:t>
            </a:fld>
            <a:endParaRPr lang="ru-RU"/>
          </a:p>
        </p:txBody>
      </p:sp>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11" name="Содержимое 10"/>
          <p:cNvSpPr>
            <a:spLocks noGrp="1"/>
          </p:cNvSpPr>
          <p:nvPr>
            <p:ph sz="half" idx="1"/>
          </p:nvPr>
        </p:nvSpPr>
        <p:spPr>
          <a:xfrm>
            <a:off x="457200" y="1524000"/>
            <a:ext cx="4059936"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half" idx="2"/>
          </p:nvPr>
        </p:nvSpPr>
        <p:spPr>
          <a:xfrm>
            <a:off x="4648200" y="1524000"/>
            <a:ext cx="4059936"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9" name="Номер слайда 8"/>
          <p:cNvSpPr>
            <a:spLocks noGrp="1"/>
          </p:cNvSpPr>
          <p:nvPr>
            <p:ph type="sldNum" sz="quarter" idx="12"/>
          </p:nvPr>
        </p:nvSpPr>
        <p:spPr/>
        <p:txBody>
          <a:bodyPr/>
          <a:lstStyle/>
          <a:p>
            <a:fld id="{E41156DF-91A4-495C-8A5A-27367A349E60}" type="slidenum">
              <a:rPr lang="ru-RU" smtClean="0"/>
              <a:t>‹#›</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7" name="Дата 6"/>
          <p:cNvSpPr>
            <a:spLocks noGrp="1"/>
          </p:cNvSpPr>
          <p:nvPr>
            <p:ph type="dt" sz="half" idx="10"/>
          </p:nvPr>
        </p:nvSpPr>
        <p:spPr/>
        <p:txBody>
          <a:bodyPr/>
          <a:lstStyle/>
          <a:p>
            <a:fld id="{212A0D15-B516-40BE-B1CA-93654417C359}" type="datetimeFigureOut">
              <a:rPr lang="ru-RU" smtClean="0"/>
              <a:t>18.03.2024</a:t>
            </a:fld>
            <a:endParaRPr lang="ru-RU"/>
          </a:p>
        </p:txBody>
      </p:sp>
      <p:sp>
        <p:nvSpPr>
          <p:cNvPr id="3" name="Текст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32" name="Содержимое 31"/>
          <p:cNvSpPr>
            <a:spLocks noGrp="1"/>
          </p:cNvSpPr>
          <p:nvPr>
            <p:ph sz="half" idx="2"/>
          </p:nvPr>
        </p:nvSpPr>
        <p:spPr>
          <a:xfrm>
            <a:off x="457200" y="2201896"/>
            <a:ext cx="4038600" cy="391363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34" name="Содержимое 33"/>
          <p:cNvSpPr>
            <a:spLocks noGrp="1"/>
          </p:cNvSpPr>
          <p:nvPr>
            <p:ph sz="quarter" idx="4"/>
          </p:nvPr>
        </p:nvSpPr>
        <p:spPr>
          <a:xfrm>
            <a:off x="4649788" y="2201896"/>
            <a:ext cx="4038600" cy="391363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 name="Заголовок 1"/>
          <p:cNvSpPr>
            <a:spLocks noGrp="1"/>
          </p:cNvSpPr>
          <p:nvPr>
            <p:ph type="title"/>
          </p:nvPr>
        </p:nvSpPr>
        <p:spPr>
          <a:xfrm>
            <a:off x="457200" y="155448"/>
            <a:ext cx="8229600" cy="1143000"/>
          </a:xfrm>
        </p:spPr>
        <p:txBody>
          <a:bodyPr anchor="b" anchorCtr="0"/>
          <a:lstStyle>
            <a:lvl1pPr>
              <a:defRPr/>
            </a:lvl1pPr>
          </a:lstStyle>
          <a:p>
            <a:r>
              <a:rPr kumimoji="0" lang="ru-RU" smtClean="0"/>
              <a:t>Образец заголовка</a:t>
            </a:r>
            <a:endParaRPr kumimoji="0" lang="en-US"/>
          </a:p>
        </p:txBody>
      </p:sp>
      <p:sp>
        <p:nvSpPr>
          <p:cNvPr id="12" name="Текст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cxnSp>
        <p:nvCxnSpPr>
          <p:cNvPr id="10" name="Прямая соединительная линия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Прямая соединительная линия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212A0D15-B516-40BE-B1CA-93654417C359}" type="datetimeFigureOut">
              <a:rPr lang="ru-RU" smtClean="0"/>
              <a:t>18.03.2024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E41156DF-91A4-495C-8A5A-27367A349E60}" type="slidenum">
              <a:rPr lang="ru-RU" smtClean="0"/>
              <a:t>‹#›</a:t>
            </a:fld>
            <a:endParaRPr lang="ru-RU"/>
          </a:p>
        </p:txBody>
      </p:sp>
      <p:sp>
        <p:nvSpPr>
          <p:cNvPr id="2" name="Заголовок 1"/>
          <p:cNvSpPr>
            <a:spLocks noGrp="1"/>
          </p:cNvSpPr>
          <p:nvPr>
            <p:ph type="title"/>
          </p:nvPr>
        </p:nvSpPr>
        <p:spPr/>
        <p:txBody>
          <a:bodyPr/>
          <a:lstStyle/>
          <a:p>
            <a:r>
              <a:rPr kumimoji="0" lang="ru-RU" smtClean="0"/>
              <a:t>Образец заголовка</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212A0D15-B516-40BE-B1CA-93654417C359}" type="datetimeFigureOut">
              <a:rPr lang="ru-RU" smtClean="0"/>
              <a:t>18.03.2024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E41156DF-91A4-495C-8A5A-27367A349E6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9" name="Содержимое 28"/>
          <p:cNvSpPr>
            <a:spLocks noGrp="1"/>
          </p:cNvSpPr>
          <p:nvPr>
            <p:ph sz="quarter" idx="1"/>
          </p:nvPr>
        </p:nvSpPr>
        <p:spPr>
          <a:xfrm>
            <a:off x="457200" y="457200"/>
            <a:ext cx="6248400" cy="5715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3" name="Текст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31" name="Заголовок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ru-RU" smtClean="0"/>
              <a:t>Образец заголовка</a:t>
            </a:r>
            <a:endParaRPr kumimoji="0" lang="en-US"/>
          </a:p>
        </p:txBody>
      </p:sp>
      <p:sp>
        <p:nvSpPr>
          <p:cNvPr id="8" name="Дата 7"/>
          <p:cNvSpPr>
            <a:spLocks noGrp="1"/>
          </p:cNvSpPr>
          <p:nvPr>
            <p:ph type="dt" sz="half" idx="14"/>
          </p:nvPr>
        </p:nvSpPr>
        <p:spPr/>
        <p:txBody>
          <a:bodyPr/>
          <a:lstStyle/>
          <a:p>
            <a:fld id="{212A0D15-B516-40BE-B1CA-93654417C359}" type="datetimeFigureOut">
              <a:rPr lang="ru-RU" smtClean="0"/>
              <a:t>18.03.2024</a:t>
            </a:fld>
            <a:endParaRPr lang="ru-RU"/>
          </a:p>
        </p:txBody>
      </p:sp>
      <p:sp>
        <p:nvSpPr>
          <p:cNvPr id="9" name="Номер слайда 8"/>
          <p:cNvSpPr>
            <a:spLocks noGrp="1"/>
          </p:cNvSpPr>
          <p:nvPr>
            <p:ph type="sldNum" sz="quarter" idx="15"/>
          </p:nvPr>
        </p:nvSpPr>
        <p:spPr/>
        <p:txBody>
          <a:bodyPr/>
          <a:lstStyle/>
          <a:p>
            <a:fld id="{E41156DF-91A4-495C-8A5A-27367A349E60}" type="slidenum">
              <a:rPr lang="ru-RU" smtClean="0"/>
              <a:t>‹#›</a:t>
            </a:fld>
            <a:endParaRPr lang="ru-RU"/>
          </a:p>
        </p:txBody>
      </p:sp>
      <p:sp>
        <p:nvSpPr>
          <p:cNvPr id="10" name="Нижний колонтитул 9"/>
          <p:cNvSpPr>
            <a:spLocks noGrp="1"/>
          </p:cNvSpPr>
          <p:nvPr>
            <p:ph type="ftr" sz="quarter" idx="16"/>
          </p:nvPr>
        </p:nvSpPr>
        <p:spPr/>
        <p:txBody>
          <a:bodyPr/>
          <a:lstStyle/>
          <a:p>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ru-RU" smtClean="0"/>
              <a:t>Вставка рисунка</a:t>
            </a:r>
            <a:endParaRPr kumimoji="0" lang="en-US"/>
          </a:p>
        </p:txBody>
      </p:sp>
      <p:sp>
        <p:nvSpPr>
          <p:cNvPr id="4" name="Текст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8" name="Дата 7"/>
          <p:cNvSpPr>
            <a:spLocks noGrp="1"/>
          </p:cNvSpPr>
          <p:nvPr>
            <p:ph type="dt" sz="half" idx="10"/>
          </p:nvPr>
        </p:nvSpPr>
        <p:spPr/>
        <p:txBody>
          <a:bodyPr/>
          <a:lstStyle/>
          <a:p>
            <a:fld id="{212A0D15-B516-40BE-B1CA-93654417C359}" type="datetimeFigureOut">
              <a:rPr lang="ru-RU" smtClean="0"/>
              <a:t>18.03.2024</a:t>
            </a:fld>
            <a:endParaRPr lang="ru-RU"/>
          </a:p>
        </p:txBody>
      </p:sp>
      <p:sp>
        <p:nvSpPr>
          <p:cNvPr id="9" name="Номер слайда 8"/>
          <p:cNvSpPr>
            <a:spLocks noGrp="1"/>
          </p:cNvSpPr>
          <p:nvPr>
            <p:ph type="sldNum" sz="quarter" idx="11"/>
          </p:nvPr>
        </p:nvSpPr>
        <p:spPr/>
        <p:txBody>
          <a:bodyPr/>
          <a:lstStyle/>
          <a:p>
            <a:fld id="{E41156DF-91A4-495C-8A5A-27367A349E60}" type="slidenum">
              <a:rPr lang="ru-RU" smtClean="0"/>
              <a:t>‹#›</a:t>
            </a:fld>
            <a:endParaRPr lang="ru-RU"/>
          </a:p>
        </p:txBody>
      </p:sp>
      <p:sp>
        <p:nvSpPr>
          <p:cNvPr id="10" name="Нижний колонтитул 9"/>
          <p:cNvSpPr>
            <a:spLocks noGrp="1"/>
          </p:cNvSpPr>
          <p:nvPr>
            <p:ph type="ftr" sz="quarter" idx="12"/>
          </p:nvPr>
        </p:nvSpPr>
        <p:spPr/>
        <p:txBody>
          <a:bodyPr/>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Текст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212A0D15-B516-40BE-B1CA-93654417C359}" type="datetimeFigureOut">
              <a:rPr lang="ru-RU" smtClean="0"/>
              <a:t>18.03.2024</a:t>
            </a:fld>
            <a:endParaRPr lang="ru-RU"/>
          </a:p>
        </p:txBody>
      </p:sp>
      <p:sp>
        <p:nvSpPr>
          <p:cNvPr id="10" name="Нижний колонтитул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ru-RU"/>
          </a:p>
        </p:txBody>
      </p:sp>
      <p:sp>
        <p:nvSpPr>
          <p:cNvPr id="22" name="Номер слайда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E41156DF-91A4-495C-8A5A-27367A349E60}" type="slidenum">
              <a:rPr lang="ru-RU" smtClean="0"/>
              <a:t>‹#›</a:t>
            </a:fld>
            <a:endParaRPr lang="ru-RU"/>
          </a:p>
        </p:txBody>
      </p:sp>
      <p:sp>
        <p:nvSpPr>
          <p:cNvPr id="5" name="Заголовок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ru-RU" smtClean="0"/>
              <a:t>Образец заголовка</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7.xml"/><Relationship Id="rId4" Type="http://schemas.openxmlformats.org/officeDocument/2006/relationships/image" Target="../media/image21.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7.xml"/><Relationship Id="rId4" Type="http://schemas.openxmlformats.org/officeDocument/2006/relationships/image" Target="../media/image1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p:txBody>
          <a:bodyPr/>
          <a:lstStyle/>
          <a:p>
            <a:r>
              <a:rPr lang="uk-UA" dirty="0" err="1" smtClean="0"/>
              <a:t>Екотехнологія</a:t>
            </a:r>
            <a:endParaRPr lang="ru-RU" dirty="0"/>
          </a:p>
        </p:txBody>
      </p:sp>
      <p:sp>
        <p:nvSpPr>
          <p:cNvPr id="2" name="Заголовок 1"/>
          <p:cNvSpPr>
            <a:spLocks noGrp="1"/>
          </p:cNvSpPr>
          <p:nvPr>
            <p:ph type="ctrTitle"/>
          </p:nvPr>
        </p:nvSpPr>
        <p:spPr/>
        <p:txBody>
          <a:bodyPr/>
          <a:lstStyle/>
          <a:p>
            <a:r>
              <a:rPr lang="uk-UA" dirty="0" smtClean="0"/>
              <a:t>Лабораторна робота 4</a:t>
            </a:r>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ChangeArrowheads="1"/>
          </p:cNvSpPr>
          <p:nvPr/>
        </p:nvSpPr>
        <p:spPr bwMode="auto">
          <a:xfrm>
            <a:off x="0" y="86189"/>
            <a:ext cx="9144000" cy="160043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sz="1400" b="1"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Практична частина</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При виконанні роботи студенти отримують індивідуальні завдання, взяті з табл. і розраховують коефіцієнт змішування та кратність розведення, та роблять висновок, щодо можливості врахування фактору розбавлення при розрахунках ГДС для заданого варіанту вихідних даних.</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Таблиця </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Вихідні дані для визначення коефіцієнту змішування, кратності розбавлення, констант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реаерації</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та константи швидкості споживання кисню стічною водою</a:t>
            </a:r>
            <a:endParaRPr kumimoji="0" lang="uk-UA"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11266" name="Picture 2"/>
          <p:cNvPicPr>
            <a:picLocks noChangeAspect="1" noChangeArrowheads="1"/>
          </p:cNvPicPr>
          <p:nvPr/>
        </p:nvPicPr>
        <p:blipFill>
          <a:blip r:embed="rId2" cstate="print"/>
          <a:srcRect/>
          <a:stretch>
            <a:fillRect/>
          </a:stretch>
        </p:blipFill>
        <p:spPr bwMode="auto">
          <a:xfrm>
            <a:off x="1763688" y="1628801"/>
            <a:ext cx="5490592" cy="4464496"/>
          </a:xfrm>
          <a:prstGeom prst="rect">
            <a:avLst/>
          </a:prstGeom>
          <a:noFill/>
          <a:ln w="9525">
            <a:noFill/>
            <a:miter lim="800000"/>
            <a:headEnd/>
            <a:tailEnd/>
          </a:ln>
        </p:spPr>
      </p:pic>
      <p:pic>
        <p:nvPicPr>
          <p:cNvPr id="11267" name="Picture 3"/>
          <p:cNvPicPr>
            <a:picLocks noChangeAspect="1" noChangeArrowheads="1"/>
          </p:cNvPicPr>
          <p:nvPr/>
        </p:nvPicPr>
        <p:blipFill>
          <a:blip r:embed="rId3" cstate="print"/>
          <a:srcRect/>
          <a:stretch>
            <a:fillRect/>
          </a:stretch>
        </p:blipFill>
        <p:spPr bwMode="auto">
          <a:xfrm>
            <a:off x="1763688" y="6084615"/>
            <a:ext cx="5562600" cy="773385"/>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7" name="Picture 1"/>
          <p:cNvPicPr>
            <a:picLocks noChangeAspect="1" noChangeArrowheads="1"/>
          </p:cNvPicPr>
          <p:nvPr/>
        </p:nvPicPr>
        <p:blipFill>
          <a:blip r:embed="rId2" cstate="print"/>
          <a:srcRect/>
          <a:stretch>
            <a:fillRect/>
          </a:stretch>
        </p:blipFill>
        <p:spPr bwMode="auto">
          <a:xfrm>
            <a:off x="971600" y="620688"/>
            <a:ext cx="6856379" cy="4403179"/>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8892480" cy="646331"/>
          </a:xfrm>
          <a:prstGeom prst="rect">
            <a:avLst/>
          </a:prstGeom>
        </p:spPr>
        <p:txBody>
          <a:bodyPr wrap="square">
            <a:spAutoFit/>
          </a:bodyPr>
          <a:lstStyle/>
          <a:p>
            <a:r>
              <a:rPr lang="ru-RU" b="1" dirty="0" err="1"/>
              <a:t>Розрахунок</a:t>
            </a:r>
            <a:r>
              <a:rPr lang="ru-RU" b="1" dirty="0"/>
              <a:t> максимально допустимого </a:t>
            </a:r>
            <a:r>
              <a:rPr lang="ru-RU" b="1" dirty="0" err="1" smtClean="0"/>
              <a:t>значення</a:t>
            </a:r>
            <a:r>
              <a:rPr lang="ru-RU" b="1" dirty="0" smtClean="0"/>
              <a:t> БСКП </a:t>
            </a:r>
            <a:r>
              <a:rPr lang="ru-RU" b="1" dirty="0"/>
              <a:t>у </a:t>
            </a:r>
            <a:r>
              <a:rPr lang="ru-RU" b="1" dirty="0" err="1"/>
              <a:t>скинутих</a:t>
            </a:r>
            <a:r>
              <a:rPr lang="ru-RU" b="1" dirty="0"/>
              <a:t> </a:t>
            </a:r>
            <a:r>
              <a:rPr lang="ru-RU" b="1" dirty="0" err="1"/>
              <a:t>зворотих</a:t>
            </a:r>
            <a:r>
              <a:rPr lang="ru-RU" b="1" dirty="0"/>
              <a:t> водах</a:t>
            </a:r>
            <a:endParaRPr lang="ru-RU" dirty="0"/>
          </a:p>
        </p:txBody>
      </p:sp>
      <p:pic>
        <p:nvPicPr>
          <p:cNvPr id="46082" name="Picture 2"/>
          <p:cNvPicPr>
            <a:picLocks noChangeAspect="1" noChangeArrowheads="1"/>
          </p:cNvPicPr>
          <p:nvPr/>
        </p:nvPicPr>
        <p:blipFill>
          <a:blip r:embed="rId2" cstate="print"/>
          <a:srcRect/>
          <a:stretch>
            <a:fillRect/>
          </a:stretch>
        </p:blipFill>
        <p:spPr bwMode="auto">
          <a:xfrm>
            <a:off x="1979712" y="476672"/>
            <a:ext cx="4591050" cy="3657600"/>
          </a:xfrm>
          <a:prstGeom prst="rect">
            <a:avLst/>
          </a:prstGeom>
          <a:noFill/>
          <a:ln w="9525">
            <a:noFill/>
            <a:miter lim="800000"/>
            <a:headEnd/>
            <a:tailEnd/>
          </a:ln>
        </p:spPr>
      </p:pic>
      <p:pic>
        <p:nvPicPr>
          <p:cNvPr id="46083" name="Picture 3"/>
          <p:cNvPicPr>
            <a:picLocks noChangeAspect="1" noChangeArrowheads="1"/>
          </p:cNvPicPr>
          <p:nvPr/>
        </p:nvPicPr>
        <p:blipFill>
          <a:blip r:embed="rId3" cstate="print"/>
          <a:srcRect/>
          <a:stretch>
            <a:fillRect/>
          </a:stretch>
        </p:blipFill>
        <p:spPr bwMode="auto">
          <a:xfrm>
            <a:off x="0" y="4149080"/>
            <a:ext cx="5162550" cy="1885950"/>
          </a:xfrm>
          <a:prstGeom prst="rect">
            <a:avLst/>
          </a:prstGeom>
          <a:noFill/>
          <a:ln w="9525">
            <a:noFill/>
            <a:miter lim="800000"/>
            <a:headEnd/>
            <a:tailEnd/>
          </a:ln>
        </p:spPr>
      </p:pic>
      <p:pic>
        <p:nvPicPr>
          <p:cNvPr id="46084" name="Picture 4"/>
          <p:cNvPicPr>
            <a:picLocks noChangeAspect="1" noChangeArrowheads="1"/>
          </p:cNvPicPr>
          <p:nvPr/>
        </p:nvPicPr>
        <p:blipFill>
          <a:blip r:embed="rId4" cstate="print"/>
          <a:srcRect/>
          <a:stretch>
            <a:fillRect/>
          </a:stretch>
        </p:blipFill>
        <p:spPr bwMode="auto">
          <a:xfrm>
            <a:off x="5194318" y="5733256"/>
            <a:ext cx="3949682" cy="1124744"/>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4801314"/>
          </a:xfrm>
          <a:prstGeom prst="rect">
            <a:avLst/>
          </a:prstGeom>
        </p:spPr>
        <p:txBody>
          <a:bodyPr wrap="square">
            <a:spAutoFit/>
          </a:bodyPr>
          <a:lstStyle/>
          <a:p>
            <a:pPr algn="just"/>
            <a:r>
              <a:rPr lang="ru-RU" b="1" dirty="0" err="1"/>
              <a:t>Визначення</a:t>
            </a:r>
            <a:r>
              <a:rPr lang="ru-RU" b="1" dirty="0"/>
              <a:t> </a:t>
            </a:r>
            <a:r>
              <a:rPr lang="ru-RU" b="1" dirty="0" err="1"/>
              <a:t>нормативів</a:t>
            </a:r>
            <a:r>
              <a:rPr lang="ru-RU" b="1" dirty="0"/>
              <a:t> </a:t>
            </a:r>
            <a:r>
              <a:rPr lang="ru-RU" b="1" dirty="0" err="1"/>
              <a:t>гранично</a:t>
            </a:r>
            <a:r>
              <a:rPr lang="ru-RU" b="1" dirty="0"/>
              <a:t> допустимого </a:t>
            </a:r>
            <a:r>
              <a:rPr lang="ru-RU" b="1" dirty="0" smtClean="0"/>
              <a:t>скиду (ГДС</a:t>
            </a:r>
            <a:r>
              <a:rPr lang="ru-RU" b="1" dirty="0"/>
              <a:t>) </a:t>
            </a:r>
            <a:r>
              <a:rPr lang="ru-RU" b="1" dirty="0" err="1"/>
              <a:t>речовин</a:t>
            </a:r>
            <a:r>
              <a:rPr lang="ru-RU" b="1" dirty="0"/>
              <a:t>, </a:t>
            </a:r>
            <a:r>
              <a:rPr lang="ru-RU" b="1" dirty="0" err="1"/>
              <a:t>що</a:t>
            </a:r>
            <a:r>
              <a:rPr lang="ru-RU" b="1" dirty="0"/>
              <a:t> </a:t>
            </a:r>
            <a:r>
              <a:rPr lang="ru-RU" b="1" dirty="0" err="1"/>
              <a:t>надходять</a:t>
            </a:r>
            <a:r>
              <a:rPr lang="ru-RU" b="1" dirty="0"/>
              <a:t> у </a:t>
            </a:r>
            <a:r>
              <a:rPr lang="ru-RU" b="1" dirty="0" err="1"/>
              <a:t>водний</a:t>
            </a:r>
            <a:r>
              <a:rPr lang="ru-RU" b="1" dirty="0"/>
              <a:t> </a:t>
            </a:r>
            <a:r>
              <a:rPr lang="ru-RU" b="1" dirty="0" err="1"/>
              <a:t>об’єкт</a:t>
            </a:r>
            <a:r>
              <a:rPr lang="ru-RU" b="1" dirty="0"/>
              <a:t> </a:t>
            </a:r>
            <a:r>
              <a:rPr lang="ru-RU" b="1" dirty="0" err="1"/>
              <a:t>із</a:t>
            </a:r>
            <a:r>
              <a:rPr lang="ru-RU" b="1" dirty="0"/>
              <a:t> </a:t>
            </a:r>
            <a:r>
              <a:rPr lang="ru-RU" b="1" dirty="0" err="1" smtClean="0"/>
              <a:t>зворотними</a:t>
            </a:r>
            <a:r>
              <a:rPr lang="ru-RU" b="1" dirty="0" smtClean="0"/>
              <a:t> водами</a:t>
            </a:r>
            <a:endParaRPr lang="ru-RU" b="1" dirty="0"/>
          </a:p>
          <a:p>
            <a:pPr algn="just"/>
            <a:r>
              <a:rPr lang="ru-RU" b="1" dirty="0" err="1"/>
              <a:t>Стислі</a:t>
            </a:r>
            <a:r>
              <a:rPr lang="ru-RU" b="1" dirty="0"/>
              <a:t> </a:t>
            </a:r>
            <a:r>
              <a:rPr lang="ru-RU" b="1" dirty="0" err="1"/>
              <a:t>теоретичні</a:t>
            </a:r>
            <a:r>
              <a:rPr lang="ru-RU" b="1" dirty="0"/>
              <a:t> </a:t>
            </a:r>
            <a:r>
              <a:rPr lang="ru-RU" b="1" dirty="0" err="1"/>
              <a:t>відомості</a:t>
            </a:r>
            <a:endParaRPr lang="ru-RU" b="1" dirty="0"/>
          </a:p>
          <a:p>
            <a:pPr algn="just"/>
            <a:r>
              <a:rPr lang="ru-RU" dirty="0" err="1"/>
              <a:t>Розрахунок</a:t>
            </a:r>
            <a:r>
              <a:rPr lang="ru-RU" dirty="0"/>
              <a:t> ГДС </a:t>
            </a:r>
            <a:r>
              <a:rPr lang="ru-RU" dirty="0" err="1"/>
              <a:t>речовин</a:t>
            </a:r>
            <a:r>
              <a:rPr lang="ru-RU" dirty="0"/>
              <a:t> у </a:t>
            </a:r>
            <a:r>
              <a:rPr lang="ru-RU" dirty="0" err="1"/>
              <a:t>водні</a:t>
            </a:r>
            <a:r>
              <a:rPr lang="ru-RU" dirty="0"/>
              <a:t> </a:t>
            </a:r>
            <a:r>
              <a:rPr lang="ru-RU" dirty="0" err="1"/>
              <a:t>об’єкти</a:t>
            </a:r>
            <a:r>
              <a:rPr lang="ru-RU" dirty="0"/>
              <a:t> </a:t>
            </a:r>
            <a:r>
              <a:rPr lang="ru-RU" dirty="0" err="1"/>
              <a:t>із</a:t>
            </a:r>
            <a:r>
              <a:rPr lang="ru-RU" dirty="0"/>
              <a:t> </a:t>
            </a:r>
            <a:r>
              <a:rPr lang="ru-RU" dirty="0" err="1" smtClean="0"/>
              <a:t>зворотними</a:t>
            </a:r>
            <a:r>
              <a:rPr lang="ru-RU" dirty="0" smtClean="0"/>
              <a:t> водами </a:t>
            </a:r>
            <a:r>
              <a:rPr lang="ru-RU" dirty="0" err="1"/>
              <a:t>виконується</a:t>
            </a:r>
            <a:r>
              <a:rPr lang="ru-RU" dirty="0"/>
              <a:t> </a:t>
            </a:r>
            <a:r>
              <a:rPr lang="ru-RU" dirty="0" err="1"/>
              <a:t>з</a:t>
            </a:r>
            <a:r>
              <a:rPr lang="ru-RU" dirty="0"/>
              <a:t> </a:t>
            </a:r>
            <a:r>
              <a:rPr lang="ru-RU" dirty="0" err="1"/>
              <a:t>урахуванням</a:t>
            </a:r>
            <a:r>
              <a:rPr lang="ru-RU" dirty="0"/>
              <a:t>:</a:t>
            </a:r>
          </a:p>
          <a:p>
            <a:pPr algn="just"/>
            <a:r>
              <a:rPr lang="ru-RU" dirty="0"/>
              <a:t>1) Фонового складу </a:t>
            </a:r>
            <a:r>
              <a:rPr lang="ru-RU" dirty="0" err="1"/>
              <a:t>і</a:t>
            </a:r>
            <a:r>
              <a:rPr lang="ru-RU" dirty="0"/>
              <a:t> </a:t>
            </a:r>
            <a:r>
              <a:rPr lang="ru-RU" dirty="0" err="1"/>
              <a:t>властивостей</a:t>
            </a:r>
            <a:r>
              <a:rPr lang="ru-RU" dirty="0"/>
              <a:t> води </a:t>
            </a:r>
            <a:r>
              <a:rPr lang="ru-RU" dirty="0" err="1" smtClean="0"/>
              <a:t>водойми</a:t>
            </a:r>
            <a:r>
              <a:rPr lang="ru-RU" dirty="0" smtClean="0"/>
              <a:t> </a:t>
            </a:r>
            <a:r>
              <a:rPr lang="ru-RU" dirty="0" err="1" smtClean="0"/>
              <a:t>безпосередньо</a:t>
            </a:r>
            <a:r>
              <a:rPr lang="ru-RU" dirty="0" smtClean="0"/>
              <a:t> </a:t>
            </a:r>
            <a:r>
              <a:rPr lang="ru-RU" dirty="0"/>
              <a:t>до </a:t>
            </a:r>
            <a:r>
              <a:rPr lang="ru-RU" dirty="0" err="1"/>
              <a:t>місця</a:t>
            </a:r>
            <a:r>
              <a:rPr lang="ru-RU" dirty="0"/>
              <a:t> скиду </a:t>
            </a:r>
            <a:r>
              <a:rPr lang="ru-RU" dirty="0" err="1"/>
              <a:t>речовин</a:t>
            </a:r>
            <a:r>
              <a:rPr lang="ru-RU" dirty="0"/>
              <a:t> </a:t>
            </a:r>
            <a:r>
              <a:rPr lang="ru-RU" dirty="0" err="1"/>
              <a:t>із</a:t>
            </a:r>
            <a:r>
              <a:rPr lang="ru-RU" dirty="0"/>
              <a:t> </a:t>
            </a:r>
            <a:r>
              <a:rPr lang="ru-RU" dirty="0" err="1"/>
              <a:t>зворотними</a:t>
            </a:r>
            <a:r>
              <a:rPr lang="ru-RU" dirty="0"/>
              <a:t> водами.</a:t>
            </a:r>
          </a:p>
          <a:p>
            <a:pPr algn="just"/>
            <a:r>
              <a:rPr lang="ru-RU" dirty="0" err="1"/>
              <a:t>Фонова</a:t>
            </a:r>
            <a:r>
              <a:rPr lang="ru-RU" dirty="0"/>
              <a:t> </a:t>
            </a:r>
            <a:r>
              <a:rPr lang="ru-RU" dirty="0" err="1"/>
              <a:t>якість</a:t>
            </a:r>
            <a:r>
              <a:rPr lang="ru-RU" dirty="0"/>
              <a:t> </a:t>
            </a:r>
            <a:r>
              <a:rPr lang="ru-RU" dirty="0" err="1"/>
              <a:t>формується</a:t>
            </a:r>
            <a:r>
              <a:rPr lang="ru-RU" dirty="0"/>
              <a:t> </a:t>
            </a:r>
            <a:r>
              <a:rPr lang="ru-RU" dirty="0" err="1"/>
              <a:t>під</a:t>
            </a:r>
            <a:r>
              <a:rPr lang="ru-RU" dirty="0"/>
              <a:t> </a:t>
            </a:r>
            <a:r>
              <a:rPr lang="ru-RU" dirty="0" err="1"/>
              <a:t>впливом</a:t>
            </a:r>
            <a:r>
              <a:rPr lang="ru-RU" dirty="0"/>
              <a:t> </a:t>
            </a:r>
            <a:r>
              <a:rPr lang="ru-RU" dirty="0" err="1"/>
              <a:t>природних</a:t>
            </a:r>
            <a:r>
              <a:rPr lang="ru-RU" dirty="0"/>
              <a:t> </a:t>
            </a:r>
            <a:r>
              <a:rPr lang="ru-RU" dirty="0" err="1"/>
              <a:t>процесів</a:t>
            </a:r>
            <a:r>
              <a:rPr lang="ru-RU" dirty="0"/>
              <a:t> </a:t>
            </a:r>
            <a:r>
              <a:rPr lang="ru-RU" dirty="0" smtClean="0"/>
              <a:t>та </a:t>
            </a:r>
            <a:r>
              <a:rPr lang="ru-RU" dirty="0" err="1" smtClean="0"/>
              <a:t>усіх</a:t>
            </a:r>
            <a:r>
              <a:rPr lang="ru-RU" dirty="0" smtClean="0"/>
              <a:t> </a:t>
            </a:r>
            <a:r>
              <a:rPr lang="ru-RU" dirty="0" err="1"/>
              <a:t>джерел</a:t>
            </a:r>
            <a:r>
              <a:rPr lang="ru-RU" dirty="0"/>
              <a:t> </a:t>
            </a:r>
            <a:r>
              <a:rPr lang="ru-RU" dirty="0" err="1"/>
              <a:t>надходження</a:t>
            </a:r>
            <a:r>
              <a:rPr lang="ru-RU" dirty="0"/>
              <a:t> </a:t>
            </a:r>
            <a:r>
              <a:rPr lang="ru-RU" dirty="0" err="1"/>
              <a:t>домішок</a:t>
            </a:r>
            <a:r>
              <a:rPr lang="ru-RU" dirty="0"/>
              <a:t>, за </a:t>
            </a:r>
            <a:r>
              <a:rPr lang="ru-RU" dirty="0" err="1"/>
              <a:t>винятком</a:t>
            </a:r>
            <a:r>
              <a:rPr lang="ru-RU" dirty="0"/>
              <a:t> </a:t>
            </a:r>
            <a:r>
              <a:rPr lang="ru-RU" dirty="0" err="1" smtClean="0"/>
              <a:t>впливу</a:t>
            </a:r>
            <a:r>
              <a:rPr lang="ru-RU" dirty="0" smtClean="0"/>
              <a:t> </a:t>
            </a:r>
            <a:r>
              <a:rPr lang="ru-RU" dirty="0" err="1" smtClean="0"/>
              <a:t>розглянутого</a:t>
            </a:r>
            <a:r>
              <a:rPr lang="ru-RU" dirty="0" smtClean="0"/>
              <a:t> </a:t>
            </a:r>
            <a:r>
              <a:rPr lang="ru-RU" dirty="0" err="1"/>
              <a:t>джерела</a:t>
            </a:r>
            <a:r>
              <a:rPr lang="ru-RU" dirty="0"/>
              <a:t>. В </a:t>
            </a:r>
            <a:r>
              <a:rPr lang="ru-RU" dirty="0" err="1"/>
              <a:t>зв’язку</a:t>
            </a:r>
            <a:r>
              <a:rPr lang="ru-RU" dirty="0"/>
              <a:t> </a:t>
            </a:r>
            <a:r>
              <a:rPr lang="ru-RU" dirty="0" err="1"/>
              <a:t>з</a:t>
            </a:r>
            <a:r>
              <a:rPr lang="ru-RU" dirty="0"/>
              <a:t> </a:t>
            </a:r>
            <a:r>
              <a:rPr lang="ru-RU" dirty="0" err="1"/>
              <a:t>цим</a:t>
            </a:r>
            <a:r>
              <a:rPr lang="ru-RU" dirty="0"/>
              <a:t> </a:t>
            </a:r>
            <a:r>
              <a:rPr lang="ru-RU" dirty="0" err="1"/>
              <a:t>фонова</a:t>
            </a:r>
            <a:r>
              <a:rPr lang="ru-RU" dirty="0"/>
              <a:t> </a:t>
            </a:r>
            <a:r>
              <a:rPr lang="ru-RU" dirty="0" err="1"/>
              <a:t>концентрація</a:t>
            </a:r>
            <a:r>
              <a:rPr lang="ru-RU" dirty="0"/>
              <a:t> </a:t>
            </a:r>
            <a:r>
              <a:rPr lang="ru-RU" dirty="0" err="1" smtClean="0"/>
              <a:t>в</a:t>
            </a:r>
            <a:r>
              <a:rPr lang="ru-RU" dirty="0" smtClean="0"/>
              <a:t> </a:t>
            </a:r>
            <a:r>
              <a:rPr lang="ru-RU" dirty="0" err="1" smtClean="0"/>
              <a:t>багатьох</a:t>
            </a:r>
            <a:r>
              <a:rPr lang="ru-RU" dirty="0" smtClean="0"/>
              <a:t> </a:t>
            </a:r>
            <a:r>
              <a:rPr lang="ru-RU" dirty="0" err="1"/>
              <a:t>випадках</a:t>
            </a:r>
            <a:r>
              <a:rPr lang="ru-RU" dirty="0"/>
              <a:t> за рядом </a:t>
            </a:r>
            <a:r>
              <a:rPr lang="ru-RU" dirty="0" err="1"/>
              <a:t>показників</a:t>
            </a:r>
            <a:r>
              <a:rPr lang="ru-RU" dirty="0"/>
              <a:t> </a:t>
            </a:r>
            <a:r>
              <a:rPr lang="ru-RU" dirty="0" err="1"/>
              <a:t>перевищує</a:t>
            </a:r>
            <a:r>
              <a:rPr lang="ru-RU" dirty="0"/>
              <a:t> ГДК.</a:t>
            </a:r>
          </a:p>
          <a:p>
            <a:pPr algn="just"/>
            <a:r>
              <a:rPr lang="ru-RU" dirty="0"/>
              <a:t>2) </a:t>
            </a:r>
            <a:r>
              <a:rPr lang="ru-RU" dirty="0" err="1"/>
              <a:t>Ступеню</a:t>
            </a:r>
            <a:r>
              <a:rPr lang="ru-RU" dirty="0"/>
              <a:t> </a:t>
            </a:r>
            <a:r>
              <a:rPr lang="ru-RU" dirty="0" err="1"/>
              <a:t>змішування</a:t>
            </a:r>
            <a:r>
              <a:rPr lang="ru-RU" dirty="0"/>
              <a:t> </a:t>
            </a:r>
            <a:r>
              <a:rPr lang="ru-RU" dirty="0" err="1"/>
              <a:t>зворотних</a:t>
            </a:r>
            <a:r>
              <a:rPr lang="ru-RU" dirty="0"/>
              <a:t> вод </a:t>
            </a:r>
            <a:r>
              <a:rPr lang="ru-RU" dirty="0" err="1"/>
              <a:t>з</a:t>
            </a:r>
            <a:r>
              <a:rPr lang="ru-RU" dirty="0"/>
              <a:t> водою </a:t>
            </a:r>
            <a:r>
              <a:rPr lang="ru-RU" dirty="0" err="1" smtClean="0"/>
              <a:t>водойми</a:t>
            </a:r>
            <a:r>
              <a:rPr lang="ru-RU" dirty="0" smtClean="0"/>
              <a:t> на </a:t>
            </a:r>
            <a:r>
              <a:rPr lang="ru-RU" dirty="0" err="1"/>
              <a:t>ділянці</a:t>
            </a:r>
            <a:r>
              <a:rPr lang="ru-RU" dirty="0"/>
              <a:t> </a:t>
            </a:r>
            <a:r>
              <a:rPr lang="ru-RU" dirty="0" err="1"/>
              <a:t>від</a:t>
            </a:r>
            <a:r>
              <a:rPr lang="ru-RU" dirty="0"/>
              <a:t> </a:t>
            </a:r>
            <a:r>
              <a:rPr lang="ru-RU" dirty="0" err="1"/>
              <a:t>місця</a:t>
            </a:r>
            <a:r>
              <a:rPr lang="ru-RU" dirty="0"/>
              <a:t> </a:t>
            </a:r>
            <a:r>
              <a:rPr lang="ru-RU" dirty="0" err="1"/>
              <a:t>випуску</a:t>
            </a:r>
            <a:r>
              <a:rPr lang="ru-RU" dirty="0"/>
              <a:t> </a:t>
            </a:r>
            <a:r>
              <a:rPr lang="ru-RU" dirty="0" err="1"/>
              <a:t>зворотних</a:t>
            </a:r>
            <a:r>
              <a:rPr lang="ru-RU" dirty="0"/>
              <a:t> вод до </a:t>
            </a:r>
            <a:r>
              <a:rPr lang="ru-RU" dirty="0" smtClean="0"/>
              <a:t>контрольного створу</a:t>
            </a:r>
            <a:r>
              <a:rPr lang="ru-RU" dirty="0"/>
              <a:t>.</a:t>
            </a:r>
          </a:p>
          <a:p>
            <a:pPr algn="just"/>
            <a:r>
              <a:rPr lang="ru-RU" dirty="0"/>
              <a:t>3) </a:t>
            </a:r>
            <a:r>
              <a:rPr lang="ru-RU" dirty="0" err="1"/>
              <a:t>Кратності</a:t>
            </a:r>
            <a:r>
              <a:rPr lang="ru-RU" dirty="0"/>
              <a:t> </a:t>
            </a:r>
            <a:r>
              <a:rPr lang="ru-RU" dirty="0" err="1"/>
              <a:t>розведення</a:t>
            </a:r>
            <a:r>
              <a:rPr lang="ru-RU" dirty="0"/>
              <a:t> </a:t>
            </a:r>
            <a:r>
              <a:rPr lang="ru-RU" dirty="0" err="1"/>
              <a:t>зворотних</a:t>
            </a:r>
            <a:r>
              <a:rPr lang="ru-RU" dirty="0"/>
              <a:t> вод водою </a:t>
            </a:r>
            <a:r>
              <a:rPr lang="ru-RU" dirty="0" smtClean="0"/>
              <a:t>водного </a:t>
            </a:r>
            <a:r>
              <a:rPr lang="ru-RU" dirty="0" err="1" smtClean="0"/>
              <a:t>об’єкту</a:t>
            </a:r>
            <a:r>
              <a:rPr lang="ru-RU" dirty="0"/>
              <a:t>.</a:t>
            </a:r>
          </a:p>
          <a:p>
            <a:pPr algn="just"/>
            <a:r>
              <a:rPr lang="ru-RU" dirty="0"/>
              <a:t>4) Норм </a:t>
            </a:r>
            <a:r>
              <a:rPr lang="ru-RU" dirty="0" err="1"/>
              <a:t>якості</a:t>
            </a:r>
            <a:r>
              <a:rPr lang="ru-RU" dirty="0"/>
              <a:t> води </a:t>
            </a:r>
            <a:r>
              <a:rPr lang="ru-RU" dirty="0" err="1"/>
              <a:t>і</a:t>
            </a:r>
            <a:r>
              <a:rPr lang="ru-RU" dirty="0"/>
              <a:t> ГДК </a:t>
            </a:r>
            <a:r>
              <a:rPr lang="ru-RU" dirty="0" err="1"/>
              <a:t>речовин</a:t>
            </a:r>
            <a:r>
              <a:rPr lang="ru-RU" dirty="0"/>
              <a:t> у </a:t>
            </a:r>
            <a:r>
              <a:rPr lang="ru-RU" dirty="0" smtClean="0"/>
              <a:t>контрольному </a:t>
            </a:r>
            <a:r>
              <a:rPr lang="ru-RU" dirty="0" err="1" smtClean="0"/>
              <a:t>створі</a:t>
            </a:r>
            <a:r>
              <a:rPr lang="ru-RU" dirty="0"/>
              <a:t>.</a:t>
            </a:r>
          </a:p>
          <a:p>
            <a:pPr algn="just"/>
            <a:r>
              <a:rPr lang="ru-RU" dirty="0"/>
              <a:t>5) </a:t>
            </a:r>
            <a:r>
              <a:rPr lang="ru-RU" dirty="0" err="1"/>
              <a:t>Процесів</a:t>
            </a:r>
            <a:r>
              <a:rPr lang="ru-RU" dirty="0"/>
              <a:t> природного </a:t>
            </a:r>
            <a:r>
              <a:rPr lang="ru-RU" dirty="0" err="1"/>
              <a:t>самоочищення</a:t>
            </a:r>
            <a:r>
              <a:rPr lang="ru-RU" dirty="0"/>
              <a:t> води </a:t>
            </a:r>
            <a:r>
              <a:rPr lang="ru-RU" dirty="0" err="1"/>
              <a:t>від</a:t>
            </a:r>
            <a:r>
              <a:rPr lang="ru-RU" dirty="0"/>
              <a:t> </a:t>
            </a:r>
            <a:r>
              <a:rPr lang="ru-RU" dirty="0" err="1" smtClean="0"/>
              <a:t>домішок</a:t>
            </a:r>
            <a:r>
              <a:rPr lang="ru-RU" dirty="0" smtClean="0"/>
              <a:t>, </a:t>
            </a:r>
            <a:r>
              <a:rPr lang="ru-RU" dirty="0" err="1" smtClean="0"/>
              <a:t>якщо</a:t>
            </a:r>
            <a:r>
              <a:rPr lang="ru-RU" dirty="0" smtClean="0"/>
              <a:t> </a:t>
            </a:r>
            <a:r>
              <a:rPr lang="ru-RU" dirty="0" err="1"/>
              <a:t>ці</a:t>
            </a:r>
            <a:r>
              <a:rPr lang="ru-RU" dirty="0"/>
              <a:t> </a:t>
            </a:r>
            <a:r>
              <a:rPr lang="ru-RU" dirty="0" err="1"/>
              <a:t>процеси</a:t>
            </a:r>
            <a:r>
              <a:rPr lang="ru-RU" dirty="0"/>
              <a:t> </a:t>
            </a:r>
            <a:r>
              <a:rPr lang="ru-RU" dirty="0" err="1"/>
              <a:t>достатньо</a:t>
            </a:r>
            <a:r>
              <a:rPr lang="ru-RU" dirty="0"/>
              <a:t> </a:t>
            </a:r>
            <a:r>
              <a:rPr lang="ru-RU" dirty="0" err="1"/>
              <a:t>виражені</a:t>
            </a:r>
            <a:r>
              <a:rPr lang="ru-RU" dirty="0"/>
              <a:t>, а </a:t>
            </a:r>
            <a:r>
              <a:rPr lang="ru-RU" dirty="0" err="1"/>
              <a:t>їх</a:t>
            </a:r>
            <a:r>
              <a:rPr lang="ru-RU" dirty="0"/>
              <a:t> </a:t>
            </a:r>
            <a:r>
              <a:rPr lang="ru-RU" dirty="0" err="1"/>
              <a:t>закономірності</a:t>
            </a:r>
            <a:r>
              <a:rPr lang="ru-RU" dirty="0"/>
              <a:t> </a:t>
            </a:r>
            <a:r>
              <a:rPr lang="ru-RU" dirty="0" smtClean="0"/>
              <a:t>–</a:t>
            </a:r>
            <a:r>
              <a:rPr lang="ru-RU" dirty="0" err="1" smtClean="0"/>
              <a:t>вивчені</a:t>
            </a:r>
            <a:r>
              <a:rPr lang="ru-RU" dirty="0"/>
              <a:t>.</a:t>
            </a:r>
          </a:p>
          <a:p>
            <a:pPr algn="just"/>
            <a:r>
              <a:rPr lang="ru-RU" dirty="0"/>
              <a:t>6) Характеру </a:t>
            </a:r>
            <a:r>
              <a:rPr lang="ru-RU" dirty="0" err="1"/>
              <a:t>зворотньої</a:t>
            </a:r>
            <a:r>
              <a:rPr lang="ru-RU" dirty="0"/>
              <a:t> води, </a:t>
            </a:r>
            <a:r>
              <a:rPr lang="ru-RU" dirty="0" err="1"/>
              <a:t>її</a:t>
            </a:r>
            <a:r>
              <a:rPr lang="ru-RU" dirty="0"/>
              <a:t> </a:t>
            </a:r>
            <a:r>
              <a:rPr lang="ru-RU" dirty="0" err="1"/>
              <a:t>витрат</a:t>
            </a:r>
            <a:r>
              <a:rPr lang="ru-RU" dirty="0"/>
              <a:t> та режиму </a:t>
            </a:r>
            <a:r>
              <a:rPr lang="ru-RU" dirty="0" err="1"/>
              <a:t>подачі</a:t>
            </a:r>
            <a:r>
              <a:rPr lang="ru-RU" dirty="0"/>
              <a: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1477328"/>
          </a:xfrm>
          <a:prstGeom prst="rect">
            <a:avLst/>
          </a:prstGeom>
        </p:spPr>
        <p:txBody>
          <a:bodyPr wrap="square">
            <a:spAutoFit/>
          </a:bodyPr>
          <a:lstStyle/>
          <a:p>
            <a:pPr algn="just"/>
            <a:r>
              <a:rPr lang="ru-RU" dirty="0" err="1"/>
              <a:t>Математичний</a:t>
            </a:r>
            <a:r>
              <a:rPr lang="ru-RU" dirty="0"/>
              <a:t> </a:t>
            </a:r>
            <a:r>
              <a:rPr lang="ru-RU" dirty="0" err="1"/>
              <a:t>розрахунок</a:t>
            </a:r>
            <a:r>
              <a:rPr lang="ru-RU" dirty="0"/>
              <a:t> ГДС </a:t>
            </a:r>
            <a:r>
              <a:rPr lang="ru-RU" dirty="0" err="1"/>
              <a:t>речовин</a:t>
            </a:r>
            <a:r>
              <a:rPr lang="ru-RU" dirty="0"/>
              <a:t> у водному </a:t>
            </a:r>
            <a:r>
              <a:rPr lang="ru-RU" dirty="0" err="1" smtClean="0"/>
              <a:t>об’єкті</a:t>
            </a:r>
            <a:r>
              <a:rPr lang="ru-RU" dirty="0"/>
              <a:t> </a:t>
            </a:r>
            <a:r>
              <a:rPr lang="ru-RU" dirty="0" err="1" smtClean="0"/>
              <a:t>із</a:t>
            </a:r>
            <a:r>
              <a:rPr lang="ru-RU" dirty="0" smtClean="0"/>
              <a:t> </a:t>
            </a:r>
            <a:r>
              <a:rPr lang="ru-RU" dirty="0" err="1" smtClean="0"/>
              <a:t>зворотними</a:t>
            </a:r>
            <a:r>
              <a:rPr lang="ru-RU" dirty="0" smtClean="0"/>
              <a:t> водами </a:t>
            </a:r>
            <a:r>
              <a:rPr lang="ru-RU" dirty="0" err="1" smtClean="0"/>
              <a:t>базується</a:t>
            </a:r>
            <a:r>
              <a:rPr lang="ru-RU" dirty="0" smtClean="0"/>
              <a:t> на </a:t>
            </a:r>
            <a:r>
              <a:rPr lang="ru-RU" dirty="0" err="1" smtClean="0"/>
              <a:t>використанні</a:t>
            </a:r>
            <a:r>
              <a:rPr lang="ru-RU" dirty="0" smtClean="0"/>
              <a:t> метод, </a:t>
            </a:r>
            <a:r>
              <a:rPr lang="ru-RU" dirty="0" err="1" smtClean="0"/>
              <a:t>який</a:t>
            </a:r>
            <a:r>
              <a:rPr lang="ru-RU" dirty="0"/>
              <a:t> </a:t>
            </a:r>
            <a:r>
              <a:rPr lang="ru-RU" dirty="0" err="1" smtClean="0"/>
              <a:t>пов’язує</a:t>
            </a:r>
            <a:r>
              <a:rPr lang="ru-RU" dirty="0" smtClean="0"/>
              <a:t> </a:t>
            </a:r>
            <a:r>
              <a:rPr lang="ru-RU" dirty="0" err="1"/>
              <a:t>показники</a:t>
            </a:r>
            <a:r>
              <a:rPr lang="ru-RU" dirty="0"/>
              <a:t> </a:t>
            </a:r>
            <a:r>
              <a:rPr lang="ru-RU" dirty="0" err="1"/>
              <a:t>забруднення</a:t>
            </a:r>
            <a:r>
              <a:rPr lang="ru-RU" dirty="0"/>
              <a:t> водного </a:t>
            </a:r>
            <a:r>
              <a:rPr lang="ru-RU" dirty="0" err="1"/>
              <a:t>об’єкту</a:t>
            </a:r>
            <a:r>
              <a:rPr lang="ru-RU" dirty="0"/>
              <a:t> та </a:t>
            </a:r>
            <a:r>
              <a:rPr lang="ru-RU" dirty="0" err="1" smtClean="0"/>
              <a:t>нормативи</a:t>
            </a:r>
            <a:r>
              <a:rPr lang="ru-RU" dirty="0" smtClean="0"/>
              <a:t> </a:t>
            </a:r>
            <a:r>
              <a:rPr lang="ru-RU" dirty="0" err="1" smtClean="0"/>
              <a:t>якості</a:t>
            </a:r>
            <a:r>
              <a:rPr lang="ru-RU" dirty="0" smtClean="0"/>
              <a:t> </a:t>
            </a:r>
            <a:r>
              <a:rPr lang="ru-RU" dirty="0"/>
              <a:t>води для </a:t>
            </a:r>
            <a:r>
              <a:rPr lang="ru-RU" dirty="0" err="1"/>
              <a:t>конкретних</a:t>
            </a:r>
            <a:r>
              <a:rPr lang="ru-RU" dirty="0"/>
              <a:t> умов </a:t>
            </a:r>
            <a:r>
              <a:rPr lang="ru-RU" dirty="0" err="1"/>
              <a:t>водокористування</a:t>
            </a:r>
            <a:r>
              <a:rPr lang="ru-RU" dirty="0"/>
              <a:t>.</a:t>
            </a:r>
          </a:p>
          <a:p>
            <a:pPr algn="just"/>
            <a:r>
              <a:rPr lang="ru-RU" dirty="0" err="1"/>
              <a:t>Величини</a:t>
            </a:r>
            <a:r>
              <a:rPr lang="ru-RU" dirty="0"/>
              <a:t> ГДС </a:t>
            </a:r>
            <a:r>
              <a:rPr lang="ru-RU" dirty="0" err="1"/>
              <a:t>речовин</a:t>
            </a:r>
            <a:r>
              <a:rPr lang="ru-RU" dirty="0"/>
              <a:t> (г/год) для </a:t>
            </a:r>
            <a:r>
              <a:rPr lang="ru-RU" dirty="0" err="1"/>
              <a:t>окремих</a:t>
            </a:r>
            <a:r>
              <a:rPr lang="ru-RU" dirty="0"/>
              <a:t> </a:t>
            </a:r>
            <a:r>
              <a:rPr lang="ru-RU" dirty="0" err="1" smtClean="0"/>
              <a:t>випусків</a:t>
            </a:r>
            <a:r>
              <a:rPr lang="ru-RU" dirty="0" smtClean="0"/>
              <a:t> </a:t>
            </a:r>
            <a:r>
              <a:rPr lang="ru-RU" dirty="0" err="1" smtClean="0"/>
              <a:t>зворотних</a:t>
            </a:r>
            <a:r>
              <a:rPr lang="ru-RU" dirty="0" smtClean="0"/>
              <a:t> </a:t>
            </a:r>
            <a:r>
              <a:rPr lang="ru-RU" dirty="0"/>
              <a:t>вод </a:t>
            </a:r>
            <a:r>
              <a:rPr lang="ru-RU" dirty="0" err="1"/>
              <a:t>встановлюються</a:t>
            </a:r>
            <a:r>
              <a:rPr lang="ru-RU" dirty="0"/>
              <a:t> для </a:t>
            </a:r>
            <a:r>
              <a:rPr lang="ru-RU" dirty="0" err="1"/>
              <a:t>діючих</a:t>
            </a:r>
            <a:r>
              <a:rPr lang="ru-RU" dirty="0"/>
              <a:t> та </a:t>
            </a:r>
            <a:r>
              <a:rPr lang="ru-RU" dirty="0" err="1" smtClean="0"/>
              <a:t>проектованих</a:t>
            </a:r>
            <a:r>
              <a:rPr lang="ru-RU" dirty="0" smtClean="0"/>
              <a:t> </a:t>
            </a:r>
            <a:r>
              <a:rPr lang="ru-RU" dirty="0" err="1" smtClean="0"/>
              <a:t>категорій</a:t>
            </a:r>
            <a:r>
              <a:rPr lang="ru-RU" dirty="0" smtClean="0"/>
              <a:t> </a:t>
            </a:r>
            <a:r>
              <a:rPr lang="ru-RU" dirty="0" err="1"/>
              <a:t>водокористувачів</a:t>
            </a:r>
            <a:r>
              <a:rPr lang="ru-RU" dirty="0"/>
              <a:t> за формулою:</a:t>
            </a:r>
          </a:p>
        </p:txBody>
      </p:sp>
      <p:pic>
        <p:nvPicPr>
          <p:cNvPr id="47106" name="Picture 2"/>
          <p:cNvPicPr>
            <a:picLocks noChangeAspect="1" noChangeArrowheads="1"/>
          </p:cNvPicPr>
          <p:nvPr/>
        </p:nvPicPr>
        <p:blipFill>
          <a:blip r:embed="rId2" cstate="print"/>
          <a:srcRect/>
          <a:stretch>
            <a:fillRect/>
          </a:stretch>
        </p:blipFill>
        <p:spPr bwMode="auto">
          <a:xfrm>
            <a:off x="3419872" y="1412776"/>
            <a:ext cx="3114642" cy="747514"/>
          </a:xfrm>
          <a:prstGeom prst="rect">
            <a:avLst/>
          </a:prstGeom>
          <a:noFill/>
          <a:ln w="9525">
            <a:noFill/>
            <a:miter lim="800000"/>
            <a:headEnd/>
            <a:tailEnd/>
          </a:ln>
          <a:effectLst/>
        </p:spPr>
      </p:pic>
      <p:sp>
        <p:nvSpPr>
          <p:cNvPr id="4" name="Прямоугольник 3"/>
          <p:cNvSpPr/>
          <p:nvPr/>
        </p:nvSpPr>
        <p:spPr>
          <a:xfrm>
            <a:off x="0" y="2087463"/>
            <a:ext cx="9144000" cy="3293209"/>
          </a:xfrm>
          <a:prstGeom prst="rect">
            <a:avLst/>
          </a:prstGeom>
        </p:spPr>
        <p:txBody>
          <a:bodyPr wrap="square">
            <a:spAutoFit/>
          </a:bodyPr>
          <a:lstStyle/>
          <a:p>
            <a:pPr algn="just"/>
            <a:r>
              <a:rPr lang="ru-RU" sz="1600" dirty="0" err="1"/>
              <a:t>q</a:t>
            </a:r>
            <a:r>
              <a:rPr lang="ru-RU" sz="1600" dirty="0"/>
              <a:t> – максимальна </a:t>
            </a:r>
            <a:r>
              <a:rPr lang="ru-RU" sz="1600" dirty="0" err="1"/>
              <a:t>годинна</a:t>
            </a:r>
            <a:r>
              <a:rPr lang="ru-RU" sz="1600" dirty="0"/>
              <a:t> </a:t>
            </a:r>
            <a:r>
              <a:rPr lang="ru-RU" sz="1600" dirty="0" err="1"/>
              <a:t>витрата</a:t>
            </a:r>
            <a:r>
              <a:rPr lang="ru-RU" sz="1600" dirty="0"/>
              <a:t> </a:t>
            </a:r>
            <a:r>
              <a:rPr lang="ru-RU" sz="1600" dirty="0" err="1"/>
              <a:t>зворотньої</a:t>
            </a:r>
            <a:r>
              <a:rPr lang="ru-RU" sz="1600" dirty="0"/>
              <a:t> води, </a:t>
            </a:r>
            <a:r>
              <a:rPr lang="ru-RU" sz="1600" dirty="0" smtClean="0"/>
              <a:t>м3/год; ССТ </a:t>
            </a:r>
            <a:r>
              <a:rPr lang="ru-RU" sz="1600" dirty="0"/>
              <a:t>– максимально-допустима </a:t>
            </a:r>
            <a:r>
              <a:rPr lang="ru-RU" sz="1600" dirty="0" err="1"/>
              <a:t>концентрація</a:t>
            </a:r>
            <a:r>
              <a:rPr lang="ru-RU" sz="1600" dirty="0"/>
              <a:t> </a:t>
            </a:r>
            <a:r>
              <a:rPr lang="ru-RU" sz="1600" dirty="0" err="1"/>
              <a:t>речовини</a:t>
            </a:r>
            <a:r>
              <a:rPr lang="ru-RU" sz="1600" dirty="0"/>
              <a:t>, </a:t>
            </a:r>
            <a:r>
              <a:rPr lang="ru-RU" sz="1600" dirty="0" err="1" smtClean="0"/>
              <a:t>що</a:t>
            </a:r>
            <a:r>
              <a:rPr lang="ru-RU" sz="1600" dirty="0" smtClean="0"/>
              <a:t> </a:t>
            </a:r>
            <a:r>
              <a:rPr lang="ru-RU" sz="1600" dirty="0" err="1" smtClean="0"/>
              <a:t>забезпечує</a:t>
            </a:r>
            <a:r>
              <a:rPr lang="ru-RU" sz="1600" dirty="0" smtClean="0"/>
              <a:t> </a:t>
            </a:r>
            <a:r>
              <a:rPr lang="ru-RU" sz="1600" dirty="0" err="1"/>
              <a:t>нормативну</a:t>
            </a:r>
            <a:r>
              <a:rPr lang="ru-RU" sz="1600" dirty="0"/>
              <a:t> </a:t>
            </a:r>
            <a:r>
              <a:rPr lang="ru-RU" sz="1600" dirty="0" err="1"/>
              <a:t>якість</a:t>
            </a:r>
            <a:r>
              <a:rPr lang="ru-RU" sz="1600" dirty="0"/>
              <a:t> води у контрольному </a:t>
            </a:r>
            <a:r>
              <a:rPr lang="ru-RU" sz="1600" dirty="0" err="1"/>
              <a:t>створі</a:t>
            </a:r>
            <a:r>
              <a:rPr lang="ru-RU" sz="1600" dirty="0"/>
              <a:t>, г/м3.</a:t>
            </a:r>
          </a:p>
          <a:p>
            <a:pPr algn="just"/>
            <a:r>
              <a:rPr lang="ru-RU" sz="1600" dirty="0"/>
              <a:t>У тих </a:t>
            </a:r>
            <a:r>
              <a:rPr lang="ru-RU" sz="1600" dirty="0" err="1"/>
              <a:t>випадках</a:t>
            </a:r>
            <a:r>
              <a:rPr lang="ru-RU" sz="1600" dirty="0"/>
              <a:t>, коли </a:t>
            </a:r>
            <a:r>
              <a:rPr lang="ru-RU" sz="1600" dirty="0" err="1"/>
              <a:t>фонова</a:t>
            </a:r>
            <a:r>
              <a:rPr lang="ru-RU" sz="1600" dirty="0"/>
              <a:t> </a:t>
            </a:r>
            <a:r>
              <a:rPr lang="ru-RU" sz="1600" dirty="0" err="1"/>
              <a:t>забрудненість</a:t>
            </a:r>
            <a:r>
              <a:rPr lang="ru-RU" sz="1600" dirty="0"/>
              <a:t> водного </a:t>
            </a:r>
            <a:r>
              <a:rPr lang="ru-RU" sz="1600" dirty="0" err="1" smtClean="0"/>
              <a:t>об’єкту</a:t>
            </a:r>
            <a:r>
              <a:rPr lang="ru-RU" sz="1600" dirty="0" smtClean="0"/>
              <a:t> за </a:t>
            </a:r>
            <a:r>
              <a:rPr lang="ru-RU" sz="1600" dirty="0" err="1"/>
              <a:t>будь-якими</a:t>
            </a:r>
            <a:r>
              <a:rPr lang="ru-RU" sz="1600" dirty="0"/>
              <a:t> </a:t>
            </a:r>
            <a:r>
              <a:rPr lang="ru-RU" sz="1600" dirty="0" err="1"/>
              <a:t>показниками</a:t>
            </a:r>
            <a:r>
              <a:rPr lang="ru-RU" sz="1600" dirty="0"/>
              <a:t> не </a:t>
            </a:r>
            <a:r>
              <a:rPr lang="ru-RU" sz="1600" dirty="0" err="1"/>
              <a:t>відповідає</a:t>
            </a:r>
            <a:r>
              <a:rPr lang="ru-RU" sz="1600" dirty="0"/>
              <a:t> ГДК, </a:t>
            </a:r>
            <a:r>
              <a:rPr lang="ru-RU" sz="1600" dirty="0" err="1"/>
              <a:t>визначення</a:t>
            </a:r>
            <a:r>
              <a:rPr lang="ru-RU" sz="1600" dirty="0"/>
              <a:t> </a:t>
            </a:r>
            <a:r>
              <a:rPr lang="ru-RU" sz="1600" dirty="0" smtClean="0"/>
              <a:t>ГДС </a:t>
            </a:r>
            <a:r>
              <a:rPr lang="ru-RU" sz="1600" dirty="0" err="1" smtClean="0"/>
              <a:t>залежить</a:t>
            </a:r>
            <a:r>
              <a:rPr lang="ru-RU" sz="1600" dirty="0" smtClean="0"/>
              <a:t> </a:t>
            </a:r>
            <a:r>
              <a:rPr lang="ru-RU" sz="1600" dirty="0" err="1"/>
              <a:t>від</a:t>
            </a:r>
            <a:r>
              <a:rPr lang="ru-RU" sz="1600" dirty="0"/>
              <a:t> характеру </a:t>
            </a:r>
            <a:r>
              <a:rPr lang="ru-RU" sz="1600" dirty="0" err="1"/>
              <a:t>формування</a:t>
            </a:r>
            <a:r>
              <a:rPr lang="ru-RU" sz="1600" dirty="0"/>
              <a:t> </a:t>
            </a:r>
            <a:r>
              <a:rPr lang="ru-RU" sz="1600" dirty="0" err="1"/>
              <a:t>фонової</a:t>
            </a:r>
            <a:r>
              <a:rPr lang="ru-RU" sz="1600" dirty="0"/>
              <a:t> </a:t>
            </a:r>
            <a:r>
              <a:rPr lang="ru-RU" sz="1600" dirty="0" err="1"/>
              <a:t>концентрації</a:t>
            </a:r>
            <a:r>
              <a:rPr lang="ru-RU" sz="1600" dirty="0"/>
              <a:t>.</a:t>
            </a:r>
          </a:p>
          <a:p>
            <a:pPr algn="just"/>
            <a:r>
              <a:rPr lang="ru-RU" sz="1600" dirty="0" err="1"/>
              <a:t>Якщо</a:t>
            </a:r>
            <a:r>
              <a:rPr lang="ru-RU" sz="1600" dirty="0"/>
              <a:t> </a:t>
            </a:r>
            <a:r>
              <a:rPr lang="ru-RU" sz="1600" dirty="0" err="1"/>
              <a:t>фонова</a:t>
            </a:r>
            <a:r>
              <a:rPr lang="ru-RU" sz="1600" dirty="0"/>
              <a:t> </a:t>
            </a:r>
            <a:r>
              <a:rPr lang="ru-RU" sz="1600" dirty="0" err="1"/>
              <a:t>концентрація</a:t>
            </a:r>
            <a:r>
              <a:rPr lang="ru-RU" sz="1600" dirty="0"/>
              <a:t> </a:t>
            </a:r>
            <a:r>
              <a:rPr lang="ru-RU" sz="1600" dirty="0" err="1"/>
              <a:t>забруднення</a:t>
            </a:r>
            <a:r>
              <a:rPr lang="ru-RU" sz="1600" dirty="0"/>
              <a:t> </a:t>
            </a:r>
            <a:r>
              <a:rPr lang="ru-RU" sz="1600" dirty="0" err="1"/>
              <a:t>сформувалась</a:t>
            </a:r>
            <a:r>
              <a:rPr lang="ru-RU" sz="1600" dirty="0"/>
              <a:t> </a:t>
            </a:r>
            <a:r>
              <a:rPr lang="ru-RU" sz="1600" dirty="0" smtClean="0"/>
              <a:t>за </a:t>
            </a:r>
            <a:r>
              <a:rPr lang="ru-RU" sz="1600" dirty="0" err="1" smtClean="0"/>
              <a:t>рахунок</a:t>
            </a:r>
            <a:r>
              <a:rPr lang="ru-RU" sz="1600" dirty="0" smtClean="0"/>
              <a:t> </a:t>
            </a:r>
            <a:r>
              <a:rPr lang="ru-RU" sz="1600" dirty="0" err="1"/>
              <a:t>антропогенних</a:t>
            </a:r>
            <a:r>
              <a:rPr lang="ru-RU" sz="1600" dirty="0"/>
              <a:t> </a:t>
            </a:r>
            <a:r>
              <a:rPr lang="ru-RU" sz="1600" dirty="0" err="1"/>
              <a:t>факторів</a:t>
            </a:r>
            <a:r>
              <a:rPr lang="ru-RU" sz="1600" dirty="0"/>
              <a:t>, то ГДС </a:t>
            </a:r>
            <a:r>
              <a:rPr lang="ru-RU" sz="1600" dirty="0" err="1"/>
              <a:t>відповідних</a:t>
            </a:r>
            <a:r>
              <a:rPr lang="ru-RU" sz="1600" dirty="0"/>
              <a:t> </a:t>
            </a:r>
            <a:r>
              <a:rPr lang="ru-RU" sz="1600" dirty="0" err="1" smtClean="0"/>
              <a:t>речовин</a:t>
            </a:r>
            <a:r>
              <a:rPr lang="ru-RU" sz="1600" dirty="0" smtClean="0"/>
              <a:t> </a:t>
            </a:r>
            <a:r>
              <a:rPr lang="ru-RU" sz="1600" dirty="0" err="1" smtClean="0"/>
              <a:t>встановлюється</a:t>
            </a:r>
            <a:r>
              <a:rPr lang="ru-RU" sz="1600" dirty="0"/>
              <a:t>, </a:t>
            </a:r>
            <a:r>
              <a:rPr lang="ru-RU" sz="1600" dirty="0" err="1"/>
              <a:t>виходячи</a:t>
            </a:r>
            <a:r>
              <a:rPr lang="ru-RU" sz="1600" dirty="0"/>
              <a:t> </a:t>
            </a:r>
            <a:r>
              <a:rPr lang="ru-RU" sz="1600" dirty="0" err="1"/>
              <a:t>з</a:t>
            </a:r>
            <a:r>
              <a:rPr lang="ru-RU" sz="1600" dirty="0"/>
              <a:t> </a:t>
            </a:r>
            <a:r>
              <a:rPr lang="ru-RU" sz="1600" dirty="0" err="1"/>
              <a:t>перенесення</a:t>
            </a:r>
            <a:r>
              <a:rPr lang="ru-RU" sz="1600" dirty="0"/>
              <a:t> </a:t>
            </a:r>
            <a:r>
              <a:rPr lang="ru-RU" sz="1600" dirty="0" err="1"/>
              <a:t>нормативних</a:t>
            </a:r>
            <a:r>
              <a:rPr lang="ru-RU" sz="1600" dirty="0"/>
              <a:t> </a:t>
            </a:r>
            <a:r>
              <a:rPr lang="ru-RU" sz="1600" dirty="0" err="1"/>
              <a:t>вимог</a:t>
            </a:r>
            <a:r>
              <a:rPr lang="ru-RU" sz="1600" dirty="0"/>
              <a:t> </a:t>
            </a:r>
            <a:r>
              <a:rPr lang="ru-RU" sz="1600" dirty="0" smtClean="0"/>
              <a:t>до </a:t>
            </a:r>
            <a:r>
              <a:rPr lang="ru-RU" sz="1600" dirty="0" err="1" smtClean="0"/>
              <a:t>якості</a:t>
            </a:r>
            <a:r>
              <a:rPr lang="ru-RU" sz="1600" dirty="0" smtClean="0"/>
              <a:t> </a:t>
            </a:r>
            <a:r>
              <a:rPr lang="ru-RU" sz="1600" dirty="0"/>
              <a:t>води </a:t>
            </a:r>
            <a:r>
              <a:rPr lang="ru-RU" sz="1600" dirty="0" err="1"/>
              <a:t>водоприймача</a:t>
            </a:r>
            <a:r>
              <a:rPr lang="ru-RU" sz="1600" dirty="0"/>
              <a:t> </a:t>
            </a:r>
            <a:r>
              <a:rPr lang="ru-RU" sz="1600" dirty="0" err="1"/>
              <a:t>безпосередньо</a:t>
            </a:r>
            <a:r>
              <a:rPr lang="ru-RU" sz="1600" dirty="0"/>
              <a:t> на </a:t>
            </a:r>
            <a:r>
              <a:rPr lang="ru-RU" sz="1600" dirty="0" err="1"/>
              <a:t>зворотні</a:t>
            </a:r>
            <a:r>
              <a:rPr lang="ru-RU" sz="1600" dirty="0"/>
              <a:t> </a:t>
            </a:r>
            <a:r>
              <a:rPr lang="ru-RU" sz="1600" dirty="0" smtClean="0"/>
              <a:t>води. </a:t>
            </a:r>
            <a:r>
              <a:rPr lang="ru-RU" sz="1600" dirty="0" err="1" smtClean="0"/>
              <a:t>Якщо</a:t>
            </a:r>
            <a:r>
              <a:rPr lang="ru-RU" sz="1600" dirty="0" smtClean="0"/>
              <a:t> </a:t>
            </a:r>
            <a:r>
              <a:rPr lang="ru-RU" sz="1600" dirty="0" err="1"/>
              <a:t>норми</a:t>
            </a:r>
            <a:r>
              <a:rPr lang="ru-RU" sz="1600" dirty="0"/>
              <a:t> </a:t>
            </a:r>
            <a:r>
              <a:rPr lang="ru-RU" sz="1600" dirty="0" err="1"/>
              <a:t>якості</a:t>
            </a:r>
            <a:r>
              <a:rPr lang="ru-RU" sz="1600" dirty="0"/>
              <a:t> води та </a:t>
            </a:r>
            <a:r>
              <a:rPr lang="ru-RU" sz="1600" dirty="0" err="1"/>
              <a:t>водних</a:t>
            </a:r>
            <a:r>
              <a:rPr lang="ru-RU" sz="1600" dirty="0"/>
              <a:t> </a:t>
            </a:r>
            <a:r>
              <a:rPr lang="ru-RU" sz="1600" dirty="0" err="1"/>
              <a:t>об’єктів</a:t>
            </a:r>
            <a:r>
              <a:rPr lang="ru-RU" sz="1600" dirty="0"/>
              <a:t> не </a:t>
            </a:r>
            <a:r>
              <a:rPr lang="ru-RU" sz="1600" dirty="0" err="1"/>
              <a:t>можуть</a:t>
            </a:r>
            <a:r>
              <a:rPr lang="ru-RU" sz="1600" dirty="0"/>
              <a:t> </a:t>
            </a:r>
            <a:r>
              <a:rPr lang="ru-RU" sz="1600" dirty="0" smtClean="0"/>
              <a:t>бути </a:t>
            </a:r>
            <a:r>
              <a:rPr lang="ru-RU" sz="1600" dirty="0" err="1" smtClean="0"/>
              <a:t>досягнуті</a:t>
            </a:r>
            <a:r>
              <a:rPr lang="ru-RU" sz="1600" dirty="0" smtClean="0"/>
              <a:t> </a:t>
            </a:r>
            <a:r>
              <a:rPr lang="ru-RU" sz="1600" dirty="0"/>
              <a:t>у </a:t>
            </a:r>
            <a:r>
              <a:rPr lang="ru-RU" sz="1600" dirty="0" err="1"/>
              <a:t>зв’язку</a:t>
            </a:r>
            <a:r>
              <a:rPr lang="ru-RU" sz="1600" dirty="0"/>
              <a:t> </a:t>
            </a:r>
            <a:r>
              <a:rPr lang="ru-RU" sz="1600" dirty="0" err="1"/>
              <a:t>з</a:t>
            </a:r>
            <a:r>
              <a:rPr lang="ru-RU" sz="1600" dirty="0"/>
              <a:t> </a:t>
            </a:r>
            <a:r>
              <a:rPr lang="ru-RU" sz="1600" dirty="0" err="1"/>
              <a:t>впливом</a:t>
            </a:r>
            <a:r>
              <a:rPr lang="ru-RU" sz="1600" dirty="0"/>
              <a:t> </a:t>
            </a:r>
            <a:r>
              <a:rPr lang="ru-RU" sz="1600" dirty="0" err="1"/>
              <a:t>природних</a:t>
            </a:r>
            <a:r>
              <a:rPr lang="ru-RU" sz="1600" dirty="0"/>
              <a:t> </a:t>
            </a:r>
            <a:r>
              <a:rPr lang="ru-RU" sz="1600" dirty="0" err="1"/>
              <a:t>факторів</a:t>
            </a:r>
            <a:r>
              <a:rPr lang="ru-RU" sz="1600" dirty="0"/>
              <a:t>, </a:t>
            </a:r>
            <a:r>
              <a:rPr lang="ru-RU" sz="1600" dirty="0" err="1"/>
              <a:t>які</a:t>
            </a:r>
            <a:r>
              <a:rPr lang="ru-RU" sz="1600" dirty="0"/>
              <a:t> </a:t>
            </a:r>
            <a:r>
              <a:rPr lang="ru-RU" sz="1600" dirty="0" smtClean="0"/>
              <a:t>не </a:t>
            </a:r>
            <a:r>
              <a:rPr lang="ru-RU" sz="1600" dirty="0" err="1" smtClean="0"/>
              <a:t>піддаються</a:t>
            </a:r>
            <a:r>
              <a:rPr lang="ru-RU" sz="1600" dirty="0" smtClean="0"/>
              <a:t> </a:t>
            </a:r>
            <a:r>
              <a:rPr lang="ru-RU" sz="1600" dirty="0" err="1"/>
              <a:t>регулюванню</a:t>
            </a:r>
            <a:r>
              <a:rPr lang="ru-RU" sz="1600" dirty="0"/>
              <a:t>, то </a:t>
            </a:r>
            <a:r>
              <a:rPr lang="ru-RU" sz="1600" dirty="0" err="1"/>
              <a:t>величини</a:t>
            </a:r>
            <a:r>
              <a:rPr lang="ru-RU" sz="1600" dirty="0"/>
              <a:t> ГДС </a:t>
            </a:r>
            <a:r>
              <a:rPr lang="ru-RU" sz="1600" dirty="0" err="1" smtClean="0"/>
              <a:t>встановлюються</a:t>
            </a:r>
            <a:r>
              <a:rPr lang="ru-RU" sz="1600" dirty="0" smtClean="0"/>
              <a:t>, </a:t>
            </a:r>
            <a:r>
              <a:rPr lang="ru-RU" sz="1600" dirty="0" err="1" smtClean="0"/>
              <a:t>виходячи</a:t>
            </a:r>
            <a:r>
              <a:rPr lang="ru-RU" sz="1600" dirty="0" smtClean="0"/>
              <a:t> </a:t>
            </a:r>
            <a:r>
              <a:rPr lang="ru-RU" sz="1600" dirty="0" err="1"/>
              <a:t>з</a:t>
            </a:r>
            <a:r>
              <a:rPr lang="ru-RU" sz="1600" dirty="0"/>
              <a:t> умов </a:t>
            </a:r>
            <a:r>
              <a:rPr lang="ru-RU" sz="1600" dirty="0" err="1"/>
              <a:t>дотримання</a:t>
            </a:r>
            <a:r>
              <a:rPr lang="ru-RU" sz="1600" dirty="0"/>
              <a:t> у </a:t>
            </a:r>
            <a:r>
              <a:rPr lang="ru-RU" sz="1600" dirty="0" err="1"/>
              <a:t>контрольних</a:t>
            </a:r>
            <a:r>
              <a:rPr lang="ru-RU" sz="1600" dirty="0"/>
              <a:t> створах </a:t>
            </a:r>
            <a:r>
              <a:rPr lang="ru-RU" sz="1600" dirty="0" err="1" smtClean="0"/>
              <a:t>природної</a:t>
            </a:r>
            <a:r>
              <a:rPr lang="ru-RU" sz="1600" dirty="0" smtClean="0"/>
              <a:t> </a:t>
            </a:r>
            <a:r>
              <a:rPr lang="ru-RU" sz="1600" dirty="0" err="1" smtClean="0"/>
              <a:t>фонової</a:t>
            </a:r>
            <a:r>
              <a:rPr lang="ru-RU" sz="1600" dirty="0" smtClean="0"/>
              <a:t> </a:t>
            </a:r>
            <a:r>
              <a:rPr lang="ru-RU" sz="1600" dirty="0" err="1"/>
              <a:t>якості</a:t>
            </a:r>
            <a:r>
              <a:rPr lang="ru-RU" sz="1600" dirty="0"/>
              <a:t> води, </a:t>
            </a:r>
            <a:r>
              <a:rPr lang="ru-RU" sz="1600" dirty="0" err="1"/>
              <a:t>що</a:t>
            </a:r>
            <a:r>
              <a:rPr lang="ru-RU" sz="1600" dirty="0"/>
              <a:t> </a:t>
            </a:r>
            <a:r>
              <a:rPr lang="ru-RU" sz="1600" dirty="0" err="1"/>
              <a:t>сформувалась</a:t>
            </a:r>
            <a:r>
              <a:rPr lang="ru-RU" sz="1600" dirty="0"/>
              <a:t>.</a:t>
            </a:r>
          </a:p>
          <a:p>
            <a:pPr algn="just"/>
            <a:r>
              <a:rPr lang="ru-RU" sz="1600" dirty="0"/>
              <a:t>Для </a:t>
            </a:r>
            <a:r>
              <a:rPr lang="ru-RU" sz="1600" dirty="0" err="1"/>
              <a:t>речовин</a:t>
            </a:r>
            <a:r>
              <a:rPr lang="ru-RU" sz="1600" dirty="0"/>
              <a:t>, по </a:t>
            </a:r>
            <a:r>
              <a:rPr lang="ru-RU" sz="1600" dirty="0" err="1"/>
              <a:t>яких</a:t>
            </a:r>
            <a:r>
              <a:rPr lang="ru-RU" sz="1600" dirty="0"/>
              <a:t> </a:t>
            </a:r>
            <a:r>
              <a:rPr lang="ru-RU" sz="1600" dirty="0" err="1"/>
              <a:t>нормуються</a:t>
            </a:r>
            <a:r>
              <a:rPr lang="ru-RU" sz="1600" dirty="0"/>
              <a:t> </a:t>
            </a:r>
            <a:r>
              <a:rPr lang="ru-RU" sz="1600" dirty="0" err="1"/>
              <a:t>прирощення</a:t>
            </a:r>
            <a:r>
              <a:rPr lang="ru-RU" sz="1600" dirty="0"/>
              <a:t> </a:t>
            </a:r>
            <a:r>
              <a:rPr lang="ru-RU" sz="1600" dirty="0" smtClean="0"/>
              <a:t>до природного </a:t>
            </a:r>
            <a:r>
              <a:rPr lang="ru-RU" sz="1600" dirty="0"/>
              <a:t>фону (</a:t>
            </a:r>
            <a:r>
              <a:rPr lang="ru-RU" sz="1600" dirty="0" err="1"/>
              <a:t>завислі</a:t>
            </a:r>
            <a:r>
              <a:rPr lang="ru-RU" sz="1600" dirty="0"/>
              <a:t> </a:t>
            </a:r>
            <a:r>
              <a:rPr lang="ru-RU" sz="1600" dirty="0" err="1"/>
              <a:t>речовини</a:t>
            </a:r>
            <a:r>
              <a:rPr lang="ru-RU" sz="1600" dirty="0"/>
              <a:t>, </a:t>
            </a:r>
            <a:r>
              <a:rPr lang="ru-RU" sz="1600" dirty="0" err="1"/>
              <a:t>алюміній</a:t>
            </a:r>
            <a:r>
              <a:rPr lang="ru-RU" sz="1600" dirty="0"/>
              <a:t>, </a:t>
            </a:r>
            <a:r>
              <a:rPr lang="ru-RU" sz="1600" dirty="0" err="1"/>
              <a:t>мідь</a:t>
            </a:r>
            <a:r>
              <a:rPr lang="ru-RU" sz="1600" dirty="0"/>
              <a:t> та </a:t>
            </a:r>
            <a:r>
              <a:rPr lang="ru-RU" sz="1600" dirty="0" err="1"/>
              <a:t>ін</a:t>
            </a:r>
            <a:r>
              <a:rPr lang="ru-RU" sz="1600" dirty="0"/>
              <a:t>.), </a:t>
            </a:r>
            <a:r>
              <a:rPr lang="ru-RU" sz="1600" dirty="0" smtClean="0"/>
              <a:t>ГДС </a:t>
            </a:r>
            <a:r>
              <a:rPr lang="ru-RU" sz="1600" dirty="0" err="1" smtClean="0"/>
              <a:t>мають</a:t>
            </a:r>
            <a:r>
              <a:rPr lang="ru-RU" sz="1600" dirty="0" smtClean="0"/>
              <a:t> </a:t>
            </a:r>
            <a:r>
              <a:rPr lang="ru-RU" sz="1600" dirty="0"/>
              <a:t>бути </a:t>
            </a:r>
            <a:r>
              <a:rPr lang="ru-RU" sz="1600" dirty="0" err="1"/>
              <a:t>встановлені</a:t>
            </a:r>
            <a:r>
              <a:rPr lang="ru-RU" sz="1600" dirty="0"/>
              <a:t> </a:t>
            </a:r>
            <a:r>
              <a:rPr lang="ru-RU" sz="1600" dirty="0" err="1"/>
              <a:t>з</a:t>
            </a:r>
            <a:r>
              <a:rPr lang="ru-RU" sz="1600" dirty="0"/>
              <a:t> </a:t>
            </a:r>
            <a:r>
              <a:rPr lang="ru-RU" sz="1600" dirty="0" err="1"/>
              <a:t>урахуванням</a:t>
            </a:r>
            <a:r>
              <a:rPr lang="ru-RU" sz="1600" dirty="0"/>
              <a:t> </a:t>
            </a:r>
            <a:r>
              <a:rPr lang="ru-RU" sz="1600" dirty="0" err="1"/>
              <a:t>цих</a:t>
            </a:r>
            <a:r>
              <a:rPr lang="ru-RU" sz="1600" dirty="0"/>
              <a:t> </a:t>
            </a:r>
            <a:r>
              <a:rPr lang="ru-RU" sz="1600" dirty="0" err="1" smtClean="0"/>
              <a:t>допустимих</a:t>
            </a:r>
            <a:r>
              <a:rPr lang="ru-RU" sz="1600" dirty="0" smtClean="0"/>
              <a:t> </a:t>
            </a:r>
            <a:r>
              <a:rPr lang="ru-RU" sz="1600" dirty="0" err="1" smtClean="0"/>
              <a:t>прирощень</a:t>
            </a:r>
            <a:r>
              <a:rPr lang="ru-RU" sz="1600" dirty="0" smtClean="0"/>
              <a:t> </a:t>
            </a:r>
            <a:r>
              <a:rPr lang="ru-RU" sz="1600" dirty="0"/>
              <a:t>до природного фону.</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3139321"/>
          </a:xfrm>
          <a:prstGeom prst="rect">
            <a:avLst/>
          </a:prstGeom>
        </p:spPr>
        <p:txBody>
          <a:bodyPr wrap="square">
            <a:spAutoFit/>
          </a:bodyPr>
          <a:lstStyle/>
          <a:p>
            <a:pPr algn="just"/>
            <a:r>
              <a:rPr lang="ru-RU" b="1" dirty="0"/>
              <a:t>Прогноз </a:t>
            </a:r>
            <a:r>
              <a:rPr lang="ru-RU" b="1" dirty="0" err="1"/>
              <a:t>зміни</a:t>
            </a:r>
            <a:r>
              <a:rPr lang="ru-RU" b="1" dirty="0"/>
              <a:t> </a:t>
            </a:r>
            <a:r>
              <a:rPr lang="ru-RU" b="1" dirty="0" err="1"/>
              <a:t>якості</a:t>
            </a:r>
            <a:r>
              <a:rPr lang="ru-RU" b="1" dirty="0"/>
              <a:t> води у контрольному </a:t>
            </a:r>
            <a:r>
              <a:rPr lang="ru-RU" b="1" dirty="0" err="1"/>
              <a:t>створі</a:t>
            </a:r>
            <a:endParaRPr lang="ru-RU" b="1" dirty="0"/>
          </a:p>
          <a:p>
            <a:pPr algn="just"/>
            <a:r>
              <a:rPr lang="ru-RU" b="1" dirty="0" err="1"/>
              <a:t>Стислі</a:t>
            </a:r>
            <a:r>
              <a:rPr lang="ru-RU" b="1" dirty="0"/>
              <a:t> </a:t>
            </a:r>
            <a:r>
              <a:rPr lang="ru-RU" b="1" dirty="0" err="1"/>
              <a:t>теоретичні</a:t>
            </a:r>
            <a:r>
              <a:rPr lang="ru-RU" b="1" dirty="0"/>
              <a:t> </a:t>
            </a:r>
            <a:r>
              <a:rPr lang="ru-RU" b="1" dirty="0" err="1"/>
              <a:t>відомості</a:t>
            </a:r>
            <a:endParaRPr lang="ru-RU" b="1" dirty="0"/>
          </a:p>
          <a:p>
            <a:pPr algn="just"/>
            <a:r>
              <a:rPr lang="ru-RU" dirty="0" err="1"/>
              <a:t>Основним</a:t>
            </a:r>
            <a:r>
              <a:rPr lang="ru-RU" dirty="0"/>
              <a:t> </a:t>
            </a:r>
            <a:r>
              <a:rPr lang="ru-RU" dirty="0" err="1"/>
              <a:t>критерієм</a:t>
            </a:r>
            <a:r>
              <a:rPr lang="ru-RU" dirty="0"/>
              <a:t> при </a:t>
            </a:r>
            <a:r>
              <a:rPr lang="ru-RU" dirty="0" err="1"/>
              <a:t>визначенні</a:t>
            </a:r>
            <a:r>
              <a:rPr lang="ru-RU" dirty="0"/>
              <a:t> величин ГДС </a:t>
            </a:r>
            <a:r>
              <a:rPr lang="ru-RU" dirty="0" err="1"/>
              <a:t>речовин</a:t>
            </a:r>
            <a:r>
              <a:rPr lang="ru-RU" dirty="0"/>
              <a:t> </a:t>
            </a:r>
            <a:r>
              <a:rPr lang="ru-RU" dirty="0" err="1" smtClean="0"/>
              <a:t>є</a:t>
            </a:r>
            <a:r>
              <a:rPr lang="ru-RU" dirty="0" smtClean="0"/>
              <a:t> </a:t>
            </a:r>
            <a:r>
              <a:rPr lang="ru-RU" dirty="0" err="1" smtClean="0"/>
              <a:t>забезпечення</a:t>
            </a:r>
            <a:r>
              <a:rPr lang="ru-RU" dirty="0" smtClean="0"/>
              <a:t> </a:t>
            </a:r>
            <a:r>
              <a:rPr lang="ru-RU" dirty="0"/>
              <a:t>ГДК </a:t>
            </a:r>
            <a:r>
              <a:rPr lang="ru-RU" dirty="0" err="1"/>
              <a:t>розрахункових</a:t>
            </a:r>
            <a:r>
              <a:rPr lang="ru-RU" dirty="0"/>
              <a:t> </a:t>
            </a:r>
            <a:r>
              <a:rPr lang="ru-RU" dirty="0" err="1"/>
              <a:t>інгредієнтів</a:t>
            </a:r>
            <a:r>
              <a:rPr lang="ru-RU" dirty="0"/>
              <a:t> у </a:t>
            </a:r>
            <a:r>
              <a:rPr lang="ru-RU" dirty="0" err="1"/>
              <a:t>заданому</a:t>
            </a:r>
            <a:r>
              <a:rPr lang="ru-RU" dirty="0"/>
              <a:t> </a:t>
            </a:r>
            <a:r>
              <a:rPr lang="ru-RU" dirty="0" err="1" smtClean="0"/>
              <a:t>створі</a:t>
            </a:r>
            <a:r>
              <a:rPr lang="ru-RU" dirty="0" smtClean="0"/>
              <a:t>, де </a:t>
            </a:r>
            <a:r>
              <a:rPr lang="ru-RU" dirty="0" err="1"/>
              <a:t>мають</a:t>
            </a:r>
            <a:r>
              <a:rPr lang="ru-RU" dirty="0"/>
              <a:t> </a:t>
            </a:r>
            <a:r>
              <a:rPr lang="ru-RU" dirty="0" err="1"/>
              <a:t>дотримуватися</a:t>
            </a:r>
            <a:r>
              <a:rPr lang="ru-RU" dirty="0"/>
              <a:t> </a:t>
            </a:r>
            <a:r>
              <a:rPr lang="ru-RU" dirty="0" err="1"/>
              <a:t>встановлені</a:t>
            </a:r>
            <a:r>
              <a:rPr lang="ru-RU" dirty="0"/>
              <a:t> </a:t>
            </a:r>
            <a:r>
              <a:rPr lang="ru-RU" dirty="0" err="1"/>
              <a:t>норми</a:t>
            </a:r>
            <a:r>
              <a:rPr lang="ru-RU" dirty="0"/>
              <a:t> </a:t>
            </a:r>
            <a:r>
              <a:rPr lang="ru-RU" dirty="0" err="1"/>
              <a:t>якості</a:t>
            </a:r>
            <a:r>
              <a:rPr lang="ru-RU" dirty="0"/>
              <a:t> води.</a:t>
            </a:r>
          </a:p>
          <a:p>
            <a:pPr algn="just"/>
            <a:r>
              <a:rPr lang="ru-RU" dirty="0" err="1"/>
              <a:t>Визначення</a:t>
            </a:r>
            <a:r>
              <a:rPr lang="ru-RU" dirty="0"/>
              <a:t> </a:t>
            </a:r>
            <a:r>
              <a:rPr lang="ru-RU" dirty="0" err="1"/>
              <a:t>прогнозних</a:t>
            </a:r>
            <a:r>
              <a:rPr lang="ru-RU" dirty="0"/>
              <a:t> </a:t>
            </a:r>
            <a:r>
              <a:rPr lang="ru-RU" dirty="0" err="1"/>
              <a:t>значень</a:t>
            </a:r>
            <a:r>
              <a:rPr lang="ru-RU" dirty="0"/>
              <a:t> </a:t>
            </a:r>
            <a:r>
              <a:rPr lang="ru-RU" dirty="0" err="1"/>
              <a:t>концентрацій</a:t>
            </a:r>
            <a:r>
              <a:rPr lang="ru-RU" dirty="0"/>
              <a:t> </a:t>
            </a:r>
            <a:r>
              <a:rPr lang="ru-RU" dirty="0" err="1"/>
              <a:t>домішок</a:t>
            </a:r>
            <a:r>
              <a:rPr lang="ru-RU" dirty="0"/>
              <a:t> </a:t>
            </a:r>
            <a:r>
              <a:rPr lang="ru-RU" dirty="0" err="1" smtClean="0"/>
              <a:t>з</a:t>
            </a:r>
            <a:r>
              <a:rPr lang="ru-RU" dirty="0" smtClean="0"/>
              <a:t> </a:t>
            </a:r>
            <a:r>
              <a:rPr lang="ru-RU" dirty="0" err="1" smtClean="0"/>
              <a:t>врахуванням</a:t>
            </a:r>
            <a:r>
              <a:rPr lang="ru-RU" dirty="0" smtClean="0"/>
              <a:t> </a:t>
            </a:r>
            <a:r>
              <a:rPr lang="ru-RU" dirty="0" err="1"/>
              <a:t>кратності</a:t>
            </a:r>
            <a:r>
              <a:rPr lang="ru-RU" dirty="0"/>
              <a:t> </a:t>
            </a:r>
            <a:r>
              <a:rPr lang="ru-RU" dirty="0" err="1"/>
              <a:t>розведення</a:t>
            </a:r>
            <a:r>
              <a:rPr lang="ru-RU" dirty="0"/>
              <a:t> </a:t>
            </a:r>
            <a:r>
              <a:rPr lang="ru-RU" dirty="0" err="1"/>
              <a:t>стічних</a:t>
            </a:r>
            <a:r>
              <a:rPr lang="ru-RU" dirty="0"/>
              <a:t> вод водою </a:t>
            </a:r>
            <a:r>
              <a:rPr lang="ru-RU" dirty="0" smtClean="0"/>
              <a:t>водного </a:t>
            </a:r>
            <a:r>
              <a:rPr lang="ru-RU" dirty="0" err="1" smtClean="0"/>
              <a:t>об’єкту</a:t>
            </a:r>
            <a:r>
              <a:rPr lang="ru-RU" dirty="0" smtClean="0"/>
              <a:t> </a:t>
            </a:r>
            <a:r>
              <a:rPr lang="ru-RU" dirty="0" err="1"/>
              <a:t>дозволяє</a:t>
            </a:r>
            <a:r>
              <a:rPr lang="ru-RU" dirty="0"/>
              <a:t> </a:t>
            </a:r>
            <a:r>
              <a:rPr lang="ru-RU" dirty="0" err="1"/>
              <a:t>встановити</a:t>
            </a:r>
            <a:r>
              <a:rPr lang="ru-RU" dirty="0"/>
              <a:t> до </a:t>
            </a:r>
            <a:r>
              <a:rPr lang="ru-RU" dirty="0" err="1"/>
              <a:t>яких</a:t>
            </a:r>
            <a:r>
              <a:rPr lang="ru-RU" dirty="0"/>
              <a:t> </a:t>
            </a:r>
            <a:r>
              <a:rPr lang="ru-RU" dirty="0" err="1"/>
              <a:t>змін</a:t>
            </a:r>
            <a:r>
              <a:rPr lang="ru-RU" dirty="0"/>
              <a:t> у </a:t>
            </a:r>
            <a:r>
              <a:rPr lang="ru-RU" dirty="0" err="1"/>
              <a:t>якості</a:t>
            </a:r>
            <a:r>
              <a:rPr lang="ru-RU" dirty="0"/>
              <a:t> води </a:t>
            </a:r>
            <a:r>
              <a:rPr lang="ru-RU" dirty="0" err="1" smtClean="0"/>
              <a:t>призведе</a:t>
            </a:r>
            <a:r>
              <a:rPr lang="ru-RU" dirty="0" smtClean="0"/>
              <a:t> скид </a:t>
            </a:r>
            <a:r>
              <a:rPr lang="ru-RU" dirty="0" err="1"/>
              <a:t>стічних</a:t>
            </a:r>
            <a:r>
              <a:rPr lang="ru-RU" dirty="0"/>
              <a:t> вод </a:t>
            </a:r>
            <a:r>
              <a:rPr lang="ru-RU" dirty="0" err="1"/>
              <a:t>підприємства-користувача</a:t>
            </a:r>
            <a:r>
              <a:rPr lang="ru-RU" dirty="0"/>
              <a:t>.</a:t>
            </a:r>
          </a:p>
          <a:p>
            <a:pPr algn="just"/>
            <a:r>
              <a:rPr lang="ru-RU" dirty="0" err="1"/>
              <a:t>Концентрація</a:t>
            </a:r>
            <a:r>
              <a:rPr lang="ru-RU" dirty="0"/>
              <a:t> </a:t>
            </a:r>
            <a:r>
              <a:rPr lang="ru-RU" dirty="0" err="1"/>
              <a:t>забруднюючої</a:t>
            </a:r>
            <a:r>
              <a:rPr lang="ru-RU" dirty="0"/>
              <a:t> </a:t>
            </a:r>
            <a:r>
              <a:rPr lang="ru-RU" dirty="0" err="1"/>
              <a:t>речовини</a:t>
            </a:r>
            <a:r>
              <a:rPr lang="ru-RU" dirty="0"/>
              <a:t> у </a:t>
            </a:r>
            <a:r>
              <a:rPr lang="ru-RU" dirty="0" smtClean="0"/>
              <a:t>контрольному </a:t>
            </a:r>
            <a:r>
              <a:rPr lang="ru-RU" dirty="0" err="1" smtClean="0"/>
              <a:t>створі</a:t>
            </a:r>
            <a:r>
              <a:rPr lang="ru-RU" dirty="0" smtClean="0"/>
              <a:t> </a:t>
            </a:r>
            <a:r>
              <a:rPr lang="ru-RU" dirty="0"/>
              <a:t>(</a:t>
            </a:r>
            <a:r>
              <a:rPr lang="ru-RU" dirty="0" smtClean="0"/>
              <a:t>ССТ </a:t>
            </a:r>
            <a:r>
              <a:rPr lang="ru-RU" dirty="0" err="1" smtClean="0"/>
              <a:t>прог</a:t>
            </a:r>
            <a:r>
              <a:rPr lang="ru-RU" dirty="0"/>
              <a:t>), </a:t>
            </a:r>
            <a:r>
              <a:rPr lang="ru-RU" dirty="0" err="1"/>
              <a:t>що</a:t>
            </a:r>
            <a:r>
              <a:rPr lang="ru-RU" dirty="0"/>
              <a:t> </a:t>
            </a:r>
            <a:r>
              <a:rPr lang="ru-RU" dirty="0" err="1"/>
              <a:t>знаходиться</a:t>
            </a:r>
            <a:r>
              <a:rPr lang="ru-RU" dirty="0"/>
              <a:t> на </a:t>
            </a:r>
            <a:r>
              <a:rPr lang="ru-RU" dirty="0" err="1"/>
              <a:t>відстані</a:t>
            </a:r>
            <a:r>
              <a:rPr lang="ru-RU" dirty="0"/>
              <a:t> L </a:t>
            </a:r>
            <a:r>
              <a:rPr lang="ru-RU" dirty="0" err="1"/>
              <a:t>від</a:t>
            </a:r>
            <a:r>
              <a:rPr lang="ru-RU" dirty="0"/>
              <a:t> </a:t>
            </a:r>
            <a:r>
              <a:rPr lang="ru-RU" dirty="0" err="1" smtClean="0"/>
              <a:t>підприємства-користувача</a:t>
            </a:r>
            <a:r>
              <a:rPr lang="ru-RU" dirty="0"/>
              <a:t>, для </a:t>
            </a:r>
            <a:r>
              <a:rPr lang="ru-RU" dirty="0" err="1"/>
              <a:t>завислих</a:t>
            </a:r>
            <a:r>
              <a:rPr lang="ru-RU" dirty="0"/>
              <a:t> та </a:t>
            </a:r>
            <a:r>
              <a:rPr lang="ru-RU" dirty="0" err="1"/>
              <a:t>токсичних</a:t>
            </a:r>
            <a:r>
              <a:rPr lang="ru-RU" dirty="0"/>
              <a:t> </a:t>
            </a:r>
            <a:r>
              <a:rPr lang="ru-RU" dirty="0" err="1"/>
              <a:t>речовин</a:t>
            </a:r>
            <a:r>
              <a:rPr lang="ru-RU" dirty="0"/>
              <a:t> </a:t>
            </a:r>
            <a:r>
              <a:rPr lang="ru-RU" dirty="0" err="1"/>
              <a:t>визначається</a:t>
            </a:r>
            <a:r>
              <a:rPr lang="ru-RU" dirty="0"/>
              <a:t> </a:t>
            </a:r>
            <a:r>
              <a:rPr lang="ru-RU" dirty="0" smtClean="0"/>
              <a:t>за формулою</a:t>
            </a:r>
            <a:r>
              <a:rPr lang="ru-RU" dirty="0"/>
              <a:t>:</a:t>
            </a:r>
          </a:p>
        </p:txBody>
      </p:sp>
      <p:pic>
        <p:nvPicPr>
          <p:cNvPr id="48130" name="Picture 2"/>
          <p:cNvPicPr>
            <a:picLocks noChangeAspect="1" noChangeArrowheads="1"/>
          </p:cNvPicPr>
          <p:nvPr/>
        </p:nvPicPr>
        <p:blipFill>
          <a:blip r:embed="rId2" cstate="print"/>
          <a:srcRect/>
          <a:stretch>
            <a:fillRect/>
          </a:stretch>
        </p:blipFill>
        <p:spPr bwMode="auto">
          <a:xfrm>
            <a:off x="1763688" y="4221088"/>
            <a:ext cx="4905375" cy="1657350"/>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ChangeArrowheads="1"/>
          </p:cNvSpPr>
          <p:nvPr/>
        </p:nvSpPr>
        <p:spPr bwMode="auto">
          <a:xfrm>
            <a:off x="0" y="836712"/>
            <a:ext cx="9144000" cy="317009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Задача 1</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Розрахувати комплексний індекс забруднення атмосфери (ІЗА), якщо середньорічна концентрація домішок така:</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ГДК         Коефіцієнт класу небезпеки речовини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(К)</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Амоніак </a:t>
            </a:r>
            <a:r>
              <a:rPr kumimoji="0" lang="uk-UA" sz="14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0,018 мг/м</a:t>
            </a:r>
            <a:r>
              <a:rPr kumimoji="0" lang="uk-UA" sz="1400" b="0" i="0" u="none" strike="noStrike" cap="none" normalizeH="0" baseline="30000" dirty="0" smtClean="0">
                <a:ln>
                  <a:noFill/>
                </a:ln>
                <a:solidFill>
                  <a:schemeClr val="tx1"/>
                </a:solidFill>
                <a:effectLst/>
                <a:latin typeface="Times New Roman" pitchFamily="18" charset="0"/>
                <a:ea typeface="Calibri" pitchFamily="34" charset="0"/>
                <a:cs typeface="Times New Roman" pitchFamily="18" charset="0"/>
              </a:rPr>
              <a:t>3                            </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0,04                                   0,85 (4 клас)</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Фенол </a:t>
            </a:r>
            <a:r>
              <a:rPr kumimoji="0" lang="uk-UA" sz="14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0,0024 мг/м</a:t>
            </a:r>
            <a:r>
              <a:rPr kumimoji="0" lang="uk-UA" sz="1400" b="0" i="0" u="none" strike="noStrike" cap="none" normalizeH="0" baseline="30000" dirty="0" smtClean="0">
                <a:ln>
                  <a:noFill/>
                </a:ln>
                <a:solidFill>
                  <a:schemeClr val="tx1"/>
                </a:solidFill>
                <a:effectLst/>
                <a:latin typeface="Times New Roman" pitchFamily="18" charset="0"/>
                <a:ea typeface="Calibri" pitchFamily="34" charset="0"/>
                <a:cs typeface="Times New Roman" pitchFamily="18" charset="0"/>
              </a:rPr>
              <a:t>3       </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0,003                                 1,3 (2 клас)</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Формальдегід </a:t>
            </a:r>
            <a:r>
              <a:rPr kumimoji="0" lang="uk-UA" sz="14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0,01 мг/м</a:t>
            </a:r>
            <a:r>
              <a:rPr kumimoji="0" lang="uk-UA" sz="1400" b="0" i="0" u="none" strike="noStrike" cap="none" normalizeH="0" baseline="30000" dirty="0" smtClean="0">
                <a:ln>
                  <a:noFill/>
                </a:ln>
                <a:solidFill>
                  <a:schemeClr val="tx1"/>
                </a:solidFill>
                <a:effectLst/>
                <a:latin typeface="Times New Roman" pitchFamily="18" charset="0"/>
                <a:ea typeface="Calibri" pitchFamily="34" charset="0"/>
                <a:cs typeface="Times New Roman" pitchFamily="18" charset="0"/>
              </a:rPr>
              <a:t>3</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0,003                                 1,3 (2 клас)</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Пил зерновий </a:t>
            </a:r>
            <a:r>
              <a:rPr kumimoji="0" lang="uk-UA" sz="14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0,014 мг/м</a:t>
            </a:r>
            <a:r>
              <a:rPr kumimoji="0" lang="uk-UA" sz="1400" b="0" i="0" u="none" strike="noStrike" cap="none" normalizeH="0" baseline="30000" dirty="0" smtClean="0">
                <a:ln>
                  <a:noFill/>
                </a:ln>
                <a:solidFill>
                  <a:schemeClr val="tx1"/>
                </a:solidFill>
                <a:effectLst/>
                <a:latin typeface="Times New Roman" pitchFamily="18" charset="0"/>
                <a:ea typeface="Calibri" pitchFamily="34" charset="0"/>
                <a:cs typeface="Times New Roman" pitchFamily="18" charset="0"/>
              </a:rPr>
              <a:t>3</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0,03                                   1 (3 клас)</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Пил шроту </a:t>
            </a:r>
            <a:r>
              <a:rPr kumimoji="0" lang="uk-UA" sz="14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0,06 мг/м</a:t>
            </a:r>
            <a:r>
              <a:rPr kumimoji="0" lang="uk-UA" sz="1400" b="0" i="0" u="none" strike="noStrike" cap="none" normalizeH="0" baseline="30000" dirty="0" smtClean="0">
                <a:ln>
                  <a:noFill/>
                </a:ln>
                <a:solidFill>
                  <a:schemeClr val="tx1"/>
                </a:solidFill>
                <a:effectLst/>
                <a:latin typeface="Times New Roman" pitchFamily="18" charset="0"/>
                <a:ea typeface="Calibri" pitchFamily="34" charset="0"/>
                <a:cs typeface="Times New Roman" pitchFamily="18" charset="0"/>
              </a:rPr>
              <a:t>3</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0,15                                   1 (3 клас)</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Формула для розрахунків:                 </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ІЗА = (</a:t>
            </a:r>
            <a:r>
              <a:rPr kumimoji="0" lang="en-US"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a:t>
            </a:r>
            <a:r>
              <a:rPr kumimoji="0" lang="ru-RU" sz="1400" b="0" i="0" u="none" strike="noStrike" cap="none" normalizeH="0" baseline="-30000" dirty="0" smtClean="0">
                <a:ln>
                  <a:noFill/>
                </a:ln>
                <a:solidFill>
                  <a:schemeClr val="tx1"/>
                </a:solidFill>
                <a:effectLst/>
                <a:latin typeface="Times New Roman" pitchFamily="18" charset="0"/>
                <a:ea typeface="Calibri" pitchFamily="34" charset="0"/>
                <a:cs typeface="Times New Roman" pitchFamily="18" charset="0"/>
              </a:rPr>
              <a:t>1</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ГДК</a:t>
            </a:r>
            <a:r>
              <a:rPr kumimoji="0" lang="ru-RU" sz="1400" b="0" i="0" u="none" strike="noStrike" cap="none" normalizeH="0" baseline="-30000" dirty="0" smtClean="0">
                <a:ln>
                  <a:noFill/>
                </a:ln>
                <a:solidFill>
                  <a:schemeClr val="tx1"/>
                </a:solidFill>
                <a:effectLst/>
                <a:latin typeface="Times New Roman" pitchFamily="18" charset="0"/>
                <a:ea typeface="Calibri" pitchFamily="34" charset="0"/>
                <a:cs typeface="Times New Roman" pitchFamily="18" charset="0"/>
              </a:rPr>
              <a:t>1</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)*К</a:t>
            </a:r>
            <a:r>
              <a:rPr kumimoji="0" lang="ru-RU" sz="1400" b="0" i="0" u="none" strike="noStrike" cap="none" normalizeH="0" baseline="-30000" dirty="0" smtClean="0">
                <a:ln>
                  <a:noFill/>
                </a:ln>
                <a:solidFill>
                  <a:schemeClr val="tx1"/>
                </a:solidFill>
                <a:effectLst/>
                <a:latin typeface="Times New Roman" pitchFamily="18" charset="0"/>
                <a:ea typeface="Calibri" pitchFamily="34" charset="0"/>
                <a:cs typeface="Times New Roman" pitchFamily="18" charset="0"/>
              </a:rPr>
              <a:t>1</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en-US"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a:t>
            </a:r>
            <a:r>
              <a:rPr kumimoji="0" lang="ru-RU" sz="1400" b="0" i="0" u="none" strike="noStrike" cap="none" normalizeH="0" baseline="-30000" dirty="0" smtClean="0">
                <a:ln>
                  <a:noFill/>
                </a:ln>
                <a:solidFill>
                  <a:schemeClr val="tx1"/>
                </a:solidFill>
                <a:effectLst/>
                <a:latin typeface="Times New Roman" pitchFamily="18" charset="0"/>
                <a:ea typeface="Calibri" pitchFamily="34" charset="0"/>
                <a:cs typeface="Times New Roman" pitchFamily="18" charset="0"/>
              </a:rPr>
              <a:t>2</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ГДК</a:t>
            </a:r>
            <a:r>
              <a:rPr kumimoji="0" lang="ru-RU" sz="1400" b="0" i="0" u="none" strike="noStrike" cap="none" normalizeH="0" baseline="-30000" dirty="0" smtClean="0">
                <a:ln>
                  <a:noFill/>
                </a:ln>
                <a:solidFill>
                  <a:schemeClr val="tx1"/>
                </a:solidFill>
                <a:effectLst/>
                <a:latin typeface="Times New Roman" pitchFamily="18" charset="0"/>
                <a:ea typeface="Calibri" pitchFamily="34" charset="0"/>
                <a:cs typeface="Times New Roman" pitchFamily="18" charset="0"/>
              </a:rPr>
              <a:t>2</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)*К</a:t>
            </a:r>
            <a:r>
              <a:rPr kumimoji="0" lang="ru-RU" sz="1400" b="0" i="0" u="none" strike="noStrike" cap="none" normalizeH="0" baseline="-30000" dirty="0" smtClean="0">
                <a:ln>
                  <a:noFill/>
                </a:ln>
                <a:solidFill>
                  <a:schemeClr val="tx1"/>
                </a:solidFill>
                <a:effectLst/>
                <a:latin typeface="Times New Roman" pitchFamily="18" charset="0"/>
                <a:ea typeface="Calibri" pitchFamily="34" charset="0"/>
                <a:cs typeface="Times New Roman" pitchFamily="18" charset="0"/>
              </a:rPr>
              <a:t>2</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a:t>
            </a:r>
            <a:r>
              <a:rPr kumimoji="0" lang="ru-RU" sz="14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en-US"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C</a:t>
            </a:r>
            <a:r>
              <a:rPr kumimoji="0" lang="en-US" sz="1400" b="0" i="0" u="none" strike="noStrike" cap="none" normalizeH="0" baseline="-30000" dirty="0" err="1" smtClean="0">
                <a:ln>
                  <a:noFill/>
                </a:ln>
                <a:solidFill>
                  <a:schemeClr val="tx1"/>
                </a:solidFill>
                <a:effectLst/>
                <a:latin typeface="Times New Roman" pitchFamily="18" charset="0"/>
                <a:ea typeface="Calibri" pitchFamily="34" charset="0"/>
                <a:cs typeface="Times New Roman" pitchFamily="18" charset="0"/>
              </a:rPr>
              <a:t>n</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ГДК</a:t>
            </a:r>
            <a:r>
              <a:rPr kumimoji="0" lang="en-US" sz="1400" b="0" i="0" u="none" strike="noStrike" cap="none" normalizeH="0" baseline="-30000" dirty="0" smtClean="0">
                <a:ln>
                  <a:noFill/>
                </a:ln>
                <a:solidFill>
                  <a:schemeClr val="tx1"/>
                </a:solidFill>
                <a:effectLst/>
                <a:latin typeface="Times New Roman" pitchFamily="18" charset="0"/>
                <a:ea typeface="Calibri" pitchFamily="34" charset="0"/>
                <a:cs typeface="Times New Roman" pitchFamily="18" charset="0"/>
              </a:rPr>
              <a:t>n</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)*К</a:t>
            </a:r>
            <a:r>
              <a:rPr kumimoji="0" lang="en-US" sz="1400" b="0" i="0" u="none" strike="noStrike" cap="none" normalizeH="0" baseline="-30000" dirty="0" smtClean="0">
                <a:ln>
                  <a:noFill/>
                </a:ln>
                <a:solidFill>
                  <a:schemeClr val="tx1"/>
                </a:solidFill>
                <a:effectLst/>
                <a:latin typeface="Times New Roman" pitchFamily="18" charset="0"/>
                <a:ea typeface="Calibri" pitchFamily="34" charset="0"/>
                <a:cs typeface="Times New Roman" pitchFamily="18" charset="0"/>
              </a:rPr>
              <a:t>n</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Рівень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забруднення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вважають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високим</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якщо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ІЗА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перевищує</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9,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підвищенним</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якщо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концентрація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окремих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речовин</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перевищує</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ГДК,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низьким</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якщо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всі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концентрації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нижче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ГДК.</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ChangeArrowheads="1"/>
          </p:cNvSpPr>
          <p:nvPr/>
        </p:nvSpPr>
        <p:spPr bwMode="auto">
          <a:xfrm>
            <a:off x="0" y="0"/>
            <a:ext cx="9144000"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kumimoji="0" lang="uk-UA"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Тема: ВИЗНАЧЕННЯ ПРОДУКТІВ ЗГОРАННЯ ОРГАНІЧНОГО ПАЛИВА</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kumimoji="0" lang="uk-UA"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Мета: </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навчитися визначати зону закритого приміщення, що заповнена продуктами згорання органічного палива.</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kumimoji="0" lang="uk-UA"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Основні теоретичні положення</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kumimoji="0" lang="uk-UA"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Відомо, що при згоранні деревини або кам’яного вугілля, крім вуглекислого газу (</a:t>
            </a:r>
            <a:r>
              <a:rPr kumimoji="0" lang="uk-UA"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СО</a:t>
            </a:r>
            <a:r>
              <a:rPr kumimoji="0" lang="uk-UA" b="0" i="0" u="none" strike="noStrike" cap="none" normalizeH="0" baseline="-30000" dirty="0" err="1" smtClean="0">
                <a:ln>
                  <a:noFill/>
                </a:ln>
                <a:solidFill>
                  <a:schemeClr val="tx1"/>
                </a:solidFill>
                <a:effectLst/>
                <a:latin typeface="Times New Roman" pitchFamily="18" charset="0"/>
                <a:ea typeface="Times New Roman" pitchFamily="18" charset="0"/>
                <a:cs typeface="Times New Roman" pitchFamily="18" charset="0"/>
              </a:rPr>
              <a:t>2</a:t>
            </a:r>
            <a:r>
              <a:rPr kumimoji="0" lang="uk-UA"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може утворюватися і чадний газ (СО). Останній легко </a:t>
            </a:r>
            <a:r>
              <a:rPr kumimoji="0" lang="uk-UA"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окиснюється</a:t>
            </a:r>
            <a:r>
              <a:rPr kumimoji="0" lang="uk-UA"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киснем повітря і при згоранні палива на відкритому повітрі або за наявності інтенсивної тяги небезпеки для людини не представляє. Однак, у закритому приміщенні чадний газ є дуже небезпечним, і може призвести до важкого отруєння і навіть смерті.</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kumimoji="0" lang="uk-UA"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Оскільки густина чадного газу менше густини повітря, то в приміщеннях без вентиляції він накопичується під стелею. І чадний, і вуглекислий гази не мають ні кольору, на запаху, тому підвищення їх концентрацій в приміщенні до небезпечного рівня, відбувається непомітно для людей. Крім того, при проходженні над розжареним вугіллям вуглекислий газ відновлюється до чадного (</a:t>
            </a:r>
            <a:r>
              <a:rPr kumimoji="0" lang="uk-UA"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СО</a:t>
            </a:r>
            <a:r>
              <a:rPr kumimoji="0" lang="uk-UA" b="0" i="0" u="none" strike="noStrike" cap="none" normalizeH="0" baseline="-30000" dirty="0" err="1" smtClean="0">
                <a:ln>
                  <a:noFill/>
                </a:ln>
                <a:solidFill>
                  <a:schemeClr val="tx1"/>
                </a:solidFill>
                <a:effectLst/>
                <a:latin typeface="Times New Roman" pitchFamily="18" charset="0"/>
                <a:ea typeface="Times New Roman" pitchFamily="18" charset="0"/>
                <a:cs typeface="Times New Roman" pitchFamily="18" charset="0"/>
              </a:rPr>
              <a:t>2</a:t>
            </a:r>
            <a:r>
              <a:rPr kumimoji="0" lang="uk-UA"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 С = 2СО).</a:t>
            </a:r>
            <a:endParaRPr kumimoji="0" lang="uk-UA"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4" name="Rectangle 10"/>
          <p:cNvSpPr>
            <a:spLocks noChangeArrowheads="1"/>
          </p:cNvSpPr>
          <p:nvPr/>
        </p:nvSpPr>
        <p:spPr bwMode="auto">
          <a:xfrm>
            <a:off x="0" y="51055"/>
            <a:ext cx="9144000" cy="22467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kumimoji="0" lang="uk-UA" sz="1400" b="1"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Практична частина</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При виконанні роботи слід використовувати формули та наведений зразок розрахунків з даної роботи. Вихідні дані для розрахунків приведені в таблиці </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kumimoji="0" lang="uk-UA" sz="14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	Який об’єм займе чадний газ, що виділяється при повному згоранні деревини, вугілля або іншого палива в приміщенні з наступними параметрами: l = 4,0 м – довжина приміщення; n = 2,0 м – ширина приміщення; h = 3,0 м – висота приміщення. Маса палива m = 12 кг; коефіцієнт згорання k = 0,8; коефіцієнт, що відповідає кількості карбону, що піддається неповному згоранню (що утворює СО) ψ</a:t>
            </a:r>
            <a:r>
              <a:rPr kumimoji="0" lang="uk-UA" sz="1400" b="0" i="0" u="none" strike="noStrike" cap="none" normalizeH="0" baseline="-30000" dirty="0" smtClean="0">
                <a:ln>
                  <a:noFill/>
                </a:ln>
                <a:solidFill>
                  <a:schemeClr val="tx1"/>
                </a:solidFill>
                <a:effectLst/>
                <a:latin typeface="Arial" pitchFamily="34" charset="0"/>
                <a:ea typeface="Times New Roman" pitchFamily="18" charset="0"/>
                <a:cs typeface="Times New Roman" pitchFamily="18" charset="0"/>
              </a:rPr>
              <a:t>1</a:t>
            </a:r>
            <a:r>
              <a:rPr kumimoji="0" lang="uk-UA" sz="14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 = 0,1; коефіцієнт, що відповідає кількості карбону, що утворює СО у вторинному процесі, ψ</a:t>
            </a:r>
            <a:r>
              <a:rPr kumimoji="0" lang="uk-UA" sz="1400" b="0" i="0" u="none" strike="noStrike" cap="none" normalizeH="0" baseline="-30000" dirty="0" smtClean="0">
                <a:ln>
                  <a:noFill/>
                </a:ln>
                <a:solidFill>
                  <a:schemeClr val="tx1"/>
                </a:solidFill>
                <a:effectLst/>
                <a:latin typeface="Arial" pitchFamily="34" charset="0"/>
                <a:ea typeface="Times New Roman" pitchFamily="18" charset="0"/>
                <a:cs typeface="Times New Roman" pitchFamily="18" charset="0"/>
              </a:rPr>
              <a:t>2</a:t>
            </a:r>
            <a:r>
              <a:rPr kumimoji="0" lang="uk-UA" sz="14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 = 0,15; Т</a:t>
            </a:r>
            <a:r>
              <a:rPr kumimoji="0" lang="uk-UA" sz="1400" b="0" i="0" u="none" strike="noStrike" cap="none" normalizeH="0" baseline="-30000" dirty="0" smtClean="0">
                <a:ln>
                  <a:noFill/>
                </a:ln>
                <a:solidFill>
                  <a:schemeClr val="tx1"/>
                </a:solidFill>
                <a:effectLst/>
                <a:latin typeface="Arial" pitchFamily="34" charset="0"/>
                <a:ea typeface="Times New Roman" pitchFamily="18" charset="0"/>
                <a:cs typeface="Times New Roman" pitchFamily="18" charset="0"/>
              </a:rPr>
              <a:t>1</a:t>
            </a:r>
            <a:r>
              <a:rPr kumimoji="0" lang="uk-UA" sz="14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 = 40 °С = 313 К; Р</a:t>
            </a:r>
            <a:r>
              <a:rPr kumimoji="0" lang="uk-UA" sz="1400" b="0" i="0" u="none" strike="noStrike" cap="none" normalizeH="0" baseline="-30000" dirty="0" smtClean="0">
                <a:ln>
                  <a:noFill/>
                </a:ln>
                <a:solidFill>
                  <a:schemeClr val="tx1"/>
                </a:solidFill>
                <a:effectLst/>
                <a:latin typeface="Arial" pitchFamily="34" charset="0"/>
                <a:ea typeface="Times New Roman" pitchFamily="18" charset="0"/>
                <a:cs typeface="Times New Roman" pitchFamily="18" charset="0"/>
              </a:rPr>
              <a:t>1</a:t>
            </a:r>
            <a:r>
              <a:rPr kumimoji="0" lang="uk-UA" sz="14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 = 780 </a:t>
            </a:r>
            <a:r>
              <a:rPr kumimoji="0" lang="uk-UA" sz="1400" b="0" i="0" u="none" strike="noStrike" cap="none" normalizeH="0" baseline="0" dirty="0" err="1" smtClean="0">
                <a:ln>
                  <a:noFill/>
                </a:ln>
                <a:solidFill>
                  <a:schemeClr val="tx1"/>
                </a:solidFill>
                <a:effectLst/>
                <a:latin typeface="Arial" pitchFamily="34" charset="0"/>
                <a:ea typeface="Times New Roman" pitchFamily="18" charset="0"/>
                <a:cs typeface="Times New Roman" pitchFamily="18" charset="0"/>
              </a:rPr>
              <a:t>мм.рт.ст</a:t>
            </a:r>
            <a:r>
              <a:rPr kumimoji="0" lang="uk-UA" sz="14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 Визначити, з якої висоти приміщення буде починатися зона, заповнена чадним газом. Спрощено вважаємо, що чадний газ розташовується вгорі і не змішується з іншими газами.</a:t>
            </a:r>
            <a:endParaRPr kumimoji="0" lang="uk-UA"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16395" name="Picture 11"/>
          <p:cNvPicPr>
            <a:picLocks noChangeAspect="1" noChangeArrowheads="1"/>
          </p:cNvPicPr>
          <p:nvPr/>
        </p:nvPicPr>
        <p:blipFill>
          <a:blip r:embed="rId2" cstate="print"/>
          <a:srcRect/>
          <a:stretch>
            <a:fillRect/>
          </a:stretch>
        </p:blipFill>
        <p:spPr bwMode="auto">
          <a:xfrm>
            <a:off x="0" y="2348880"/>
            <a:ext cx="8100392" cy="2160240"/>
          </a:xfrm>
          <a:prstGeom prst="rect">
            <a:avLst/>
          </a:prstGeom>
          <a:noFill/>
          <a:ln w="9525">
            <a:noFill/>
            <a:miter lim="800000"/>
            <a:headEnd/>
            <a:tailEnd/>
          </a:ln>
        </p:spPr>
      </p:pic>
      <p:pic>
        <p:nvPicPr>
          <p:cNvPr id="16396" name="Picture 12"/>
          <p:cNvPicPr>
            <a:picLocks noChangeAspect="1" noChangeArrowheads="1"/>
          </p:cNvPicPr>
          <p:nvPr/>
        </p:nvPicPr>
        <p:blipFill>
          <a:blip r:embed="rId3" cstate="print"/>
          <a:srcRect/>
          <a:stretch>
            <a:fillRect/>
          </a:stretch>
        </p:blipFill>
        <p:spPr bwMode="auto">
          <a:xfrm>
            <a:off x="0" y="4543425"/>
            <a:ext cx="6705600" cy="2314575"/>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1" name="Picture 1"/>
          <p:cNvPicPr>
            <a:picLocks noChangeAspect="1" noChangeArrowheads="1"/>
          </p:cNvPicPr>
          <p:nvPr/>
        </p:nvPicPr>
        <p:blipFill>
          <a:blip r:embed="rId2" cstate="print"/>
          <a:srcRect/>
          <a:stretch>
            <a:fillRect/>
          </a:stretch>
        </p:blipFill>
        <p:spPr bwMode="auto">
          <a:xfrm>
            <a:off x="395536" y="260648"/>
            <a:ext cx="7686675" cy="4752975"/>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7" name="Picture 1"/>
          <p:cNvPicPr>
            <a:picLocks noChangeAspect="1" noChangeArrowheads="1"/>
          </p:cNvPicPr>
          <p:nvPr/>
        </p:nvPicPr>
        <p:blipFill>
          <a:blip r:embed="rId2" cstate="print"/>
          <a:srcRect/>
          <a:stretch>
            <a:fillRect/>
          </a:stretch>
        </p:blipFill>
        <p:spPr bwMode="auto">
          <a:xfrm>
            <a:off x="683568" y="0"/>
            <a:ext cx="7772400" cy="2933700"/>
          </a:xfrm>
          <a:prstGeom prst="rect">
            <a:avLst/>
          </a:prstGeom>
          <a:noFill/>
          <a:ln w="9525">
            <a:noFill/>
            <a:miter lim="800000"/>
            <a:headEnd/>
            <a:tailEnd/>
          </a:ln>
        </p:spPr>
      </p:pic>
      <p:pic>
        <p:nvPicPr>
          <p:cNvPr id="14338" name="Picture 2"/>
          <p:cNvPicPr>
            <a:picLocks noChangeAspect="1" noChangeArrowheads="1"/>
          </p:cNvPicPr>
          <p:nvPr/>
        </p:nvPicPr>
        <p:blipFill>
          <a:blip r:embed="rId3" cstate="print"/>
          <a:srcRect/>
          <a:stretch>
            <a:fillRect/>
          </a:stretch>
        </p:blipFill>
        <p:spPr bwMode="auto">
          <a:xfrm>
            <a:off x="704850" y="3009900"/>
            <a:ext cx="7734300" cy="838200"/>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ChangeArrowheads="1"/>
          </p:cNvSpPr>
          <p:nvPr/>
        </p:nvSpPr>
        <p:spPr bwMode="auto">
          <a:xfrm>
            <a:off x="0" y="0"/>
            <a:ext cx="9144000" cy="20313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uk-UA"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Тема: РОЗРАХУНОК КОЕФІЦІЄНТУ ЗМІШУВАННЯ ЗВОРОТНИХ ВОД З ВОДОЮ ВОДНОГО ОБ’ЄКТУ ТА КРАТНОСТІ РОЗВЕДЕННЯ ЗВОРОТНИХ ВОД.</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Мета роботи</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навчитися визначати коефіцієнт змішування та кратність розбавлення зворотних вод за методом В.А. Фролова та І.Д.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Родзіллера</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Основні теоретичні положення</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При скиді зворотних вод у водний об’єкт не відбувається їх повне змішування. Фактично у цьому процесі приймає участь тільки частина води водного об’єкту. Ступінь змішування залежить від співвідношення витрат річної та стічної води, від швидкості течії водного об’єкту, його глибини, звивистості, типу скиду стоків та відстані від місця скиду до розрахункового створу і визначається за формулою В.А. Фролова та І.Д.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Родзіллера</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uk-UA"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13314" name="Picture 2"/>
          <p:cNvPicPr>
            <a:picLocks noChangeAspect="1" noChangeArrowheads="1"/>
          </p:cNvPicPr>
          <p:nvPr/>
        </p:nvPicPr>
        <p:blipFill>
          <a:blip r:embed="rId2" cstate="print"/>
          <a:srcRect/>
          <a:stretch>
            <a:fillRect/>
          </a:stretch>
        </p:blipFill>
        <p:spPr bwMode="auto">
          <a:xfrm>
            <a:off x="3707904" y="1988840"/>
            <a:ext cx="1438275" cy="781050"/>
          </a:xfrm>
          <a:prstGeom prst="rect">
            <a:avLst/>
          </a:prstGeom>
          <a:noFill/>
          <a:ln w="9525">
            <a:noFill/>
            <a:miter lim="800000"/>
            <a:headEnd/>
            <a:tailEnd/>
          </a:ln>
        </p:spPr>
      </p:pic>
      <p:sp>
        <p:nvSpPr>
          <p:cNvPr id="13315" name="Rectangle 3"/>
          <p:cNvSpPr>
            <a:spLocks noChangeArrowheads="1"/>
          </p:cNvSpPr>
          <p:nvPr/>
        </p:nvSpPr>
        <p:spPr bwMode="auto">
          <a:xfrm>
            <a:off x="0" y="2780928"/>
            <a:ext cx="9144000" cy="20313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де </a:t>
            </a:r>
            <a:r>
              <a:rPr kumimoji="0" lang="en-US"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 </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коефіцієнт змішування, що показує яка частина природної води приймає участь у розбавленні скинутої кількості зворотної води на відрізку довжиною L;</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 – відстань по фарватеру від місця скиду зворотних вод до розрахункового створу, м;</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Q – розрахункова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середньогодинна</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витрата води водного об’єкту найбільш мілководного місяця з 95 % забезпеченістю стоку, м</a:t>
            </a:r>
            <a:r>
              <a:rPr kumimoji="0" lang="uk-UA" sz="1400" b="0" i="0" u="none" strike="noStrike" cap="none" normalizeH="0" baseline="30000" dirty="0" smtClean="0">
                <a:ln>
                  <a:noFill/>
                </a:ln>
                <a:solidFill>
                  <a:schemeClr val="tx1"/>
                </a:solidFill>
                <a:effectLst/>
                <a:latin typeface="Times New Roman" pitchFamily="18" charset="0"/>
                <a:ea typeface="Calibri" pitchFamily="34" charset="0"/>
                <a:cs typeface="Times New Roman" pitchFamily="18" charset="0"/>
              </a:rPr>
              <a:t>3</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год</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q –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середньогодинна</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витрата стічної води, що визначається вимірами або за розрахунком, м</a:t>
            </a:r>
            <a:r>
              <a:rPr kumimoji="0" lang="uk-UA" sz="1400" b="0" i="0" u="none" strike="noStrike" cap="none" normalizeH="0" baseline="30000" dirty="0" smtClean="0">
                <a:ln>
                  <a:noFill/>
                </a:ln>
                <a:solidFill>
                  <a:schemeClr val="tx1"/>
                </a:solidFill>
                <a:effectLst/>
                <a:latin typeface="Times New Roman" pitchFamily="18" charset="0"/>
                <a:ea typeface="Calibri" pitchFamily="34" charset="0"/>
                <a:cs typeface="Times New Roman" pitchFamily="18" charset="0"/>
              </a:rPr>
              <a:t>3</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год</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е – основа натурального логарифму;</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α – коефіцієнт, який враховує вплив гідравлічних факторів змішування стічних вод з природними і розраховується за формулою </a:t>
            </a:r>
            <a:endParaRPr kumimoji="0" lang="uk-UA"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13316" name="Picture 4"/>
          <p:cNvPicPr>
            <a:picLocks noChangeAspect="1" noChangeArrowheads="1"/>
          </p:cNvPicPr>
          <p:nvPr/>
        </p:nvPicPr>
        <p:blipFill>
          <a:blip r:embed="rId3" cstate="print"/>
          <a:srcRect/>
          <a:stretch>
            <a:fillRect/>
          </a:stretch>
        </p:blipFill>
        <p:spPr bwMode="auto">
          <a:xfrm>
            <a:off x="3851920" y="4869160"/>
            <a:ext cx="1152525" cy="514350"/>
          </a:xfrm>
          <a:prstGeom prst="rect">
            <a:avLst/>
          </a:prstGeom>
          <a:noFill/>
          <a:ln w="9525">
            <a:noFill/>
            <a:miter lim="800000"/>
            <a:headEnd/>
            <a:tailEnd/>
          </a:ln>
        </p:spPr>
      </p:pic>
      <p:sp>
        <p:nvSpPr>
          <p:cNvPr id="13317" name="Rectangle 5"/>
          <p:cNvSpPr>
            <a:spLocks noChangeArrowheads="1"/>
          </p:cNvSpPr>
          <p:nvPr/>
        </p:nvSpPr>
        <p:spPr bwMode="auto">
          <a:xfrm>
            <a:off x="0" y="5328501"/>
            <a:ext cx="9144000" cy="116955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де φ – коефіцієнт звивистості водного об’єкту (співвідношення довжини між двома пунктами по фарватеру до довжини по прямій);</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ξ – коефіцієнт, який залежить від місця скиду стічних вод (ξ = 1 для берегового скиду, ξ = 1,5 для скиду у фарватер);</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q – витрата стічної води, м</a:t>
            </a:r>
            <a:r>
              <a:rPr kumimoji="0" lang="uk-UA" sz="1400" b="0" i="0" u="none" strike="noStrike" cap="none" normalizeH="0" baseline="30000" dirty="0" smtClean="0">
                <a:ln>
                  <a:noFill/>
                </a:ln>
                <a:solidFill>
                  <a:schemeClr val="tx1"/>
                </a:solidFill>
                <a:effectLst/>
                <a:latin typeface="Times New Roman" pitchFamily="18" charset="0"/>
                <a:ea typeface="Calibri" pitchFamily="34" charset="0"/>
                <a:cs typeface="Times New Roman" pitchFamily="18" charset="0"/>
              </a:rPr>
              <a:t>3</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/с;</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Е – коефіцієнт турбулентної дифузії.</a:t>
            </a:r>
            <a:endParaRPr kumimoji="0" lang="uk-UA"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uk-UA" sz="14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Для рівнинних річок:  </a:t>
            </a:r>
            <a:endParaRPr kumimoji="0" lang="uk-UA" sz="1800" b="0" i="0" u="none" strike="noStrike" cap="none" normalizeH="0" baseline="0" smtClean="0">
              <a:ln>
                <a:noFill/>
              </a:ln>
              <a:solidFill>
                <a:schemeClr val="tx1"/>
              </a:solidFill>
              <a:effectLst/>
              <a:latin typeface="Arial" pitchFamily="34" charset="0"/>
              <a:cs typeface="Arial" pitchFamily="34" charset="0"/>
            </a:endParaRPr>
          </a:p>
        </p:txBody>
      </p:sp>
      <p:pic>
        <p:nvPicPr>
          <p:cNvPr id="12290" name="Picture 2"/>
          <p:cNvPicPr>
            <a:picLocks noChangeAspect="1" noChangeArrowheads="1"/>
          </p:cNvPicPr>
          <p:nvPr/>
        </p:nvPicPr>
        <p:blipFill>
          <a:blip r:embed="rId2" cstate="print"/>
          <a:srcRect/>
          <a:stretch>
            <a:fillRect/>
          </a:stretch>
        </p:blipFill>
        <p:spPr bwMode="auto">
          <a:xfrm>
            <a:off x="2843808" y="332656"/>
            <a:ext cx="1066800" cy="561975"/>
          </a:xfrm>
          <a:prstGeom prst="rect">
            <a:avLst/>
          </a:prstGeom>
          <a:noFill/>
          <a:ln w="9525">
            <a:noFill/>
            <a:miter lim="800000"/>
            <a:headEnd/>
            <a:tailEnd/>
          </a:ln>
        </p:spPr>
      </p:pic>
      <p:sp>
        <p:nvSpPr>
          <p:cNvPr id="12291" name="Rectangle 3"/>
          <p:cNvSpPr>
            <a:spLocks noChangeArrowheads="1"/>
          </p:cNvSpPr>
          <p:nvPr/>
        </p:nvSpPr>
        <p:spPr bwMode="auto">
          <a:xfrm>
            <a:off x="0" y="1340768"/>
            <a:ext cx="9144000" cy="14401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де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V</a:t>
            </a:r>
            <a:r>
              <a:rPr kumimoji="0" lang="uk-UA" sz="9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сер</a:t>
            </a:r>
            <a:r>
              <a:rPr kumimoji="0" lang="uk-UA" sz="9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середня швидкість води водного об’єкту, м/с;</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a:t>
            </a:r>
            <a:r>
              <a:rPr kumimoji="0" lang="uk-UA" sz="9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сер</a:t>
            </a:r>
            <a:r>
              <a:rPr kumimoji="0" lang="uk-UA" sz="9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середня глибина водойми, м.</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При розрахунках також необхідно визначити кратність розведення стічних вод водою водного об’єкту, яка показує у скільки разів стічні води розводяться водою водного об’єкту за час їх руху до розрахункового створу.</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Кратність розведення n визначається розрахунковим шляхом за формулою </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12292" name="Picture 4"/>
          <p:cNvPicPr>
            <a:picLocks noChangeAspect="1" noChangeArrowheads="1"/>
          </p:cNvPicPr>
          <p:nvPr/>
        </p:nvPicPr>
        <p:blipFill>
          <a:blip r:embed="rId3" cstate="print"/>
          <a:srcRect/>
          <a:stretch>
            <a:fillRect/>
          </a:stretch>
        </p:blipFill>
        <p:spPr bwMode="auto">
          <a:xfrm>
            <a:off x="3707904" y="2780928"/>
            <a:ext cx="923925" cy="495300"/>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2062103"/>
          </a:xfrm>
          <a:prstGeom prst="rect">
            <a:avLst/>
          </a:prstGeom>
        </p:spPr>
        <p:txBody>
          <a:bodyPr wrap="square">
            <a:spAutoFit/>
          </a:bodyPr>
          <a:lstStyle/>
          <a:p>
            <a:pPr algn="just"/>
            <a:r>
              <a:rPr lang="ru-RU" sz="1600" b="1" dirty="0" err="1"/>
              <a:t>Розрахунок</a:t>
            </a:r>
            <a:r>
              <a:rPr lang="ru-RU" sz="1600" b="1" dirty="0"/>
              <a:t> максимально </a:t>
            </a:r>
            <a:r>
              <a:rPr lang="ru-RU" sz="1600" b="1" dirty="0" err="1"/>
              <a:t>допустимої</a:t>
            </a:r>
            <a:r>
              <a:rPr lang="ru-RU" sz="1600" b="1" dirty="0"/>
              <a:t> </a:t>
            </a:r>
            <a:r>
              <a:rPr lang="ru-RU" sz="1600" b="1" dirty="0" err="1" smtClean="0"/>
              <a:t>концентрації</a:t>
            </a:r>
            <a:r>
              <a:rPr lang="ru-RU" sz="1600" b="1" dirty="0" smtClean="0"/>
              <a:t> </a:t>
            </a:r>
            <a:r>
              <a:rPr lang="ru-RU" sz="1600" b="1" dirty="0" err="1" smtClean="0"/>
              <a:t>токсичних</a:t>
            </a:r>
            <a:r>
              <a:rPr lang="ru-RU" sz="1600" b="1" dirty="0"/>
              <a:t>, </a:t>
            </a:r>
            <a:r>
              <a:rPr lang="ru-RU" sz="1600" b="1" dirty="0" err="1"/>
              <a:t>завислих</a:t>
            </a:r>
            <a:r>
              <a:rPr lang="ru-RU" sz="1600" b="1" dirty="0"/>
              <a:t> </a:t>
            </a:r>
            <a:r>
              <a:rPr lang="ru-RU" sz="1600" b="1" dirty="0" err="1"/>
              <a:t>речовин</a:t>
            </a:r>
            <a:r>
              <a:rPr lang="ru-RU" sz="1600" b="1" dirty="0"/>
              <a:t> в </a:t>
            </a:r>
            <a:r>
              <a:rPr lang="ru-RU" sz="1600" b="1" dirty="0" err="1"/>
              <a:t>очищених</a:t>
            </a:r>
            <a:r>
              <a:rPr lang="ru-RU" sz="1600" b="1" dirty="0"/>
              <a:t> </a:t>
            </a:r>
            <a:r>
              <a:rPr lang="ru-RU" sz="1600" b="1" dirty="0" err="1"/>
              <a:t>зворотних</a:t>
            </a:r>
            <a:r>
              <a:rPr lang="ru-RU" sz="1600" b="1" dirty="0"/>
              <a:t> водах</a:t>
            </a:r>
          </a:p>
          <a:p>
            <a:pPr algn="just"/>
            <a:r>
              <a:rPr lang="ru-RU" sz="1600" b="1" dirty="0" err="1"/>
              <a:t>Стислі</a:t>
            </a:r>
            <a:r>
              <a:rPr lang="ru-RU" sz="1600" b="1" dirty="0"/>
              <a:t> </a:t>
            </a:r>
            <a:r>
              <a:rPr lang="ru-RU" sz="1600" b="1" dirty="0" err="1"/>
              <a:t>теоретичні</a:t>
            </a:r>
            <a:r>
              <a:rPr lang="ru-RU" sz="1600" b="1" dirty="0"/>
              <a:t> </a:t>
            </a:r>
            <a:r>
              <a:rPr lang="ru-RU" sz="1600" b="1" dirty="0" err="1"/>
              <a:t>відомості</a:t>
            </a:r>
            <a:endParaRPr lang="ru-RU" sz="1600" b="1" dirty="0"/>
          </a:p>
          <a:p>
            <a:pPr algn="just"/>
            <a:r>
              <a:rPr lang="ru-RU" sz="1600" dirty="0" err="1"/>
              <a:t>Оскільки</a:t>
            </a:r>
            <a:r>
              <a:rPr lang="ru-RU" sz="1600" dirty="0"/>
              <a:t> </a:t>
            </a:r>
            <a:r>
              <a:rPr lang="ru-RU" sz="1600" dirty="0" err="1"/>
              <a:t>головним</a:t>
            </a:r>
            <a:r>
              <a:rPr lang="ru-RU" sz="1600" dirty="0"/>
              <a:t> </a:t>
            </a:r>
            <a:r>
              <a:rPr lang="ru-RU" sz="1600" dirty="0" err="1"/>
              <a:t>критерієм</a:t>
            </a:r>
            <a:r>
              <a:rPr lang="ru-RU" sz="1600" dirty="0"/>
              <a:t> при </a:t>
            </a:r>
            <a:r>
              <a:rPr lang="ru-RU" sz="1600" dirty="0" err="1"/>
              <a:t>визначенні</a:t>
            </a:r>
            <a:r>
              <a:rPr lang="ru-RU" sz="1600" dirty="0"/>
              <a:t> ГДС </a:t>
            </a:r>
            <a:r>
              <a:rPr lang="ru-RU" sz="1600" dirty="0" err="1" smtClean="0"/>
              <a:t>є</a:t>
            </a:r>
            <a:r>
              <a:rPr lang="ru-RU" sz="1600" dirty="0" smtClean="0"/>
              <a:t> </a:t>
            </a:r>
            <a:r>
              <a:rPr lang="ru-RU" sz="1600" dirty="0" err="1" smtClean="0"/>
              <a:t>забезпечення</a:t>
            </a:r>
            <a:r>
              <a:rPr lang="ru-RU" sz="1600" dirty="0" smtClean="0"/>
              <a:t> </a:t>
            </a:r>
            <a:r>
              <a:rPr lang="ru-RU" sz="1600" dirty="0" err="1"/>
              <a:t>величини</a:t>
            </a:r>
            <a:r>
              <a:rPr lang="ru-RU" sz="1600" dirty="0"/>
              <a:t> ГДК </a:t>
            </a:r>
            <a:r>
              <a:rPr lang="ru-RU" sz="1600" dirty="0" err="1"/>
              <a:t>розрахункового</a:t>
            </a:r>
            <a:r>
              <a:rPr lang="ru-RU" sz="1600" dirty="0"/>
              <a:t> </a:t>
            </a:r>
            <a:r>
              <a:rPr lang="ru-RU" sz="1600" dirty="0" err="1"/>
              <a:t>інградієнту</a:t>
            </a:r>
            <a:r>
              <a:rPr lang="ru-RU" sz="1600" dirty="0"/>
              <a:t> </a:t>
            </a:r>
            <a:r>
              <a:rPr lang="ru-RU" sz="1600" dirty="0" smtClean="0"/>
              <a:t>у </a:t>
            </a:r>
            <a:r>
              <a:rPr lang="ru-RU" sz="1600" dirty="0" err="1"/>
              <a:t>заданому</a:t>
            </a:r>
            <a:r>
              <a:rPr lang="ru-RU" sz="1600" dirty="0"/>
              <a:t> контрольному </a:t>
            </a:r>
            <a:r>
              <a:rPr lang="ru-RU" sz="1600" dirty="0" err="1"/>
              <a:t>створі</a:t>
            </a:r>
            <a:r>
              <a:rPr lang="ru-RU" sz="1600" dirty="0"/>
              <a:t> водного </a:t>
            </a:r>
            <a:r>
              <a:rPr lang="ru-RU" sz="1600" dirty="0" err="1"/>
              <a:t>об’єкту</a:t>
            </a:r>
            <a:r>
              <a:rPr lang="ru-RU" sz="1600" dirty="0"/>
              <a:t>, то </a:t>
            </a:r>
            <a:r>
              <a:rPr lang="ru-RU" sz="1600" dirty="0" err="1" smtClean="0"/>
              <a:t>вихідними</a:t>
            </a:r>
            <a:r>
              <a:rPr lang="ru-RU" sz="1600" dirty="0" smtClean="0"/>
              <a:t> </a:t>
            </a:r>
            <a:r>
              <a:rPr lang="ru-RU" sz="1600" dirty="0" err="1" smtClean="0"/>
              <a:t>даними</a:t>
            </a:r>
            <a:r>
              <a:rPr lang="ru-RU" sz="1600" dirty="0" smtClean="0"/>
              <a:t> </a:t>
            </a:r>
            <a:r>
              <a:rPr lang="ru-RU" sz="1600" dirty="0" err="1"/>
              <a:t>є</a:t>
            </a:r>
            <a:r>
              <a:rPr lang="ru-RU" sz="1600" dirty="0"/>
              <a:t> </a:t>
            </a:r>
            <a:r>
              <a:rPr lang="ru-RU" sz="1600" dirty="0" err="1"/>
              <a:t>величини</a:t>
            </a:r>
            <a:r>
              <a:rPr lang="ru-RU" sz="1600" dirty="0"/>
              <a:t> максимально </a:t>
            </a:r>
            <a:r>
              <a:rPr lang="ru-RU" sz="1600" dirty="0" err="1"/>
              <a:t>допустимих</a:t>
            </a:r>
            <a:r>
              <a:rPr lang="ru-RU" sz="1600" dirty="0"/>
              <a:t> </a:t>
            </a:r>
            <a:r>
              <a:rPr lang="ru-RU" sz="1600" dirty="0" err="1" smtClean="0"/>
              <a:t>концентрацій</a:t>
            </a:r>
            <a:r>
              <a:rPr lang="ru-RU" sz="1600" dirty="0" smtClean="0"/>
              <a:t> </a:t>
            </a:r>
            <a:r>
              <a:rPr lang="ru-RU" sz="1600" dirty="0" err="1" smtClean="0"/>
              <a:t>домішок</a:t>
            </a:r>
            <a:r>
              <a:rPr lang="ru-RU" sz="1600" dirty="0" smtClean="0"/>
              <a:t> </a:t>
            </a:r>
            <a:r>
              <a:rPr lang="ru-RU" sz="1600" dirty="0"/>
              <a:t>у </a:t>
            </a:r>
            <a:r>
              <a:rPr lang="ru-RU" sz="1600" dirty="0" err="1"/>
              <a:t>зворотних</a:t>
            </a:r>
            <a:r>
              <a:rPr lang="ru-RU" sz="1600" dirty="0"/>
              <a:t> водах.</a:t>
            </a:r>
          </a:p>
          <a:p>
            <a:pPr algn="just"/>
            <a:r>
              <a:rPr lang="ru-RU" sz="1600" dirty="0" err="1"/>
              <a:t>Основна</a:t>
            </a:r>
            <a:r>
              <a:rPr lang="ru-RU" sz="1600" dirty="0"/>
              <a:t> </a:t>
            </a:r>
            <a:r>
              <a:rPr lang="ru-RU" sz="1600" dirty="0" err="1"/>
              <a:t>розрахункова</a:t>
            </a:r>
            <a:r>
              <a:rPr lang="ru-RU" sz="1600" dirty="0"/>
              <a:t> формула для </a:t>
            </a:r>
            <a:r>
              <a:rPr lang="ru-RU" sz="1600" dirty="0" err="1" smtClean="0"/>
              <a:t>визначення</a:t>
            </a:r>
            <a:r>
              <a:rPr lang="ru-RU" sz="1600" dirty="0" smtClean="0"/>
              <a:t> максимально </a:t>
            </a:r>
            <a:r>
              <a:rPr lang="ru-RU" sz="1600" dirty="0" err="1"/>
              <a:t>допустимої</a:t>
            </a:r>
            <a:r>
              <a:rPr lang="ru-RU" sz="1600" dirty="0"/>
              <a:t> </a:t>
            </a:r>
            <a:r>
              <a:rPr lang="ru-RU" sz="1600" dirty="0" err="1"/>
              <a:t>концентрації</a:t>
            </a:r>
            <a:r>
              <a:rPr lang="ru-RU" sz="1600" dirty="0"/>
              <a:t> </a:t>
            </a:r>
            <a:r>
              <a:rPr lang="ru-RU" sz="1600" dirty="0" err="1"/>
              <a:t>домішок</a:t>
            </a:r>
            <a:r>
              <a:rPr lang="ru-RU" sz="1600" dirty="0"/>
              <a:t> ССТ, мг/л, </a:t>
            </a:r>
            <a:r>
              <a:rPr lang="ru-RU" sz="1600" dirty="0" smtClean="0"/>
              <a:t>г/м3, </a:t>
            </a:r>
            <a:r>
              <a:rPr lang="ru-RU" sz="1600" dirty="0" err="1" smtClean="0"/>
              <a:t>має</a:t>
            </a:r>
            <a:r>
              <a:rPr lang="ru-RU" sz="1600" dirty="0" smtClean="0"/>
              <a:t> </a:t>
            </a:r>
            <a:r>
              <a:rPr lang="ru-RU" sz="1600" dirty="0" err="1"/>
              <a:t>вигляд</a:t>
            </a:r>
            <a:r>
              <a:rPr lang="ru-RU" sz="1600" dirty="0"/>
              <a:t>:</a:t>
            </a:r>
          </a:p>
        </p:txBody>
      </p:sp>
      <p:pic>
        <p:nvPicPr>
          <p:cNvPr id="44034" name="Picture 2"/>
          <p:cNvPicPr>
            <a:picLocks noChangeAspect="1" noChangeArrowheads="1"/>
          </p:cNvPicPr>
          <p:nvPr/>
        </p:nvPicPr>
        <p:blipFill>
          <a:blip r:embed="rId2" cstate="print"/>
          <a:srcRect/>
          <a:stretch>
            <a:fillRect/>
          </a:stretch>
        </p:blipFill>
        <p:spPr bwMode="auto">
          <a:xfrm>
            <a:off x="1979712" y="2060848"/>
            <a:ext cx="5064661" cy="1364729"/>
          </a:xfrm>
          <a:prstGeom prst="rect">
            <a:avLst/>
          </a:prstGeom>
          <a:noFill/>
          <a:ln w="9525">
            <a:noFill/>
            <a:miter lim="800000"/>
            <a:headEnd/>
            <a:tailEnd/>
          </a:ln>
        </p:spPr>
      </p:pic>
      <p:sp>
        <p:nvSpPr>
          <p:cNvPr id="4" name="Прямоугольник 3"/>
          <p:cNvSpPr/>
          <p:nvPr/>
        </p:nvSpPr>
        <p:spPr>
          <a:xfrm>
            <a:off x="0" y="3718679"/>
            <a:ext cx="9144000" cy="2308324"/>
          </a:xfrm>
          <a:prstGeom prst="rect">
            <a:avLst/>
          </a:prstGeom>
        </p:spPr>
        <p:txBody>
          <a:bodyPr wrap="square">
            <a:spAutoFit/>
          </a:bodyPr>
          <a:lstStyle/>
          <a:p>
            <a:pPr algn="just"/>
            <a:r>
              <a:rPr lang="ru-RU" dirty="0"/>
              <a:t>По </a:t>
            </a:r>
            <a:r>
              <a:rPr lang="ru-RU" dirty="0" err="1"/>
              <a:t>цій</a:t>
            </a:r>
            <a:r>
              <a:rPr lang="ru-RU" dirty="0"/>
              <a:t> </a:t>
            </a:r>
            <a:r>
              <a:rPr lang="ru-RU" dirty="0" err="1"/>
              <a:t>формулі</a:t>
            </a:r>
            <a:r>
              <a:rPr lang="ru-RU" dirty="0"/>
              <a:t> </a:t>
            </a:r>
            <a:r>
              <a:rPr lang="ru-RU" dirty="0" err="1"/>
              <a:t>розраховують</a:t>
            </a:r>
            <a:r>
              <a:rPr lang="ru-RU" dirty="0"/>
              <a:t>, при </a:t>
            </a:r>
            <a:r>
              <a:rPr lang="ru-RU" dirty="0" err="1"/>
              <a:t>якій</a:t>
            </a:r>
            <a:r>
              <a:rPr lang="ru-RU" dirty="0"/>
              <a:t> </a:t>
            </a:r>
            <a:r>
              <a:rPr lang="ru-RU" dirty="0" smtClean="0"/>
              <a:t>максимально </a:t>
            </a:r>
            <a:r>
              <a:rPr lang="ru-RU" dirty="0" err="1" smtClean="0"/>
              <a:t>допустимій</a:t>
            </a:r>
            <a:r>
              <a:rPr lang="ru-RU" dirty="0" smtClean="0"/>
              <a:t> </a:t>
            </a:r>
            <a:r>
              <a:rPr lang="ru-RU" dirty="0" err="1"/>
              <a:t>концентрації</a:t>
            </a:r>
            <a:r>
              <a:rPr lang="ru-RU" dirty="0"/>
              <a:t> </a:t>
            </a:r>
            <a:r>
              <a:rPr lang="ru-RU" dirty="0" err="1"/>
              <a:t>домішок</a:t>
            </a:r>
            <a:r>
              <a:rPr lang="ru-RU" dirty="0"/>
              <a:t> </a:t>
            </a:r>
            <a:r>
              <a:rPr lang="ru-RU" dirty="0" err="1"/>
              <a:t>зворотні</a:t>
            </a:r>
            <a:r>
              <a:rPr lang="ru-RU" dirty="0"/>
              <a:t> води </a:t>
            </a:r>
            <a:r>
              <a:rPr lang="ru-RU" dirty="0" err="1"/>
              <a:t>з</a:t>
            </a:r>
            <a:r>
              <a:rPr lang="ru-RU" dirty="0"/>
              <a:t> </a:t>
            </a:r>
            <a:r>
              <a:rPr lang="ru-RU" dirty="0" err="1"/>
              <a:t>витратою</a:t>
            </a:r>
            <a:r>
              <a:rPr lang="ru-RU" dirty="0"/>
              <a:t> </a:t>
            </a:r>
            <a:r>
              <a:rPr lang="ru-RU" dirty="0" err="1" smtClean="0"/>
              <a:t>q</a:t>
            </a:r>
            <a:r>
              <a:rPr lang="ru-RU" dirty="0" smtClean="0"/>
              <a:t> </a:t>
            </a:r>
            <a:r>
              <a:rPr lang="ru-RU" dirty="0" err="1" smtClean="0"/>
              <a:t>можуть</a:t>
            </a:r>
            <a:r>
              <a:rPr lang="ru-RU" dirty="0" smtClean="0"/>
              <a:t> </a:t>
            </a:r>
            <a:r>
              <a:rPr lang="ru-RU" dirty="0"/>
              <a:t>бути </a:t>
            </a:r>
            <a:r>
              <a:rPr lang="ru-RU" dirty="0" err="1"/>
              <a:t>скинуті</a:t>
            </a:r>
            <a:r>
              <a:rPr lang="ru-RU" dirty="0"/>
              <a:t> у </a:t>
            </a:r>
            <a:r>
              <a:rPr lang="ru-RU" dirty="0" err="1"/>
              <a:t>даний</a:t>
            </a:r>
            <a:r>
              <a:rPr lang="ru-RU" dirty="0"/>
              <a:t> </a:t>
            </a:r>
            <a:r>
              <a:rPr lang="ru-RU" dirty="0" err="1"/>
              <a:t>водний</a:t>
            </a:r>
            <a:r>
              <a:rPr lang="ru-RU" dirty="0"/>
              <a:t> </a:t>
            </a:r>
            <a:r>
              <a:rPr lang="ru-RU" dirty="0" err="1"/>
              <a:t>об’єкт</a:t>
            </a:r>
            <a:r>
              <a:rPr lang="ru-RU" dirty="0"/>
              <a:t> при </a:t>
            </a:r>
            <a:r>
              <a:rPr lang="ru-RU" dirty="0" err="1" smtClean="0"/>
              <a:t>витраті</a:t>
            </a:r>
            <a:r>
              <a:rPr lang="ru-RU" dirty="0" smtClean="0"/>
              <a:t> </a:t>
            </a:r>
            <a:r>
              <a:rPr lang="ru-RU" dirty="0" err="1" smtClean="0"/>
              <a:t>природної</a:t>
            </a:r>
            <a:r>
              <a:rPr lang="ru-RU" dirty="0" smtClean="0"/>
              <a:t> </a:t>
            </a:r>
            <a:r>
              <a:rPr lang="ru-RU" dirty="0"/>
              <a:t>води Q, </a:t>
            </a:r>
            <a:r>
              <a:rPr lang="ru-RU" dirty="0" err="1"/>
              <a:t>коефіцієнті</a:t>
            </a:r>
            <a:r>
              <a:rPr lang="ru-RU" dirty="0"/>
              <a:t> </a:t>
            </a:r>
            <a:r>
              <a:rPr lang="ru-RU" dirty="0" err="1"/>
              <a:t>змішування</a:t>
            </a:r>
            <a:r>
              <a:rPr lang="ru-RU" dirty="0"/>
              <a:t> </a:t>
            </a:r>
            <a:r>
              <a:rPr lang="ru-RU" dirty="0" err="1"/>
              <a:t>a</a:t>
            </a:r>
            <a:r>
              <a:rPr lang="ru-RU" dirty="0"/>
              <a:t> без </a:t>
            </a:r>
            <a:r>
              <a:rPr lang="ru-RU" dirty="0" err="1"/>
              <a:t>порушення</a:t>
            </a:r>
            <a:r>
              <a:rPr lang="ru-RU" dirty="0"/>
              <a:t> </a:t>
            </a:r>
            <a:r>
              <a:rPr lang="ru-RU" dirty="0" smtClean="0"/>
              <a:t>умов </a:t>
            </a:r>
            <a:r>
              <a:rPr lang="ru-RU" dirty="0" err="1" smtClean="0"/>
              <a:t>водокористування</a:t>
            </a:r>
            <a:r>
              <a:rPr lang="ru-RU" dirty="0"/>
              <a:t>. Скид </a:t>
            </a:r>
            <a:r>
              <a:rPr lang="ru-RU" dirty="0" err="1"/>
              <a:t>зворотних</a:t>
            </a:r>
            <a:r>
              <a:rPr lang="ru-RU" dirty="0"/>
              <a:t> вод </a:t>
            </a:r>
            <a:r>
              <a:rPr lang="ru-RU" dirty="0" err="1"/>
              <a:t>з</a:t>
            </a:r>
            <a:r>
              <a:rPr lang="ru-RU" dirty="0"/>
              <a:t> </a:t>
            </a:r>
            <a:r>
              <a:rPr lang="ru-RU" dirty="0" err="1" smtClean="0"/>
              <a:t>концентрацією</a:t>
            </a:r>
            <a:r>
              <a:rPr lang="ru-RU" dirty="0" smtClean="0"/>
              <a:t> </a:t>
            </a:r>
            <a:r>
              <a:rPr lang="ru-RU" dirty="0" err="1" smtClean="0"/>
              <a:t>домішок</a:t>
            </a:r>
            <a:r>
              <a:rPr lang="ru-RU" dirty="0"/>
              <a:t>, </a:t>
            </a:r>
            <a:r>
              <a:rPr lang="ru-RU" dirty="0" err="1"/>
              <a:t>що</a:t>
            </a:r>
            <a:r>
              <a:rPr lang="ru-RU" dirty="0"/>
              <a:t> не </a:t>
            </a:r>
            <a:r>
              <a:rPr lang="ru-RU" dirty="0" err="1"/>
              <a:t>перевищує</a:t>
            </a:r>
            <a:r>
              <a:rPr lang="ru-RU" dirty="0"/>
              <a:t> ССТ теоретично </a:t>
            </a:r>
            <a:r>
              <a:rPr lang="ru-RU" dirty="0" err="1"/>
              <a:t>гарантує</a:t>
            </a:r>
            <a:r>
              <a:rPr lang="ru-RU" dirty="0"/>
              <a:t>, </a:t>
            </a:r>
            <a:r>
              <a:rPr lang="ru-RU" dirty="0" err="1"/>
              <a:t>що</a:t>
            </a:r>
            <a:r>
              <a:rPr lang="ru-RU" dirty="0"/>
              <a:t> </a:t>
            </a:r>
            <a:r>
              <a:rPr lang="ru-RU" dirty="0" err="1" smtClean="0"/>
              <a:t>якість</a:t>
            </a:r>
            <a:r>
              <a:rPr lang="ru-RU" dirty="0" smtClean="0"/>
              <a:t> води </a:t>
            </a:r>
            <a:r>
              <a:rPr lang="ru-RU" dirty="0"/>
              <a:t>у контрольному </a:t>
            </a:r>
            <a:r>
              <a:rPr lang="ru-RU" dirty="0" err="1"/>
              <a:t>створі</a:t>
            </a:r>
            <a:r>
              <a:rPr lang="ru-RU" dirty="0"/>
              <a:t> буде </a:t>
            </a:r>
            <a:r>
              <a:rPr lang="ru-RU" dirty="0" err="1"/>
              <a:t>відповідати</a:t>
            </a:r>
            <a:r>
              <a:rPr lang="ru-RU" dirty="0"/>
              <a:t> </a:t>
            </a:r>
            <a:r>
              <a:rPr lang="ru-RU" dirty="0" err="1" smtClean="0"/>
              <a:t>нормативним</a:t>
            </a:r>
            <a:r>
              <a:rPr lang="ru-RU" dirty="0" smtClean="0"/>
              <a:t> </a:t>
            </a:r>
            <a:r>
              <a:rPr lang="ru-RU" dirty="0" err="1" smtClean="0"/>
              <a:t>вимогам</a:t>
            </a:r>
            <a:r>
              <a:rPr lang="ru-RU" dirty="0"/>
              <a:t>.</a:t>
            </a:r>
          </a:p>
          <a:p>
            <a:pPr algn="just"/>
            <a:r>
              <a:rPr lang="ru-RU" dirty="0"/>
              <a:t>Фактор </a:t>
            </a:r>
            <a:r>
              <a:rPr lang="ru-RU" dirty="0" err="1"/>
              <a:t>розведення</a:t>
            </a:r>
            <a:r>
              <a:rPr lang="ru-RU" dirty="0"/>
              <a:t> при </a:t>
            </a:r>
            <a:r>
              <a:rPr lang="ru-RU" dirty="0" err="1"/>
              <a:t>розрахунку</a:t>
            </a:r>
            <a:r>
              <a:rPr lang="ru-RU" dirty="0"/>
              <a:t> ССТ </a:t>
            </a:r>
            <a:r>
              <a:rPr lang="ru-RU" dirty="0" err="1"/>
              <a:t>приймається</a:t>
            </a:r>
            <a:r>
              <a:rPr lang="ru-RU" dirty="0"/>
              <a:t> </a:t>
            </a:r>
            <a:r>
              <a:rPr lang="ru-RU" dirty="0" smtClean="0"/>
              <a:t>до </a:t>
            </a:r>
            <a:r>
              <a:rPr lang="ru-RU" dirty="0" err="1" smtClean="0"/>
              <a:t>уваги</a:t>
            </a:r>
            <a:r>
              <a:rPr lang="ru-RU" dirty="0" smtClean="0"/>
              <a:t> </a:t>
            </a:r>
            <a:r>
              <a:rPr lang="ru-RU" dirty="0" err="1"/>
              <a:t>лише</a:t>
            </a:r>
            <a:r>
              <a:rPr lang="ru-RU" dirty="0"/>
              <a:t> при </a:t>
            </a:r>
            <a:r>
              <a:rPr lang="ru-RU" dirty="0" err="1"/>
              <a:t>нормуванні</a:t>
            </a:r>
            <a:r>
              <a:rPr lang="ru-RU" dirty="0"/>
              <a:t> тих </a:t>
            </a:r>
            <a:r>
              <a:rPr lang="ru-RU" dirty="0" err="1"/>
              <a:t>домішок</a:t>
            </a:r>
            <a:r>
              <a:rPr lang="ru-RU" dirty="0"/>
              <a:t>, </a:t>
            </a:r>
            <a:r>
              <a:rPr lang="ru-RU" dirty="0" err="1"/>
              <a:t>фонові</a:t>
            </a:r>
            <a:r>
              <a:rPr lang="ru-RU" dirty="0"/>
              <a:t> </a:t>
            </a:r>
            <a:r>
              <a:rPr lang="ru-RU" dirty="0" err="1" smtClean="0"/>
              <a:t>концентрації</a:t>
            </a:r>
            <a:r>
              <a:rPr lang="ru-RU" dirty="0" smtClean="0"/>
              <a:t> </a:t>
            </a:r>
            <a:r>
              <a:rPr lang="ru-RU" dirty="0" err="1" smtClean="0"/>
              <a:t>яких</a:t>
            </a:r>
            <a:r>
              <a:rPr lang="ru-RU" dirty="0" smtClean="0"/>
              <a:t> </a:t>
            </a:r>
            <a:r>
              <a:rPr lang="ru-RU" dirty="0"/>
              <a:t>не </a:t>
            </a:r>
            <a:r>
              <a:rPr lang="ru-RU" dirty="0" err="1"/>
              <a:t>перевищують</a:t>
            </a:r>
            <a:r>
              <a:rPr lang="ru-RU" dirty="0"/>
              <a:t> </a:t>
            </a:r>
            <a:r>
              <a:rPr lang="ru-RU" dirty="0" err="1"/>
              <a:t>встановлені</a:t>
            </a:r>
            <a:r>
              <a:rPr lang="ru-RU" dirty="0"/>
              <a:t> для них ГДК</a:t>
            </a:r>
            <a:r>
              <a:rPr lang="ru-RU" dirty="0" smtClean="0"/>
              <a:t>.</a:t>
            </a:r>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646331"/>
          </a:xfrm>
          <a:prstGeom prst="rect">
            <a:avLst/>
          </a:prstGeom>
        </p:spPr>
        <p:txBody>
          <a:bodyPr wrap="square">
            <a:spAutoFit/>
          </a:bodyPr>
          <a:lstStyle/>
          <a:p>
            <a:r>
              <a:rPr lang="ru-RU" dirty="0" err="1"/>
              <a:t>Гранично</a:t>
            </a:r>
            <a:r>
              <a:rPr lang="ru-RU" dirty="0"/>
              <a:t> допустима </a:t>
            </a:r>
            <a:r>
              <a:rPr lang="ru-RU" dirty="0" err="1"/>
              <a:t>кількість</a:t>
            </a:r>
            <a:r>
              <a:rPr lang="ru-RU" dirty="0"/>
              <a:t> </a:t>
            </a:r>
            <a:r>
              <a:rPr lang="ru-RU" dirty="0" err="1"/>
              <a:t>завислих</a:t>
            </a:r>
            <a:r>
              <a:rPr lang="ru-RU" dirty="0"/>
              <a:t> </a:t>
            </a:r>
            <a:r>
              <a:rPr lang="ru-RU" dirty="0" err="1"/>
              <a:t>речовин</a:t>
            </a:r>
            <a:r>
              <a:rPr lang="ru-RU" dirty="0"/>
              <a:t> в </a:t>
            </a:r>
            <a:r>
              <a:rPr lang="ru-RU" dirty="0" err="1" smtClean="0"/>
              <a:t>очищених</a:t>
            </a:r>
            <a:r>
              <a:rPr lang="ru-RU" dirty="0" smtClean="0"/>
              <a:t> </a:t>
            </a:r>
            <a:r>
              <a:rPr lang="ru-RU" dirty="0" err="1" smtClean="0"/>
              <a:t>зворотних</a:t>
            </a:r>
            <a:r>
              <a:rPr lang="ru-RU" dirty="0" smtClean="0"/>
              <a:t> </a:t>
            </a:r>
            <a:r>
              <a:rPr lang="ru-RU" dirty="0"/>
              <a:t>водах </a:t>
            </a:r>
            <a:r>
              <a:rPr lang="ru-RU" dirty="0" err="1"/>
              <a:t>визначається</a:t>
            </a:r>
            <a:r>
              <a:rPr lang="ru-RU" dirty="0"/>
              <a:t> за формулою:</a:t>
            </a:r>
          </a:p>
        </p:txBody>
      </p:sp>
      <p:pic>
        <p:nvPicPr>
          <p:cNvPr id="45058" name="Picture 2"/>
          <p:cNvPicPr>
            <a:picLocks noChangeAspect="1" noChangeArrowheads="1"/>
          </p:cNvPicPr>
          <p:nvPr/>
        </p:nvPicPr>
        <p:blipFill>
          <a:blip r:embed="rId2" cstate="print"/>
          <a:srcRect/>
          <a:stretch>
            <a:fillRect/>
          </a:stretch>
        </p:blipFill>
        <p:spPr bwMode="auto">
          <a:xfrm>
            <a:off x="2051720" y="764704"/>
            <a:ext cx="4366245" cy="822626"/>
          </a:xfrm>
          <a:prstGeom prst="rect">
            <a:avLst/>
          </a:prstGeom>
          <a:noFill/>
          <a:ln w="9525">
            <a:noFill/>
            <a:miter lim="800000"/>
            <a:headEnd/>
            <a:tailEnd/>
          </a:ln>
        </p:spPr>
      </p:pic>
      <p:sp>
        <p:nvSpPr>
          <p:cNvPr id="4" name="Прямоугольник 3"/>
          <p:cNvSpPr/>
          <p:nvPr/>
        </p:nvSpPr>
        <p:spPr>
          <a:xfrm>
            <a:off x="0" y="1988840"/>
            <a:ext cx="9144000" cy="646331"/>
          </a:xfrm>
          <a:prstGeom prst="rect">
            <a:avLst/>
          </a:prstGeom>
        </p:spPr>
        <p:txBody>
          <a:bodyPr wrap="square">
            <a:spAutoFit/>
          </a:bodyPr>
          <a:lstStyle/>
          <a:p>
            <a:r>
              <a:rPr lang="ru-RU" dirty="0"/>
              <a:t>При </a:t>
            </a:r>
            <a:r>
              <a:rPr lang="ru-RU" dirty="0" err="1"/>
              <a:t>наявності</a:t>
            </a:r>
            <a:r>
              <a:rPr lang="ru-RU" dirty="0"/>
              <a:t> у </a:t>
            </a:r>
            <a:r>
              <a:rPr lang="ru-RU" dirty="0" err="1"/>
              <a:t>зворотних</a:t>
            </a:r>
            <a:r>
              <a:rPr lang="ru-RU" dirty="0"/>
              <a:t> </a:t>
            </a:r>
            <a:r>
              <a:rPr lang="ru-RU" dirty="0" err="1"/>
              <a:t>і</a:t>
            </a:r>
            <a:r>
              <a:rPr lang="ru-RU" dirty="0"/>
              <a:t> </a:t>
            </a:r>
            <a:r>
              <a:rPr lang="ru-RU" dirty="0" err="1"/>
              <a:t>природній</a:t>
            </a:r>
            <a:r>
              <a:rPr lang="ru-RU" dirty="0"/>
              <a:t> водах </a:t>
            </a:r>
            <a:r>
              <a:rPr lang="ru-RU" dirty="0" err="1"/>
              <a:t>кількох</a:t>
            </a:r>
            <a:r>
              <a:rPr lang="ru-RU" dirty="0"/>
              <a:t> (</a:t>
            </a:r>
            <a:r>
              <a:rPr lang="ru-RU" dirty="0" smtClean="0"/>
              <a:t>N) </a:t>
            </a:r>
            <a:r>
              <a:rPr lang="ru-RU" dirty="0" err="1" smtClean="0"/>
              <a:t>забруднюючих</a:t>
            </a:r>
            <a:r>
              <a:rPr lang="ru-RU" dirty="0" smtClean="0"/>
              <a:t> </a:t>
            </a:r>
            <a:r>
              <a:rPr lang="ru-RU" dirty="0" err="1"/>
              <a:t>речовин</a:t>
            </a:r>
            <a:r>
              <a:rPr lang="ru-RU" dirty="0"/>
              <a:t> </a:t>
            </a:r>
            <a:r>
              <a:rPr lang="ru-RU" dirty="0" err="1"/>
              <a:t>однонаправленої</a:t>
            </a:r>
            <a:r>
              <a:rPr lang="ru-RU" dirty="0"/>
              <a:t> </a:t>
            </a:r>
            <a:r>
              <a:rPr lang="ru-RU" dirty="0" err="1"/>
              <a:t>токсичної</a:t>
            </a:r>
            <a:r>
              <a:rPr lang="ru-RU" dirty="0"/>
              <a:t> </a:t>
            </a:r>
            <a:r>
              <a:rPr lang="ru-RU" dirty="0" err="1"/>
              <a:t>дії</a:t>
            </a:r>
            <a:r>
              <a:rPr lang="ru-RU" dirty="0"/>
              <a:t> </a:t>
            </a:r>
            <a:r>
              <a:rPr lang="ru-RU" dirty="0" err="1" smtClean="0"/>
              <a:t>необхідно</a:t>
            </a:r>
            <a:r>
              <a:rPr lang="ru-RU" dirty="0" smtClean="0"/>
              <a:t> </a:t>
            </a:r>
            <a:endParaRPr lang="ru-RU" dirty="0"/>
          </a:p>
        </p:txBody>
      </p:sp>
      <p:sp>
        <p:nvSpPr>
          <p:cNvPr id="6" name="Прямоугольник 5"/>
          <p:cNvSpPr/>
          <p:nvPr/>
        </p:nvSpPr>
        <p:spPr>
          <a:xfrm>
            <a:off x="0" y="2636912"/>
            <a:ext cx="9144000" cy="369332"/>
          </a:xfrm>
          <a:prstGeom prst="rect">
            <a:avLst/>
          </a:prstGeom>
        </p:spPr>
        <p:txBody>
          <a:bodyPr wrap="square">
            <a:spAutoFit/>
          </a:bodyPr>
          <a:lstStyle/>
          <a:p>
            <a:r>
              <a:rPr lang="ru-RU" dirty="0" err="1"/>
              <a:t>зробити</a:t>
            </a:r>
            <a:r>
              <a:rPr lang="ru-RU" dirty="0"/>
              <a:t> </a:t>
            </a:r>
            <a:r>
              <a:rPr lang="ru-RU" dirty="0" err="1"/>
              <a:t>перевірку</a:t>
            </a:r>
            <a:r>
              <a:rPr lang="ru-RU" dirty="0"/>
              <a:t> за формулою, яка </a:t>
            </a:r>
            <a:r>
              <a:rPr lang="ru-RU" dirty="0" err="1"/>
              <a:t>відображає</a:t>
            </a:r>
            <a:r>
              <a:rPr lang="ru-RU" dirty="0"/>
              <a:t> </a:t>
            </a:r>
            <a:r>
              <a:rPr lang="ru-RU" dirty="0" err="1" smtClean="0"/>
              <a:t>закономірність</a:t>
            </a:r>
            <a:r>
              <a:rPr lang="ru-RU" dirty="0" smtClean="0"/>
              <a:t> </a:t>
            </a:r>
            <a:r>
              <a:rPr lang="ru-RU" dirty="0" err="1" smtClean="0"/>
              <a:t>сумації</a:t>
            </a:r>
            <a:r>
              <a:rPr lang="ru-RU" dirty="0" smtClean="0"/>
              <a:t> </a:t>
            </a:r>
            <a:r>
              <a:rPr lang="ru-RU" dirty="0" err="1"/>
              <a:t>ефекту</a:t>
            </a:r>
            <a:r>
              <a:rPr lang="ru-RU" dirty="0"/>
              <a:t> </a:t>
            </a:r>
            <a:r>
              <a:rPr lang="ru-RU" dirty="0" err="1"/>
              <a:t>дії</a:t>
            </a:r>
            <a:r>
              <a:rPr lang="ru-RU" dirty="0"/>
              <a:t>:</a:t>
            </a:r>
          </a:p>
        </p:txBody>
      </p:sp>
      <p:pic>
        <p:nvPicPr>
          <p:cNvPr id="45059" name="Picture 3"/>
          <p:cNvPicPr>
            <a:picLocks noChangeAspect="1" noChangeArrowheads="1"/>
          </p:cNvPicPr>
          <p:nvPr/>
        </p:nvPicPr>
        <p:blipFill>
          <a:blip r:embed="rId3" cstate="print"/>
          <a:srcRect/>
          <a:stretch>
            <a:fillRect/>
          </a:stretch>
        </p:blipFill>
        <p:spPr bwMode="auto">
          <a:xfrm>
            <a:off x="3347864" y="3140968"/>
            <a:ext cx="3259190" cy="718939"/>
          </a:xfrm>
          <a:prstGeom prst="rect">
            <a:avLst/>
          </a:prstGeom>
          <a:noFill/>
          <a:ln w="9525">
            <a:noFill/>
            <a:miter lim="800000"/>
            <a:headEnd/>
            <a:tailEnd/>
          </a:ln>
        </p:spPr>
      </p:pic>
      <p:sp>
        <p:nvSpPr>
          <p:cNvPr id="8" name="Прямоугольник 7"/>
          <p:cNvSpPr/>
          <p:nvPr/>
        </p:nvSpPr>
        <p:spPr>
          <a:xfrm>
            <a:off x="0" y="4221088"/>
            <a:ext cx="9144000" cy="1477328"/>
          </a:xfrm>
          <a:prstGeom prst="rect">
            <a:avLst/>
          </a:prstGeom>
        </p:spPr>
        <p:txBody>
          <a:bodyPr wrap="square">
            <a:spAutoFit/>
          </a:bodyPr>
          <a:lstStyle/>
          <a:p>
            <a:r>
              <a:rPr lang="ru-RU" dirty="0" err="1"/>
              <a:t>Якщо</a:t>
            </a:r>
            <a:r>
              <a:rPr lang="ru-RU" dirty="0"/>
              <a:t> </a:t>
            </a:r>
            <a:r>
              <a:rPr lang="ru-RU" dirty="0" err="1"/>
              <a:t>нерівність</a:t>
            </a:r>
            <a:r>
              <a:rPr lang="ru-RU" dirty="0"/>
              <a:t> не </a:t>
            </a:r>
            <a:r>
              <a:rPr lang="ru-RU" dirty="0" err="1"/>
              <a:t>дотримується</a:t>
            </a:r>
            <a:r>
              <a:rPr lang="ru-RU" dirty="0"/>
              <a:t>, </a:t>
            </a:r>
            <a:r>
              <a:rPr lang="ru-RU" dirty="0" err="1"/>
              <a:t>необхідно</a:t>
            </a:r>
            <a:r>
              <a:rPr lang="ru-RU" dirty="0"/>
              <a:t> </a:t>
            </a:r>
            <a:r>
              <a:rPr lang="ru-RU" dirty="0" err="1" smtClean="0"/>
              <a:t>передбачити</a:t>
            </a:r>
            <a:r>
              <a:rPr lang="ru-RU" dirty="0" smtClean="0"/>
              <a:t> заходи </a:t>
            </a:r>
            <a:r>
              <a:rPr lang="ru-RU" dirty="0"/>
              <a:t>по </a:t>
            </a:r>
            <a:r>
              <a:rPr lang="ru-RU" dirty="0" err="1"/>
              <a:t>очищенню</a:t>
            </a:r>
            <a:r>
              <a:rPr lang="ru-RU" dirty="0"/>
              <a:t> </a:t>
            </a:r>
            <a:r>
              <a:rPr lang="ru-RU" dirty="0" err="1"/>
              <a:t>зворотних</a:t>
            </a:r>
            <a:r>
              <a:rPr lang="ru-RU" dirty="0"/>
              <a:t> вод, </a:t>
            </a:r>
            <a:r>
              <a:rPr lang="ru-RU" dirty="0" err="1"/>
              <a:t>що</a:t>
            </a:r>
            <a:r>
              <a:rPr lang="ru-RU" dirty="0"/>
              <a:t> </a:t>
            </a:r>
            <a:r>
              <a:rPr lang="ru-RU" dirty="0" err="1"/>
              <a:t>скидаються</a:t>
            </a:r>
            <a:r>
              <a:rPr lang="ru-RU" dirty="0"/>
              <a:t> у </a:t>
            </a:r>
            <a:r>
              <a:rPr lang="ru-RU" dirty="0" err="1"/>
              <a:t>водойму</a:t>
            </a:r>
            <a:r>
              <a:rPr lang="ru-RU" dirty="0"/>
              <a:t> </a:t>
            </a:r>
            <a:r>
              <a:rPr lang="ru-RU" dirty="0" smtClean="0"/>
              <a:t>по </a:t>
            </a:r>
            <a:r>
              <a:rPr lang="ru-RU" dirty="0" err="1" smtClean="0"/>
              <a:t>будь-якій</a:t>
            </a:r>
            <a:r>
              <a:rPr lang="ru-RU" dirty="0" smtClean="0"/>
              <a:t> </a:t>
            </a:r>
            <a:r>
              <a:rPr lang="ru-RU" dirty="0" err="1"/>
              <a:t>з</a:t>
            </a:r>
            <a:r>
              <a:rPr lang="ru-RU" dirty="0"/>
              <a:t> </a:t>
            </a:r>
            <a:r>
              <a:rPr lang="ru-RU" dirty="0" err="1"/>
              <a:t>шкідливих</a:t>
            </a:r>
            <a:r>
              <a:rPr lang="ru-RU" dirty="0"/>
              <a:t> </a:t>
            </a:r>
            <a:r>
              <a:rPr lang="ru-RU" dirty="0" err="1"/>
              <a:t>речовин</a:t>
            </a:r>
            <a:r>
              <a:rPr lang="ru-RU" dirty="0"/>
              <a:t> в </a:t>
            </a:r>
            <a:r>
              <a:rPr lang="ru-RU" dirty="0" err="1"/>
              <a:t>залежності</a:t>
            </a:r>
            <a:r>
              <a:rPr lang="ru-RU" dirty="0"/>
              <a:t> </a:t>
            </a:r>
            <a:r>
              <a:rPr lang="ru-RU" dirty="0" err="1"/>
              <a:t>від</a:t>
            </a:r>
            <a:r>
              <a:rPr lang="ru-RU" dirty="0"/>
              <a:t> </a:t>
            </a:r>
            <a:r>
              <a:rPr lang="ru-RU" dirty="0" err="1" smtClean="0"/>
              <a:t>наявності</a:t>
            </a:r>
            <a:r>
              <a:rPr lang="ru-RU" dirty="0" smtClean="0"/>
              <a:t> </a:t>
            </a:r>
            <a:r>
              <a:rPr lang="ru-RU" dirty="0" err="1" smtClean="0"/>
              <a:t>ефективного</a:t>
            </a:r>
            <a:r>
              <a:rPr lang="ru-RU" dirty="0" smtClean="0"/>
              <a:t> </a:t>
            </a:r>
            <a:r>
              <a:rPr lang="ru-RU" dirty="0"/>
              <a:t>методу, </a:t>
            </a:r>
            <a:r>
              <a:rPr lang="ru-RU" dirty="0" err="1"/>
              <a:t>але</a:t>
            </a:r>
            <a:r>
              <a:rPr lang="ru-RU" dirty="0"/>
              <a:t> </a:t>
            </a:r>
            <a:r>
              <a:rPr lang="ru-RU" dirty="0" err="1"/>
              <a:t>з</a:t>
            </a:r>
            <a:r>
              <a:rPr lang="ru-RU" dirty="0"/>
              <a:t> таким </a:t>
            </a:r>
            <a:r>
              <a:rPr lang="ru-RU" dirty="0" err="1"/>
              <a:t>розрахунком</a:t>
            </a:r>
            <a:r>
              <a:rPr lang="ru-RU" dirty="0"/>
              <a:t>, </a:t>
            </a:r>
            <a:r>
              <a:rPr lang="ru-RU" dirty="0" err="1"/>
              <a:t>щоб</a:t>
            </a:r>
            <a:r>
              <a:rPr lang="ru-RU" dirty="0"/>
              <a:t> сума </a:t>
            </a:r>
            <a:r>
              <a:rPr lang="ru-RU" dirty="0" err="1" smtClean="0"/>
              <a:t>часток</a:t>
            </a:r>
            <a:r>
              <a:rPr lang="ru-RU" dirty="0" smtClean="0"/>
              <a:t> </a:t>
            </a:r>
            <a:r>
              <a:rPr lang="ru-RU" dirty="0" err="1" smtClean="0"/>
              <a:t>гранично</a:t>
            </a:r>
            <a:r>
              <a:rPr lang="ru-RU" dirty="0" smtClean="0"/>
              <a:t> </a:t>
            </a:r>
            <a:r>
              <a:rPr lang="ru-RU" dirty="0" err="1"/>
              <a:t>допустимих</a:t>
            </a:r>
            <a:r>
              <a:rPr lang="ru-RU" dirty="0"/>
              <a:t> </a:t>
            </a:r>
            <a:r>
              <a:rPr lang="ru-RU" dirty="0" err="1"/>
              <a:t>концентрацій</a:t>
            </a:r>
            <a:r>
              <a:rPr lang="ru-RU" dirty="0"/>
              <a:t> не </a:t>
            </a:r>
            <a:r>
              <a:rPr lang="ru-RU" dirty="0" err="1"/>
              <a:t>перевищувала</a:t>
            </a:r>
            <a:r>
              <a:rPr lang="ru-RU" dirty="0"/>
              <a:t> </a:t>
            </a:r>
            <a:r>
              <a:rPr lang="ru-RU" dirty="0" err="1"/>
              <a:t>одиницю</a:t>
            </a:r>
            <a:r>
              <a:rPr lang="ru-RU" dirty="0"/>
              <a:t>.</a:t>
            </a:r>
          </a:p>
          <a:p>
            <a:r>
              <a:rPr lang="ru-RU" dirty="0" err="1"/>
              <a:t>Ступінь</a:t>
            </a:r>
            <a:r>
              <a:rPr lang="ru-RU" dirty="0"/>
              <a:t> </a:t>
            </a:r>
            <a:r>
              <a:rPr lang="ru-RU" dirty="0" err="1"/>
              <a:t>очищення</a:t>
            </a:r>
            <a:r>
              <a:rPr lang="ru-RU" dirty="0"/>
              <a:t> води на </a:t>
            </a:r>
            <a:r>
              <a:rPr lang="ru-RU" dirty="0" err="1"/>
              <a:t>очисних</a:t>
            </a:r>
            <a:r>
              <a:rPr lang="ru-RU" dirty="0"/>
              <a:t> </a:t>
            </a:r>
            <a:r>
              <a:rPr lang="ru-RU" dirty="0" err="1"/>
              <a:t>спорудах</a:t>
            </a:r>
            <a:r>
              <a:rPr lang="ru-RU" dirty="0"/>
              <a:t> </a:t>
            </a:r>
            <a:r>
              <a:rPr lang="ru-RU" dirty="0" err="1" smtClean="0"/>
              <a:t>визначається</a:t>
            </a:r>
            <a:r>
              <a:rPr lang="ru-RU" dirty="0" smtClean="0"/>
              <a:t> за </a:t>
            </a:r>
            <a:r>
              <a:rPr lang="ru-RU" dirty="0"/>
              <a:t>формулою:</a:t>
            </a:r>
          </a:p>
        </p:txBody>
      </p:sp>
      <p:pic>
        <p:nvPicPr>
          <p:cNvPr id="45060" name="Picture 4"/>
          <p:cNvPicPr>
            <a:picLocks noChangeAspect="1" noChangeArrowheads="1"/>
          </p:cNvPicPr>
          <p:nvPr/>
        </p:nvPicPr>
        <p:blipFill>
          <a:blip r:embed="rId4" cstate="print"/>
          <a:srcRect/>
          <a:stretch>
            <a:fillRect/>
          </a:stretch>
        </p:blipFill>
        <p:spPr bwMode="auto">
          <a:xfrm>
            <a:off x="1952399" y="5877272"/>
            <a:ext cx="4451849" cy="768474"/>
          </a:xfrm>
          <a:prstGeom prst="rect">
            <a:avLst/>
          </a:prstGeom>
          <a:noFill/>
          <a:ln w="9525">
            <a:noFill/>
            <a:miter lim="800000"/>
            <a:headEnd/>
            <a:tailEnd/>
          </a:ln>
        </p:spPr>
      </p:pic>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Бумажная">
  <a:themeElements>
    <a:clrScheme name="Бумажная">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Бумажная">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Бумажная">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71</TotalTime>
  <Words>1164</Words>
  <Application>Microsoft Office PowerPoint</Application>
  <PresentationFormat>Экран (4:3)</PresentationFormat>
  <Paragraphs>77</Paragraphs>
  <Slides>16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16</vt:i4>
      </vt:variant>
    </vt:vector>
  </HeadingPairs>
  <TitlesOfParts>
    <vt:vector size="17" baseType="lpstr">
      <vt:lpstr>Бумажная</vt:lpstr>
      <vt:lpstr>Лабораторна робота 4</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Лабораторна робота 4</dc:title>
  <dc:creator>Руслан Аминов</dc:creator>
  <cp:lastModifiedBy>Руслан Аминов</cp:lastModifiedBy>
  <cp:revision>20</cp:revision>
  <dcterms:created xsi:type="dcterms:W3CDTF">2024-03-18T20:15:04Z</dcterms:created>
  <dcterms:modified xsi:type="dcterms:W3CDTF">2024-03-18T21:26:37Z</dcterms:modified>
</cp:coreProperties>
</file>