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4630400" cy="8229600"/>
  <p:notesSz cx="8229600" cy="14630400"/>
  <p:embeddedFontLst>
    <p:embeddedFont>
      <p:font typeface="Lato" panose="020F0502020204030203" pitchFamily="34" charset="0"/>
      <p:regular r:id="rId23"/>
    </p:embeddedFont>
    <p:embeddedFont>
      <p:font typeface="Lato Light" panose="020F0502020204030203" pitchFamily="34" charset="0"/>
      <p:italic r:id="rId24"/>
    </p:embeddedFont>
  </p:embeddedFontLst>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68" d="100"/>
          <a:sy n="68" d="100"/>
        </p:scale>
        <p:origin x="19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2983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sv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8.sv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sv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s>
</file>

<file path=ppt/slides/_rels/slide15.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49.sv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sv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3028355"/>
            <a:ext cx="7556421" cy="1240155"/>
          </a:xfrm>
          <a:prstGeom prst="rect">
            <a:avLst/>
          </a:prstGeom>
          <a:noFill/>
          <a:ln/>
        </p:spPr>
        <p:txBody>
          <a:bodyPr wrap="square" lIns="0" tIns="0" rIns="0" bIns="0" rtlCol="0" anchor="t"/>
          <a:lstStyle/>
          <a:p>
            <a:pPr marL="0" indent="0" algn="r" rtl="1">
              <a:lnSpc>
                <a:spcPts val="4850"/>
              </a:lnSpc>
              <a:buNone/>
            </a:pPr>
            <a:r>
              <a:rPr lang="en-US" sz="3900" b="1" dirty="0">
                <a:solidFill>
                  <a:srgbClr val="282824"/>
                </a:solidFill>
                <a:latin typeface="Lato Bold" pitchFamily="34" charset="0"/>
                <a:ea typeface="Lato Bold" pitchFamily="34" charset="-122"/>
                <a:cs typeface="Lato Bold" pitchFamily="34" charset="-120"/>
              </a:rPr>
              <a:t>Мобільність, хмари та Інтернет речей</a:t>
            </a:r>
            <a:endParaRPr lang="en-US" sz="3900" dirty="0"/>
          </a:p>
        </p:txBody>
      </p:sp>
      <p:sp>
        <p:nvSpPr>
          <p:cNvPr id="4" name="Text 1"/>
          <p:cNvSpPr/>
          <p:nvPr/>
        </p:nvSpPr>
        <p:spPr>
          <a:xfrm>
            <a:off x="6280190" y="4566166"/>
            <a:ext cx="7556421" cy="635079"/>
          </a:xfrm>
          <a:prstGeom prst="rect">
            <a:avLst/>
          </a:prstGeom>
          <a:noFill/>
          <a:ln/>
        </p:spPr>
        <p:txBody>
          <a:bodyPr wrap="square" lIns="0" tIns="0" rIns="0" bIns="0" rtlCol="0" anchor="t"/>
          <a:lstStyle/>
          <a:p>
            <a:pPr marL="0" indent="0" algn="r" rtl="1">
              <a:lnSpc>
                <a:spcPts val="2500"/>
              </a:lnSpc>
              <a:buNone/>
            </a:pPr>
            <a:r>
              <a:rPr lang="en-US" sz="1550" dirty="0">
                <a:solidFill>
                  <a:srgbClr val="4A4A45"/>
                </a:solidFill>
                <a:latin typeface="Lato" pitchFamily="34" charset="0"/>
                <a:ea typeface="Lato" pitchFamily="34" charset="-122"/>
                <a:cs typeface="Lato" pitchFamily="34" charset="-120"/>
              </a:rPr>
              <a:t>Дослідження концепції Інтернету речей, його архітектури та способів взаємодії з підключеними пристроями в сучасному цифровому світі.</a:t>
            </a:r>
            <a:endParaRPr lang="en-US" sz="15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1040963"/>
            <a:ext cx="8046839" cy="620078"/>
          </a:xfrm>
          <a:prstGeom prst="rect">
            <a:avLst/>
          </a:prstGeom>
          <a:noFill/>
          <a:ln/>
        </p:spPr>
        <p:txBody>
          <a:bodyPr wrap="none" lIns="0" tIns="0" rIns="0" bIns="0" rtlCol="0" anchor="t"/>
          <a:lstStyle/>
          <a:p>
            <a:pPr marL="0" indent="0" algn="l">
              <a:lnSpc>
                <a:spcPts val="4850"/>
              </a:lnSpc>
              <a:buNone/>
            </a:pPr>
            <a:r>
              <a:rPr lang="en-US" sz="3900" b="1" dirty="0">
                <a:solidFill>
                  <a:srgbClr val="282824"/>
                </a:solidFill>
                <a:latin typeface="Lato Bold" pitchFamily="34" charset="0"/>
                <a:ea typeface="Lato Bold" pitchFamily="34" charset="-122"/>
                <a:cs typeface="Lato Bold" pitchFamily="34" charset="-120"/>
              </a:rPr>
              <a:t>Функціональна архітектура IoT</a:t>
            </a:r>
            <a:endParaRPr lang="en-US" sz="3900" dirty="0"/>
          </a:p>
        </p:txBody>
      </p:sp>
      <p:sp>
        <p:nvSpPr>
          <p:cNvPr id="3" name="Text 1"/>
          <p:cNvSpPr/>
          <p:nvPr/>
        </p:nvSpPr>
        <p:spPr>
          <a:xfrm>
            <a:off x="793790" y="2057876"/>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A4A45"/>
                </a:solidFill>
                <a:latin typeface="Lato Light" pitchFamily="34" charset="0"/>
                <a:ea typeface="Lato Light" pitchFamily="34" charset="-122"/>
                <a:cs typeface="Lato Light" pitchFamily="34" charset="-120"/>
              </a:rPr>
              <a:t>01</a:t>
            </a:r>
            <a:endParaRPr lang="en-US" sz="1550" dirty="0"/>
          </a:p>
        </p:txBody>
      </p:sp>
      <p:sp>
        <p:nvSpPr>
          <p:cNvPr id="4" name="Shape 2"/>
          <p:cNvSpPr/>
          <p:nvPr/>
        </p:nvSpPr>
        <p:spPr>
          <a:xfrm>
            <a:off x="793790" y="2372201"/>
            <a:ext cx="6422231" cy="22860"/>
          </a:xfrm>
          <a:prstGeom prst="rect">
            <a:avLst/>
          </a:prstGeom>
          <a:solidFill>
            <a:srgbClr val="282824"/>
          </a:solidFill>
          <a:ln/>
        </p:spPr>
      </p:sp>
      <p:sp>
        <p:nvSpPr>
          <p:cNvPr id="5" name="Text 3"/>
          <p:cNvSpPr/>
          <p:nvPr/>
        </p:nvSpPr>
        <p:spPr>
          <a:xfrm>
            <a:off x="793790" y="2517100"/>
            <a:ext cx="4463891" cy="310158"/>
          </a:xfrm>
          <a:prstGeom prst="rect">
            <a:avLst/>
          </a:prstGeom>
          <a:noFill/>
          <a:ln/>
        </p:spPr>
        <p:txBody>
          <a:bodyPr wrap="none" lIns="0" tIns="0" rIns="0" bIns="0" rtlCol="0" anchor="t"/>
          <a:lstStyle/>
          <a:p>
            <a:pPr marL="0" indent="0" algn="l">
              <a:lnSpc>
                <a:spcPts val="2400"/>
              </a:lnSpc>
              <a:buNone/>
            </a:pPr>
            <a:r>
              <a:rPr lang="en-US" sz="1950" b="1" dirty="0">
                <a:solidFill>
                  <a:srgbClr val="4A4A45"/>
                </a:solidFill>
                <a:latin typeface="Lato Bold" pitchFamily="34" charset="0"/>
                <a:ea typeface="Lato Bold" pitchFamily="34" charset="-122"/>
                <a:cs typeface="Lato Bold" pitchFamily="34" charset="-120"/>
              </a:rPr>
              <a:t>Рівень сенсорів і сенсорних мереж</a:t>
            </a:r>
            <a:endParaRPr lang="en-US" sz="1950" dirty="0"/>
          </a:p>
        </p:txBody>
      </p:sp>
      <p:sp>
        <p:nvSpPr>
          <p:cNvPr id="6" name="Text 4"/>
          <p:cNvSpPr/>
          <p:nvPr/>
        </p:nvSpPr>
        <p:spPr>
          <a:xfrm>
            <a:off x="793790" y="2946321"/>
            <a:ext cx="6422231" cy="1587698"/>
          </a:xfrm>
          <a:prstGeom prst="rect">
            <a:avLst/>
          </a:prstGeom>
          <a:noFill/>
          <a:ln/>
        </p:spPr>
        <p:txBody>
          <a:bodyPr wrap="square" lIns="0" tIns="0" rIns="0" bIns="0" rtlCol="0" anchor="t"/>
          <a:lstStyle/>
          <a:p>
            <a:pPr marL="0" indent="0" algn="l">
              <a:lnSpc>
                <a:spcPts val="2500"/>
              </a:lnSpc>
              <a:buNone/>
            </a:pPr>
            <a:r>
              <a:rPr lang="en-US" sz="1550" dirty="0">
                <a:solidFill>
                  <a:srgbClr val="4A4A45"/>
                </a:solidFill>
                <a:latin typeface="Lato" pitchFamily="34" charset="0"/>
                <a:ea typeface="Lato" pitchFamily="34" charset="-122"/>
                <a:cs typeface="Lato" pitchFamily="34" charset="-120"/>
              </a:rPr>
              <a:t>«Розумні» об'єкти, інтегровані з сенсорами. Сенсори реалізують з'єднання фізичного і віртуального світів, забезпечуючи збір та обробку інформації в реальному масштабі часу. Існують різні типи сенсорів: для вимірювання температури, тиску, швидкості руху, місця розташування.</a:t>
            </a:r>
            <a:endParaRPr lang="en-US" sz="1550" dirty="0"/>
          </a:p>
        </p:txBody>
      </p:sp>
      <p:sp>
        <p:nvSpPr>
          <p:cNvPr id="7" name="Text 5"/>
          <p:cNvSpPr/>
          <p:nvPr/>
        </p:nvSpPr>
        <p:spPr>
          <a:xfrm>
            <a:off x="7414379" y="2057876"/>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A4A45"/>
                </a:solidFill>
                <a:latin typeface="Lato Light" pitchFamily="34" charset="0"/>
                <a:ea typeface="Lato Light" pitchFamily="34" charset="-122"/>
                <a:cs typeface="Lato Light" pitchFamily="34" charset="-120"/>
              </a:rPr>
              <a:t>02</a:t>
            </a:r>
            <a:endParaRPr lang="en-US" sz="1550" dirty="0"/>
          </a:p>
        </p:txBody>
      </p:sp>
      <p:sp>
        <p:nvSpPr>
          <p:cNvPr id="8" name="Shape 6"/>
          <p:cNvSpPr/>
          <p:nvPr/>
        </p:nvSpPr>
        <p:spPr>
          <a:xfrm>
            <a:off x="7414379" y="2372201"/>
            <a:ext cx="6422231" cy="22860"/>
          </a:xfrm>
          <a:prstGeom prst="rect">
            <a:avLst/>
          </a:prstGeom>
          <a:solidFill>
            <a:srgbClr val="282824"/>
          </a:solidFill>
          <a:ln/>
        </p:spPr>
      </p:sp>
      <p:sp>
        <p:nvSpPr>
          <p:cNvPr id="9" name="Text 7"/>
          <p:cNvSpPr/>
          <p:nvPr/>
        </p:nvSpPr>
        <p:spPr>
          <a:xfrm>
            <a:off x="7414379" y="2517100"/>
            <a:ext cx="2932748" cy="310158"/>
          </a:xfrm>
          <a:prstGeom prst="rect">
            <a:avLst/>
          </a:prstGeom>
          <a:noFill/>
          <a:ln/>
        </p:spPr>
        <p:txBody>
          <a:bodyPr wrap="none" lIns="0" tIns="0" rIns="0" bIns="0" rtlCol="0" anchor="t"/>
          <a:lstStyle/>
          <a:p>
            <a:pPr marL="0" indent="0" algn="l">
              <a:lnSpc>
                <a:spcPts val="2400"/>
              </a:lnSpc>
              <a:buNone/>
            </a:pPr>
            <a:r>
              <a:rPr lang="en-US" sz="1950" b="1" dirty="0">
                <a:solidFill>
                  <a:srgbClr val="4A4A45"/>
                </a:solidFill>
                <a:latin typeface="Lato Bold" pitchFamily="34" charset="0"/>
                <a:ea typeface="Lato Bold" pitchFamily="34" charset="-122"/>
                <a:cs typeface="Lato Bold" pitchFamily="34" charset="-120"/>
              </a:rPr>
              <a:t>Рівень шлюзів і мереж</a:t>
            </a:r>
            <a:endParaRPr lang="en-US" sz="1950" dirty="0"/>
          </a:p>
        </p:txBody>
      </p:sp>
      <p:sp>
        <p:nvSpPr>
          <p:cNvPr id="10" name="Text 8"/>
          <p:cNvSpPr/>
          <p:nvPr/>
        </p:nvSpPr>
        <p:spPr>
          <a:xfrm>
            <a:off x="7414379" y="2946321"/>
            <a:ext cx="6422231" cy="1270159"/>
          </a:xfrm>
          <a:prstGeom prst="rect">
            <a:avLst/>
          </a:prstGeom>
          <a:noFill/>
          <a:ln/>
        </p:spPr>
        <p:txBody>
          <a:bodyPr wrap="square" lIns="0" tIns="0" rIns="0" bIns="0" rtlCol="0" anchor="t"/>
          <a:lstStyle/>
          <a:p>
            <a:pPr marL="0" indent="0" algn="l">
              <a:lnSpc>
                <a:spcPts val="2500"/>
              </a:lnSpc>
              <a:buNone/>
            </a:pPr>
            <a:r>
              <a:rPr lang="en-US" sz="1550" dirty="0">
                <a:solidFill>
                  <a:srgbClr val="4A4A45"/>
                </a:solidFill>
                <a:latin typeface="Lato" pitchFamily="34" charset="0"/>
                <a:ea typeface="Lato" pitchFamily="34" charset="-122"/>
                <a:cs typeface="Lato" pitchFamily="34" charset="-120"/>
              </a:rPr>
              <a:t>Конвергентна мережева інфраструктура, створена шляхом інтеграції різнорідних мереж в єдину мережеву платформу. Великий обсяг даних вимагає надійної і високопродуктивної провідної або бездротової мережевої інфраструктури.</a:t>
            </a:r>
            <a:endParaRPr lang="en-US" sz="1550" dirty="0"/>
          </a:p>
        </p:txBody>
      </p:sp>
      <p:sp>
        <p:nvSpPr>
          <p:cNvPr id="11" name="Text 9"/>
          <p:cNvSpPr/>
          <p:nvPr/>
        </p:nvSpPr>
        <p:spPr>
          <a:xfrm>
            <a:off x="793790" y="4881205"/>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A4A45"/>
                </a:solidFill>
                <a:latin typeface="Lato Light" pitchFamily="34" charset="0"/>
                <a:ea typeface="Lato Light" pitchFamily="34" charset="-122"/>
                <a:cs typeface="Lato Light" pitchFamily="34" charset="-120"/>
              </a:rPr>
              <a:t>03</a:t>
            </a:r>
            <a:endParaRPr lang="en-US" sz="1550" dirty="0"/>
          </a:p>
        </p:txBody>
      </p:sp>
      <p:sp>
        <p:nvSpPr>
          <p:cNvPr id="12" name="Shape 10"/>
          <p:cNvSpPr/>
          <p:nvPr/>
        </p:nvSpPr>
        <p:spPr>
          <a:xfrm>
            <a:off x="793790" y="5195530"/>
            <a:ext cx="6422231" cy="22860"/>
          </a:xfrm>
          <a:prstGeom prst="rect">
            <a:avLst/>
          </a:prstGeom>
          <a:solidFill>
            <a:srgbClr val="282824"/>
          </a:solidFill>
          <a:ln/>
        </p:spPr>
      </p:sp>
      <p:sp>
        <p:nvSpPr>
          <p:cNvPr id="13" name="Text 11"/>
          <p:cNvSpPr/>
          <p:nvPr/>
        </p:nvSpPr>
        <p:spPr>
          <a:xfrm>
            <a:off x="793790" y="5340429"/>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4A4A45"/>
                </a:solidFill>
                <a:latin typeface="Lato Bold" pitchFamily="34" charset="0"/>
                <a:ea typeface="Lato Bold" pitchFamily="34" charset="-122"/>
                <a:cs typeface="Lato Bold" pitchFamily="34" charset="-120"/>
              </a:rPr>
              <a:t>Сервісний рівень</a:t>
            </a:r>
            <a:endParaRPr lang="en-US" sz="1950" dirty="0"/>
          </a:p>
        </p:txBody>
      </p:sp>
      <p:sp>
        <p:nvSpPr>
          <p:cNvPr id="14" name="Text 12"/>
          <p:cNvSpPr/>
          <p:nvPr/>
        </p:nvSpPr>
        <p:spPr>
          <a:xfrm>
            <a:off x="793790" y="5769650"/>
            <a:ext cx="6422231" cy="1270159"/>
          </a:xfrm>
          <a:prstGeom prst="rect">
            <a:avLst/>
          </a:prstGeom>
          <a:noFill/>
          <a:ln/>
        </p:spPr>
        <p:txBody>
          <a:bodyPr wrap="square" lIns="0" tIns="0" rIns="0" bIns="0" rtlCol="0" anchor="t"/>
          <a:lstStyle/>
          <a:p>
            <a:pPr marL="0" indent="0" algn="l">
              <a:lnSpc>
                <a:spcPts val="2500"/>
              </a:lnSpc>
              <a:buNone/>
            </a:pPr>
            <a:r>
              <a:rPr lang="en-US" sz="1550" dirty="0">
                <a:solidFill>
                  <a:srgbClr val="4A4A45"/>
                </a:solidFill>
                <a:latin typeface="Lato" pitchFamily="34" charset="0"/>
                <a:ea typeface="Lato" pitchFamily="34" charset="-122"/>
                <a:cs typeface="Lato" pitchFamily="34" charset="-120"/>
              </a:rPr>
              <a:t>Набір інформаційних послуг: підтримка операційної і бізнес діяльності (OSS/BSS), різна аналітична обробка інформації, зберігання даних, забезпечення інформаційної безпеки, управління бізнес-правилами та процесами.</a:t>
            </a:r>
            <a:endParaRPr lang="en-US" sz="1550" dirty="0"/>
          </a:p>
        </p:txBody>
      </p:sp>
      <p:sp>
        <p:nvSpPr>
          <p:cNvPr id="15" name="Text 13"/>
          <p:cNvSpPr/>
          <p:nvPr/>
        </p:nvSpPr>
        <p:spPr>
          <a:xfrm>
            <a:off x="7414379" y="4881205"/>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A4A45"/>
                </a:solidFill>
                <a:latin typeface="Lato Light" pitchFamily="34" charset="0"/>
                <a:ea typeface="Lato Light" pitchFamily="34" charset="-122"/>
                <a:cs typeface="Lato Light" pitchFamily="34" charset="-120"/>
              </a:rPr>
              <a:t>04</a:t>
            </a:r>
            <a:endParaRPr lang="en-US" sz="1550" dirty="0"/>
          </a:p>
        </p:txBody>
      </p:sp>
      <p:sp>
        <p:nvSpPr>
          <p:cNvPr id="16" name="Shape 14"/>
          <p:cNvSpPr/>
          <p:nvPr/>
        </p:nvSpPr>
        <p:spPr>
          <a:xfrm>
            <a:off x="7414379" y="5195530"/>
            <a:ext cx="6422231" cy="22860"/>
          </a:xfrm>
          <a:prstGeom prst="rect">
            <a:avLst/>
          </a:prstGeom>
          <a:solidFill>
            <a:srgbClr val="282824"/>
          </a:solidFill>
          <a:ln/>
        </p:spPr>
      </p:sp>
      <p:sp>
        <p:nvSpPr>
          <p:cNvPr id="17" name="Text 15"/>
          <p:cNvSpPr/>
          <p:nvPr/>
        </p:nvSpPr>
        <p:spPr>
          <a:xfrm>
            <a:off x="7414379" y="5340429"/>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4A4A45"/>
                </a:solidFill>
                <a:latin typeface="Lato Bold" pitchFamily="34" charset="0"/>
                <a:ea typeface="Lato Bold" pitchFamily="34" charset="-122"/>
                <a:cs typeface="Lato Bold" pitchFamily="34" charset="-120"/>
              </a:rPr>
              <a:t>Рівень додатків</a:t>
            </a:r>
            <a:endParaRPr lang="en-US" sz="1950" dirty="0"/>
          </a:p>
        </p:txBody>
      </p:sp>
      <p:sp>
        <p:nvSpPr>
          <p:cNvPr id="18" name="Text 16"/>
          <p:cNvSpPr/>
          <p:nvPr/>
        </p:nvSpPr>
        <p:spPr>
          <a:xfrm>
            <a:off x="7414379" y="5769650"/>
            <a:ext cx="6422231" cy="1270159"/>
          </a:xfrm>
          <a:prstGeom prst="rect">
            <a:avLst/>
          </a:prstGeom>
          <a:noFill/>
          <a:ln/>
        </p:spPr>
        <p:txBody>
          <a:bodyPr wrap="square" lIns="0" tIns="0" rIns="0" bIns="0" rtlCol="0" anchor="t"/>
          <a:lstStyle/>
          <a:p>
            <a:pPr marL="0" indent="0" algn="l">
              <a:lnSpc>
                <a:spcPts val="2500"/>
              </a:lnSpc>
              <a:buNone/>
            </a:pPr>
            <a:r>
              <a:rPr lang="en-US" sz="1550" dirty="0">
                <a:solidFill>
                  <a:srgbClr val="4A4A45"/>
                </a:solidFill>
                <a:latin typeface="Lato" pitchFamily="34" charset="0"/>
                <a:ea typeface="Lato" pitchFamily="34" charset="-122"/>
                <a:cs typeface="Lato" pitchFamily="34" charset="-120"/>
              </a:rPr>
              <a:t>Різні типи додатків для відповідних промислових секторів і сфер діяльності. Додатки можуть бути «вертикальними» (специфічними для конкретної галузі) та «горизонтальними» (використовуються в різних секторах економіки).</a:t>
            </a:r>
            <a:endParaRPr lang="en-US" sz="15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468154" y="321826"/>
            <a:ext cx="2925961" cy="365760"/>
          </a:xfrm>
          <a:prstGeom prst="rect">
            <a:avLst/>
          </a:prstGeom>
          <a:noFill/>
          <a:ln/>
        </p:spPr>
        <p:txBody>
          <a:bodyPr wrap="none" lIns="0" tIns="0" rIns="0" bIns="0" rtlCol="0" anchor="t"/>
          <a:lstStyle/>
          <a:p>
            <a:pPr marL="0" indent="0" algn="l">
              <a:lnSpc>
                <a:spcPts val="2850"/>
              </a:lnSpc>
              <a:buNone/>
            </a:pPr>
            <a:r>
              <a:rPr lang="en-US" sz="2300" b="1" dirty="0">
                <a:solidFill>
                  <a:srgbClr val="282824"/>
                </a:solidFill>
                <a:latin typeface="Lato Bold" pitchFamily="34" charset="0"/>
                <a:ea typeface="Lato Bold" pitchFamily="34" charset="-122"/>
                <a:cs typeface="Lato Bold" pitchFamily="34" charset="-120"/>
              </a:rPr>
              <a:t>Типи мереж в IoT</a:t>
            </a:r>
            <a:endParaRPr lang="en-US" sz="2300" dirty="0"/>
          </a:p>
        </p:txBody>
      </p:sp>
      <p:sp>
        <p:nvSpPr>
          <p:cNvPr id="3" name="Text 1"/>
          <p:cNvSpPr/>
          <p:nvPr/>
        </p:nvSpPr>
        <p:spPr>
          <a:xfrm>
            <a:off x="468154" y="980123"/>
            <a:ext cx="2244447" cy="219432"/>
          </a:xfrm>
          <a:prstGeom prst="rect">
            <a:avLst/>
          </a:prstGeom>
          <a:noFill/>
          <a:ln/>
        </p:spPr>
        <p:txBody>
          <a:bodyPr wrap="none" lIns="0" tIns="0" rIns="0" bIns="0" rtlCol="0" anchor="t"/>
          <a:lstStyle/>
          <a:p>
            <a:pPr marL="0" indent="0" algn="l">
              <a:lnSpc>
                <a:spcPts val="1700"/>
              </a:lnSpc>
              <a:buNone/>
            </a:pPr>
            <a:r>
              <a:rPr lang="en-US" sz="1350" b="1" dirty="0">
                <a:solidFill>
                  <a:srgbClr val="282824"/>
                </a:solidFill>
                <a:latin typeface="Lato Bold" pitchFamily="34" charset="0"/>
                <a:ea typeface="Lato Bold" pitchFamily="34" charset="-122"/>
                <a:cs typeface="Lato Bold" pitchFamily="34" charset="-120"/>
              </a:rPr>
              <a:t>Мережа з обмеженнями</a:t>
            </a:r>
            <a:endParaRPr lang="en-US" sz="1350" dirty="0"/>
          </a:p>
        </p:txBody>
      </p:sp>
      <p:pic>
        <p:nvPicPr>
          <p:cNvPr id="4" name="Image 0" descr="preencoded.png"/>
          <p:cNvPicPr>
            <a:picLocks noChangeAspect="1"/>
          </p:cNvPicPr>
          <p:nvPr/>
        </p:nvPicPr>
        <p:blipFill>
          <a:blip r:embed="rId3"/>
          <a:stretch>
            <a:fillRect/>
          </a:stretch>
        </p:blipFill>
        <p:spPr>
          <a:xfrm>
            <a:off x="1427513" y="1331120"/>
            <a:ext cx="5744930" cy="5744930"/>
          </a:xfrm>
          <a:prstGeom prst="rect">
            <a:avLst/>
          </a:prstGeom>
        </p:spPr>
      </p:pic>
      <p:sp>
        <p:nvSpPr>
          <p:cNvPr id="5" name="Text 2"/>
          <p:cNvSpPr/>
          <p:nvPr/>
        </p:nvSpPr>
        <p:spPr>
          <a:xfrm>
            <a:off x="731401" y="7365586"/>
            <a:ext cx="6704290" cy="374333"/>
          </a:xfrm>
          <a:prstGeom prst="rect">
            <a:avLst/>
          </a:prstGeom>
          <a:noFill/>
          <a:ln/>
        </p:spPr>
        <p:txBody>
          <a:bodyPr wrap="square" lIns="0" tIns="0" rIns="0" bIns="0" rtlCol="0" anchor="t"/>
          <a:lstStyle/>
          <a:p>
            <a:pPr marL="0" indent="0" algn="l">
              <a:lnSpc>
                <a:spcPts val="1450"/>
              </a:lnSpc>
              <a:buNone/>
            </a:pPr>
            <a:r>
              <a:rPr lang="en-US" sz="1400" dirty="0">
                <a:solidFill>
                  <a:srgbClr val="4A4A45"/>
                </a:solidFill>
                <a:latin typeface="Lato" pitchFamily="34" charset="0"/>
                <a:ea typeface="Lato" pitchFamily="34" charset="-122"/>
                <a:cs typeface="Lato" pitchFamily="34" charset="-120"/>
              </a:rPr>
              <a:t>Характеризується відносно </a:t>
            </a:r>
            <a:r>
              <a:rPr lang="en-US" sz="1400" b="1" dirty="0">
                <a:solidFill>
                  <a:srgbClr val="4A4A45"/>
                </a:solidFill>
                <a:latin typeface="Lato" pitchFamily="34" charset="0"/>
                <a:ea typeface="Lato" pitchFamily="34" charset="-122"/>
                <a:cs typeface="Lato" pitchFamily="34" charset="-120"/>
              </a:rPr>
              <a:t>низькими швидкостями передачі</a:t>
            </a:r>
            <a:r>
              <a:rPr lang="en-US" sz="1400" dirty="0">
                <a:solidFill>
                  <a:srgbClr val="4A4A45"/>
                </a:solidFill>
                <a:latin typeface="Lato" pitchFamily="34" charset="0"/>
                <a:ea typeface="Lato" pitchFamily="34" charset="-122"/>
                <a:cs typeface="Lato" pitchFamily="34" charset="-120"/>
              </a:rPr>
              <a:t> (менше 1 Мбіт/с) і досить </a:t>
            </a:r>
            <a:r>
              <a:rPr lang="en-US" sz="1400" b="1" dirty="0">
                <a:solidFill>
                  <a:srgbClr val="4A4A45"/>
                </a:solidFill>
                <a:latin typeface="Lato" pitchFamily="34" charset="0"/>
                <a:ea typeface="Lato" pitchFamily="34" charset="-122"/>
                <a:cs typeface="Lato" pitchFamily="34" charset="-120"/>
              </a:rPr>
              <a:t>високими затримками</a:t>
            </a:r>
            <a:r>
              <a:rPr lang="en-US" sz="1400" dirty="0">
                <a:solidFill>
                  <a:srgbClr val="4A4A45"/>
                </a:solidFill>
                <a:latin typeface="Lato" pitchFamily="34" charset="0"/>
                <a:ea typeface="Lato" pitchFamily="34" charset="-122"/>
                <a:cs typeface="Lato" pitchFamily="34" charset="-120"/>
              </a:rPr>
              <a:t>. Використовується для простих сенсорних пристроїв з обмеженими ресурсами.</a:t>
            </a:r>
            <a:endParaRPr lang="en-US" sz="1400" dirty="0"/>
          </a:p>
        </p:txBody>
      </p:sp>
      <p:sp>
        <p:nvSpPr>
          <p:cNvPr id="6" name="Text 3"/>
          <p:cNvSpPr/>
          <p:nvPr/>
        </p:nvSpPr>
        <p:spPr>
          <a:xfrm>
            <a:off x="7465576" y="980123"/>
            <a:ext cx="2070259" cy="219432"/>
          </a:xfrm>
          <a:prstGeom prst="rect">
            <a:avLst/>
          </a:prstGeom>
          <a:noFill/>
          <a:ln/>
        </p:spPr>
        <p:txBody>
          <a:bodyPr wrap="none" lIns="0" tIns="0" rIns="0" bIns="0" rtlCol="0" anchor="t"/>
          <a:lstStyle/>
          <a:p>
            <a:pPr marL="0" indent="0" algn="l">
              <a:lnSpc>
                <a:spcPts val="1700"/>
              </a:lnSpc>
              <a:buNone/>
            </a:pPr>
            <a:r>
              <a:rPr lang="en-US" sz="1350" b="1" dirty="0">
                <a:solidFill>
                  <a:srgbClr val="282824"/>
                </a:solidFill>
                <a:latin typeface="Lato Bold" pitchFamily="34" charset="0"/>
                <a:ea typeface="Lato Bold" pitchFamily="34" charset="-122"/>
                <a:cs typeface="Lato Bold" pitchFamily="34" charset="-120"/>
              </a:rPr>
              <a:t>Мережа без обмежень</a:t>
            </a:r>
            <a:endParaRPr lang="en-US" sz="1350" dirty="0"/>
          </a:p>
        </p:txBody>
      </p:sp>
      <p:pic>
        <p:nvPicPr>
          <p:cNvPr id="7" name="Image 1" descr="preencoded.png"/>
          <p:cNvPicPr>
            <a:picLocks noChangeAspect="1"/>
          </p:cNvPicPr>
          <p:nvPr/>
        </p:nvPicPr>
        <p:blipFill>
          <a:blip r:embed="rId4"/>
          <a:stretch>
            <a:fillRect/>
          </a:stretch>
        </p:blipFill>
        <p:spPr>
          <a:xfrm>
            <a:off x="8424936" y="1331119"/>
            <a:ext cx="5744930" cy="5744930"/>
          </a:xfrm>
          <a:prstGeom prst="rect">
            <a:avLst/>
          </a:prstGeom>
        </p:spPr>
      </p:pic>
      <p:sp>
        <p:nvSpPr>
          <p:cNvPr id="8" name="Text 4"/>
          <p:cNvSpPr/>
          <p:nvPr/>
        </p:nvSpPr>
        <p:spPr>
          <a:xfrm>
            <a:off x="7869958" y="7527204"/>
            <a:ext cx="6704290" cy="374333"/>
          </a:xfrm>
          <a:prstGeom prst="rect">
            <a:avLst/>
          </a:prstGeom>
          <a:noFill/>
          <a:ln/>
        </p:spPr>
        <p:txBody>
          <a:bodyPr wrap="square" lIns="0" tIns="0" rIns="0" bIns="0" rtlCol="0" anchor="t"/>
          <a:lstStyle/>
          <a:p>
            <a:pPr marL="0" indent="0" algn="l">
              <a:lnSpc>
                <a:spcPts val="1450"/>
              </a:lnSpc>
              <a:buNone/>
            </a:pPr>
            <a:r>
              <a:rPr lang="en-US" sz="1400" dirty="0">
                <a:solidFill>
                  <a:srgbClr val="4A4A45"/>
                </a:solidFill>
                <a:latin typeface="Lato" pitchFamily="34" charset="0"/>
                <a:ea typeface="Lato" pitchFamily="34" charset="-122"/>
                <a:cs typeface="Lato" pitchFamily="34" charset="-120"/>
              </a:rPr>
              <a:t>Характеризується </a:t>
            </a:r>
            <a:r>
              <a:rPr lang="en-US" sz="1400" b="1" dirty="0">
                <a:solidFill>
                  <a:srgbClr val="4A4A45"/>
                </a:solidFill>
                <a:latin typeface="Lato" pitchFamily="34" charset="0"/>
                <a:ea typeface="Lato" pitchFamily="34" charset="-122"/>
                <a:cs typeface="Lato" pitchFamily="34" charset="-120"/>
              </a:rPr>
              <a:t>високими швидкостями передачі даних</a:t>
            </a:r>
            <a:r>
              <a:rPr lang="en-US" sz="1400" dirty="0">
                <a:solidFill>
                  <a:srgbClr val="4A4A45"/>
                </a:solidFill>
                <a:latin typeface="Lato" pitchFamily="34" charset="0"/>
                <a:ea typeface="Lato" pitchFamily="34" charset="-122"/>
                <a:cs typeface="Lato" pitchFamily="34" charset="-120"/>
              </a:rPr>
              <a:t> (десятки Мбіт/с і більше) і схожа на існуючу мережу Інтернет. Забезпечує швидку передачу великих обсягів даних.</a:t>
            </a:r>
            <a:endParaRPr lang="en-US" sz="1400" dirty="0"/>
          </a:p>
        </p:txBody>
      </p:sp>
      <p:sp>
        <p:nvSpPr>
          <p:cNvPr id="9" name="Shape 5"/>
          <p:cNvSpPr/>
          <p:nvPr/>
        </p:nvSpPr>
        <p:spPr>
          <a:xfrm>
            <a:off x="468154" y="8778121"/>
            <a:ext cx="13694093" cy="684252"/>
          </a:xfrm>
          <a:prstGeom prst="roundRect">
            <a:avLst>
              <a:gd name="adj" fmla="val 2566"/>
            </a:avLst>
          </a:prstGeom>
          <a:solidFill>
            <a:srgbClr val="DBDBD7"/>
          </a:solidFill>
          <a:ln/>
        </p:spPr>
      </p:sp>
      <p:pic>
        <p:nvPicPr>
          <p:cNvPr id="10" name="Image 2" descr="preencoded.png"/>
          <p:cNvPicPr>
            <a:picLocks noChangeAspect="1"/>
          </p:cNvPicPr>
          <p:nvPr/>
        </p:nvPicPr>
        <p:blipFill>
          <a:blip r:embed="rId5"/>
          <a:stretch>
            <a:fillRect/>
          </a:stretch>
        </p:blipFill>
        <p:spPr>
          <a:xfrm>
            <a:off x="585192" y="8958977"/>
            <a:ext cx="146209" cy="117038"/>
          </a:xfrm>
          <a:prstGeom prst="rect">
            <a:avLst/>
          </a:prstGeom>
        </p:spPr>
      </p:pic>
      <p:sp>
        <p:nvSpPr>
          <p:cNvPr id="11" name="Text 6"/>
          <p:cNvSpPr/>
          <p:nvPr/>
        </p:nvSpPr>
        <p:spPr>
          <a:xfrm>
            <a:off x="848439" y="8924330"/>
            <a:ext cx="13196768" cy="374333"/>
          </a:xfrm>
          <a:prstGeom prst="rect">
            <a:avLst/>
          </a:prstGeom>
          <a:noFill/>
          <a:ln/>
        </p:spPr>
        <p:txBody>
          <a:bodyPr wrap="square" lIns="0" tIns="0" rIns="0" bIns="0" rtlCol="0" anchor="t"/>
          <a:lstStyle/>
          <a:p>
            <a:pPr marL="0" indent="0" algn="l">
              <a:lnSpc>
                <a:spcPts val="1450"/>
              </a:lnSpc>
              <a:buNone/>
            </a:pPr>
            <a:r>
              <a:rPr lang="en-US" sz="900" dirty="0">
                <a:solidFill>
                  <a:srgbClr val="000000"/>
                </a:solidFill>
                <a:latin typeface="Lato" pitchFamily="34" charset="0"/>
                <a:ea typeface="Lato" pitchFamily="34" charset="-122"/>
                <a:cs typeface="Lato" pitchFamily="34" charset="-120"/>
              </a:rPr>
              <a:t>Інтернет речей концептуально належить до мереж наступного покоління, тому його архітектура схожа з відомою чотиришаровою архітектурою NGN. IоT складається з набору різних інформаційно-комунікаційних технологій, що забезпечують функціонування Інтернету речей.</a:t>
            </a:r>
            <a:endParaRPr lang="en-US" sz="9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325767"/>
          </a:xfrm>
          <a:prstGeom prst="rect">
            <a:avLst/>
          </a:prstGeom>
        </p:spPr>
      </p:pic>
      <p:sp>
        <p:nvSpPr>
          <p:cNvPr id="3" name="Text 0"/>
          <p:cNvSpPr/>
          <p:nvPr/>
        </p:nvSpPr>
        <p:spPr>
          <a:xfrm>
            <a:off x="744260" y="2837378"/>
            <a:ext cx="8213884" cy="581382"/>
          </a:xfrm>
          <a:prstGeom prst="rect">
            <a:avLst/>
          </a:prstGeom>
          <a:noFill/>
          <a:ln/>
        </p:spPr>
        <p:txBody>
          <a:bodyPr wrap="none" lIns="0" tIns="0" rIns="0" bIns="0" rtlCol="0" anchor="t"/>
          <a:lstStyle/>
          <a:p>
            <a:pPr marL="0" indent="0" algn="l">
              <a:lnSpc>
                <a:spcPts val="4550"/>
              </a:lnSpc>
              <a:buNone/>
            </a:pPr>
            <a:r>
              <a:rPr lang="en-US" sz="3650" b="1" dirty="0">
                <a:solidFill>
                  <a:srgbClr val="282824"/>
                </a:solidFill>
                <a:latin typeface="Lato Bold" pitchFamily="34" charset="0"/>
                <a:ea typeface="Lato Bold" pitchFamily="34" charset="-122"/>
                <a:cs typeface="Lato Bold" pitchFamily="34" charset="-120"/>
              </a:rPr>
              <a:t>Бездротові сенсорні мережі (WSN)</a:t>
            </a:r>
            <a:endParaRPr lang="en-US" sz="3650" dirty="0"/>
          </a:p>
        </p:txBody>
      </p:sp>
      <p:sp>
        <p:nvSpPr>
          <p:cNvPr id="4" name="Text 1"/>
          <p:cNvSpPr/>
          <p:nvPr/>
        </p:nvSpPr>
        <p:spPr>
          <a:xfrm>
            <a:off x="744260" y="3697843"/>
            <a:ext cx="13141881" cy="297656"/>
          </a:xfrm>
          <a:prstGeom prst="rect">
            <a:avLst/>
          </a:prstGeom>
          <a:noFill/>
          <a:ln/>
        </p:spPr>
        <p:txBody>
          <a:bodyPr wrap="none" lIns="0" tIns="0" rIns="0" bIns="0" rtlCol="0" anchor="t"/>
          <a:lstStyle/>
          <a:p>
            <a:pPr marL="0" indent="0" algn="l">
              <a:lnSpc>
                <a:spcPts val="2300"/>
              </a:lnSpc>
              <a:buNone/>
            </a:pPr>
            <a:r>
              <a:rPr lang="en-US" sz="1450" dirty="0">
                <a:solidFill>
                  <a:srgbClr val="4A4A45"/>
                </a:solidFill>
                <a:latin typeface="Lato" pitchFamily="34" charset="0"/>
                <a:ea typeface="Lato" pitchFamily="34" charset="-122"/>
                <a:cs typeface="Lato" pitchFamily="34" charset="-120"/>
              </a:rPr>
              <a:t>Більшість сенсорів вимагає з'єднання з агрегатором сенсорів (шлюзом), які можуть бути реалізовані з використанням:</a:t>
            </a:r>
            <a:endParaRPr lang="en-US" sz="1450" dirty="0"/>
          </a:p>
        </p:txBody>
      </p:sp>
      <p:sp>
        <p:nvSpPr>
          <p:cNvPr id="5" name="Shape 2"/>
          <p:cNvSpPr/>
          <p:nvPr/>
        </p:nvSpPr>
        <p:spPr>
          <a:xfrm>
            <a:off x="744260" y="4204811"/>
            <a:ext cx="4256603" cy="2411254"/>
          </a:xfrm>
          <a:prstGeom prst="roundRect">
            <a:avLst>
              <a:gd name="adj" fmla="val 1158"/>
            </a:avLst>
          </a:prstGeom>
          <a:solidFill>
            <a:srgbClr val="E5DFD2"/>
          </a:solidFill>
          <a:ln/>
        </p:spPr>
      </p:sp>
      <p:sp>
        <p:nvSpPr>
          <p:cNvPr id="6" name="Shape 3"/>
          <p:cNvSpPr/>
          <p:nvPr/>
        </p:nvSpPr>
        <p:spPr>
          <a:xfrm>
            <a:off x="930235" y="4390787"/>
            <a:ext cx="558165" cy="558165"/>
          </a:xfrm>
          <a:prstGeom prst="roundRect">
            <a:avLst>
              <a:gd name="adj" fmla="val 16380614"/>
            </a:avLst>
          </a:prstGeom>
          <a:solidFill>
            <a:srgbClr val="282824"/>
          </a:solidFill>
          <a:ln/>
        </p:spPr>
      </p:sp>
      <p:pic>
        <p:nvPicPr>
          <p:cNvPr id="7"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3707" y="4544258"/>
            <a:ext cx="251103" cy="251103"/>
          </a:xfrm>
          <a:prstGeom prst="rect">
            <a:avLst/>
          </a:prstGeom>
        </p:spPr>
      </p:pic>
      <p:sp>
        <p:nvSpPr>
          <p:cNvPr id="8" name="Text 4"/>
          <p:cNvSpPr/>
          <p:nvPr/>
        </p:nvSpPr>
        <p:spPr>
          <a:xfrm>
            <a:off x="930235" y="5134928"/>
            <a:ext cx="2840831" cy="290632"/>
          </a:xfrm>
          <a:prstGeom prst="rect">
            <a:avLst/>
          </a:prstGeom>
          <a:noFill/>
          <a:ln/>
        </p:spPr>
        <p:txBody>
          <a:bodyPr wrap="none" lIns="0" tIns="0" rIns="0" bIns="0" rtlCol="0" anchor="t"/>
          <a:lstStyle/>
          <a:p>
            <a:pPr marL="0" indent="0" algn="l">
              <a:lnSpc>
                <a:spcPts val="2250"/>
              </a:lnSpc>
              <a:buNone/>
            </a:pPr>
            <a:r>
              <a:rPr lang="en-US" sz="1800" b="1" dirty="0">
                <a:solidFill>
                  <a:srgbClr val="4A4A45"/>
                </a:solidFill>
                <a:latin typeface="Lato Bold" pitchFamily="34" charset="0"/>
                <a:ea typeface="Lato Bold" pitchFamily="34" charset="-122"/>
                <a:cs typeface="Lato Bold" pitchFamily="34" charset="-120"/>
              </a:rPr>
              <a:t>Локальна мережа (LAN)</a:t>
            </a:r>
            <a:endParaRPr lang="en-US" sz="1800" dirty="0"/>
          </a:p>
        </p:txBody>
      </p:sp>
      <p:sp>
        <p:nvSpPr>
          <p:cNvPr id="9" name="Text 5"/>
          <p:cNvSpPr/>
          <p:nvPr/>
        </p:nvSpPr>
        <p:spPr>
          <a:xfrm>
            <a:off x="930235" y="5537121"/>
            <a:ext cx="3884652" cy="892969"/>
          </a:xfrm>
          <a:prstGeom prst="rect">
            <a:avLst/>
          </a:prstGeom>
          <a:noFill/>
          <a:ln/>
        </p:spPr>
        <p:txBody>
          <a:bodyPr wrap="square" lIns="0" tIns="0" rIns="0" bIns="0" rtlCol="0" anchor="t"/>
          <a:lstStyle/>
          <a:p>
            <a:pPr marL="0" indent="0" algn="l">
              <a:lnSpc>
                <a:spcPts val="2300"/>
              </a:lnSpc>
              <a:buNone/>
            </a:pPr>
            <a:r>
              <a:rPr lang="en-US" sz="1450" dirty="0">
                <a:solidFill>
                  <a:srgbClr val="4A4A45"/>
                </a:solidFill>
                <a:latin typeface="Lato" pitchFamily="34" charset="0"/>
                <a:ea typeface="Lato" pitchFamily="34" charset="-122"/>
                <a:cs typeface="Lato" pitchFamily="34" charset="-120"/>
              </a:rPr>
              <a:t>Ethernet і Wi-Fi для провідного та бездротового з'єднання в межах будівлі або кампусу.</a:t>
            </a:r>
            <a:endParaRPr lang="en-US" sz="1450" dirty="0"/>
          </a:p>
        </p:txBody>
      </p:sp>
      <p:sp>
        <p:nvSpPr>
          <p:cNvPr id="10" name="Shape 6"/>
          <p:cNvSpPr/>
          <p:nvPr/>
        </p:nvSpPr>
        <p:spPr>
          <a:xfrm>
            <a:off x="5186839" y="4204811"/>
            <a:ext cx="4256603" cy="2411254"/>
          </a:xfrm>
          <a:prstGeom prst="roundRect">
            <a:avLst>
              <a:gd name="adj" fmla="val 1158"/>
            </a:avLst>
          </a:prstGeom>
          <a:solidFill>
            <a:srgbClr val="E5DFD2"/>
          </a:solidFill>
          <a:ln/>
        </p:spPr>
      </p:sp>
      <p:sp>
        <p:nvSpPr>
          <p:cNvPr id="11" name="Shape 7"/>
          <p:cNvSpPr/>
          <p:nvPr/>
        </p:nvSpPr>
        <p:spPr>
          <a:xfrm>
            <a:off x="5372814" y="4390787"/>
            <a:ext cx="558165" cy="558165"/>
          </a:xfrm>
          <a:prstGeom prst="roundRect">
            <a:avLst>
              <a:gd name="adj" fmla="val 16380614"/>
            </a:avLst>
          </a:prstGeom>
          <a:solidFill>
            <a:srgbClr val="282824"/>
          </a:solidFill>
          <a:ln/>
        </p:spPr>
      </p:sp>
      <p:pic>
        <p:nvPicPr>
          <p:cNvPr id="12"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26286" y="4544258"/>
            <a:ext cx="251103" cy="251103"/>
          </a:xfrm>
          <a:prstGeom prst="rect">
            <a:avLst/>
          </a:prstGeom>
        </p:spPr>
      </p:pic>
      <p:sp>
        <p:nvSpPr>
          <p:cNvPr id="13" name="Text 8"/>
          <p:cNvSpPr/>
          <p:nvPr/>
        </p:nvSpPr>
        <p:spPr>
          <a:xfrm>
            <a:off x="5372814" y="5134928"/>
            <a:ext cx="3262074" cy="290632"/>
          </a:xfrm>
          <a:prstGeom prst="rect">
            <a:avLst/>
          </a:prstGeom>
          <a:noFill/>
          <a:ln/>
        </p:spPr>
        <p:txBody>
          <a:bodyPr wrap="none" lIns="0" tIns="0" rIns="0" bIns="0" rtlCol="0" anchor="t"/>
          <a:lstStyle/>
          <a:p>
            <a:pPr marL="0" indent="0" algn="l">
              <a:lnSpc>
                <a:spcPts val="2250"/>
              </a:lnSpc>
              <a:buNone/>
            </a:pPr>
            <a:r>
              <a:rPr lang="en-US" sz="1800" b="1" dirty="0">
                <a:solidFill>
                  <a:srgbClr val="4A4A45"/>
                </a:solidFill>
                <a:latin typeface="Lato Bold" pitchFamily="34" charset="0"/>
                <a:ea typeface="Lato Bold" pitchFamily="34" charset="-122"/>
                <a:cs typeface="Lato Bold" pitchFamily="34" charset="-120"/>
              </a:rPr>
              <a:t>Персональна мережа (PAN)</a:t>
            </a:r>
            <a:endParaRPr lang="en-US" sz="1800" dirty="0"/>
          </a:p>
        </p:txBody>
      </p:sp>
      <p:sp>
        <p:nvSpPr>
          <p:cNvPr id="14" name="Text 9"/>
          <p:cNvSpPr/>
          <p:nvPr/>
        </p:nvSpPr>
        <p:spPr>
          <a:xfrm>
            <a:off x="5372814" y="5537121"/>
            <a:ext cx="3884652" cy="892969"/>
          </a:xfrm>
          <a:prstGeom prst="rect">
            <a:avLst/>
          </a:prstGeom>
          <a:noFill/>
          <a:ln/>
        </p:spPr>
        <p:txBody>
          <a:bodyPr wrap="square" lIns="0" tIns="0" rIns="0" bIns="0" rtlCol="0" anchor="t"/>
          <a:lstStyle/>
          <a:p>
            <a:pPr marL="0" indent="0" algn="l">
              <a:lnSpc>
                <a:spcPts val="2300"/>
              </a:lnSpc>
              <a:buNone/>
            </a:pPr>
            <a:r>
              <a:rPr lang="en-US" sz="1450" dirty="0">
                <a:solidFill>
                  <a:srgbClr val="4A4A45"/>
                </a:solidFill>
                <a:latin typeface="Lato" pitchFamily="34" charset="0"/>
                <a:ea typeface="Lato" pitchFamily="34" charset="-122"/>
                <a:cs typeface="Lato" pitchFamily="34" charset="-120"/>
              </a:rPr>
              <a:t>ZigBee, Bluetooth і ультра широкополосний бездротовий зв'язок на малих відстанях (UWB).</a:t>
            </a:r>
            <a:endParaRPr lang="en-US" sz="1450" dirty="0"/>
          </a:p>
        </p:txBody>
      </p:sp>
      <p:sp>
        <p:nvSpPr>
          <p:cNvPr id="15" name="Shape 10"/>
          <p:cNvSpPr/>
          <p:nvPr/>
        </p:nvSpPr>
        <p:spPr>
          <a:xfrm>
            <a:off x="9629418" y="4204811"/>
            <a:ext cx="4256603" cy="2411254"/>
          </a:xfrm>
          <a:prstGeom prst="roundRect">
            <a:avLst>
              <a:gd name="adj" fmla="val 1158"/>
            </a:avLst>
          </a:prstGeom>
          <a:solidFill>
            <a:srgbClr val="E5DFD2"/>
          </a:solidFill>
          <a:ln/>
        </p:spPr>
      </p:sp>
      <p:sp>
        <p:nvSpPr>
          <p:cNvPr id="16" name="Shape 11"/>
          <p:cNvSpPr/>
          <p:nvPr/>
        </p:nvSpPr>
        <p:spPr>
          <a:xfrm>
            <a:off x="9815393" y="4390787"/>
            <a:ext cx="558165" cy="558165"/>
          </a:xfrm>
          <a:prstGeom prst="roundRect">
            <a:avLst>
              <a:gd name="adj" fmla="val 16380614"/>
            </a:avLst>
          </a:prstGeom>
          <a:solidFill>
            <a:srgbClr val="282824"/>
          </a:solidFill>
          <a:ln/>
        </p:spPr>
      </p:sp>
      <p:pic>
        <p:nvPicPr>
          <p:cNvPr id="17"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968865" y="4544258"/>
            <a:ext cx="251103" cy="251103"/>
          </a:xfrm>
          <a:prstGeom prst="rect">
            <a:avLst/>
          </a:prstGeom>
        </p:spPr>
      </p:pic>
      <p:sp>
        <p:nvSpPr>
          <p:cNvPr id="18" name="Text 12"/>
          <p:cNvSpPr/>
          <p:nvPr/>
        </p:nvSpPr>
        <p:spPr>
          <a:xfrm>
            <a:off x="9815393" y="5134928"/>
            <a:ext cx="3058120" cy="290632"/>
          </a:xfrm>
          <a:prstGeom prst="rect">
            <a:avLst/>
          </a:prstGeom>
          <a:noFill/>
          <a:ln/>
        </p:spPr>
        <p:txBody>
          <a:bodyPr wrap="none" lIns="0" tIns="0" rIns="0" bIns="0" rtlCol="0" anchor="t"/>
          <a:lstStyle/>
          <a:p>
            <a:pPr marL="0" indent="0" algn="l">
              <a:lnSpc>
                <a:spcPts val="2250"/>
              </a:lnSpc>
              <a:buNone/>
            </a:pPr>
            <a:r>
              <a:rPr lang="en-US" sz="1800" b="1" dirty="0">
                <a:solidFill>
                  <a:srgbClr val="4A4A45"/>
                </a:solidFill>
                <a:latin typeface="Lato Bold" pitchFamily="34" charset="0"/>
                <a:ea typeface="Lato Bold" pitchFamily="34" charset="-122"/>
                <a:cs typeface="Lato Bold" pitchFamily="34" charset="-120"/>
              </a:rPr>
              <a:t>Глобальна мережа (WAN)</a:t>
            </a:r>
            <a:endParaRPr lang="en-US" sz="1800" dirty="0"/>
          </a:p>
        </p:txBody>
      </p:sp>
      <p:sp>
        <p:nvSpPr>
          <p:cNvPr id="19" name="Text 13"/>
          <p:cNvSpPr/>
          <p:nvPr/>
        </p:nvSpPr>
        <p:spPr>
          <a:xfrm>
            <a:off x="9815393" y="5537121"/>
            <a:ext cx="3884652" cy="595313"/>
          </a:xfrm>
          <a:prstGeom prst="rect">
            <a:avLst/>
          </a:prstGeom>
          <a:noFill/>
          <a:ln/>
        </p:spPr>
        <p:txBody>
          <a:bodyPr wrap="square" lIns="0" tIns="0" rIns="0" bIns="0" rtlCol="0" anchor="t"/>
          <a:lstStyle/>
          <a:p>
            <a:pPr marL="0" indent="0" algn="l">
              <a:lnSpc>
                <a:spcPts val="2300"/>
              </a:lnSpc>
              <a:buNone/>
            </a:pPr>
            <a:r>
              <a:rPr lang="en-US" sz="1450" dirty="0">
                <a:solidFill>
                  <a:srgbClr val="4A4A45"/>
                </a:solidFill>
                <a:latin typeface="Lato" pitchFamily="34" charset="0"/>
                <a:ea typeface="Lato" pitchFamily="34" charset="-122"/>
                <a:cs typeface="Lato" pitchFamily="34" charset="-120"/>
              </a:rPr>
              <a:t>GSM, GPRS і LTE для сенсорів, які не вимагають підключення до агрегатору.</a:t>
            </a:r>
            <a:endParaRPr lang="en-US" sz="1450" dirty="0"/>
          </a:p>
        </p:txBody>
      </p:sp>
      <p:sp>
        <p:nvSpPr>
          <p:cNvPr id="20" name="Text 14"/>
          <p:cNvSpPr/>
          <p:nvPr/>
        </p:nvSpPr>
        <p:spPr>
          <a:xfrm>
            <a:off x="744260" y="6825377"/>
            <a:ext cx="13141881" cy="892969"/>
          </a:xfrm>
          <a:prstGeom prst="rect">
            <a:avLst/>
          </a:prstGeom>
          <a:noFill/>
          <a:ln/>
        </p:spPr>
        <p:txBody>
          <a:bodyPr wrap="square" lIns="0" tIns="0" rIns="0" bIns="0" rtlCol="0" anchor="t"/>
          <a:lstStyle/>
          <a:p>
            <a:pPr marL="0" indent="0" algn="l">
              <a:lnSpc>
                <a:spcPts val="2300"/>
              </a:lnSpc>
              <a:buNone/>
            </a:pPr>
            <a:r>
              <a:rPr lang="en-US" sz="1450" dirty="0">
                <a:solidFill>
                  <a:srgbClr val="4A4A45"/>
                </a:solidFill>
                <a:latin typeface="Lato" pitchFamily="34" charset="0"/>
                <a:ea typeface="Lato" pitchFamily="34" charset="-122"/>
                <a:cs typeface="Lato" pitchFamily="34" charset="-120"/>
              </a:rPr>
              <a:t>Сенсори, які характеризуються </a:t>
            </a:r>
            <a:r>
              <a:rPr lang="en-US" sz="1450" b="1" dirty="0">
                <a:solidFill>
                  <a:srgbClr val="4A4A45"/>
                </a:solidFill>
                <a:latin typeface="Lato" pitchFamily="34" charset="0"/>
                <a:ea typeface="Lato" pitchFamily="34" charset="-122"/>
                <a:cs typeface="Lato" pitchFamily="34" charset="-120"/>
              </a:rPr>
              <a:t>низьким енергоспоживанням і низькою швидкістю передачі даних</a:t>
            </a:r>
            <a:r>
              <a:rPr lang="en-US" sz="1450" dirty="0">
                <a:solidFill>
                  <a:srgbClr val="4A4A45"/>
                </a:solidFill>
                <a:latin typeface="Lato" pitchFamily="34" charset="0"/>
                <a:ea typeface="Lato" pitchFamily="34" charset="-122"/>
                <a:cs typeface="Lato" pitchFamily="34" charset="-120"/>
              </a:rPr>
              <a:t>, утворюють широко відомі бездротові сенсорні мережі (WSN). WSN набирають все більшої популярності, оскільки вони можуть містити набагато більше сенсорів з підтримкою роботи від батареї і охоплювати великі площі.</a:t>
            </a:r>
            <a:endParaRPr lang="en-US" sz="14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634603" y="436245"/>
            <a:ext cx="4167068" cy="495895"/>
          </a:xfrm>
          <a:prstGeom prst="rect">
            <a:avLst/>
          </a:prstGeom>
          <a:noFill/>
          <a:ln/>
        </p:spPr>
        <p:txBody>
          <a:bodyPr wrap="none" lIns="0" tIns="0" rIns="0" bIns="0" rtlCol="0" anchor="t"/>
          <a:lstStyle/>
          <a:p>
            <a:pPr marL="0" indent="0" algn="l">
              <a:lnSpc>
                <a:spcPts val="3900"/>
              </a:lnSpc>
              <a:buNone/>
            </a:pPr>
            <a:r>
              <a:rPr lang="en-US" sz="3100" b="1" dirty="0">
                <a:solidFill>
                  <a:srgbClr val="282824"/>
                </a:solidFill>
                <a:latin typeface="Lato Bold" pitchFamily="34" charset="0"/>
                <a:ea typeface="Lato Bold" pitchFamily="34" charset="-122"/>
                <a:cs typeface="Lato Bold" pitchFamily="34" charset="-120"/>
              </a:rPr>
              <a:t>Інтернет наноречей</a:t>
            </a:r>
            <a:endParaRPr lang="en-US" sz="3100" dirty="0"/>
          </a:p>
        </p:txBody>
      </p:sp>
      <p:pic>
        <p:nvPicPr>
          <p:cNvPr id="3" name="Image 0" descr="preencoded.png"/>
          <p:cNvPicPr>
            <a:picLocks noChangeAspect="1"/>
          </p:cNvPicPr>
          <p:nvPr/>
        </p:nvPicPr>
        <p:blipFill>
          <a:blip r:embed="rId3"/>
          <a:stretch>
            <a:fillRect/>
          </a:stretch>
        </p:blipFill>
        <p:spPr>
          <a:xfrm>
            <a:off x="626983" y="1348620"/>
            <a:ext cx="5112306" cy="6430089"/>
          </a:xfrm>
          <a:prstGeom prst="rect">
            <a:avLst/>
          </a:prstGeom>
        </p:spPr>
      </p:pic>
      <p:sp>
        <p:nvSpPr>
          <p:cNvPr id="4" name="Text 1"/>
          <p:cNvSpPr/>
          <p:nvPr/>
        </p:nvSpPr>
        <p:spPr>
          <a:xfrm>
            <a:off x="7603034" y="6266754"/>
            <a:ext cx="2081332" cy="247888"/>
          </a:xfrm>
          <a:prstGeom prst="rect">
            <a:avLst/>
          </a:prstGeom>
          <a:noFill/>
          <a:ln/>
        </p:spPr>
        <p:txBody>
          <a:bodyPr wrap="none" lIns="0" tIns="0" rIns="0" bIns="0" rtlCol="0" anchor="t"/>
          <a:lstStyle/>
          <a:p>
            <a:pPr marL="0" indent="0" algn="l">
              <a:lnSpc>
                <a:spcPts val="1950"/>
              </a:lnSpc>
              <a:buNone/>
            </a:pPr>
            <a:r>
              <a:rPr lang="en-US" sz="1550" b="1" dirty="0">
                <a:solidFill>
                  <a:srgbClr val="282824"/>
                </a:solidFill>
                <a:latin typeface="Lato Bold" pitchFamily="34" charset="0"/>
                <a:ea typeface="Lato Bold" pitchFamily="34" charset="-122"/>
                <a:cs typeface="Lato Bold" pitchFamily="34" charset="-120"/>
              </a:rPr>
              <a:t>Нанотехнології в IoT</a:t>
            </a:r>
            <a:endParaRPr lang="en-US" sz="1550" dirty="0"/>
          </a:p>
        </p:txBody>
      </p:sp>
      <p:sp>
        <p:nvSpPr>
          <p:cNvPr id="5" name="Text 2"/>
          <p:cNvSpPr/>
          <p:nvPr/>
        </p:nvSpPr>
        <p:spPr>
          <a:xfrm>
            <a:off x="6908793" y="6763345"/>
            <a:ext cx="5112306" cy="1015365"/>
          </a:xfrm>
          <a:prstGeom prst="rect">
            <a:avLst/>
          </a:prstGeom>
          <a:noFill/>
          <a:ln/>
        </p:spPr>
        <p:txBody>
          <a:bodyPr wrap="square" lIns="0" tIns="0" rIns="0" bIns="0" rtlCol="0" anchor="t"/>
          <a:lstStyle/>
          <a:p>
            <a:pPr marL="0" indent="0" algn="l">
              <a:lnSpc>
                <a:spcPts val="1950"/>
              </a:lnSpc>
              <a:buNone/>
            </a:pPr>
            <a:r>
              <a:rPr lang="en-US" sz="1200" dirty="0">
                <a:solidFill>
                  <a:srgbClr val="4A4A45"/>
                </a:solidFill>
                <a:latin typeface="Lato" pitchFamily="34" charset="0"/>
                <a:ea typeface="Lato" pitchFamily="34" charset="-122"/>
                <a:cs typeface="Lato" pitchFamily="34" charset="-120"/>
              </a:rPr>
              <a:t>Нанотехнології привели до розробки мініатюрних пристроїв, розміри яких варіюються від одного до декількох сотень нанометрів. Наномашини складаються з нанокомпонентів і представляють собою окремі функціональні блоки.</a:t>
            </a:r>
            <a:endParaRPr lang="en-US" sz="1200" dirty="0"/>
          </a:p>
        </p:txBody>
      </p:sp>
      <p:sp>
        <p:nvSpPr>
          <p:cNvPr id="6" name="Text 3"/>
          <p:cNvSpPr/>
          <p:nvPr/>
        </p:nvSpPr>
        <p:spPr>
          <a:xfrm>
            <a:off x="6141482" y="1328737"/>
            <a:ext cx="3127296" cy="297418"/>
          </a:xfrm>
          <a:prstGeom prst="rect">
            <a:avLst/>
          </a:prstGeom>
          <a:noFill/>
          <a:ln/>
        </p:spPr>
        <p:txBody>
          <a:bodyPr wrap="none" lIns="0" tIns="0" rIns="0" bIns="0" rtlCol="0" anchor="t"/>
          <a:lstStyle/>
          <a:p>
            <a:pPr marL="0" indent="0" algn="l">
              <a:lnSpc>
                <a:spcPts val="2300"/>
              </a:lnSpc>
              <a:buNone/>
            </a:pPr>
            <a:r>
              <a:rPr lang="en-US" sz="1850" b="1" dirty="0">
                <a:solidFill>
                  <a:srgbClr val="282824"/>
                </a:solidFill>
                <a:latin typeface="Lato Bold" pitchFamily="34" charset="0"/>
                <a:ea typeface="Lato Bold" pitchFamily="34" charset="-122"/>
                <a:cs typeface="Lato Bold" pitchFamily="34" charset="-120"/>
              </a:rPr>
              <a:t>Компоненти архітектури</a:t>
            </a:r>
            <a:endParaRPr lang="en-US" sz="1850" dirty="0"/>
          </a:p>
        </p:txBody>
      </p:sp>
      <p:sp>
        <p:nvSpPr>
          <p:cNvPr id="7" name="Text 4"/>
          <p:cNvSpPr/>
          <p:nvPr/>
        </p:nvSpPr>
        <p:spPr>
          <a:xfrm>
            <a:off x="6141482" y="1784747"/>
            <a:ext cx="7861935" cy="507683"/>
          </a:xfrm>
          <a:prstGeom prst="rect">
            <a:avLst/>
          </a:prstGeom>
          <a:noFill/>
          <a:ln/>
        </p:spPr>
        <p:txBody>
          <a:bodyPr wrap="square" lIns="0" tIns="0" rIns="0" bIns="0" rtlCol="0" anchor="t"/>
          <a:lstStyle/>
          <a:p>
            <a:pPr marL="342900" indent="-342900" algn="l">
              <a:lnSpc>
                <a:spcPts val="1950"/>
              </a:lnSpc>
              <a:buSzPct val="100000"/>
              <a:buChar char="•"/>
            </a:pPr>
            <a:r>
              <a:rPr lang="en-US" sz="1200" b="1" dirty="0">
                <a:solidFill>
                  <a:srgbClr val="4A4A45"/>
                </a:solidFill>
                <a:latin typeface="Lato" pitchFamily="34" charset="0"/>
                <a:ea typeface="Lato" pitchFamily="34" charset="-122"/>
                <a:cs typeface="Lato" pitchFamily="34" charset="-120"/>
              </a:rPr>
              <a:t>Нано-вузли</a:t>
            </a:r>
            <a:r>
              <a:rPr lang="en-US" sz="1200" dirty="0">
                <a:solidFill>
                  <a:srgbClr val="4A4A45"/>
                </a:solidFill>
                <a:latin typeface="Lato" pitchFamily="34" charset="0"/>
                <a:ea typeface="Lato" pitchFamily="34" charset="-122"/>
                <a:cs typeface="Lato" pitchFamily="34" charset="-120"/>
              </a:rPr>
              <a:t> – мініатюрні та найпростіші нано-пристрої з обмеженою пам'яттю і дальністю передачі</a:t>
            </a:r>
            <a:endParaRPr lang="en-US" sz="1200" dirty="0"/>
          </a:p>
        </p:txBody>
      </p:sp>
      <p:sp>
        <p:nvSpPr>
          <p:cNvPr id="8" name="Text 5"/>
          <p:cNvSpPr/>
          <p:nvPr/>
        </p:nvSpPr>
        <p:spPr>
          <a:xfrm>
            <a:off x="6141482" y="2347913"/>
            <a:ext cx="7861935" cy="253841"/>
          </a:xfrm>
          <a:prstGeom prst="rect">
            <a:avLst/>
          </a:prstGeom>
          <a:noFill/>
          <a:ln/>
        </p:spPr>
        <p:txBody>
          <a:bodyPr wrap="none" lIns="0" tIns="0" rIns="0" bIns="0" rtlCol="0" anchor="t"/>
          <a:lstStyle/>
          <a:p>
            <a:pPr marL="342900" indent="-342900" algn="l">
              <a:lnSpc>
                <a:spcPts val="1950"/>
              </a:lnSpc>
              <a:buSzPct val="100000"/>
              <a:buChar char="•"/>
            </a:pPr>
            <a:r>
              <a:rPr lang="en-US" sz="1200" b="1" dirty="0">
                <a:solidFill>
                  <a:srgbClr val="4A4A45"/>
                </a:solidFill>
                <a:latin typeface="Lato" pitchFamily="34" charset="0"/>
                <a:ea typeface="Lato" pitchFamily="34" charset="-122"/>
                <a:cs typeface="Lato" pitchFamily="34" charset="-120"/>
              </a:rPr>
              <a:t>Нано-шлюзи</a:t>
            </a:r>
            <a:r>
              <a:rPr lang="en-US" sz="1200" dirty="0">
                <a:solidFill>
                  <a:srgbClr val="4A4A45"/>
                </a:solidFill>
                <a:latin typeface="Lato" pitchFamily="34" charset="0"/>
                <a:ea typeface="Lato" pitchFamily="34" charset="-122"/>
                <a:cs typeface="Lato" pitchFamily="34" charset="-120"/>
              </a:rPr>
              <a:t> – пристрої з високою продуктивністю для збору інформації від нано-вузлів</a:t>
            </a:r>
            <a:endParaRPr lang="en-US" sz="1200" dirty="0"/>
          </a:p>
        </p:txBody>
      </p:sp>
      <p:sp>
        <p:nvSpPr>
          <p:cNvPr id="9" name="Text 6"/>
          <p:cNvSpPr/>
          <p:nvPr/>
        </p:nvSpPr>
        <p:spPr>
          <a:xfrm>
            <a:off x="6141482" y="2657237"/>
            <a:ext cx="7861935" cy="253841"/>
          </a:xfrm>
          <a:prstGeom prst="rect">
            <a:avLst/>
          </a:prstGeom>
          <a:noFill/>
          <a:ln/>
        </p:spPr>
        <p:txBody>
          <a:bodyPr wrap="none" lIns="0" tIns="0" rIns="0" bIns="0" rtlCol="0" anchor="t"/>
          <a:lstStyle/>
          <a:p>
            <a:pPr marL="342900" indent="-342900" algn="l">
              <a:lnSpc>
                <a:spcPts val="1950"/>
              </a:lnSpc>
              <a:buSzPct val="100000"/>
              <a:buChar char="•"/>
            </a:pPr>
            <a:r>
              <a:rPr lang="en-US" sz="1200" b="1" dirty="0">
                <a:solidFill>
                  <a:srgbClr val="4A4A45"/>
                </a:solidFill>
                <a:latin typeface="Lato" pitchFamily="34" charset="0"/>
                <a:ea typeface="Lato" pitchFamily="34" charset="-122"/>
                <a:cs typeface="Lato" pitchFamily="34" charset="-120"/>
              </a:rPr>
              <a:t>Нано-мікро інтерфейси</a:t>
            </a:r>
            <a:r>
              <a:rPr lang="en-US" sz="1200" dirty="0">
                <a:solidFill>
                  <a:srgbClr val="4A4A45"/>
                </a:solidFill>
                <a:latin typeface="Lato" pitchFamily="34" charset="0"/>
                <a:ea typeface="Lato" pitchFamily="34" charset="-122"/>
                <a:cs typeface="Lato" pitchFamily="34" charset="-120"/>
              </a:rPr>
              <a:t> – збирають інформацію від нано-шлюзів і передають її у зовнішні мережі</a:t>
            </a:r>
            <a:endParaRPr lang="en-US" sz="1200" dirty="0"/>
          </a:p>
        </p:txBody>
      </p:sp>
      <p:sp>
        <p:nvSpPr>
          <p:cNvPr id="10" name="Text 7"/>
          <p:cNvSpPr/>
          <p:nvPr/>
        </p:nvSpPr>
        <p:spPr>
          <a:xfrm>
            <a:off x="6141482" y="2966561"/>
            <a:ext cx="7861935" cy="253841"/>
          </a:xfrm>
          <a:prstGeom prst="rect">
            <a:avLst/>
          </a:prstGeom>
          <a:noFill/>
          <a:ln/>
        </p:spPr>
        <p:txBody>
          <a:bodyPr wrap="none" lIns="0" tIns="0" rIns="0" bIns="0" rtlCol="0" anchor="t"/>
          <a:lstStyle/>
          <a:p>
            <a:pPr marL="342900" indent="-342900" algn="l">
              <a:lnSpc>
                <a:spcPts val="1950"/>
              </a:lnSpc>
              <a:buSzPct val="100000"/>
              <a:buChar char="•"/>
            </a:pPr>
            <a:r>
              <a:rPr lang="en-US" sz="1200" b="1" dirty="0">
                <a:solidFill>
                  <a:srgbClr val="4A4A45"/>
                </a:solidFill>
                <a:latin typeface="Lato" pitchFamily="34" charset="0"/>
                <a:ea typeface="Lato" pitchFamily="34" charset="-122"/>
                <a:cs typeface="Lato" pitchFamily="34" charset="-120"/>
              </a:rPr>
              <a:t>Шлюз</a:t>
            </a:r>
            <a:r>
              <a:rPr lang="en-US" sz="1200" dirty="0">
                <a:solidFill>
                  <a:srgbClr val="4A4A45"/>
                </a:solidFill>
                <a:latin typeface="Lato" pitchFamily="34" charset="0"/>
                <a:ea typeface="Lato" pitchFamily="34" charset="-122"/>
                <a:cs typeface="Lato" pitchFamily="34" charset="-120"/>
              </a:rPr>
              <a:t> – здійснює контроль всієї нано-мережі через мережу Інтернет</a:t>
            </a:r>
            <a:endParaRPr lang="en-US" sz="1200" dirty="0"/>
          </a:p>
        </p:txBody>
      </p:sp>
      <p:sp>
        <p:nvSpPr>
          <p:cNvPr id="11" name="Text 8"/>
          <p:cNvSpPr/>
          <p:nvPr/>
        </p:nvSpPr>
        <p:spPr>
          <a:xfrm>
            <a:off x="6141482" y="3378994"/>
            <a:ext cx="2502218" cy="247888"/>
          </a:xfrm>
          <a:prstGeom prst="rect">
            <a:avLst/>
          </a:prstGeom>
          <a:noFill/>
          <a:ln/>
        </p:spPr>
        <p:txBody>
          <a:bodyPr wrap="none" lIns="0" tIns="0" rIns="0" bIns="0" rtlCol="0" anchor="t"/>
          <a:lstStyle/>
          <a:p>
            <a:pPr marL="0" indent="0" algn="l">
              <a:lnSpc>
                <a:spcPts val="1950"/>
              </a:lnSpc>
              <a:buNone/>
            </a:pPr>
            <a:r>
              <a:rPr lang="en-US" sz="1550" b="1" dirty="0">
                <a:solidFill>
                  <a:srgbClr val="282824"/>
                </a:solidFill>
                <a:latin typeface="Lato Bold" pitchFamily="34" charset="0"/>
                <a:ea typeface="Lato Bold" pitchFamily="34" charset="-122"/>
                <a:cs typeface="Lato Bold" pitchFamily="34" charset="-120"/>
              </a:rPr>
              <a:t>Приклади застосування</a:t>
            </a:r>
            <a:endParaRPr lang="en-US" sz="1550" dirty="0"/>
          </a:p>
        </p:txBody>
      </p:sp>
      <p:sp>
        <p:nvSpPr>
          <p:cNvPr id="12" name="Text 9"/>
          <p:cNvSpPr/>
          <p:nvPr/>
        </p:nvSpPr>
        <p:spPr>
          <a:xfrm>
            <a:off x="6141482" y="3785473"/>
            <a:ext cx="7861935" cy="761524"/>
          </a:xfrm>
          <a:prstGeom prst="rect">
            <a:avLst/>
          </a:prstGeom>
          <a:noFill/>
          <a:ln/>
        </p:spPr>
        <p:txBody>
          <a:bodyPr wrap="square" lIns="0" tIns="0" rIns="0" bIns="0" rtlCol="0" anchor="t"/>
          <a:lstStyle/>
          <a:p>
            <a:pPr marL="0" indent="0" algn="l">
              <a:lnSpc>
                <a:spcPts val="1950"/>
              </a:lnSpc>
              <a:buNone/>
            </a:pPr>
            <a:r>
              <a:rPr lang="en-US" sz="1200" dirty="0">
                <a:solidFill>
                  <a:srgbClr val="4A4A45"/>
                </a:solidFill>
                <a:latin typeface="Lato" pitchFamily="34" charset="0"/>
                <a:ea typeface="Lato" pitchFamily="34" charset="-122"/>
                <a:cs typeface="Lato" pitchFamily="34" charset="-120"/>
              </a:rPr>
              <a:t>Мережа на тілі людини для моніторингу показників здоров'я, сучасні офісні мережі, що з'єднують безліч різних пристроїв. Біологічні нано-сенсори забезпечують інтерфейс між біологічним середовищем людини і електронними нано-пристроями.</a:t>
            </a:r>
            <a:endParaRPr lang="en-US" sz="1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109073"/>
          </a:xfrm>
          <a:prstGeom prst="rect">
            <a:avLst/>
          </a:prstGeom>
        </p:spPr>
      </p:pic>
      <p:sp>
        <p:nvSpPr>
          <p:cNvPr id="3" name="Text 0"/>
          <p:cNvSpPr/>
          <p:nvPr/>
        </p:nvSpPr>
        <p:spPr>
          <a:xfrm>
            <a:off x="674846" y="2573655"/>
            <a:ext cx="7521297" cy="527209"/>
          </a:xfrm>
          <a:prstGeom prst="rect">
            <a:avLst/>
          </a:prstGeom>
          <a:noFill/>
          <a:ln/>
        </p:spPr>
        <p:txBody>
          <a:bodyPr wrap="none" lIns="0" tIns="0" rIns="0" bIns="0" rtlCol="0" anchor="t"/>
          <a:lstStyle/>
          <a:p>
            <a:pPr marL="0" indent="0" algn="l">
              <a:lnSpc>
                <a:spcPts val="4150"/>
              </a:lnSpc>
              <a:buNone/>
            </a:pPr>
            <a:r>
              <a:rPr lang="en-US" sz="3300" b="1" dirty="0">
                <a:solidFill>
                  <a:srgbClr val="282824"/>
                </a:solidFill>
                <a:latin typeface="Lato Bold" pitchFamily="34" charset="0"/>
                <a:ea typeface="Lato Bold" pitchFamily="34" charset="-122"/>
                <a:cs typeface="Lato Bold" pitchFamily="34" charset="-120"/>
              </a:rPr>
              <a:t>Когнітивний Інтернет речей (CIoT)</a:t>
            </a:r>
            <a:endParaRPr lang="en-US" sz="3300" dirty="0"/>
          </a:p>
        </p:txBody>
      </p:sp>
      <p:sp>
        <p:nvSpPr>
          <p:cNvPr id="4" name="Text 1"/>
          <p:cNvSpPr/>
          <p:nvPr/>
        </p:nvSpPr>
        <p:spPr>
          <a:xfrm>
            <a:off x="674846" y="3353872"/>
            <a:ext cx="13280708" cy="539829"/>
          </a:xfrm>
          <a:prstGeom prst="rect">
            <a:avLst/>
          </a:prstGeom>
          <a:noFill/>
          <a:ln/>
        </p:spPr>
        <p:txBody>
          <a:bodyPr wrap="square" lIns="0" tIns="0" rIns="0" bIns="0" rtlCol="0" anchor="t"/>
          <a:lstStyle/>
          <a:p>
            <a:pPr marL="0" indent="0" algn="l">
              <a:lnSpc>
                <a:spcPts val="2100"/>
              </a:lnSpc>
              <a:buNone/>
            </a:pPr>
            <a:r>
              <a:rPr lang="en-US" sz="1300" dirty="0">
                <a:solidFill>
                  <a:srgbClr val="4A4A45"/>
                </a:solidFill>
                <a:latin typeface="Lato" pitchFamily="34" charset="0"/>
                <a:ea typeface="Lato" pitchFamily="34" charset="-122"/>
                <a:cs typeface="Lato" pitchFamily="34" charset="-120"/>
              </a:rPr>
              <a:t>Інтернет речей є відкритою парадигмою, яка надзвичайно сприйнятлива і адаптивна для нових принципів і архітектур. Використання принципів і методів </a:t>
            </a:r>
            <a:r>
              <a:rPr lang="en-US" sz="1300" b="1" dirty="0">
                <a:solidFill>
                  <a:srgbClr val="4A4A45"/>
                </a:solidFill>
                <a:latin typeface="Lato" pitchFamily="34" charset="0"/>
                <a:ea typeface="Lato" pitchFamily="34" charset="-122"/>
                <a:cs typeface="Lato" pitchFamily="34" charset="-120"/>
              </a:rPr>
              <a:t>когнітивності</a:t>
            </a:r>
            <a:r>
              <a:rPr lang="en-US" sz="1300" dirty="0">
                <a:solidFill>
                  <a:srgbClr val="4A4A45"/>
                </a:solidFill>
                <a:latin typeface="Lato" pitchFamily="34" charset="0"/>
                <a:ea typeface="Lato" pitchFamily="34" charset="-122"/>
                <a:cs typeface="Lato" pitchFamily="34" charset="-120"/>
              </a:rPr>
              <a:t> (пізнання, вивчення, усвідомлення) шляхом створення когнітивного Інтернету речей є надзвичайно плідним напрямком.</a:t>
            </a:r>
            <a:endParaRPr lang="en-US" sz="1300" dirty="0"/>
          </a:p>
        </p:txBody>
      </p:sp>
      <p:pic>
        <p:nvPicPr>
          <p:cNvPr id="5"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4846" y="4083487"/>
            <a:ext cx="421719" cy="421719"/>
          </a:xfrm>
          <a:prstGeom prst="rect">
            <a:avLst/>
          </a:prstGeom>
        </p:spPr>
      </p:pic>
      <p:sp>
        <p:nvSpPr>
          <p:cNvPr id="6" name="Text 2"/>
          <p:cNvSpPr/>
          <p:nvPr/>
        </p:nvSpPr>
        <p:spPr>
          <a:xfrm>
            <a:off x="674846" y="4716066"/>
            <a:ext cx="3136702" cy="263485"/>
          </a:xfrm>
          <a:prstGeom prst="rect">
            <a:avLst/>
          </a:prstGeom>
          <a:noFill/>
          <a:ln/>
        </p:spPr>
        <p:txBody>
          <a:bodyPr wrap="none" lIns="0" tIns="0" rIns="0" bIns="0" rtlCol="0" anchor="t"/>
          <a:lstStyle/>
          <a:p>
            <a:pPr marL="0" indent="0" algn="l">
              <a:lnSpc>
                <a:spcPts val="2050"/>
              </a:lnSpc>
              <a:buNone/>
            </a:pPr>
            <a:r>
              <a:rPr lang="en-US" sz="1650" b="1" dirty="0">
                <a:solidFill>
                  <a:srgbClr val="4A4A45"/>
                </a:solidFill>
                <a:latin typeface="Lato Bold" pitchFamily="34" charset="0"/>
                <a:ea typeface="Lato Bold" pitchFamily="34" charset="-122"/>
                <a:cs typeface="Lato Bold" pitchFamily="34" charset="-120"/>
              </a:rPr>
              <a:t>Самоаналіз і реконфігурація</a:t>
            </a:r>
            <a:endParaRPr lang="en-US" sz="1650" dirty="0"/>
          </a:p>
        </p:txBody>
      </p:sp>
      <p:sp>
        <p:nvSpPr>
          <p:cNvPr id="7" name="Text 3"/>
          <p:cNvSpPr/>
          <p:nvPr/>
        </p:nvSpPr>
        <p:spPr>
          <a:xfrm>
            <a:off x="674846" y="5080754"/>
            <a:ext cx="6534864" cy="539829"/>
          </a:xfrm>
          <a:prstGeom prst="rect">
            <a:avLst/>
          </a:prstGeom>
          <a:noFill/>
          <a:ln/>
        </p:spPr>
        <p:txBody>
          <a:bodyPr wrap="square" lIns="0" tIns="0" rIns="0" bIns="0" rtlCol="0" anchor="t"/>
          <a:lstStyle/>
          <a:p>
            <a:pPr marL="0" indent="0" algn="l">
              <a:lnSpc>
                <a:spcPts val="2100"/>
              </a:lnSpc>
              <a:buNone/>
            </a:pPr>
            <a:r>
              <a:rPr lang="en-US" sz="1300" dirty="0">
                <a:solidFill>
                  <a:srgbClr val="4A4A45"/>
                </a:solidFill>
                <a:latin typeface="Lato" pitchFamily="34" charset="0"/>
                <a:ea typeface="Lato" pitchFamily="34" charset="-122"/>
                <a:cs typeface="Lato" pitchFamily="34" charset="-120"/>
              </a:rPr>
              <a:t>Здатність до самоаналізу і реконфігурації з урахуванням наявного оточення та досягнення цілей, обумовлених виконуваними завданнями.</a:t>
            </a:r>
            <a:endParaRPr lang="en-US" sz="1300" dirty="0"/>
          </a:p>
        </p:txBody>
      </p:sp>
      <p:pic>
        <p:nvPicPr>
          <p:cNvPr id="8"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20570" y="4083487"/>
            <a:ext cx="421719" cy="421719"/>
          </a:xfrm>
          <a:prstGeom prst="rect">
            <a:avLst/>
          </a:prstGeom>
        </p:spPr>
      </p:pic>
      <p:sp>
        <p:nvSpPr>
          <p:cNvPr id="9" name="Text 4"/>
          <p:cNvSpPr/>
          <p:nvPr/>
        </p:nvSpPr>
        <p:spPr>
          <a:xfrm>
            <a:off x="7420570" y="4716066"/>
            <a:ext cx="2109073" cy="263485"/>
          </a:xfrm>
          <a:prstGeom prst="rect">
            <a:avLst/>
          </a:prstGeom>
          <a:noFill/>
          <a:ln/>
        </p:spPr>
        <p:txBody>
          <a:bodyPr wrap="none" lIns="0" tIns="0" rIns="0" bIns="0" rtlCol="0" anchor="t"/>
          <a:lstStyle/>
          <a:p>
            <a:pPr marL="0" indent="0" algn="l">
              <a:lnSpc>
                <a:spcPts val="2050"/>
              </a:lnSpc>
              <a:buNone/>
            </a:pPr>
            <a:r>
              <a:rPr lang="en-US" sz="1650" b="1" dirty="0">
                <a:solidFill>
                  <a:srgbClr val="4A4A45"/>
                </a:solidFill>
                <a:latin typeface="Lato Bold" pitchFamily="34" charset="0"/>
                <a:ea typeface="Lato Bold" pitchFamily="34" charset="-122"/>
                <a:cs typeface="Lato Bold" pitchFamily="34" charset="-120"/>
              </a:rPr>
              <a:t>Адаптація до умов</a:t>
            </a:r>
            <a:endParaRPr lang="en-US" sz="1650" dirty="0"/>
          </a:p>
        </p:txBody>
      </p:sp>
      <p:sp>
        <p:nvSpPr>
          <p:cNvPr id="10" name="Text 5"/>
          <p:cNvSpPr/>
          <p:nvPr/>
        </p:nvSpPr>
        <p:spPr>
          <a:xfrm>
            <a:off x="7420570" y="5080754"/>
            <a:ext cx="6534983" cy="539829"/>
          </a:xfrm>
          <a:prstGeom prst="rect">
            <a:avLst/>
          </a:prstGeom>
          <a:noFill/>
          <a:ln/>
        </p:spPr>
        <p:txBody>
          <a:bodyPr wrap="square" lIns="0" tIns="0" rIns="0" bIns="0" rtlCol="0" anchor="t"/>
          <a:lstStyle/>
          <a:p>
            <a:pPr marL="0" indent="0" algn="l">
              <a:lnSpc>
                <a:spcPts val="2100"/>
              </a:lnSpc>
              <a:buNone/>
            </a:pPr>
            <a:r>
              <a:rPr lang="en-US" sz="1300" dirty="0">
                <a:solidFill>
                  <a:srgbClr val="4A4A45"/>
                </a:solidFill>
                <a:latin typeface="Lato" pitchFamily="34" charset="0"/>
                <a:ea typeface="Lato" pitchFamily="34" charset="-122"/>
                <a:cs typeface="Lato" pitchFamily="34" charset="-120"/>
              </a:rPr>
              <a:t>Здатність адаптувати свій стан згідно наявним умовам або подіям, на основі певних критеріїв і знань про попередні стани.</a:t>
            </a:r>
            <a:endParaRPr lang="en-US" sz="1300" dirty="0"/>
          </a:p>
        </p:txBody>
      </p:sp>
      <p:pic>
        <p:nvPicPr>
          <p:cNvPr id="11"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4846" y="5958007"/>
            <a:ext cx="421719" cy="421719"/>
          </a:xfrm>
          <a:prstGeom prst="rect">
            <a:avLst/>
          </a:prstGeom>
        </p:spPr>
      </p:pic>
      <p:sp>
        <p:nvSpPr>
          <p:cNvPr id="12" name="Text 6"/>
          <p:cNvSpPr/>
          <p:nvPr/>
        </p:nvSpPr>
        <p:spPr>
          <a:xfrm>
            <a:off x="674846" y="6590586"/>
            <a:ext cx="2338864" cy="263485"/>
          </a:xfrm>
          <a:prstGeom prst="rect">
            <a:avLst/>
          </a:prstGeom>
          <a:noFill/>
          <a:ln/>
        </p:spPr>
        <p:txBody>
          <a:bodyPr wrap="none" lIns="0" tIns="0" rIns="0" bIns="0" rtlCol="0" anchor="t"/>
          <a:lstStyle/>
          <a:p>
            <a:pPr marL="0" indent="0" algn="l">
              <a:lnSpc>
                <a:spcPts val="2050"/>
              </a:lnSpc>
              <a:buNone/>
            </a:pPr>
            <a:r>
              <a:rPr lang="en-US" sz="1650" b="1" dirty="0">
                <a:solidFill>
                  <a:srgbClr val="4A4A45"/>
                </a:solidFill>
                <a:latin typeface="Lato Bold" pitchFamily="34" charset="0"/>
                <a:ea typeface="Lato Bold" pitchFamily="34" charset="-122"/>
                <a:cs typeface="Lato Bold" pitchFamily="34" charset="-120"/>
              </a:rPr>
              <a:t>Динамічна топологія</a:t>
            </a:r>
            <a:endParaRPr lang="en-US" sz="1650" dirty="0"/>
          </a:p>
        </p:txBody>
      </p:sp>
      <p:sp>
        <p:nvSpPr>
          <p:cNvPr id="13" name="Text 7"/>
          <p:cNvSpPr/>
          <p:nvPr/>
        </p:nvSpPr>
        <p:spPr>
          <a:xfrm>
            <a:off x="674846" y="6955274"/>
            <a:ext cx="6534864" cy="539829"/>
          </a:xfrm>
          <a:prstGeom prst="rect">
            <a:avLst/>
          </a:prstGeom>
          <a:noFill/>
          <a:ln/>
        </p:spPr>
        <p:txBody>
          <a:bodyPr wrap="square" lIns="0" tIns="0" rIns="0" bIns="0" rtlCol="0" anchor="t"/>
          <a:lstStyle/>
          <a:p>
            <a:pPr marL="0" indent="0" algn="l">
              <a:lnSpc>
                <a:spcPts val="2100"/>
              </a:lnSpc>
              <a:buNone/>
            </a:pPr>
            <a:r>
              <a:rPr lang="en-US" sz="1300" dirty="0">
                <a:solidFill>
                  <a:srgbClr val="4A4A45"/>
                </a:solidFill>
                <a:latin typeface="Lato" pitchFamily="34" charset="0"/>
                <a:ea typeface="Lato" pitchFamily="34" charset="-122"/>
                <a:cs typeface="Lato" pitchFamily="34" charset="-120"/>
              </a:rPr>
              <a:t>Можливість динамічно змінювати свою топологію і/або експлуатаційні параметри в відповідності з вимогами конкретного користувача.</a:t>
            </a:r>
            <a:endParaRPr lang="en-US" sz="1300" dirty="0"/>
          </a:p>
        </p:txBody>
      </p:sp>
      <p:pic>
        <p:nvPicPr>
          <p:cNvPr id="14" name="Image 4"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420570" y="5958007"/>
            <a:ext cx="421719" cy="421719"/>
          </a:xfrm>
          <a:prstGeom prst="rect">
            <a:avLst/>
          </a:prstGeom>
        </p:spPr>
      </p:pic>
      <p:sp>
        <p:nvSpPr>
          <p:cNvPr id="15" name="Text 8"/>
          <p:cNvSpPr/>
          <p:nvPr/>
        </p:nvSpPr>
        <p:spPr>
          <a:xfrm>
            <a:off x="7420570" y="6590586"/>
            <a:ext cx="2109073" cy="263485"/>
          </a:xfrm>
          <a:prstGeom prst="rect">
            <a:avLst/>
          </a:prstGeom>
          <a:noFill/>
          <a:ln/>
        </p:spPr>
        <p:txBody>
          <a:bodyPr wrap="none" lIns="0" tIns="0" rIns="0" bIns="0" rtlCol="0" anchor="t"/>
          <a:lstStyle/>
          <a:p>
            <a:pPr marL="0" indent="0" algn="l">
              <a:lnSpc>
                <a:spcPts val="2050"/>
              </a:lnSpc>
              <a:buNone/>
            </a:pPr>
            <a:r>
              <a:rPr lang="en-US" sz="1650" b="1" dirty="0">
                <a:solidFill>
                  <a:srgbClr val="4A4A45"/>
                </a:solidFill>
                <a:latin typeface="Lato Bold" pitchFamily="34" charset="0"/>
                <a:ea typeface="Lato Bold" pitchFamily="34" charset="-122"/>
                <a:cs typeface="Lato Bold" pitchFamily="34" charset="-120"/>
              </a:rPr>
              <a:t>Самоконфігурація</a:t>
            </a:r>
            <a:endParaRPr lang="en-US" sz="1650" dirty="0"/>
          </a:p>
        </p:txBody>
      </p:sp>
      <p:sp>
        <p:nvSpPr>
          <p:cNvPr id="16" name="Text 9"/>
          <p:cNvSpPr/>
          <p:nvPr/>
        </p:nvSpPr>
        <p:spPr>
          <a:xfrm>
            <a:off x="7420570" y="6955274"/>
            <a:ext cx="6534983" cy="809744"/>
          </a:xfrm>
          <a:prstGeom prst="rect">
            <a:avLst/>
          </a:prstGeom>
          <a:noFill/>
          <a:ln/>
        </p:spPr>
        <p:txBody>
          <a:bodyPr wrap="square" lIns="0" tIns="0" rIns="0" bIns="0" rtlCol="0" anchor="t"/>
          <a:lstStyle/>
          <a:p>
            <a:pPr marL="0" indent="0" algn="l">
              <a:lnSpc>
                <a:spcPts val="2100"/>
              </a:lnSpc>
              <a:buNone/>
            </a:pPr>
            <a:r>
              <a:rPr lang="en-US" sz="1300" dirty="0">
                <a:solidFill>
                  <a:srgbClr val="4A4A45"/>
                </a:solidFill>
                <a:latin typeface="Lato" pitchFamily="34" charset="0"/>
                <a:ea typeface="Lato" pitchFamily="34" charset="-122"/>
                <a:cs typeface="Lato" pitchFamily="34" charset="-120"/>
              </a:rPr>
              <a:t>Самоконфігурація з наявністю розподіленого управління на основі правил; можливість самостійного визначення свого поточного стану і планування роботи.</a:t>
            </a:r>
            <a:endParaRPr lang="en-US" sz="13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679728" y="599837"/>
            <a:ext cx="9113639" cy="531019"/>
          </a:xfrm>
          <a:prstGeom prst="rect">
            <a:avLst/>
          </a:prstGeom>
          <a:noFill/>
          <a:ln/>
        </p:spPr>
        <p:txBody>
          <a:bodyPr wrap="none" lIns="0" tIns="0" rIns="0" bIns="0" rtlCol="0" anchor="t"/>
          <a:lstStyle/>
          <a:p>
            <a:pPr marL="0" indent="0" algn="l">
              <a:lnSpc>
                <a:spcPts val="4150"/>
              </a:lnSpc>
              <a:buNone/>
            </a:pPr>
            <a:r>
              <a:rPr lang="en-US" sz="3300" b="1" dirty="0">
                <a:solidFill>
                  <a:srgbClr val="282824"/>
                </a:solidFill>
                <a:latin typeface="Lato Bold" pitchFamily="34" charset="0"/>
                <a:ea typeface="Lato Bold" pitchFamily="34" charset="-122"/>
                <a:cs typeface="Lato Bold" pitchFamily="34" charset="-120"/>
              </a:rPr>
              <a:t>Можливості когнітивних інтернет-речей</a:t>
            </a:r>
            <a:endParaRPr lang="en-US" sz="3300" dirty="0"/>
          </a:p>
        </p:txBody>
      </p:sp>
      <p:sp>
        <p:nvSpPr>
          <p:cNvPr id="3" name="Shape 1"/>
          <p:cNvSpPr/>
          <p:nvPr/>
        </p:nvSpPr>
        <p:spPr>
          <a:xfrm>
            <a:off x="679728" y="1470660"/>
            <a:ext cx="13270944" cy="1296591"/>
          </a:xfrm>
          <a:prstGeom prst="roundRect">
            <a:avLst>
              <a:gd name="adj" fmla="val 1966"/>
            </a:avLst>
          </a:prstGeom>
          <a:solidFill>
            <a:srgbClr val="EFECE6"/>
          </a:solidFill>
          <a:ln w="22860">
            <a:solidFill>
              <a:srgbClr val="CBC5B8"/>
            </a:solidFill>
            <a:prstDash val="solid"/>
          </a:ln>
        </p:spPr>
      </p:sp>
      <p:sp>
        <p:nvSpPr>
          <p:cNvPr id="4" name="Shape 2"/>
          <p:cNvSpPr/>
          <p:nvPr/>
        </p:nvSpPr>
        <p:spPr>
          <a:xfrm>
            <a:off x="702588" y="1493520"/>
            <a:ext cx="679728" cy="1250871"/>
          </a:xfrm>
          <a:prstGeom prst="rect">
            <a:avLst/>
          </a:prstGeom>
          <a:solidFill>
            <a:srgbClr val="E5DFD2"/>
          </a:solidFill>
          <a:ln/>
        </p:spPr>
      </p:sp>
      <p:pic>
        <p:nvPicPr>
          <p:cNvPr id="5"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4995" y="1991439"/>
            <a:ext cx="254913" cy="254913"/>
          </a:xfrm>
          <a:prstGeom prst="rect">
            <a:avLst/>
          </a:prstGeom>
        </p:spPr>
      </p:pic>
      <p:sp>
        <p:nvSpPr>
          <p:cNvPr id="6" name="Text 3"/>
          <p:cNvSpPr/>
          <p:nvPr/>
        </p:nvSpPr>
        <p:spPr>
          <a:xfrm>
            <a:off x="1552218" y="1663422"/>
            <a:ext cx="2687122" cy="265509"/>
          </a:xfrm>
          <a:prstGeom prst="rect">
            <a:avLst/>
          </a:prstGeom>
          <a:noFill/>
          <a:ln/>
        </p:spPr>
        <p:txBody>
          <a:bodyPr wrap="none" lIns="0" tIns="0" rIns="0" bIns="0" rtlCol="0" anchor="t"/>
          <a:lstStyle/>
          <a:p>
            <a:pPr marL="0" indent="0" algn="l">
              <a:lnSpc>
                <a:spcPts val="2050"/>
              </a:lnSpc>
              <a:buNone/>
            </a:pPr>
            <a:r>
              <a:rPr lang="en-US" sz="1650" b="1" dirty="0">
                <a:solidFill>
                  <a:srgbClr val="4A4A45"/>
                </a:solidFill>
                <a:latin typeface="Lato Bold" pitchFamily="34" charset="0"/>
                <a:ea typeface="Lato Bold" pitchFamily="34" charset="-122"/>
                <a:cs typeface="Lato Bold" pitchFamily="34" charset="-120"/>
              </a:rPr>
              <a:t>Знання про середовище</a:t>
            </a:r>
            <a:endParaRPr lang="en-US" sz="1650" dirty="0"/>
          </a:p>
        </p:txBody>
      </p:sp>
      <p:sp>
        <p:nvSpPr>
          <p:cNvPr id="7" name="Text 4"/>
          <p:cNvSpPr/>
          <p:nvPr/>
        </p:nvSpPr>
        <p:spPr>
          <a:xfrm>
            <a:off x="1552218" y="2030849"/>
            <a:ext cx="12205692" cy="543639"/>
          </a:xfrm>
          <a:prstGeom prst="rect">
            <a:avLst/>
          </a:prstGeom>
          <a:noFill/>
          <a:ln/>
        </p:spPr>
        <p:txBody>
          <a:bodyPr wrap="square" lIns="0" tIns="0" rIns="0" bIns="0" rtlCol="0" anchor="t"/>
          <a:lstStyle/>
          <a:p>
            <a:pPr marL="0" indent="0" algn="l">
              <a:lnSpc>
                <a:spcPts val="2100"/>
              </a:lnSpc>
              <a:buNone/>
            </a:pPr>
            <a:r>
              <a:rPr lang="en-US" sz="1300" dirty="0">
                <a:solidFill>
                  <a:srgbClr val="4A4A45"/>
                </a:solidFill>
                <a:latin typeface="Lato" pitchFamily="34" charset="0"/>
                <a:ea typeface="Lato" pitchFamily="34" charset="-122"/>
                <a:cs typeface="Lato" pitchFamily="34" charset="-120"/>
              </a:rPr>
              <a:t>Використання технологій отримання знань про своє операційне та географічне середовище, місцезнаходження за допомогою стандартних технологій позиціонування GPS/ГЛОНАСС.</a:t>
            </a:r>
            <a:endParaRPr lang="en-US" sz="1300" dirty="0"/>
          </a:p>
        </p:txBody>
      </p:sp>
      <p:sp>
        <p:nvSpPr>
          <p:cNvPr id="8" name="Shape 5"/>
          <p:cNvSpPr/>
          <p:nvPr/>
        </p:nvSpPr>
        <p:spPr>
          <a:xfrm>
            <a:off x="679728" y="2937153"/>
            <a:ext cx="13270944" cy="1024771"/>
          </a:xfrm>
          <a:prstGeom prst="roundRect">
            <a:avLst>
              <a:gd name="adj" fmla="val 2488"/>
            </a:avLst>
          </a:prstGeom>
          <a:solidFill>
            <a:srgbClr val="EFECE6"/>
          </a:solidFill>
          <a:ln w="22860">
            <a:solidFill>
              <a:srgbClr val="CBC5B8"/>
            </a:solidFill>
            <a:prstDash val="solid"/>
          </a:ln>
        </p:spPr>
      </p:sp>
      <p:sp>
        <p:nvSpPr>
          <p:cNvPr id="9" name="Shape 6"/>
          <p:cNvSpPr/>
          <p:nvPr/>
        </p:nvSpPr>
        <p:spPr>
          <a:xfrm>
            <a:off x="702588" y="2960013"/>
            <a:ext cx="679728" cy="979051"/>
          </a:xfrm>
          <a:prstGeom prst="rect">
            <a:avLst/>
          </a:prstGeom>
          <a:solidFill>
            <a:srgbClr val="E5DFD2"/>
          </a:solidFill>
          <a:ln/>
        </p:spPr>
      </p:sp>
      <p:pic>
        <p:nvPicPr>
          <p:cNvPr id="10"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4995" y="3321963"/>
            <a:ext cx="254913" cy="254913"/>
          </a:xfrm>
          <a:prstGeom prst="rect">
            <a:avLst/>
          </a:prstGeom>
        </p:spPr>
      </p:pic>
      <p:sp>
        <p:nvSpPr>
          <p:cNvPr id="11" name="Text 7"/>
          <p:cNvSpPr/>
          <p:nvPr/>
        </p:nvSpPr>
        <p:spPr>
          <a:xfrm>
            <a:off x="1552218" y="3129915"/>
            <a:ext cx="2124313" cy="265509"/>
          </a:xfrm>
          <a:prstGeom prst="rect">
            <a:avLst/>
          </a:prstGeom>
          <a:noFill/>
          <a:ln/>
        </p:spPr>
        <p:txBody>
          <a:bodyPr wrap="none" lIns="0" tIns="0" rIns="0" bIns="0" rtlCol="0" anchor="t"/>
          <a:lstStyle/>
          <a:p>
            <a:pPr marL="0" indent="0" algn="l">
              <a:lnSpc>
                <a:spcPts val="2050"/>
              </a:lnSpc>
              <a:buNone/>
            </a:pPr>
            <a:r>
              <a:rPr lang="en-US" sz="1650" b="1" dirty="0">
                <a:solidFill>
                  <a:srgbClr val="4A4A45"/>
                </a:solidFill>
                <a:latin typeface="Lato Bold" pitchFamily="34" charset="0"/>
                <a:ea typeface="Lato Bold" pitchFamily="34" charset="-122"/>
                <a:cs typeface="Lato Bold" pitchFamily="34" charset="-120"/>
              </a:rPr>
              <a:t>Правила взаємодії</a:t>
            </a:r>
            <a:endParaRPr lang="en-US" sz="1650" dirty="0"/>
          </a:p>
        </p:txBody>
      </p:sp>
      <p:sp>
        <p:nvSpPr>
          <p:cNvPr id="12" name="Text 8"/>
          <p:cNvSpPr/>
          <p:nvPr/>
        </p:nvSpPr>
        <p:spPr>
          <a:xfrm>
            <a:off x="1552218" y="3497342"/>
            <a:ext cx="12205692" cy="271820"/>
          </a:xfrm>
          <a:prstGeom prst="rect">
            <a:avLst/>
          </a:prstGeom>
          <a:noFill/>
          <a:ln/>
        </p:spPr>
        <p:txBody>
          <a:bodyPr wrap="none" lIns="0" tIns="0" rIns="0" bIns="0" rtlCol="0" anchor="t"/>
          <a:lstStyle/>
          <a:p>
            <a:pPr marL="0" indent="0" algn="l">
              <a:lnSpc>
                <a:spcPts val="2100"/>
              </a:lnSpc>
              <a:buNone/>
            </a:pPr>
            <a:r>
              <a:rPr lang="en-US" sz="1300" dirty="0">
                <a:solidFill>
                  <a:srgbClr val="4A4A45"/>
                </a:solidFill>
                <a:latin typeface="Lato" pitchFamily="34" charset="0"/>
                <a:ea typeface="Lato" pitchFamily="34" charset="-122"/>
                <a:cs typeface="Lato" pitchFamily="34" charset="-120"/>
              </a:rPr>
              <a:t>Встановлення самостійно або використання готових правил взаємодії між об'єктами (інтернет-речами) для ефективної комунікації.</a:t>
            </a:r>
            <a:endParaRPr lang="en-US" sz="1300" dirty="0"/>
          </a:p>
        </p:txBody>
      </p:sp>
      <p:sp>
        <p:nvSpPr>
          <p:cNvPr id="13" name="Shape 9"/>
          <p:cNvSpPr/>
          <p:nvPr/>
        </p:nvSpPr>
        <p:spPr>
          <a:xfrm>
            <a:off x="679728" y="4131826"/>
            <a:ext cx="13270944" cy="1296591"/>
          </a:xfrm>
          <a:prstGeom prst="roundRect">
            <a:avLst>
              <a:gd name="adj" fmla="val 1966"/>
            </a:avLst>
          </a:prstGeom>
          <a:solidFill>
            <a:srgbClr val="EFECE6"/>
          </a:solidFill>
          <a:ln w="22860">
            <a:solidFill>
              <a:srgbClr val="CBC5B8"/>
            </a:solidFill>
            <a:prstDash val="solid"/>
          </a:ln>
        </p:spPr>
      </p:sp>
      <p:sp>
        <p:nvSpPr>
          <p:cNvPr id="14" name="Shape 10"/>
          <p:cNvSpPr/>
          <p:nvPr/>
        </p:nvSpPr>
        <p:spPr>
          <a:xfrm>
            <a:off x="702588" y="4154686"/>
            <a:ext cx="679728" cy="1250871"/>
          </a:xfrm>
          <a:prstGeom prst="rect">
            <a:avLst/>
          </a:prstGeom>
          <a:solidFill>
            <a:srgbClr val="E5DFD2"/>
          </a:solidFill>
          <a:ln/>
        </p:spPr>
      </p:sp>
      <p:pic>
        <p:nvPicPr>
          <p:cNvPr id="15"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4995" y="4652605"/>
            <a:ext cx="254913" cy="254913"/>
          </a:xfrm>
          <a:prstGeom prst="rect">
            <a:avLst/>
          </a:prstGeom>
        </p:spPr>
      </p:pic>
      <p:sp>
        <p:nvSpPr>
          <p:cNvPr id="16" name="Text 11"/>
          <p:cNvSpPr/>
          <p:nvPr/>
        </p:nvSpPr>
        <p:spPr>
          <a:xfrm>
            <a:off x="1552218" y="4324588"/>
            <a:ext cx="2395061" cy="265509"/>
          </a:xfrm>
          <a:prstGeom prst="rect">
            <a:avLst/>
          </a:prstGeom>
          <a:noFill/>
          <a:ln/>
        </p:spPr>
        <p:txBody>
          <a:bodyPr wrap="none" lIns="0" tIns="0" rIns="0" bIns="0" rtlCol="0" anchor="t"/>
          <a:lstStyle/>
          <a:p>
            <a:pPr marL="0" indent="0" algn="l">
              <a:lnSpc>
                <a:spcPts val="2050"/>
              </a:lnSpc>
              <a:buNone/>
            </a:pPr>
            <a:r>
              <a:rPr lang="en-US" sz="1650" b="1" dirty="0">
                <a:solidFill>
                  <a:srgbClr val="4A4A45"/>
                </a:solidFill>
                <a:latin typeface="Lato Bold" pitchFamily="34" charset="0"/>
                <a:ea typeface="Lato Bold" pitchFamily="34" charset="-122"/>
                <a:cs typeface="Lato Bold" pitchFamily="34" charset="-120"/>
              </a:rPr>
              <a:t>Динамічна адаптація</a:t>
            </a:r>
            <a:endParaRPr lang="en-US" sz="1650" dirty="0"/>
          </a:p>
        </p:txBody>
      </p:sp>
      <p:sp>
        <p:nvSpPr>
          <p:cNvPr id="17" name="Text 12"/>
          <p:cNvSpPr/>
          <p:nvPr/>
        </p:nvSpPr>
        <p:spPr>
          <a:xfrm>
            <a:off x="1552218" y="4692015"/>
            <a:ext cx="12205692" cy="543639"/>
          </a:xfrm>
          <a:prstGeom prst="rect">
            <a:avLst/>
          </a:prstGeom>
          <a:noFill/>
          <a:ln/>
        </p:spPr>
        <p:txBody>
          <a:bodyPr wrap="square" lIns="0" tIns="0" rIns="0" bIns="0" rtlCol="0" anchor="t"/>
          <a:lstStyle/>
          <a:p>
            <a:pPr marL="0" indent="0" algn="l">
              <a:lnSpc>
                <a:spcPts val="2100"/>
              </a:lnSpc>
              <a:buNone/>
            </a:pPr>
            <a:r>
              <a:rPr lang="en-US" sz="1300" dirty="0">
                <a:solidFill>
                  <a:srgbClr val="4A4A45"/>
                </a:solidFill>
                <a:latin typeface="Lato" pitchFamily="34" charset="0"/>
                <a:ea typeface="Lato" pitchFamily="34" charset="-122"/>
                <a:cs typeface="Lato" pitchFamily="34" charset="-120"/>
              </a:rPr>
              <a:t>Динамічне і автономне коригування своїх операційних параметрів і протоколів відповідно з отриманими знаннями для досягнення заздалегідь визначених цілей.</a:t>
            </a:r>
            <a:endParaRPr lang="en-US" sz="1300" dirty="0"/>
          </a:p>
        </p:txBody>
      </p:sp>
      <p:sp>
        <p:nvSpPr>
          <p:cNvPr id="18" name="Shape 13"/>
          <p:cNvSpPr/>
          <p:nvPr/>
        </p:nvSpPr>
        <p:spPr>
          <a:xfrm>
            <a:off x="679728" y="5598319"/>
            <a:ext cx="13270944" cy="1024771"/>
          </a:xfrm>
          <a:prstGeom prst="roundRect">
            <a:avLst>
              <a:gd name="adj" fmla="val 2488"/>
            </a:avLst>
          </a:prstGeom>
          <a:solidFill>
            <a:srgbClr val="EFECE6"/>
          </a:solidFill>
          <a:ln w="22860">
            <a:solidFill>
              <a:srgbClr val="CBC5B8"/>
            </a:solidFill>
            <a:prstDash val="solid"/>
          </a:ln>
        </p:spPr>
      </p:sp>
      <p:sp>
        <p:nvSpPr>
          <p:cNvPr id="19" name="Shape 14"/>
          <p:cNvSpPr/>
          <p:nvPr/>
        </p:nvSpPr>
        <p:spPr>
          <a:xfrm>
            <a:off x="702588" y="5621179"/>
            <a:ext cx="679728" cy="979051"/>
          </a:xfrm>
          <a:prstGeom prst="rect">
            <a:avLst/>
          </a:prstGeom>
          <a:solidFill>
            <a:srgbClr val="E5DFD2"/>
          </a:solidFill>
          <a:ln/>
        </p:spPr>
      </p:sp>
      <p:pic>
        <p:nvPicPr>
          <p:cNvPr id="20"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4995" y="5983129"/>
            <a:ext cx="254913" cy="254913"/>
          </a:xfrm>
          <a:prstGeom prst="rect">
            <a:avLst/>
          </a:prstGeom>
        </p:spPr>
      </p:pic>
      <p:sp>
        <p:nvSpPr>
          <p:cNvPr id="21" name="Text 15"/>
          <p:cNvSpPr/>
          <p:nvPr/>
        </p:nvSpPr>
        <p:spPr>
          <a:xfrm>
            <a:off x="1552218" y="5791081"/>
            <a:ext cx="2234922" cy="265509"/>
          </a:xfrm>
          <a:prstGeom prst="rect">
            <a:avLst/>
          </a:prstGeom>
          <a:noFill/>
          <a:ln/>
        </p:spPr>
        <p:txBody>
          <a:bodyPr wrap="none" lIns="0" tIns="0" rIns="0" bIns="0" rtlCol="0" anchor="t"/>
          <a:lstStyle/>
          <a:p>
            <a:pPr marL="0" indent="0" algn="l">
              <a:lnSpc>
                <a:spcPts val="2050"/>
              </a:lnSpc>
              <a:buNone/>
            </a:pPr>
            <a:r>
              <a:rPr lang="en-US" sz="1650" b="1" dirty="0">
                <a:solidFill>
                  <a:srgbClr val="4A4A45"/>
                </a:solidFill>
                <a:latin typeface="Lato Bold" pitchFamily="34" charset="0"/>
                <a:ea typeface="Lato Bold" pitchFamily="34" charset="-122"/>
                <a:cs typeface="Lato Bold" pitchFamily="34" charset="-120"/>
              </a:rPr>
              <a:t>Навчання на досвіді</a:t>
            </a:r>
            <a:endParaRPr lang="en-US" sz="1650" dirty="0"/>
          </a:p>
        </p:txBody>
      </p:sp>
      <p:sp>
        <p:nvSpPr>
          <p:cNvPr id="22" name="Text 16"/>
          <p:cNvSpPr/>
          <p:nvPr/>
        </p:nvSpPr>
        <p:spPr>
          <a:xfrm>
            <a:off x="1552218" y="6158508"/>
            <a:ext cx="12205692" cy="271820"/>
          </a:xfrm>
          <a:prstGeom prst="rect">
            <a:avLst/>
          </a:prstGeom>
          <a:noFill/>
          <a:ln/>
        </p:spPr>
        <p:txBody>
          <a:bodyPr wrap="none" lIns="0" tIns="0" rIns="0" bIns="0" rtlCol="0" anchor="t"/>
          <a:lstStyle/>
          <a:p>
            <a:pPr marL="0" indent="0" algn="l">
              <a:lnSpc>
                <a:spcPts val="2100"/>
              </a:lnSpc>
              <a:buNone/>
            </a:pPr>
            <a:r>
              <a:rPr lang="en-US" sz="1300" dirty="0">
                <a:solidFill>
                  <a:srgbClr val="4A4A45"/>
                </a:solidFill>
                <a:latin typeface="Lato" pitchFamily="34" charset="0"/>
                <a:ea typeface="Lato" pitchFamily="34" charset="-122"/>
                <a:cs typeface="Lato" pitchFamily="34" charset="-120"/>
              </a:rPr>
              <a:t>Навчання на основі досягнутих результатів з використанням кращих практик і найбільш ефективних політик для досягнення цілей створення IoT.</a:t>
            </a:r>
            <a:endParaRPr lang="en-US" sz="1300" dirty="0"/>
          </a:p>
        </p:txBody>
      </p:sp>
      <p:sp>
        <p:nvSpPr>
          <p:cNvPr id="23" name="Text 17"/>
          <p:cNvSpPr/>
          <p:nvPr/>
        </p:nvSpPr>
        <p:spPr>
          <a:xfrm>
            <a:off x="679728" y="6814185"/>
            <a:ext cx="13270944" cy="815459"/>
          </a:xfrm>
          <a:prstGeom prst="rect">
            <a:avLst/>
          </a:prstGeom>
          <a:noFill/>
          <a:ln/>
        </p:spPr>
        <p:txBody>
          <a:bodyPr wrap="square" lIns="0" tIns="0" rIns="0" bIns="0" rtlCol="0" anchor="t"/>
          <a:lstStyle/>
          <a:p>
            <a:pPr marL="0" indent="0" algn="l">
              <a:lnSpc>
                <a:spcPts val="2100"/>
              </a:lnSpc>
              <a:buNone/>
            </a:pPr>
            <a:r>
              <a:rPr lang="en-US" sz="1300" dirty="0">
                <a:solidFill>
                  <a:srgbClr val="4A4A45"/>
                </a:solidFill>
                <a:latin typeface="Lato" pitchFamily="34" charset="0"/>
                <a:ea typeface="Lato" pitchFamily="34" charset="-122"/>
                <a:cs typeface="Lato" pitchFamily="34" charset="-120"/>
              </a:rPr>
              <a:t>Концепція CIoT передбачає наявність IoT з механізмами кооперації і «розумності». Об'єкти CIoT зможуть скласти певне уявлення про стан і умови функціонування навколишніх об'єктів, сприймати знання про оточуючі об'єкти, продукувати логічні висновки з накопичених знань і здійснювати дії з адаптації до зовнішніх і внутрішніх умов.</a:t>
            </a:r>
            <a:endParaRPr lang="en-US" sz="13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793790" y="735925"/>
            <a:ext cx="7519392" cy="620078"/>
          </a:xfrm>
          <a:prstGeom prst="rect">
            <a:avLst/>
          </a:prstGeom>
          <a:noFill/>
          <a:ln/>
        </p:spPr>
        <p:txBody>
          <a:bodyPr wrap="none" lIns="0" tIns="0" rIns="0" bIns="0" rtlCol="0" anchor="t"/>
          <a:lstStyle/>
          <a:p>
            <a:pPr marL="0" indent="0" algn="l">
              <a:lnSpc>
                <a:spcPts val="4850"/>
              </a:lnSpc>
              <a:buNone/>
            </a:pPr>
            <a:r>
              <a:rPr lang="en-US" sz="3900" b="1" dirty="0">
                <a:solidFill>
                  <a:srgbClr val="282824"/>
                </a:solidFill>
                <a:latin typeface="Lato Bold" pitchFamily="34" charset="0"/>
                <a:ea typeface="Lato Bold" pitchFamily="34" charset="-122"/>
                <a:cs typeface="Lato Bold" pitchFamily="34" charset="-120"/>
              </a:rPr>
              <a:t>Архітектура когнітивного IoT</a:t>
            </a:r>
            <a:endParaRPr lang="en-US" sz="3900" dirty="0"/>
          </a:p>
        </p:txBody>
      </p:sp>
      <p:sp>
        <p:nvSpPr>
          <p:cNvPr id="3" name="Text 1"/>
          <p:cNvSpPr/>
          <p:nvPr/>
        </p:nvSpPr>
        <p:spPr>
          <a:xfrm>
            <a:off x="1972985" y="1971794"/>
            <a:ext cx="2762012" cy="310158"/>
          </a:xfrm>
          <a:prstGeom prst="rect">
            <a:avLst/>
          </a:prstGeom>
          <a:noFill/>
          <a:ln/>
        </p:spPr>
        <p:txBody>
          <a:bodyPr wrap="none" lIns="0" tIns="0" rIns="0" bIns="0" rtlCol="0" anchor="t"/>
          <a:lstStyle/>
          <a:p>
            <a:pPr marL="0" indent="0" algn="r">
              <a:lnSpc>
                <a:spcPts val="2400"/>
              </a:lnSpc>
              <a:buNone/>
            </a:pPr>
            <a:r>
              <a:rPr lang="en-US" sz="1950" b="1" dirty="0">
                <a:solidFill>
                  <a:srgbClr val="4A4A45"/>
                </a:solidFill>
                <a:latin typeface="Lato Bold" pitchFamily="34" charset="0"/>
                <a:ea typeface="Lato Bold" pitchFamily="34" charset="-122"/>
                <a:cs typeface="Lato Bold" pitchFamily="34" charset="-120"/>
              </a:rPr>
              <a:t>Когнітивні вузли (CN)</a:t>
            </a:r>
            <a:endParaRPr lang="en-US" sz="1950" dirty="0"/>
          </a:p>
        </p:txBody>
      </p:sp>
      <p:sp>
        <p:nvSpPr>
          <p:cNvPr id="4" name="Text 2"/>
          <p:cNvSpPr/>
          <p:nvPr/>
        </p:nvSpPr>
        <p:spPr>
          <a:xfrm>
            <a:off x="793790" y="2401014"/>
            <a:ext cx="3941207" cy="952619"/>
          </a:xfrm>
          <a:prstGeom prst="rect">
            <a:avLst/>
          </a:prstGeom>
          <a:noFill/>
          <a:ln/>
        </p:spPr>
        <p:txBody>
          <a:bodyPr wrap="square" lIns="0" tIns="0" rIns="0" bIns="0" rtlCol="0" anchor="t"/>
          <a:lstStyle/>
          <a:p>
            <a:pPr marL="0" indent="0" algn="r">
              <a:lnSpc>
                <a:spcPts val="2500"/>
              </a:lnSpc>
              <a:buNone/>
            </a:pPr>
            <a:r>
              <a:rPr lang="en-US" sz="1550" dirty="0">
                <a:solidFill>
                  <a:srgbClr val="4A4A45"/>
                </a:solidFill>
                <a:latin typeface="Lato" pitchFamily="34" charset="0"/>
                <a:ea typeface="Lato" pitchFamily="34" charset="-122"/>
                <a:cs typeface="Lato" pitchFamily="34" charset="-120"/>
              </a:rPr>
              <a:t>Здатні автономно оптимізувати технічні характеристики мережі відповідно до визначених умов.</a:t>
            </a:r>
            <a:endParaRPr lang="en-US" sz="1550" dirty="0"/>
          </a:p>
        </p:txBody>
      </p:sp>
      <p:pic>
        <p:nvPicPr>
          <p:cNvPr id="5" name="Image 0" descr="preencoded.png"/>
          <p:cNvPicPr>
            <a:picLocks noChangeAspect="1"/>
          </p:cNvPicPr>
          <p:nvPr/>
        </p:nvPicPr>
        <p:blipFill>
          <a:blip r:embed="rId3"/>
          <a:stretch>
            <a:fillRect/>
          </a:stretch>
        </p:blipFill>
        <p:spPr>
          <a:xfrm>
            <a:off x="5032653" y="1752838"/>
            <a:ext cx="4564975" cy="4564975"/>
          </a:xfrm>
          <a:prstGeom prst="rect">
            <a:avLst/>
          </a:prstGeom>
        </p:spPr>
      </p:pic>
      <p:pic>
        <p:nvPicPr>
          <p:cNvPr id="6"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36766" y="2756952"/>
            <a:ext cx="296942" cy="296942"/>
          </a:xfrm>
          <a:prstGeom prst="rect">
            <a:avLst/>
          </a:prstGeom>
        </p:spPr>
      </p:pic>
      <p:sp>
        <p:nvSpPr>
          <p:cNvPr id="7" name="Text 3"/>
          <p:cNvSpPr/>
          <p:nvPr/>
        </p:nvSpPr>
        <p:spPr>
          <a:xfrm>
            <a:off x="9895284" y="1971794"/>
            <a:ext cx="3232190" cy="310158"/>
          </a:xfrm>
          <a:prstGeom prst="rect">
            <a:avLst/>
          </a:prstGeom>
          <a:noFill/>
          <a:ln/>
        </p:spPr>
        <p:txBody>
          <a:bodyPr wrap="none" lIns="0" tIns="0" rIns="0" bIns="0" rtlCol="0" anchor="t"/>
          <a:lstStyle/>
          <a:p>
            <a:pPr marL="0" indent="0" algn="l">
              <a:lnSpc>
                <a:spcPts val="2400"/>
              </a:lnSpc>
              <a:buNone/>
            </a:pPr>
            <a:r>
              <a:rPr lang="en-US" sz="1950" b="1" dirty="0">
                <a:solidFill>
                  <a:srgbClr val="4A4A45"/>
                </a:solidFill>
                <a:latin typeface="Lato Bold" pitchFamily="34" charset="0"/>
                <a:ea typeface="Lato Bold" pitchFamily="34" charset="-122"/>
                <a:cs typeface="Lato Bold" pitchFamily="34" charset="-120"/>
              </a:rPr>
              <a:t>Когнітивні елементи (CE)</a:t>
            </a:r>
            <a:endParaRPr lang="en-US" sz="1950" dirty="0"/>
          </a:p>
        </p:txBody>
      </p:sp>
      <p:sp>
        <p:nvSpPr>
          <p:cNvPr id="8" name="Text 4"/>
          <p:cNvSpPr/>
          <p:nvPr/>
        </p:nvSpPr>
        <p:spPr>
          <a:xfrm>
            <a:off x="9895284" y="2401014"/>
            <a:ext cx="3941326" cy="952619"/>
          </a:xfrm>
          <a:prstGeom prst="rect">
            <a:avLst/>
          </a:prstGeom>
          <a:noFill/>
          <a:ln/>
        </p:spPr>
        <p:txBody>
          <a:bodyPr wrap="square" lIns="0" tIns="0" rIns="0" bIns="0" rtlCol="0" anchor="t"/>
          <a:lstStyle/>
          <a:p>
            <a:pPr marL="0" indent="0" algn="l">
              <a:lnSpc>
                <a:spcPts val="2500"/>
              </a:lnSpc>
              <a:buNone/>
            </a:pPr>
            <a:r>
              <a:rPr lang="en-US" sz="1550" dirty="0">
                <a:solidFill>
                  <a:srgbClr val="4A4A45"/>
                </a:solidFill>
                <a:latin typeface="Lato" pitchFamily="34" charset="0"/>
                <a:ea typeface="Lato" pitchFamily="34" charset="-122"/>
                <a:cs typeface="Lato" pitchFamily="34" charset="-120"/>
              </a:rPr>
              <a:t>Пристрої з можливістю самостійної обробки інформації та прийняття рішень.</a:t>
            </a:r>
            <a:endParaRPr lang="en-US" sz="1550" dirty="0"/>
          </a:p>
        </p:txBody>
      </p:sp>
      <p:pic>
        <p:nvPicPr>
          <p:cNvPr id="9" name="Image 2" descr="preencoded.png"/>
          <p:cNvPicPr>
            <a:picLocks noChangeAspect="1"/>
          </p:cNvPicPr>
          <p:nvPr/>
        </p:nvPicPr>
        <p:blipFill>
          <a:blip r:embed="rId6"/>
          <a:stretch>
            <a:fillRect/>
          </a:stretch>
        </p:blipFill>
        <p:spPr>
          <a:xfrm>
            <a:off x="5032653" y="1752838"/>
            <a:ext cx="4564975" cy="4564975"/>
          </a:xfrm>
          <a:prstGeom prst="rect">
            <a:avLst/>
          </a:prstGeom>
        </p:spPr>
      </p:pic>
      <p:pic>
        <p:nvPicPr>
          <p:cNvPr id="10" name="Image 3"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96335" y="2756952"/>
            <a:ext cx="296942" cy="296942"/>
          </a:xfrm>
          <a:prstGeom prst="rect">
            <a:avLst/>
          </a:prstGeom>
        </p:spPr>
      </p:pic>
      <p:sp>
        <p:nvSpPr>
          <p:cNvPr id="11" name="Text 5"/>
          <p:cNvSpPr/>
          <p:nvPr/>
        </p:nvSpPr>
        <p:spPr>
          <a:xfrm>
            <a:off x="9895284" y="4403050"/>
            <a:ext cx="3429714" cy="310158"/>
          </a:xfrm>
          <a:prstGeom prst="rect">
            <a:avLst/>
          </a:prstGeom>
          <a:noFill/>
          <a:ln/>
        </p:spPr>
        <p:txBody>
          <a:bodyPr wrap="none" lIns="0" tIns="0" rIns="0" bIns="0" rtlCol="0" anchor="t"/>
          <a:lstStyle/>
          <a:p>
            <a:pPr marL="0" indent="0" algn="l">
              <a:lnSpc>
                <a:spcPts val="2400"/>
              </a:lnSpc>
              <a:buNone/>
            </a:pPr>
            <a:r>
              <a:rPr lang="en-US" sz="1950" b="1" dirty="0">
                <a:solidFill>
                  <a:srgbClr val="4A4A45"/>
                </a:solidFill>
                <a:latin typeface="Lato Bold" pitchFamily="34" charset="0"/>
                <a:ea typeface="Lato Bold" pitchFamily="34" charset="-122"/>
                <a:cs typeface="Lato Bold" pitchFamily="34" charset="-120"/>
              </a:rPr>
              <a:t>Домени автономності (AD)</a:t>
            </a:r>
            <a:endParaRPr lang="en-US" sz="1950" dirty="0"/>
          </a:p>
        </p:txBody>
      </p:sp>
      <p:sp>
        <p:nvSpPr>
          <p:cNvPr id="12" name="Text 6"/>
          <p:cNvSpPr/>
          <p:nvPr/>
        </p:nvSpPr>
        <p:spPr>
          <a:xfrm>
            <a:off x="9895284" y="4832271"/>
            <a:ext cx="3941326" cy="952619"/>
          </a:xfrm>
          <a:prstGeom prst="rect">
            <a:avLst/>
          </a:prstGeom>
          <a:noFill/>
          <a:ln/>
        </p:spPr>
        <p:txBody>
          <a:bodyPr wrap="square" lIns="0" tIns="0" rIns="0" bIns="0" rtlCol="0" anchor="t"/>
          <a:lstStyle/>
          <a:p>
            <a:pPr marL="0" indent="0" algn="l">
              <a:lnSpc>
                <a:spcPts val="2500"/>
              </a:lnSpc>
              <a:buNone/>
            </a:pPr>
            <a:r>
              <a:rPr lang="en-US" sz="1550" dirty="0">
                <a:solidFill>
                  <a:srgbClr val="4A4A45"/>
                </a:solidFill>
                <a:latin typeface="Lato" pitchFamily="34" charset="0"/>
                <a:ea typeface="Lato" pitchFamily="34" charset="-122"/>
                <a:cs typeface="Lato" pitchFamily="34" charset="-120"/>
              </a:rPr>
              <a:t>CE або CN об'єднуються в домени, де пристрої тісно пов'язані між собою і можуть поєднувати свою поведінку.</a:t>
            </a:r>
            <a:endParaRPr lang="en-US" sz="1550" dirty="0"/>
          </a:p>
        </p:txBody>
      </p:sp>
      <p:pic>
        <p:nvPicPr>
          <p:cNvPr id="13" name="Image 4" descr="preencoded.png"/>
          <p:cNvPicPr>
            <a:picLocks noChangeAspect="1"/>
          </p:cNvPicPr>
          <p:nvPr/>
        </p:nvPicPr>
        <p:blipFill>
          <a:blip r:embed="rId9"/>
          <a:stretch>
            <a:fillRect/>
          </a:stretch>
        </p:blipFill>
        <p:spPr>
          <a:xfrm>
            <a:off x="5032653" y="1752838"/>
            <a:ext cx="4564975" cy="4564975"/>
          </a:xfrm>
          <a:prstGeom prst="rect">
            <a:avLst/>
          </a:prstGeom>
        </p:spPr>
      </p:pic>
      <p:pic>
        <p:nvPicPr>
          <p:cNvPr id="14" name="Image 5"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296335" y="5016520"/>
            <a:ext cx="296942" cy="296942"/>
          </a:xfrm>
          <a:prstGeom prst="rect">
            <a:avLst/>
          </a:prstGeom>
        </p:spPr>
      </p:pic>
      <p:sp>
        <p:nvSpPr>
          <p:cNvPr id="15" name="Text 7"/>
          <p:cNvSpPr/>
          <p:nvPr/>
        </p:nvSpPr>
        <p:spPr>
          <a:xfrm>
            <a:off x="793790" y="4089202"/>
            <a:ext cx="3941207" cy="620316"/>
          </a:xfrm>
          <a:prstGeom prst="rect">
            <a:avLst/>
          </a:prstGeom>
          <a:noFill/>
          <a:ln/>
        </p:spPr>
        <p:txBody>
          <a:bodyPr wrap="square" lIns="0" tIns="0" rIns="0" bIns="0" rtlCol="0" anchor="t"/>
          <a:lstStyle/>
          <a:p>
            <a:pPr marL="0" indent="0" algn="r">
              <a:lnSpc>
                <a:spcPts val="2400"/>
              </a:lnSpc>
              <a:buNone/>
            </a:pPr>
            <a:r>
              <a:rPr lang="en-US" sz="1950" b="1" dirty="0">
                <a:solidFill>
                  <a:srgbClr val="4A4A45"/>
                </a:solidFill>
                <a:latin typeface="Lato Bold" pitchFamily="34" charset="0"/>
                <a:ea typeface="Lato Bold" pitchFamily="34" charset="-122"/>
                <a:cs typeface="Lato Bold" pitchFamily="34" charset="-120"/>
              </a:rPr>
              <a:t>Мультідоменна кооперація (MDC)</a:t>
            </a:r>
            <a:endParaRPr lang="en-US" sz="1950" dirty="0"/>
          </a:p>
        </p:txBody>
      </p:sp>
      <p:sp>
        <p:nvSpPr>
          <p:cNvPr id="16" name="Text 8"/>
          <p:cNvSpPr/>
          <p:nvPr/>
        </p:nvSpPr>
        <p:spPr>
          <a:xfrm>
            <a:off x="793790" y="4828580"/>
            <a:ext cx="3941207" cy="1270159"/>
          </a:xfrm>
          <a:prstGeom prst="rect">
            <a:avLst/>
          </a:prstGeom>
          <a:noFill/>
          <a:ln/>
        </p:spPr>
        <p:txBody>
          <a:bodyPr wrap="square" lIns="0" tIns="0" rIns="0" bIns="0" rtlCol="0" anchor="t"/>
          <a:lstStyle/>
          <a:p>
            <a:pPr marL="0" indent="0" algn="r">
              <a:lnSpc>
                <a:spcPts val="2500"/>
              </a:lnSpc>
              <a:buNone/>
            </a:pPr>
            <a:r>
              <a:rPr lang="en-US" sz="1550" dirty="0">
                <a:solidFill>
                  <a:srgbClr val="4A4A45"/>
                </a:solidFill>
                <a:latin typeface="Lato" pitchFamily="34" charset="0"/>
                <a:ea typeface="Lato" pitchFamily="34" charset="-122"/>
                <a:cs typeface="Lato" pitchFamily="34" charset="-120"/>
              </a:rPr>
              <a:t>Багато доменів AD можуть транскордонно взаємодіяти і кооперуватися через когнітивних агентів (СА).</a:t>
            </a:r>
            <a:endParaRPr lang="en-US" sz="1550" dirty="0"/>
          </a:p>
        </p:txBody>
      </p:sp>
      <p:pic>
        <p:nvPicPr>
          <p:cNvPr id="17" name="Image 6" descr="preencoded.png"/>
          <p:cNvPicPr>
            <a:picLocks noChangeAspect="1"/>
          </p:cNvPicPr>
          <p:nvPr/>
        </p:nvPicPr>
        <p:blipFill>
          <a:blip r:embed="rId12"/>
          <a:stretch>
            <a:fillRect/>
          </a:stretch>
        </p:blipFill>
        <p:spPr>
          <a:xfrm>
            <a:off x="5032653" y="1752838"/>
            <a:ext cx="4564975" cy="4564975"/>
          </a:xfrm>
          <a:prstGeom prst="rect">
            <a:avLst/>
          </a:prstGeom>
        </p:spPr>
      </p:pic>
      <p:pic>
        <p:nvPicPr>
          <p:cNvPr id="18" name="Image 7" descr="preencoded.png"/>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036766" y="5016520"/>
            <a:ext cx="296942" cy="296942"/>
          </a:xfrm>
          <a:prstGeom prst="rect">
            <a:avLst/>
          </a:prstGeom>
        </p:spPr>
      </p:pic>
      <p:sp>
        <p:nvSpPr>
          <p:cNvPr id="19" name="Text 9"/>
          <p:cNvSpPr/>
          <p:nvPr/>
        </p:nvSpPr>
        <p:spPr>
          <a:xfrm>
            <a:off x="793790" y="6541056"/>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4A4A45"/>
                </a:solidFill>
                <a:latin typeface="Lato" pitchFamily="34" charset="0"/>
                <a:ea typeface="Lato" pitchFamily="34" charset="-122"/>
                <a:cs typeface="Lato" pitchFamily="34" charset="-120"/>
              </a:rPr>
              <a:t>Основою для розвитку схеми когнітивного управління є концепція </a:t>
            </a:r>
            <a:r>
              <a:rPr lang="en-US" sz="1550" b="1" dirty="0">
                <a:solidFill>
                  <a:srgbClr val="4A4A45"/>
                </a:solidFill>
                <a:latin typeface="Lato" pitchFamily="34" charset="0"/>
                <a:ea typeface="Lato" pitchFamily="34" charset="-122"/>
                <a:cs typeface="Lato" pitchFamily="34" charset="-120"/>
              </a:rPr>
              <a:t>віртуального об'єкта (VO)</a:t>
            </a:r>
            <a:r>
              <a:rPr lang="en-US" sz="1550" dirty="0">
                <a:solidFill>
                  <a:srgbClr val="4A4A45"/>
                </a:solidFill>
                <a:latin typeface="Lato" pitchFamily="34" charset="0"/>
                <a:ea typeface="Lato" pitchFamily="34" charset="-122"/>
                <a:cs typeface="Lato" pitchFamily="34" charset="-120"/>
              </a:rPr>
              <a:t>, який є представленням фізичного об'єкта або об'єкта реального світу (RWO). Для опису можливостей автоматичної агрегації VO вводиться поняття </a:t>
            </a:r>
            <a:r>
              <a:rPr lang="en-US" sz="1550" b="1" dirty="0">
                <a:solidFill>
                  <a:srgbClr val="4A4A45"/>
                </a:solidFill>
                <a:latin typeface="Lato" pitchFamily="34" charset="0"/>
                <a:ea typeface="Lato" pitchFamily="34" charset="-122"/>
                <a:cs typeface="Lato" pitchFamily="34" charset="-120"/>
              </a:rPr>
              <a:t>композитних віртуальних об'єктів (CVO)</a:t>
            </a:r>
            <a:r>
              <a:rPr lang="en-US" sz="1550" dirty="0">
                <a:solidFill>
                  <a:srgbClr val="4A4A45"/>
                </a:solidFill>
                <a:latin typeface="Lato" pitchFamily="34" charset="0"/>
                <a:ea typeface="Lato" pitchFamily="34" charset="-122"/>
                <a:cs typeface="Lato" pitchFamily="34" charset="-120"/>
              </a:rPr>
              <a:t>.</a:t>
            </a:r>
            <a:endParaRPr lang="en-US" sz="15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631388" y="562213"/>
            <a:ext cx="9214961" cy="493276"/>
          </a:xfrm>
          <a:prstGeom prst="rect">
            <a:avLst/>
          </a:prstGeom>
          <a:noFill/>
          <a:ln/>
        </p:spPr>
        <p:txBody>
          <a:bodyPr wrap="none" lIns="0" tIns="0" rIns="0" bIns="0" rtlCol="0" anchor="t"/>
          <a:lstStyle/>
          <a:p>
            <a:pPr marL="0" indent="0" algn="l">
              <a:lnSpc>
                <a:spcPts val="3850"/>
              </a:lnSpc>
              <a:buNone/>
            </a:pPr>
            <a:r>
              <a:rPr lang="en-US" sz="3100" b="1" dirty="0">
                <a:solidFill>
                  <a:srgbClr val="282824"/>
                </a:solidFill>
                <a:latin typeface="Lato Bold" pitchFamily="34" charset="0"/>
                <a:ea typeface="Lato Bold" pitchFamily="34" charset="-122"/>
                <a:cs typeface="Lato Bold" pitchFamily="34" charset="-120"/>
              </a:rPr>
              <a:t>Приклад роботи CIoT: Невідкладна допомога</a:t>
            </a:r>
            <a:endParaRPr lang="en-US" sz="3100" dirty="0"/>
          </a:p>
        </p:txBody>
      </p:sp>
      <p:pic>
        <p:nvPicPr>
          <p:cNvPr id="3" name="Image 0" descr="preencoded.png"/>
          <p:cNvPicPr>
            <a:picLocks noChangeAspect="1"/>
          </p:cNvPicPr>
          <p:nvPr/>
        </p:nvPicPr>
        <p:blipFill>
          <a:blip r:embed="rId3"/>
          <a:stretch>
            <a:fillRect/>
          </a:stretch>
        </p:blipFill>
        <p:spPr>
          <a:xfrm>
            <a:off x="631388" y="1469708"/>
            <a:ext cx="4428292" cy="4428292"/>
          </a:xfrm>
          <a:prstGeom prst="rect">
            <a:avLst/>
          </a:prstGeom>
        </p:spPr>
      </p:pic>
      <p:sp>
        <p:nvSpPr>
          <p:cNvPr id="4" name="Text 1"/>
          <p:cNvSpPr/>
          <p:nvPr/>
        </p:nvSpPr>
        <p:spPr>
          <a:xfrm>
            <a:off x="5452348" y="1434227"/>
            <a:ext cx="8554164" cy="505063"/>
          </a:xfrm>
          <a:prstGeom prst="rect">
            <a:avLst/>
          </a:prstGeom>
          <a:noFill/>
          <a:ln/>
        </p:spPr>
        <p:txBody>
          <a:bodyPr wrap="square" lIns="0" tIns="0" rIns="0" bIns="0" rtlCol="0" anchor="t"/>
          <a:lstStyle/>
          <a:p>
            <a:pPr marL="0" indent="0" algn="l">
              <a:lnSpc>
                <a:spcPts val="1950"/>
              </a:lnSpc>
              <a:buNone/>
            </a:pPr>
            <a:r>
              <a:rPr lang="en-US" sz="1200" dirty="0">
                <a:solidFill>
                  <a:srgbClr val="4A4A45"/>
                </a:solidFill>
                <a:latin typeface="Lato" pitchFamily="34" charset="0"/>
                <a:ea typeface="Lato" pitchFamily="34" charset="-122"/>
                <a:cs typeface="Lato" pitchFamily="34" charset="-120"/>
              </a:rPr>
              <a:t>Розглянемо застосування концепції CIoT на прикладі оптимізації часу надання невідкладної допомоги хворому. Хворий перебуває під дистанційним контролем системи медичного моніторингу на базі послуги IoT.</a:t>
            </a:r>
            <a:endParaRPr lang="en-US" sz="1200" dirty="0"/>
          </a:p>
        </p:txBody>
      </p:sp>
      <p:pic>
        <p:nvPicPr>
          <p:cNvPr id="5" name="Image 1" descr="preencoded.png"/>
          <p:cNvPicPr>
            <a:picLocks noChangeAspect="1"/>
          </p:cNvPicPr>
          <p:nvPr/>
        </p:nvPicPr>
        <p:blipFill>
          <a:blip r:embed="rId4"/>
          <a:stretch>
            <a:fillRect/>
          </a:stretch>
        </p:blipFill>
        <p:spPr>
          <a:xfrm>
            <a:off x="5452348" y="2116812"/>
            <a:ext cx="473512" cy="1143000"/>
          </a:xfrm>
          <a:prstGeom prst="rect">
            <a:avLst/>
          </a:prstGeom>
        </p:spPr>
      </p:pic>
      <p:sp>
        <p:nvSpPr>
          <p:cNvPr id="6" name="Text 2"/>
          <p:cNvSpPr/>
          <p:nvPr/>
        </p:nvSpPr>
        <p:spPr>
          <a:xfrm>
            <a:off x="6083618" y="2274570"/>
            <a:ext cx="2225278" cy="246578"/>
          </a:xfrm>
          <a:prstGeom prst="rect">
            <a:avLst/>
          </a:prstGeom>
          <a:noFill/>
          <a:ln/>
        </p:spPr>
        <p:txBody>
          <a:bodyPr wrap="none" lIns="0" tIns="0" rIns="0" bIns="0" rtlCol="0" anchor="t"/>
          <a:lstStyle/>
          <a:p>
            <a:pPr marL="0" indent="0" algn="l">
              <a:lnSpc>
                <a:spcPts val="1900"/>
              </a:lnSpc>
              <a:buNone/>
            </a:pPr>
            <a:r>
              <a:rPr lang="en-US" sz="1550" b="1" dirty="0">
                <a:solidFill>
                  <a:srgbClr val="4A4A45"/>
                </a:solidFill>
                <a:latin typeface="Lato Bold" pitchFamily="34" charset="0"/>
                <a:ea typeface="Lato Bold" pitchFamily="34" charset="-122"/>
                <a:cs typeface="Lato Bold" pitchFamily="34" charset="-120"/>
              </a:rPr>
              <a:t>Виявлення проблеми</a:t>
            </a:r>
            <a:endParaRPr lang="en-US" sz="1550" dirty="0"/>
          </a:p>
        </p:txBody>
      </p:sp>
      <p:sp>
        <p:nvSpPr>
          <p:cNvPr id="7" name="Text 3"/>
          <p:cNvSpPr/>
          <p:nvPr/>
        </p:nvSpPr>
        <p:spPr>
          <a:xfrm>
            <a:off x="6083618" y="2678906"/>
            <a:ext cx="7922895" cy="505063"/>
          </a:xfrm>
          <a:prstGeom prst="rect">
            <a:avLst/>
          </a:prstGeom>
          <a:noFill/>
          <a:ln/>
        </p:spPr>
        <p:txBody>
          <a:bodyPr wrap="square" lIns="0" tIns="0" rIns="0" bIns="0" rtlCol="0" anchor="t"/>
          <a:lstStyle/>
          <a:p>
            <a:pPr marL="0" indent="0" algn="l">
              <a:lnSpc>
                <a:spcPts val="1950"/>
              </a:lnSpc>
              <a:buNone/>
            </a:pPr>
            <a:r>
              <a:rPr lang="en-US" sz="1200" dirty="0">
                <a:solidFill>
                  <a:srgbClr val="4A4A45"/>
                </a:solidFill>
                <a:latin typeface="Lato" pitchFamily="34" charset="0"/>
                <a:ea typeface="Lato" pitchFamily="34" charset="-122"/>
                <a:cs typeface="Lato" pitchFamily="34" charset="-120"/>
              </a:rPr>
              <a:t>Сенсорна система на тілі хворого фіксує різку зміну параметрів: прискорення дихання, пульсу, серцеву аритмію, ознаки непритомності.</a:t>
            </a:r>
            <a:endParaRPr lang="en-US" sz="1200" dirty="0"/>
          </a:p>
        </p:txBody>
      </p:sp>
      <p:pic>
        <p:nvPicPr>
          <p:cNvPr id="8" name="Image 2" descr="preencoded.png"/>
          <p:cNvPicPr>
            <a:picLocks noChangeAspect="1"/>
          </p:cNvPicPr>
          <p:nvPr/>
        </p:nvPicPr>
        <p:blipFill>
          <a:blip r:embed="rId4"/>
          <a:stretch>
            <a:fillRect/>
          </a:stretch>
        </p:blipFill>
        <p:spPr>
          <a:xfrm>
            <a:off x="5689044" y="3499485"/>
            <a:ext cx="473512" cy="1143000"/>
          </a:xfrm>
          <a:prstGeom prst="rect">
            <a:avLst/>
          </a:prstGeom>
        </p:spPr>
      </p:pic>
      <p:sp>
        <p:nvSpPr>
          <p:cNvPr id="9" name="Text 4"/>
          <p:cNvSpPr/>
          <p:nvPr/>
        </p:nvSpPr>
        <p:spPr>
          <a:xfrm>
            <a:off x="6320314" y="3657243"/>
            <a:ext cx="1973342" cy="246578"/>
          </a:xfrm>
          <a:prstGeom prst="rect">
            <a:avLst/>
          </a:prstGeom>
          <a:noFill/>
          <a:ln/>
        </p:spPr>
        <p:txBody>
          <a:bodyPr wrap="none" lIns="0" tIns="0" rIns="0" bIns="0" rtlCol="0" anchor="t"/>
          <a:lstStyle/>
          <a:p>
            <a:pPr marL="0" indent="0" algn="l">
              <a:lnSpc>
                <a:spcPts val="1900"/>
              </a:lnSpc>
              <a:buNone/>
            </a:pPr>
            <a:r>
              <a:rPr lang="en-US" sz="1550" b="1" dirty="0">
                <a:solidFill>
                  <a:srgbClr val="4A4A45"/>
                </a:solidFill>
                <a:latin typeface="Lato Bold" pitchFamily="34" charset="0"/>
                <a:ea typeface="Lato Bold" pitchFamily="34" charset="-122"/>
                <a:cs typeface="Lato Bold" pitchFamily="34" charset="-120"/>
              </a:rPr>
              <a:t>Обробка даних</a:t>
            </a:r>
            <a:endParaRPr lang="en-US" sz="1550" dirty="0"/>
          </a:p>
        </p:txBody>
      </p:sp>
      <p:sp>
        <p:nvSpPr>
          <p:cNvPr id="10" name="Text 5"/>
          <p:cNvSpPr/>
          <p:nvPr/>
        </p:nvSpPr>
        <p:spPr>
          <a:xfrm>
            <a:off x="6320314" y="4061579"/>
            <a:ext cx="7686199" cy="505063"/>
          </a:xfrm>
          <a:prstGeom prst="rect">
            <a:avLst/>
          </a:prstGeom>
          <a:noFill/>
          <a:ln/>
        </p:spPr>
        <p:txBody>
          <a:bodyPr wrap="square" lIns="0" tIns="0" rIns="0" bIns="0" rtlCol="0" anchor="t"/>
          <a:lstStyle/>
          <a:p>
            <a:pPr marL="0" indent="0" algn="l">
              <a:lnSpc>
                <a:spcPts val="1950"/>
              </a:lnSpc>
              <a:buNone/>
            </a:pPr>
            <a:r>
              <a:rPr lang="en-US" sz="1200" dirty="0">
                <a:solidFill>
                  <a:srgbClr val="4A4A45"/>
                </a:solidFill>
                <a:latin typeface="Lato" pitchFamily="34" charset="0"/>
                <a:ea typeface="Lato" pitchFamily="34" charset="-122"/>
                <a:cs typeface="Lato" pitchFamily="34" charset="-120"/>
              </a:rPr>
              <a:t>Показання сенсорів (RWO) призводять до зміни стану віртуальних об'єктів (VO). Спеціальний додаток обробляє інформацію і перетворює її для CVO.</a:t>
            </a:r>
            <a:endParaRPr lang="en-US" sz="1200" dirty="0"/>
          </a:p>
        </p:txBody>
      </p:sp>
      <p:pic>
        <p:nvPicPr>
          <p:cNvPr id="11" name="Image 3" descr="preencoded.png"/>
          <p:cNvPicPr>
            <a:picLocks noChangeAspect="1"/>
          </p:cNvPicPr>
          <p:nvPr/>
        </p:nvPicPr>
        <p:blipFill>
          <a:blip r:embed="rId4"/>
          <a:stretch>
            <a:fillRect/>
          </a:stretch>
        </p:blipFill>
        <p:spPr>
          <a:xfrm>
            <a:off x="5925860" y="4882158"/>
            <a:ext cx="473512" cy="1143000"/>
          </a:xfrm>
          <a:prstGeom prst="rect">
            <a:avLst/>
          </a:prstGeom>
        </p:spPr>
      </p:pic>
      <p:sp>
        <p:nvSpPr>
          <p:cNvPr id="12" name="Text 6"/>
          <p:cNvSpPr/>
          <p:nvPr/>
        </p:nvSpPr>
        <p:spPr>
          <a:xfrm>
            <a:off x="6557129" y="5039916"/>
            <a:ext cx="1973342" cy="246578"/>
          </a:xfrm>
          <a:prstGeom prst="rect">
            <a:avLst/>
          </a:prstGeom>
          <a:noFill/>
          <a:ln/>
        </p:spPr>
        <p:txBody>
          <a:bodyPr wrap="none" lIns="0" tIns="0" rIns="0" bIns="0" rtlCol="0" anchor="t"/>
          <a:lstStyle/>
          <a:p>
            <a:pPr marL="0" indent="0" algn="l">
              <a:lnSpc>
                <a:spcPts val="1900"/>
              </a:lnSpc>
              <a:buNone/>
            </a:pPr>
            <a:r>
              <a:rPr lang="en-US" sz="1550" b="1" dirty="0">
                <a:solidFill>
                  <a:srgbClr val="4A4A45"/>
                </a:solidFill>
                <a:latin typeface="Lato Bold" pitchFamily="34" charset="0"/>
                <a:ea typeface="Lato Bold" pitchFamily="34" charset="-122"/>
                <a:cs typeface="Lato Bold" pitchFamily="34" charset="-120"/>
              </a:rPr>
              <a:t>Пошук ресурсів</a:t>
            </a:r>
            <a:endParaRPr lang="en-US" sz="1550" dirty="0"/>
          </a:p>
        </p:txBody>
      </p:sp>
      <p:sp>
        <p:nvSpPr>
          <p:cNvPr id="13" name="Text 7"/>
          <p:cNvSpPr/>
          <p:nvPr/>
        </p:nvSpPr>
        <p:spPr>
          <a:xfrm>
            <a:off x="6557129" y="5444252"/>
            <a:ext cx="7449383" cy="505063"/>
          </a:xfrm>
          <a:prstGeom prst="rect">
            <a:avLst/>
          </a:prstGeom>
          <a:noFill/>
          <a:ln/>
        </p:spPr>
        <p:txBody>
          <a:bodyPr wrap="square" lIns="0" tIns="0" rIns="0" bIns="0" rtlCol="0" anchor="t"/>
          <a:lstStyle/>
          <a:p>
            <a:pPr marL="0" indent="0" algn="l">
              <a:lnSpc>
                <a:spcPts val="1950"/>
              </a:lnSpc>
              <a:buNone/>
            </a:pPr>
            <a:r>
              <a:rPr lang="en-US" sz="1200" dirty="0">
                <a:solidFill>
                  <a:srgbClr val="4A4A45"/>
                </a:solidFill>
                <a:latin typeface="Lato" pitchFamily="34" charset="0"/>
                <a:ea typeface="Lato" pitchFamily="34" charset="-122"/>
                <a:cs typeface="Lato" pitchFamily="34" charset="-120"/>
              </a:rPr>
              <a:t>Якщо медичний автомобіль недоступний («всі на виїзді»), система задіює інший відповідний VO – сенсор пожежної сигналізації.</a:t>
            </a:r>
            <a:endParaRPr lang="en-US" sz="1200" dirty="0"/>
          </a:p>
        </p:txBody>
      </p:sp>
      <p:pic>
        <p:nvPicPr>
          <p:cNvPr id="14" name="Image 4" descr="preencoded.png"/>
          <p:cNvPicPr>
            <a:picLocks noChangeAspect="1"/>
          </p:cNvPicPr>
          <p:nvPr/>
        </p:nvPicPr>
        <p:blipFill>
          <a:blip r:embed="rId4"/>
          <a:stretch>
            <a:fillRect/>
          </a:stretch>
        </p:blipFill>
        <p:spPr>
          <a:xfrm>
            <a:off x="6162675" y="6264831"/>
            <a:ext cx="473512" cy="1143000"/>
          </a:xfrm>
          <a:prstGeom prst="rect">
            <a:avLst/>
          </a:prstGeom>
        </p:spPr>
      </p:pic>
      <p:sp>
        <p:nvSpPr>
          <p:cNvPr id="15" name="Text 8"/>
          <p:cNvSpPr/>
          <p:nvPr/>
        </p:nvSpPr>
        <p:spPr>
          <a:xfrm>
            <a:off x="6793944" y="6422588"/>
            <a:ext cx="2514957" cy="246578"/>
          </a:xfrm>
          <a:prstGeom prst="rect">
            <a:avLst/>
          </a:prstGeom>
          <a:noFill/>
          <a:ln/>
        </p:spPr>
        <p:txBody>
          <a:bodyPr wrap="none" lIns="0" tIns="0" rIns="0" bIns="0" rtlCol="0" anchor="t"/>
          <a:lstStyle/>
          <a:p>
            <a:pPr marL="0" indent="0" algn="l">
              <a:lnSpc>
                <a:spcPts val="1900"/>
              </a:lnSpc>
              <a:buNone/>
            </a:pPr>
            <a:r>
              <a:rPr lang="en-US" sz="1550" b="1" dirty="0">
                <a:solidFill>
                  <a:srgbClr val="4A4A45"/>
                </a:solidFill>
                <a:latin typeface="Lato Bold" pitchFamily="34" charset="0"/>
                <a:ea typeface="Lato Bold" pitchFamily="34" charset="-122"/>
                <a:cs typeface="Lato Bold" pitchFamily="34" charset="-120"/>
              </a:rPr>
              <a:t>Альтернативне рішення</a:t>
            </a:r>
            <a:endParaRPr lang="en-US" sz="1550" dirty="0"/>
          </a:p>
        </p:txBody>
      </p:sp>
      <p:sp>
        <p:nvSpPr>
          <p:cNvPr id="16" name="Text 9"/>
          <p:cNvSpPr/>
          <p:nvPr/>
        </p:nvSpPr>
        <p:spPr>
          <a:xfrm>
            <a:off x="6793944" y="6826925"/>
            <a:ext cx="7212568" cy="505063"/>
          </a:xfrm>
          <a:prstGeom prst="rect">
            <a:avLst/>
          </a:prstGeom>
          <a:noFill/>
          <a:ln/>
        </p:spPr>
        <p:txBody>
          <a:bodyPr wrap="square" lIns="0" tIns="0" rIns="0" bIns="0" rtlCol="0" anchor="t"/>
          <a:lstStyle/>
          <a:p>
            <a:pPr marL="0" indent="0" algn="l">
              <a:lnSpc>
                <a:spcPts val="1950"/>
              </a:lnSpc>
              <a:buNone/>
            </a:pPr>
            <a:r>
              <a:rPr lang="en-US" sz="1200" dirty="0">
                <a:solidFill>
                  <a:srgbClr val="4A4A45"/>
                </a:solidFill>
                <a:latin typeface="Lato" pitchFamily="34" charset="0"/>
                <a:ea typeface="Lato" pitchFamily="34" charset="-122"/>
                <a:cs typeface="Lato" pitchFamily="34" charset="-120"/>
              </a:rPr>
              <a:t>Швидка допомога надається службою порятунку, фахівці якої мають навички медичної допомоги. Організовується «зелена вулиця».</a:t>
            </a:r>
            <a:endParaRPr lang="en-US" sz="12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793790" y="1231106"/>
            <a:ext cx="10680263" cy="620078"/>
          </a:xfrm>
          <a:prstGeom prst="rect">
            <a:avLst/>
          </a:prstGeom>
          <a:noFill/>
          <a:ln/>
        </p:spPr>
        <p:txBody>
          <a:bodyPr wrap="none" lIns="0" tIns="0" rIns="0" bIns="0" rtlCol="0" anchor="t"/>
          <a:lstStyle/>
          <a:p>
            <a:pPr marL="0" indent="0" algn="l">
              <a:lnSpc>
                <a:spcPts val="4850"/>
              </a:lnSpc>
              <a:buNone/>
            </a:pPr>
            <a:r>
              <a:rPr lang="en-US" sz="3900" b="1" dirty="0">
                <a:solidFill>
                  <a:srgbClr val="282824"/>
                </a:solidFill>
                <a:latin typeface="Lato Bold" pitchFamily="34" charset="0"/>
                <a:ea typeface="Lato Bold" pitchFamily="34" charset="-122"/>
                <a:cs typeface="Lato Bold" pitchFamily="34" charset="-120"/>
              </a:rPr>
              <a:t>Три способи взаємодії з інтернет-речами</a:t>
            </a:r>
            <a:endParaRPr lang="en-US" sz="3900" dirty="0"/>
          </a:p>
        </p:txBody>
      </p:sp>
      <p:sp>
        <p:nvSpPr>
          <p:cNvPr id="3" name="Shape 1"/>
          <p:cNvSpPr/>
          <p:nvPr/>
        </p:nvSpPr>
        <p:spPr>
          <a:xfrm>
            <a:off x="793790" y="2248019"/>
            <a:ext cx="13042821" cy="4750356"/>
          </a:xfrm>
          <a:prstGeom prst="roundRect">
            <a:avLst>
              <a:gd name="adj" fmla="val 627"/>
            </a:avLst>
          </a:prstGeom>
          <a:solidFill>
            <a:srgbClr val="E5DFD2"/>
          </a:solidFill>
          <a:ln/>
        </p:spPr>
      </p:sp>
      <p:sp>
        <p:nvSpPr>
          <p:cNvPr id="4" name="Shape 2"/>
          <p:cNvSpPr/>
          <p:nvPr/>
        </p:nvSpPr>
        <p:spPr>
          <a:xfrm>
            <a:off x="793790" y="2248019"/>
            <a:ext cx="4347567" cy="4750356"/>
          </a:xfrm>
          <a:prstGeom prst="roundRect">
            <a:avLst>
              <a:gd name="adj" fmla="val 685"/>
            </a:avLst>
          </a:prstGeom>
          <a:solidFill>
            <a:srgbClr val="E5DFD2"/>
          </a:solidFill>
          <a:ln/>
        </p:spPr>
      </p:sp>
      <p:sp>
        <p:nvSpPr>
          <p:cNvPr id="5" name="Text 3"/>
          <p:cNvSpPr/>
          <p:nvPr/>
        </p:nvSpPr>
        <p:spPr>
          <a:xfrm>
            <a:off x="992148" y="2446377"/>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4A4A45"/>
                </a:solidFill>
                <a:latin typeface="Lato Bold" pitchFamily="34" charset="0"/>
                <a:ea typeface="Lato Bold" pitchFamily="34" charset="-122"/>
                <a:cs typeface="Lato Bold" pitchFamily="34" charset="-120"/>
              </a:rPr>
              <a:t>1. Прямий доступ</a:t>
            </a:r>
            <a:endParaRPr lang="en-US" sz="2300" dirty="0"/>
          </a:p>
        </p:txBody>
      </p:sp>
      <p:sp>
        <p:nvSpPr>
          <p:cNvPr id="6" name="Text 4"/>
          <p:cNvSpPr/>
          <p:nvPr/>
        </p:nvSpPr>
        <p:spPr>
          <a:xfrm>
            <a:off x="992148" y="2937510"/>
            <a:ext cx="3950851" cy="1905238"/>
          </a:xfrm>
          <a:prstGeom prst="rect">
            <a:avLst/>
          </a:prstGeom>
          <a:noFill/>
          <a:ln/>
        </p:spPr>
        <p:txBody>
          <a:bodyPr wrap="square" lIns="0" tIns="0" rIns="0" bIns="0" rtlCol="0" anchor="t"/>
          <a:lstStyle/>
          <a:p>
            <a:pPr marL="0" indent="0" algn="l">
              <a:lnSpc>
                <a:spcPts val="2500"/>
              </a:lnSpc>
              <a:buNone/>
            </a:pPr>
            <a:r>
              <a:rPr lang="en-US" sz="1550" dirty="0">
                <a:solidFill>
                  <a:srgbClr val="4A4A45"/>
                </a:solidFill>
                <a:latin typeface="Lato" pitchFamily="34" charset="0"/>
                <a:ea typeface="Lato" pitchFamily="34" charset="-122"/>
                <a:cs typeface="Lato" pitchFamily="34" charset="-120"/>
              </a:rPr>
              <a:t>Інтернет-речі мають власну IP-адресу або мережевий псевдонім і виконують функції веб-сервера. Інтерфейс виконаний у вигляді web-ресурсу з графічним інтерфейсом для управління за допомогою веб-браузера.</a:t>
            </a:r>
            <a:endParaRPr lang="en-US" sz="1550" dirty="0"/>
          </a:p>
        </p:txBody>
      </p:sp>
      <p:sp>
        <p:nvSpPr>
          <p:cNvPr id="7" name="Text 5"/>
          <p:cNvSpPr/>
          <p:nvPr/>
        </p:nvSpPr>
        <p:spPr>
          <a:xfrm>
            <a:off x="992148" y="4961811"/>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4A4A45"/>
                </a:solidFill>
                <a:latin typeface="Lato Bold" pitchFamily="34" charset="0"/>
                <a:ea typeface="Lato Bold" pitchFamily="34" charset="-122"/>
                <a:cs typeface="Lato Bold" pitchFamily="34" charset="-120"/>
              </a:rPr>
              <a:t>Недоліки:</a:t>
            </a:r>
            <a:endParaRPr lang="en-US" sz="1950" dirty="0"/>
          </a:p>
        </p:txBody>
      </p:sp>
      <p:sp>
        <p:nvSpPr>
          <p:cNvPr id="8" name="Text 6"/>
          <p:cNvSpPr/>
          <p:nvPr/>
        </p:nvSpPr>
        <p:spPr>
          <a:xfrm>
            <a:off x="992148" y="5391031"/>
            <a:ext cx="3950851"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A4A45"/>
                </a:solidFill>
                <a:latin typeface="Lato" pitchFamily="34" charset="0"/>
                <a:ea typeface="Lato" pitchFamily="34" charset="-122"/>
                <a:cs typeface="Lato" pitchFamily="34" charset="-120"/>
              </a:rPr>
              <a:t>Необхідність фіксованої адреси в мережі</a:t>
            </a:r>
            <a:endParaRPr lang="en-US" sz="1550" dirty="0"/>
          </a:p>
        </p:txBody>
      </p:sp>
      <p:sp>
        <p:nvSpPr>
          <p:cNvPr id="9" name="Text 7"/>
          <p:cNvSpPr/>
          <p:nvPr/>
        </p:nvSpPr>
        <p:spPr>
          <a:xfrm>
            <a:off x="992148" y="6095524"/>
            <a:ext cx="395085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A4A45"/>
                </a:solidFill>
                <a:latin typeface="Lato" pitchFamily="34" charset="0"/>
                <a:ea typeface="Lato" pitchFamily="34" charset="-122"/>
                <a:cs typeface="Lato" pitchFamily="34" charset="-120"/>
              </a:rPr>
              <a:t>Ліміт підключень до пристрою</a:t>
            </a:r>
            <a:endParaRPr lang="en-US" sz="1550" dirty="0"/>
          </a:p>
        </p:txBody>
      </p:sp>
      <p:sp>
        <p:nvSpPr>
          <p:cNvPr id="10" name="Text 8"/>
          <p:cNvSpPr/>
          <p:nvPr/>
        </p:nvSpPr>
        <p:spPr>
          <a:xfrm>
            <a:off x="992148" y="6482477"/>
            <a:ext cx="395085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A4A45"/>
                </a:solidFill>
                <a:latin typeface="Lato" pitchFamily="34" charset="0"/>
                <a:ea typeface="Lato" pitchFamily="34" charset="-122"/>
                <a:cs typeface="Lato" pitchFamily="34" charset="-120"/>
              </a:rPr>
              <a:t>Високе споживання енергії</a:t>
            </a:r>
            <a:endParaRPr lang="en-US" sz="1550" dirty="0"/>
          </a:p>
        </p:txBody>
      </p:sp>
      <p:sp>
        <p:nvSpPr>
          <p:cNvPr id="11" name="Shape 9"/>
          <p:cNvSpPr/>
          <p:nvPr/>
        </p:nvSpPr>
        <p:spPr>
          <a:xfrm>
            <a:off x="5141357" y="2248019"/>
            <a:ext cx="4347567" cy="4750356"/>
          </a:xfrm>
          <a:prstGeom prst="rect">
            <a:avLst/>
          </a:prstGeom>
          <a:solidFill>
            <a:srgbClr val="E5DFD2"/>
          </a:solidFill>
          <a:ln/>
        </p:spPr>
      </p:sp>
      <p:sp>
        <p:nvSpPr>
          <p:cNvPr id="12" name="Shape 10"/>
          <p:cNvSpPr/>
          <p:nvPr/>
        </p:nvSpPr>
        <p:spPr>
          <a:xfrm>
            <a:off x="5141357" y="2248019"/>
            <a:ext cx="22860" cy="4750356"/>
          </a:xfrm>
          <a:prstGeom prst="roundRect">
            <a:avLst>
              <a:gd name="adj" fmla="val 130232"/>
            </a:avLst>
          </a:prstGeom>
          <a:solidFill>
            <a:srgbClr val="CBC5B8"/>
          </a:solidFill>
          <a:ln/>
        </p:spPr>
      </p:sp>
      <p:sp>
        <p:nvSpPr>
          <p:cNvPr id="13" name="Text 11"/>
          <p:cNvSpPr/>
          <p:nvPr/>
        </p:nvSpPr>
        <p:spPr>
          <a:xfrm>
            <a:off x="5339715" y="2446377"/>
            <a:ext cx="3310771" cy="372070"/>
          </a:xfrm>
          <a:prstGeom prst="rect">
            <a:avLst/>
          </a:prstGeom>
          <a:noFill/>
          <a:ln/>
        </p:spPr>
        <p:txBody>
          <a:bodyPr wrap="none" lIns="0" tIns="0" rIns="0" bIns="0" rtlCol="0" anchor="t"/>
          <a:lstStyle/>
          <a:p>
            <a:pPr marL="0" indent="0" algn="l">
              <a:lnSpc>
                <a:spcPts val="2900"/>
              </a:lnSpc>
              <a:buNone/>
            </a:pPr>
            <a:r>
              <a:rPr lang="en-US" sz="2300" b="1" dirty="0">
                <a:solidFill>
                  <a:srgbClr val="4A4A45"/>
                </a:solidFill>
                <a:latin typeface="Lato Bold" pitchFamily="34" charset="0"/>
                <a:ea typeface="Lato Bold" pitchFamily="34" charset="-122"/>
                <a:cs typeface="Lato Bold" pitchFamily="34" charset="-120"/>
              </a:rPr>
              <a:t>2. Доступ через шлюз</a:t>
            </a:r>
            <a:endParaRPr lang="en-US" sz="2300" dirty="0"/>
          </a:p>
        </p:txBody>
      </p:sp>
      <p:sp>
        <p:nvSpPr>
          <p:cNvPr id="14" name="Text 12"/>
          <p:cNvSpPr/>
          <p:nvPr/>
        </p:nvSpPr>
        <p:spPr>
          <a:xfrm>
            <a:off x="5339715" y="2937510"/>
            <a:ext cx="3950851" cy="1587698"/>
          </a:xfrm>
          <a:prstGeom prst="rect">
            <a:avLst/>
          </a:prstGeom>
          <a:noFill/>
          <a:ln/>
        </p:spPr>
        <p:txBody>
          <a:bodyPr wrap="square" lIns="0" tIns="0" rIns="0" bIns="0" rtlCol="0" anchor="t"/>
          <a:lstStyle/>
          <a:p>
            <a:pPr marL="0" indent="0" algn="l">
              <a:lnSpc>
                <a:spcPts val="2500"/>
              </a:lnSpc>
              <a:buNone/>
            </a:pPr>
            <a:r>
              <a:rPr lang="en-US" sz="1550" dirty="0">
                <a:solidFill>
                  <a:srgbClr val="4A4A45"/>
                </a:solidFill>
                <a:latin typeface="Lato" pitchFamily="34" charset="0"/>
                <a:ea typeface="Lato" pitchFamily="34" charset="-122"/>
                <a:cs typeface="Lato" pitchFamily="34" charset="-120"/>
              </a:rPr>
              <a:t>Використовується спеціальний Інтернет-шлюз, який є веб-сервером. Він через інтерфейс REST-API взаємодіє з IP-пристроями і перетворює запити в запит до специфічного API-пристрою.</a:t>
            </a:r>
            <a:endParaRPr lang="en-US" sz="1550" dirty="0"/>
          </a:p>
        </p:txBody>
      </p:sp>
      <p:sp>
        <p:nvSpPr>
          <p:cNvPr id="15" name="Text 13"/>
          <p:cNvSpPr/>
          <p:nvPr/>
        </p:nvSpPr>
        <p:spPr>
          <a:xfrm>
            <a:off x="5339715" y="4644271"/>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4A4A45"/>
                </a:solidFill>
                <a:latin typeface="Lato Bold" pitchFamily="34" charset="0"/>
                <a:ea typeface="Lato Bold" pitchFamily="34" charset="-122"/>
                <a:cs typeface="Lato Bold" pitchFamily="34" charset="-120"/>
              </a:rPr>
              <a:t>Переваги:</a:t>
            </a:r>
            <a:endParaRPr lang="en-US" sz="1950" dirty="0"/>
          </a:p>
        </p:txBody>
      </p:sp>
      <p:sp>
        <p:nvSpPr>
          <p:cNvPr id="16" name="Text 14"/>
          <p:cNvSpPr/>
          <p:nvPr/>
        </p:nvSpPr>
        <p:spPr>
          <a:xfrm>
            <a:off x="5339715" y="5073491"/>
            <a:ext cx="395085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A4A45"/>
                </a:solidFill>
                <a:latin typeface="Lato" pitchFamily="34" charset="0"/>
                <a:ea typeface="Lato" pitchFamily="34" charset="-122"/>
                <a:cs typeface="Lato" pitchFamily="34" charset="-120"/>
              </a:rPr>
              <a:t>Підтримка кількох типів пристроїв</a:t>
            </a:r>
            <a:endParaRPr lang="en-US" sz="1550" dirty="0"/>
          </a:p>
        </p:txBody>
      </p:sp>
      <p:sp>
        <p:nvSpPr>
          <p:cNvPr id="17" name="Text 15"/>
          <p:cNvSpPr/>
          <p:nvPr/>
        </p:nvSpPr>
        <p:spPr>
          <a:xfrm>
            <a:off x="5339715" y="5460444"/>
            <a:ext cx="3950851"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A4A45"/>
                </a:solidFill>
                <a:latin typeface="Lato" pitchFamily="34" charset="0"/>
                <a:ea typeface="Lato" pitchFamily="34" charset="-122"/>
                <a:cs typeface="Lato" pitchFamily="34" charset="-120"/>
              </a:rPr>
              <a:t>Сумісність з різними протоколами (Bluetooth, ZigBee)</a:t>
            </a:r>
            <a:endParaRPr lang="en-US" sz="1550" dirty="0"/>
          </a:p>
        </p:txBody>
      </p:sp>
      <p:sp>
        <p:nvSpPr>
          <p:cNvPr id="18" name="Text 16"/>
          <p:cNvSpPr/>
          <p:nvPr/>
        </p:nvSpPr>
        <p:spPr>
          <a:xfrm>
            <a:off x="5339715" y="6164937"/>
            <a:ext cx="395085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A4A45"/>
                </a:solidFill>
                <a:latin typeface="Lato" pitchFamily="34" charset="0"/>
                <a:ea typeface="Lato" pitchFamily="34" charset="-122"/>
                <a:cs typeface="Lato" pitchFamily="34" charset="-120"/>
              </a:rPr>
              <a:t>Раціональна організація взаємодії</a:t>
            </a:r>
            <a:endParaRPr lang="en-US" sz="1550" dirty="0"/>
          </a:p>
        </p:txBody>
      </p:sp>
      <p:sp>
        <p:nvSpPr>
          <p:cNvPr id="19" name="Shape 17"/>
          <p:cNvSpPr/>
          <p:nvPr/>
        </p:nvSpPr>
        <p:spPr>
          <a:xfrm>
            <a:off x="9488924" y="2248019"/>
            <a:ext cx="4347567" cy="4750356"/>
          </a:xfrm>
          <a:prstGeom prst="rect">
            <a:avLst/>
          </a:prstGeom>
          <a:solidFill>
            <a:srgbClr val="E5DFD2"/>
          </a:solidFill>
          <a:ln/>
        </p:spPr>
      </p:sp>
      <p:sp>
        <p:nvSpPr>
          <p:cNvPr id="20" name="Shape 18"/>
          <p:cNvSpPr/>
          <p:nvPr/>
        </p:nvSpPr>
        <p:spPr>
          <a:xfrm>
            <a:off x="9488924" y="2248019"/>
            <a:ext cx="22860" cy="4750356"/>
          </a:xfrm>
          <a:prstGeom prst="roundRect">
            <a:avLst>
              <a:gd name="adj" fmla="val 130232"/>
            </a:avLst>
          </a:prstGeom>
          <a:solidFill>
            <a:srgbClr val="CBC5B8"/>
          </a:solidFill>
          <a:ln/>
        </p:spPr>
      </p:sp>
      <p:sp>
        <p:nvSpPr>
          <p:cNvPr id="21" name="Text 19"/>
          <p:cNvSpPr/>
          <p:nvPr/>
        </p:nvSpPr>
        <p:spPr>
          <a:xfrm>
            <a:off x="9687282" y="2446377"/>
            <a:ext cx="3472696" cy="372070"/>
          </a:xfrm>
          <a:prstGeom prst="rect">
            <a:avLst/>
          </a:prstGeom>
          <a:noFill/>
          <a:ln/>
        </p:spPr>
        <p:txBody>
          <a:bodyPr wrap="none" lIns="0" tIns="0" rIns="0" bIns="0" rtlCol="0" anchor="t"/>
          <a:lstStyle/>
          <a:p>
            <a:pPr marL="0" indent="0" algn="l">
              <a:lnSpc>
                <a:spcPts val="2900"/>
              </a:lnSpc>
              <a:buNone/>
            </a:pPr>
            <a:r>
              <a:rPr lang="en-US" sz="2300" b="1" dirty="0">
                <a:solidFill>
                  <a:srgbClr val="4A4A45"/>
                </a:solidFill>
                <a:latin typeface="Lato Bold" pitchFamily="34" charset="0"/>
                <a:ea typeface="Lato Bold" pitchFamily="34" charset="-122"/>
                <a:cs typeface="Lato Bold" pitchFamily="34" charset="-120"/>
              </a:rPr>
              <a:t>3. Доступ через сервер</a:t>
            </a:r>
            <a:endParaRPr lang="en-US" sz="2300" dirty="0"/>
          </a:p>
        </p:txBody>
      </p:sp>
      <p:sp>
        <p:nvSpPr>
          <p:cNvPr id="22" name="Text 20"/>
          <p:cNvSpPr/>
          <p:nvPr/>
        </p:nvSpPr>
        <p:spPr>
          <a:xfrm>
            <a:off x="9687282" y="2937510"/>
            <a:ext cx="3950851" cy="1905238"/>
          </a:xfrm>
          <a:prstGeom prst="rect">
            <a:avLst/>
          </a:prstGeom>
          <a:noFill/>
          <a:ln/>
        </p:spPr>
        <p:txBody>
          <a:bodyPr wrap="square" lIns="0" tIns="0" rIns="0" bIns="0" rtlCol="0" anchor="t"/>
          <a:lstStyle/>
          <a:p>
            <a:pPr marL="0" indent="0" algn="l">
              <a:lnSpc>
                <a:spcPts val="2500"/>
              </a:lnSpc>
              <a:buNone/>
            </a:pPr>
            <a:r>
              <a:rPr lang="en-US" sz="1550" dirty="0">
                <a:solidFill>
                  <a:srgbClr val="4A4A45"/>
                </a:solidFill>
                <a:latin typeface="Lato" pitchFamily="34" charset="0"/>
                <a:ea typeface="Lato" pitchFamily="34" charset="-122"/>
                <a:cs typeface="Lato" pitchFamily="34" charset="-120"/>
              </a:rPr>
              <a:t>Наявність посередника між інтернет-речами та користувачем через централізовану платформу даних. Сервер приймає повідомлення від інтернет-речей, зберігає і обробляє інформацію.</a:t>
            </a:r>
            <a:endParaRPr lang="en-US" sz="1550" dirty="0"/>
          </a:p>
        </p:txBody>
      </p:sp>
      <p:sp>
        <p:nvSpPr>
          <p:cNvPr id="23" name="Text 21"/>
          <p:cNvSpPr/>
          <p:nvPr/>
        </p:nvSpPr>
        <p:spPr>
          <a:xfrm>
            <a:off x="9687282" y="4961811"/>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4A4A45"/>
                </a:solidFill>
                <a:latin typeface="Lato Bold" pitchFamily="34" charset="0"/>
                <a:ea typeface="Lato Bold" pitchFamily="34" charset="-122"/>
                <a:cs typeface="Lato Bold" pitchFamily="34" charset="-120"/>
              </a:rPr>
              <a:t>Переваги:</a:t>
            </a:r>
            <a:endParaRPr lang="en-US" sz="1950" dirty="0"/>
          </a:p>
        </p:txBody>
      </p:sp>
      <p:sp>
        <p:nvSpPr>
          <p:cNvPr id="24" name="Text 22"/>
          <p:cNvSpPr/>
          <p:nvPr/>
        </p:nvSpPr>
        <p:spPr>
          <a:xfrm>
            <a:off x="9687282" y="5391031"/>
            <a:ext cx="3950851"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A4A45"/>
                </a:solidFill>
                <a:latin typeface="Lato" pitchFamily="34" charset="0"/>
                <a:ea typeface="Lato" pitchFamily="34" charset="-122"/>
                <a:cs typeface="Lato" pitchFamily="34" charset="-120"/>
              </a:rPr>
              <a:t>Знижені вимоги до продуктивності пристроїв</a:t>
            </a:r>
            <a:endParaRPr lang="en-US" sz="1550" dirty="0"/>
          </a:p>
        </p:txBody>
      </p:sp>
      <p:sp>
        <p:nvSpPr>
          <p:cNvPr id="25" name="Text 23"/>
          <p:cNvSpPr/>
          <p:nvPr/>
        </p:nvSpPr>
        <p:spPr>
          <a:xfrm>
            <a:off x="9687282" y="6095524"/>
            <a:ext cx="395085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A4A45"/>
                </a:solidFill>
                <a:latin typeface="Lato" pitchFamily="34" charset="0"/>
                <a:ea typeface="Lato" pitchFamily="34" charset="-122"/>
                <a:cs typeface="Lato" pitchFamily="34" charset="-120"/>
              </a:rPr>
              <a:t>Централізоване зберігання даних</a:t>
            </a:r>
            <a:endParaRPr lang="en-US" sz="1550" dirty="0"/>
          </a:p>
        </p:txBody>
      </p:sp>
      <p:sp>
        <p:nvSpPr>
          <p:cNvPr id="26" name="Text 24"/>
          <p:cNvSpPr/>
          <p:nvPr/>
        </p:nvSpPr>
        <p:spPr>
          <a:xfrm>
            <a:off x="9687282" y="6482477"/>
            <a:ext cx="395085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A4A45"/>
                </a:solidFill>
                <a:latin typeface="Lato" pitchFamily="34" charset="0"/>
                <a:ea typeface="Lato" pitchFamily="34" charset="-122"/>
                <a:cs typeface="Lato" pitchFamily="34" charset="-120"/>
              </a:rPr>
              <a:t>Спрощення розробки додатків</a:t>
            </a:r>
            <a:endParaRPr lang="en-US" sz="15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54010" y="452318"/>
            <a:ext cx="5266849" cy="511016"/>
          </a:xfrm>
          <a:prstGeom prst="rect">
            <a:avLst/>
          </a:prstGeom>
          <a:noFill/>
          <a:ln/>
        </p:spPr>
        <p:txBody>
          <a:bodyPr wrap="none" lIns="0" tIns="0" rIns="0" bIns="0" rtlCol="0" anchor="t"/>
          <a:lstStyle/>
          <a:p>
            <a:pPr marL="0" indent="0" algn="l">
              <a:lnSpc>
                <a:spcPts val="4000"/>
              </a:lnSpc>
              <a:buNone/>
            </a:pPr>
            <a:r>
              <a:rPr lang="en-US" sz="3200" b="1" dirty="0">
                <a:solidFill>
                  <a:srgbClr val="282824"/>
                </a:solidFill>
                <a:latin typeface="Lato Bold" pitchFamily="34" charset="0"/>
                <a:ea typeface="Lato Bold" pitchFamily="34" charset="-122"/>
                <a:cs typeface="Lato Bold" pitchFamily="34" charset="-120"/>
              </a:rPr>
              <a:t>Організація шлюзів в IoT</a:t>
            </a:r>
            <a:endParaRPr lang="en-US" sz="3200" dirty="0"/>
          </a:p>
        </p:txBody>
      </p:sp>
      <p:sp>
        <p:nvSpPr>
          <p:cNvPr id="4" name="Text 1"/>
          <p:cNvSpPr/>
          <p:nvPr/>
        </p:nvSpPr>
        <p:spPr>
          <a:xfrm>
            <a:off x="654010" y="1208603"/>
            <a:ext cx="7835979" cy="784384"/>
          </a:xfrm>
          <a:prstGeom prst="rect">
            <a:avLst/>
          </a:prstGeom>
          <a:noFill/>
          <a:ln/>
        </p:spPr>
        <p:txBody>
          <a:bodyPr wrap="square" lIns="0" tIns="0" rIns="0" bIns="0" rtlCol="0" anchor="t"/>
          <a:lstStyle/>
          <a:p>
            <a:pPr marL="0" indent="0" algn="l">
              <a:lnSpc>
                <a:spcPts val="2050"/>
              </a:lnSpc>
              <a:buNone/>
            </a:pPr>
            <a:r>
              <a:rPr lang="en-US" sz="1250" dirty="0">
                <a:solidFill>
                  <a:srgbClr val="4A4A45"/>
                </a:solidFill>
                <a:latin typeface="Lato" pitchFamily="34" charset="0"/>
                <a:ea typeface="Lato" pitchFamily="34" charset="-122"/>
                <a:cs typeface="Lato" pitchFamily="34" charset="-120"/>
              </a:rPr>
              <a:t>В Інтернеті речей шлюз використовується не тільки для прямого зв'язку інтернет-речей з користувачем, але і при використанні централізованого сервера. Шлюзи служать засобом для об'єднання локальних мереж інтернет-речей з глобальною мережею.</a:t>
            </a:r>
            <a:endParaRPr lang="en-US" sz="1250" dirty="0"/>
          </a:p>
        </p:txBody>
      </p:sp>
      <p:sp>
        <p:nvSpPr>
          <p:cNvPr id="5" name="Shape 2"/>
          <p:cNvSpPr/>
          <p:nvPr/>
        </p:nvSpPr>
        <p:spPr>
          <a:xfrm>
            <a:off x="654010" y="2176939"/>
            <a:ext cx="654010" cy="1203484"/>
          </a:xfrm>
          <a:prstGeom prst="roundRect">
            <a:avLst>
              <a:gd name="adj" fmla="val 360043"/>
            </a:avLst>
          </a:prstGeom>
          <a:solidFill>
            <a:srgbClr val="E5DFD2"/>
          </a:solidFill>
          <a:ln/>
        </p:spPr>
      </p:sp>
      <p:sp>
        <p:nvSpPr>
          <p:cNvPr id="6" name="Text 3"/>
          <p:cNvSpPr/>
          <p:nvPr/>
        </p:nvSpPr>
        <p:spPr>
          <a:xfrm>
            <a:off x="858322" y="2625328"/>
            <a:ext cx="245269" cy="306586"/>
          </a:xfrm>
          <a:prstGeom prst="rect">
            <a:avLst/>
          </a:prstGeom>
          <a:noFill/>
          <a:ln/>
        </p:spPr>
        <p:txBody>
          <a:bodyPr wrap="none" lIns="0" tIns="0" rIns="0" bIns="0" rtlCol="0" anchor="t"/>
          <a:lstStyle/>
          <a:p>
            <a:pPr marL="0" indent="0" algn="l">
              <a:lnSpc>
                <a:spcPts val="1900"/>
              </a:lnSpc>
              <a:buNone/>
            </a:pPr>
            <a:r>
              <a:rPr lang="en-US" sz="1900" b="1" dirty="0">
                <a:solidFill>
                  <a:srgbClr val="4A4A45"/>
                </a:solidFill>
                <a:latin typeface="Lato Bold" pitchFamily="34" charset="0"/>
                <a:ea typeface="Lato Bold" pitchFamily="34" charset="-122"/>
                <a:cs typeface="Lato Bold" pitchFamily="34" charset="-120"/>
              </a:rPr>
              <a:t>1</a:t>
            </a:r>
            <a:endParaRPr lang="en-US" sz="1900" dirty="0"/>
          </a:p>
        </p:txBody>
      </p:sp>
      <p:sp>
        <p:nvSpPr>
          <p:cNvPr id="7" name="Text 4"/>
          <p:cNvSpPr/>
          <p:nvPr/>
        </p:nvSpPr>
        <p:spPr>
          <a:xfrm>
            <a:off x="1471493" y="2340412"/>
            <a:ext cx="2043946" cy="255508"/>
          </a:xfrm>
          <a:prstGeom prst="rect">
            <a:avLst/>
          </a:prstGeom>
          <a:noFill/>
          <a:ln/>
        </p:spPr>
        <p:txBody>
          <a:bodyPr wrap="none" lIns="0" tIns="0" rIns="0" bIns="0" rtlCol="0" anchor="t"/>
          <a:lstStyle/>
          <a:p>
            <a:pPr marL="0" indent="0" algn="l">
              <a:lnSpc>
                <a:spcPts val="2000"/>
              </a:lnSpc>
              <a:buNone/>
            </a:pPr>
            <a:r>
              <a:rPr lang="en-US" sz="1600" b="1" dirty="0">
                <a:solidFill>
                  <a:srgbClr val="4A4A45"/>
                </a:solidFill>
                <a:latin typeface="Lato Bold" pitchFamily="34" charset="0"/>
                <a:ea typeface="Lato Bold" pitchFamily="34" charset="-122"/>
                <a:cs typeface="Lato Bold" pitchFamily="34" charset="-120"/>
              </a:rPr>
              <a:t>Через комп'ютер</a:t>
            </a:r>
            <a:endParaRPr lang="en-US" sz="1600" dirty="0"/>
          </a:p>
        </p:txBody>
      </p:sp>
      <p:sp>
        <p:nvSpPr>
          <p:cNvPr id="8" name="Text 5"/>
          <p:cNvSpPr/>
          <p:nvPr/>
        </p:nvSpPr>
        <p:spPr>
          <a:xfrm>
            <a:off x="1471493" y="2694027"/>
            <a:ext cx="7018496" cy="522922"/>
          </a:xfrm>
          <a:prstGeom prst="rect">
            <a:avLst/>
          </a:prstGeom>
          <a:noFill/>
          <a:ln/>
        </p:spPr>
        <p:txBody>
          <a:bodyPr wrap="square" lIns="0" tIns="0" rIns="0" bIns="0" rtlCol="0" anchor="t"/>
          <a:lstStyle/>
          <a:p>
            <a:pPr marL="0" indent="0" algn="l">
              <a:lnSpc>
                <a:spcPts val="2050"/>
              </a:lnSpc>
              <a:buNone/>
            </a:pPr>
            <a:r>
              <a:rPr lang="en-US" sz="1250" dirty="0">
                <a:solidFill>
                  <a:srgbClr val="4A4A45"/>
                </a:solidFill>
                <a:latin typeface="Lato" pitchFamily="34" charset="0"/>
                <a:ea typeface="Lato" pitchFamily="34" charset="-122"/>
                <a:cs typeface="Lato" pitchFamily="34" charset="-120"/>
              </a:rPr>
              <a:t>Використання комп'ютерів з точкою доступу до Інтернету. </a:t>
            </a:r>
            <a:r>
              <a:rPr lang="en-US" sz="1250" b="1" dirty="0">
                <a:solidFill>
                  <a:srgbClr val="4A4A45"/>
                </a:solidFill>
                <a:latin typeface="Lato" pitchFamily="34" charset="0"/>
                <a:ea typeface="Lato" pitchFamily="34" charset="-122"/>
                <a:cs typeface="Lato" pitchFamily="34" charset="-120"/>
              </a:rPr>
              <a:t>Недоліки:</a:t>
            </a:r>
            <a:r>
              <a:rPr lang="en-US" sz="1250" dirty="0">
                <a:solidFill>
                  <a:srgbClr val="4A4A45"/>
                </a:solidFill>
                <a:latin typeface="Lato" pitchFamily="34" charset="0"/>
                <a:ea typeface="Lato" pitchFamily="34" charset="-122"/>
                <a:cs typeface="Lato" pitchFamily="34" charset="-120"/>
              </a:rPr>
              <a:t> вартість, громіздкість, втрата автономності, залежність від електрики.</a:t>
            </a:r>
            <a:endParaRPr lang="en-US" sz="1250" dirty="0"/>
          </a:p>
        </p:txBody>
      </p:sp>
      <p:sp>
        <p:nvSpPr>
          <p:cNvPr id="9" name="Shape 6"/>
          <p:cNvSpPr/>
          <p:nvPr/>
        </p:nvSpPr>
        <p:spPr>
          <a:xfrm>
            <a:off x="654010" y="3543895"/>
            <a:ext cx="654010" cy="1203484"/>
          </a:xfrm>
          <a:prstGeom prst="roundRect">
            <a:avLst>
              <a:gd name="adj" fmla="val 360043"/>
            </a:avLst>
          </a:prstGeom>
          <a:solidFill>
            <a:srgbClr val="E5DFD2"/>
          </a:solidFill>
          <a:ln/>
        </p:spPr>
      </p:sp>
      <p:sp>
        <p:nvSpPr>
          <p:cNvPr id="10" name="Text 7"/>
          <p:cNvSpPr/>
          <p:nvPr/>
        </p:nvSpPr>
        <p:spPr>
          <a:xfrm>
            <a:off x="858322" y="3992285"/>
            <a:ext cx="245269" cy="306586"/>
          </a:xfrm>
          <a:prstGeom prst="rect">
            <a:avLst/>
          </a:prstGeom>
          <a:noFill/>
          <a:ln/>
        </p:spPr>
        <p:txBody>
          <a:bodyPr wrap="none" lIns="0" tIns="0" rIns="0" bIns="0" rtlCol="0" anchor="t"/>
          <a:lstStyle/>
          <a:p>
            <a:pPr marL="0" indent="0" algn="l">
              <a:lnSpc>
                <a:spcPts val="1900"/>
              </a:lnSpc>
              <a:buNone/>
            </a:pPr>
            <a:r>
              <a:rPr lang="en-US" sz="1900" b="1" dirty="0">
                <a:solidFill>
                  <a:srgbClr val="4A4A45"/>
                </a:solidFill>
                <a:latin typeface="Lato Bold" pitchFamily="34" charset="0"/>
                <a:ea typeface="Lato Bold" pitchFamily="34" charset="-122"/>
                <a:cs typeface="Lato Bold" pitchFamily="34" charset="-120"/>
              </a:rPr>
              <a:t>2</a:t>
            </a:r>
            <a:endParaRPr lang="en-US" sz="1900" dirty="0"/>
          </a:p>
        </p:txBody>
      </p:sp>
      <p:sp>
        <p:nvSpPr>
          <p:cNvPr id="11" name="Text 8"/>
          <p:cNvSpPr/>
          <p:nvPr/>
        </p:nvSpPr>
        <p:spPr>
          <a:xfrm>
            <a:off x="1471493" y="3707368"/>
            <a:ext cx="3098840" cy="255508"/>
          </a:xfrm>
          <a:prstGeom prst="rect">
            <a:avLst/>
          </a:prstGeom>
          <a:noFill/>
          <a:ln/>
        </p:spPr>
        <p:txBody>
          <a:bodyPr wrap="none" lIns="0" tIns="0" rIns="0" bIns="0" rtlCol="0" anchor="t"/>
          <a:lstStyle/>
          <a:p>
            <a:pPr marL="0" indent="0" algn="l">
              <a:lnSpc>
                <a:spcPts val="2000"/>
              </a:lnSpc>
              <a:buNone/>
            </a:pPr>
            <a:r>
              <a:rPr lang="en-US" sz="1600" b="1" dirty="0">
                <a:solidFill>
                  <a:srgbClr val="4A4A45"/>
                </a:solidFill>
                <a:latin typeface="Lato Bold" pitchFamily="34" charset="0"/>
                <a:ea typeface="Lato Bold" pitchFamily="34" charset="-122"/>
                <a:cs typeface="Lato Bold" pitchFamily="34" charset="-120"/>
              </a:rPr>
              <a:t>Спеціальний пристрій-шлюз</a:t>
            </a:r>
            <a:endParaRPr lang="en-US" sz="1600" dirty="0"/>
          </a:p>
        </p:txBody>
      </p:sp>
      <p:sp>
        <p:nvSpPr>
          <p:cNvPr id="12" name="Text 9"/>
          <p:cNvSpPr/>
          <p:nvPr/>
        </p:nvSpPr>
        <p:spPr>
          <a:xfrm>
            <a:off x="1471493" y="4060984"/>
            <a:ext cx="7018496" cy="522922"/>
          </a:xfrm>
          <a:prstGeom prst="rect">
            <a:avLst/>
          </a:prstGeom>
          <a:noFill/>
          <a:ln/>
        </p:spPr>
        <p:txBody>
          <a:bodyPr wrap="square" lIns="0" tIns="0" rIns="0" bIns="0" rtlCol="0" anchor="t"/>
          <a:lstStyle/>
          <a:p>
            <a:pPr marL="0" indent="0" algn="l">
              <a:lnSpc>
                <a:spcPts val="2050"/>
              </a:lnSpc>
              <a:buNone/>
            </a:pPr>
            <a:r>
              <a:rPr lang="en-US" sz="1250" dirty="0">
                <a:solidFill>
                  <a:srgbClr val="4A4A45"/>
                </a:solidFill>
                <a:latin typeface="Lato" pitchFamily="34" charset="0"/>
                <a:ea typeface="Lato" pitchFamily="34" charset="-122"/>
                <a:cs typeface="Lato" pitchFamily="34" charset="-120"/>
              </a:rPr>
              <a:t>З'єднує сенсорну мережу з провідною Internet-мережею. </a:t>
            </a:r>
            <a:r>
              <a:rPr lang="en-US" sz="1250" b="1" dirty="0">
                <a:solidFill>
                  <a:srgbClr val="4A4A45"/>
                </a:solidFill>
                <a:latin typeface="Lato" pitchFamily="34" charset="0"/>
                <a:ea typeface="Lato" pitchFamily="34" charset="-122"/>
                <a:cs typeface="Lato" pitchFamily="34" charset="-120"/>
              </a:rPr>
              <a:t>Недоліки:</a:t>
            </a:r>
            <a:r>
              <a:rPr lang="en-US" sz="1250" dirty="0">
                <a:solidFill>
                  <a:srgbClr val="4A4A45"/>
                </a:solidFill>
                <a:latin typeface="Lato" pitchFamily="34" charset="0"/>
                <a:ea typeface="Lato" pitchFamily="34" charset="-122"/>
                <a:cs typeface="Lato" pitchFamily="34" charset="-120"/>
              </a:rPr>
              <a:t> високе енергоспоживання, потреба в точці доступу.</a:t>
            </a:r>
            <a:endParaRPr lang="en-US" sz="1250" dirty="0"/>
          </a:p>
        </p:txBody>
      </p:sp>
      <p:sp>
        <p:nvSpPr>
          <p:cNvPr id="13" name="Shape 10"/>
          <p:cNvSpPr/>
          <p:nvPr/>
        </p:nvSpPr>
        <p:spPr>
          <a:xfrm>
            <a:off x="654010" y="4910852"/>
            <a:ext cx="654010" cy="1203484"/>
          </a:xfrm>
          <a:prstGeom prst="roundRect">
            <a:avLst>
              <a:gd name="adj" fmla="val 360043"/>
            </a:avLst>
          </a:prstGeom>
          <a:solidFill>
            <a:srgbClr val="E5DFD2"/>
          </a:solidFill>
          <a:ln/>
        </p:spPr>
      </p:sp>
      <p:sp>
        <p:nvSpPr>
          <p:cNvPr id="14" name="Text 11"/>
          <p:cNvSpPr/>
          <p:nvPr/>
        </p:nvSpPr>
        <p:spPr>
          <a:xfrm>
            <a:off x="858322" y="5359241"/>
            <a:ext cx="245269" cy="306586"/>
          </a:xfrm>
          <a:prstGeom prst="rect">
            <a:avLst/>
          </a:prstGeom>
          <a:noFill/>
          <a:ln/>
        </p:spPr>
        <p:txBody>
          <a:bodyPr wrap="none" lIns="0" tIns="0" rIns="0" bIns="0" rtlCol="0" anchor="t"/>
          <a:lstStyle/>
          <a:p>
            <a:pPr marL="0" indent="0" algn="l">
              <a:lnSpc>
                <a:spcPts val="1900"/>
              </a:lnSpc>
              <a:buNone/>
            </a:pPr>
            <a:r>
              <a:rPr lang="en-US" sz="1900" b="1" dirty="0">
                <a:solidFill>
                  <a:srgbClr val="4A4A45"/>
                </a:solidFill>
                <a:latin typeface="Lato Bold" pitchFamily="34" charset="0"/>
                <a:ea typeface="Lato Bold" pitchFamily="34" charset="-122"/>
                <a:cs typeface="Lato Bold" pitchFamily="34" charset="-120"/>
              </a:rPr>
              <a:t>3</a:t>
            </a:r>
            <a:endParaRPr lang="en-US" sz="1900" dirty="0"/>
          </a:p>
        </p:txBody>
      </p:sp>
      <p:sp>
        <p:nvSpPr>
          <p:cNvPr id="15" name="Text 12"/>
          <p:cNvSpPr/>
          <p:nvPr/>
        </p:nvSpPr>
        <p:spPr>
          <a:xfrm>
            <a:off x="1471493" y="5074325"/>
            <a:ext cx="2043946" cy="255508"/>
          </a:xfrm>
          <a:prstGeom prst="rect">
            <a:avLst/>
          </a:prstGeom>
          <a:noFill/>
          <a:ln/>
        </p:spPr>
        <p:txBody>
          <a:bodyPr wrap="none" lIns="0" tIns="0" rIns="0" bIns="0" rtlCol="0" anchor="t"/>
          <a:lstStyle/>
          <a:p>
            <a:pPr marL="0" indent="0" algn="l">
              <a:lnSpc>
                <a:spcPts val="2000"/>
              </a:lnSpc>
              <a:buNone/>
            </a:pPr>
            <a:r>
              <a:rPr lang="en-US" sz="1600" b="1" dirty="0">
                <a:solidFill>
                  <a:srgbClr val="4A4A45"/>
                </a:solidFill>
                <a:latin typeface="Lato Bold" pitchFamily="34" charset="0"/>
                <a:ea typeface="Lato Bold" pitchFamily="34" charset="-122"/>
                <a:cs typeface="Lato Bold" pitchFamily="34" charset="-120"/>
              </a:rPr>
              <a:t>Автономний шлюз</a:t>
            </a:r>
            <a:endParaRPr lang="en-US" sz="1600" dirty="0"/>
          </a:p>
        </p:txBody>
      </p:sp>
      <p:sp>
        <p:nvSpPr>
          <p:cNvPr id="16" name="Text 13"/>
          <p:cNvSpPr/>
          <p:nvPr/>
        </p:nvSpPr>
        <p:spPr>
          <a:xfrm>
            <a:off x="1471493" y="5427940"/>
            <a:ext cx="7018496" cy="522922"/>
          </a:xfrm>
          <a:prstGeom prst="rect">
            <a:avLst/>
          </a:prstGeom>
          <a:noFill/>
          <a:ln/>
        </p:spPr>
        <p:txBody>
          <a:bodyPr wrap="square" lIns="0" tIns="0" rIns="0" bIns="0" rtlCol="0" anchor="t"/>
          <a:lstStyle/>
          <a:p>
            <a:pPr marL="0" indent="0" algn="l">
              <a:lnSpc>
                <a:spcPts val="2050"/>
              </a:lnSpc>
              <a:buNone/>
            </a:pPr>
            <a:r>
              <a:rPr lang="en-US" sz="1250" dirty="0">
                <a:solidFill>
                  <a:srgbClr val="4A4A45"/>
                </a:solidFill>
                <a:latin typeface="Lato" pitchFamily="34" charset="0"/>
                <a:ea typeface="Lato" pitchFamily="34" charset="-122"/>
                <a:cs typeface="Lato" pitchFamily="34" charset="-120"/>
              </a:rPr>
              <a:t>Повністю автономний, надає власну точку доступу через GSM або WiMAX. </a:t>
            </a:r>
            <a:r>
              <a:rPr lang="en-US" sz="1250" b="1" dirty="0">
                <a:solidFill>
                  <a:srgbClr val="4A4A45"/>
                </a:solidFill>
                <a:latin typeface="Lato" pitchFamily="34" charset="0"/>
                <a:ea typeface="Lato" pitchFamily="34" charset="-122"/>
                <a:cs typeface="Lato" pitchFamily="34" charset="-120"/>
              </a:rPr>
              <a:t>Переваги:</a:t>
            </a:r>
            <a:r>
              <a:rPr lang="en-US" sz="1250" dirty="0">
                <a:solidFill>
                  <a:srgbClr val="4A4A45"/>
                </a:solidFill>
                <a:latin typeface="Lato" pitchFamily="34" charset="0"/>
                <a:ea typeface="Lato" pitchFamily="34" charset="-122"/>
                <a:cs typeface="Lato" pitchFamily="34" charset="-120"/>
              </a:rPr>
              <a:t> економічність, автономність, мобільність.</a:t>
            </a:r>
            <a:endParaRPr lang="en-US" sz="1250" dirty="0"/>
          </a:p>
        </p:txBody>
      </p:sp>
      <p:sp>
        <p:nvSpPr>
          <p:cNvPr id="17" name="Shape 14"/>
          <p:cNvSpPr/>
          <p:nvPr/>
        </p:nvSpPr>
        <p:spPr>
          <a:xfrm>
            <a:off x="654010" y="6298287"/>
            <a:ext cx="7835979" cy="1478994"/>
          </a:xfrm>
          <a:prstGeom prst="roundRect">
            <a:avLst>
              <a:gd name="adj" fmla="val 1658"/>
            </a:avLst>
          </a:prstGeom>
          <a:solidFill>
            <a:srgbClr val="DBDBD7"/>
          </a:solidFill>
          <a:ln/>
        </p:spPr>
      </p:sp>
      <p:pic>
        <p:nvPicPr>
          <p:cNvPr id="18" name="Image 1" descr="preencoded.png"/>
          <p:cNvPicPr>
            <a:picLocks noChangeAspect="1"/>
          </p:cNvPicPr>
          <p:nvPr/>
        </p:nvPicPr>
        <p:blipFill>
          <a:blip r:embed="rId4"/>
          <a:stretch>
            <a:fillRect/>
          </a:stretch>
        </p:blipFill>
        <p:spPr>
          <a:xfrm>
            <a:off x="817483" y="6549985"/>
            <a:ext cx="204311" cy="163473"/>
          </a:xfrm>
          <a:prstGeom prst="rect">
            <a:avLst/>
          </a:prstGeom>
        </p:spPr>
      </p:pic>
      <p:sp>
        <p:nvSpPr>
          <p:cNvPr id="19" name="Text 15"/>
          <p:cNvSpPr/>
          <p:nvPr/>
        </p:nvSpPr>
        <p:spPr>
          <a:xfrm>
            <a:off x="1185267" y="6502598"/>
            <a:ext cx="7141250" cy="1045845"/>
          </a:xfrm>
          <a:prstGeom prst="rect">
            <a:avLst/>
          </a:prstGeom>
          <a:noFill/>
          <a:ln/>
        </p:spPr>
        <p:txBody>
          <a:bodyPr wrap="square" lIns="0" tIns="0" rIns="0" bIns="0" rtlCol="0" anchor="t"/>
          <a:lstStyle/>
          <a:p>
            <a:pPr marL="0" indent="0" algn="l">
              <a:lnSpc>
                <a:spcPts val="2050"/>
              </a:lnSpc>
              <a:buNone/>
            </a:pPr>
            <a:r>
              <a:rPr lang="en-US" sz="1250" dirty="0">
                <a:solidFill>
                  <a:srgbClr val="000000"/>
                </a:solidFill>
                <a:latin typeface="Lato" pitchFamily="34" charset="0"/>
                <a:ea typeface="Lato" pitchFamily="34" charset="-122"/>
                <a:cs typeface="Lato" pitchFamily="34" charset="-120"/>
              </a:rPr>
              <a:t>Якщо необхідно організувати повністю автономну територіально розподілену сенсорну мережу, то слід використовувати третій спосіб. Якщо ж сенсорна мережа використовується як частина великої провідної мережі, то можливо використання перших двох способів.</a:t>
            </a:r>
            <a:endParaRPr lang="en-US" sz="12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598884" y="411718"/>
            <a:ext cx="4913114" cy="467916"/>
          </a:xfrm>
          <a:prstGeom prst="rect">
            <a:avLst/>
          </a:prstGeom>
          <a:noFill/>
          <a:ln/>
        </p:spPr>
        <p:txBody>
          <a:bodyPr wrap="none" lIns="0" tIns="0" rIns="0" bIns="0" rtlCol="0" anchor="t"/>
          <a:lstStyle/>
          <a:p>
            <a:pPr marL="0" indent="0" algn="l">
              <a:lnSpc>
                <a:spcPts val="3650"/>
              </a:lnSpc>
              <a:buNone/>
            </a:pPr>
            <a:r>
              <a:rPr lang="en-US" sz="2900" b="1" dirty="0">
                <a:solidFill>
                  <a:srgbClr val="282824"/>
                </a:solidFill>
                <a:latin typeface="Lato Bold" pitchFamily="34" charset="0"/>
                <a:ea typeface="Lato Bold" pitchFamily="34" charset="-122"/>
                <a:cs typeface="Lato Bold" pitchFamily="34" charset="-120"/>
              </a:rPr>
              <a:t>Сутність Інтернету речей</a:t>
            </a:r>
            <a:endParaRPr lang="en-US" sz="2900" dirty="0"/>
          </a:p>
        </p:txBody>
      </p:sp>
      <p:sp>
        <p:nvSpPr>
          <p:cNvPr id="3" name="Text 1"/>
          <p:cNvSpPr/>
          <p:nvPr/>
        </p:nvSpPr>
        <p:spPr>
          <a:xfrm>
            <a:off x="598884" y="1238845"/>
            <a:ext cx="7913370" cy="958215"/>
          </a:xfrm>
          <a:prstGeom prst="rect">
            <a:avLst/>
          </a:prstGeom>
          <a:noFill/>
          <a:ln/>
        </p:spPr>
        <p:txBody>
          <a:bodyPr wrap="square" lIns="0" tIns="0" rIns="0" bIns="0" rtlCol="0" anchor="t"/>
          <a:lstStyle/>
          <a:p>
            <a:pPr marL="0" indent="0" algn="l">
              <a:lnSpc>
                <a:spcPts val="1850"/>
              </a:lnSpc>
              <a:buNone/>
            </a:pPr>
            <a:r>
              <a:rPr lang="en-US" sz="1150" dirty="0">
                <a:solidFill>
                  <a:srgbClr val="4A4A45"/>
                </a:solidFill>
                <a:latin typeface="Lato" pitchFamily="34" charset="0"/>
                <a:ea typeface="Lato" pitchFamily="34" charset="-122"/>
                <a:cs typeface="Lato" pitchFamily="34" charset="-120"/>
              </a:rPr>
              <a:t>Інтернет речей (IoT) – це концепція включення більшої кількості пристроїв (речей) у загальну мережу. Пристрої спілкуються між собою через Інтернет: передають один одному інформацію, а потім обробляють її, збирають дані про погоду з усіх куточків Землі, керують офісними будівлями або повідомляють шляхи об'їзду заторів.</a:t>
            </a:r>
            <a:endParaRPr lang="en-US" sz="1150" dirty="0"/>
          </a:p>
        </p:txBody>
      </p:sp>
      <p:sp>
        <p:nvSpPr>
          <p:cNvPr id="4" name="Text 2"/>
          <p:cNvSpPr/>
          <p:nvPr/>
        </p:nvSpPr>
        <p:spPr>
          <a:xfrm>
            <a:off x="598884" y="2331720"/>
            <a:ext cx="7913370" cy="479108"/>
          </a:xfrm>
          <a:prstGeom prst="rect">
            <a:avLst/>
          </a:prstGeom>
          <a:noFill/>
          <a:ln/>
        </p:spPr>
        <p:txBody>
          <a:bodyPr wrap="square" lIns="0" tIns="0" rIns="0" bIns="0" rtlCol="0" anchor="t"/>
          <a:lstStyle/>
          <a:p>
            <a:pPr marL="0" indent="0" algn="l">
              <a:lnSpc>
                <a:spcPts val="1850"/>
              </a:lnSpc>
              <a:buNone/>
            </a:pPr>
            <a:r>
              <a:rPr lang="en-US" sz="1150" dirty="0">
                <a:solidFill>
                  <a:srgbClr val="4A4A45"/>
                </a:solidFill>
                <a:latin typeface="Lato" pitchFamily="34" charset="0"/>
                <a:ea typeface="Lato" pitchFamily="34" charset="-122"/>
                <a:cs typeface="Lato" pitchFamily="34" charset="-120"/>
              </a:rPr>
              <a:t>Термін «Інтернет речей» був запропонований в 1999 році </a:t>
            </a:r>
            <a:r>
              <a:rPr lang="en-US" sz="1150" b="1" dirty="0">
                <a:solidFill>
                  <a:srgbClr val="4A4A45"/>
                </a:solidFill>
                <a:latin typeface="Lato" pitchFamily="34" charset="0"/>
                <a:ea typeface="Lato" pitchFamily="34" charset="-122"/>
                <a:cs typeface="Lato" pitchFamily="34" charset="-120"/>
              </a:rPr>
              <a:t>Кевіном Ештоном</a:t>
            </a:r>
            <a:r>
              <a:rPr lang="en-US" sz="1150" dirty="0">
                <a:solidFill>
                  <a:srgbClr val="4A4A45"/>
                </a:solidFill>
                <a:latin typeface="Lato" pitchFamily="34" charset="0"/>
                <a:ea typeface="Lato" pitchFamily="34" charset="-122"/>
                <a:cs typeface="Lato" pitchFamily="34" charset="-120"/>
              </a:rPr>
              <a:t>, одним з трьох засновників Центру автоматичної ідентифікації Массачусетського університету (Auto-ID Center).</a:t>
            </a:r>
            <a:endParaRPr lang="en-US" sz="1150" dirty="0"/>
          </a:p>
        </p:txBody>
      </p:sp>
      <p:sp>
        <p:nvSpPr>
          <p:cNvPr id="5" name="Text 3"/>
          <p:cNvSpPr/>
          <p:nvPr/>
        </p:nvSpPr>
        <p:spPr>
          <a:xfrm>
            <a:off x="823436" y="2979182"/>
            <a:ext cx="7688818" cy="718661"/>
          </a:xfrm>
          <a:prstGeom prst="rect">
            <a:avLst/>
          </a:prstGeom>
          <a:noFill/>
          <a:ln/>
        </p:spPr>
        <p:txBody>
          <a:bodyPr wrap="square" lIns="0" tIns="0" rIns="0" bIns="0" rtlCol="0" anchor="t"/>
          <a:lstStyle/>
          <a:p>
            <a:pPr marL="0" indent="0" algn="l">
              <a:lnSpc>
                <a:spcPts val="1850"/>
              </a:lnSpc>
              <a:buNone/>
            </a:pPr>
            <a:r>
              <a:rPr lang="en-US" sz="1150" dirty="0">
                <a:solidFill>
                  <a:srgbClr val="4A4A45"/>
                </a:solidFill>
                <a:latin typeface="Lato" pitchFamily="34" charset="0"/>
                <a:ea typeface="Lato" pitchFamily="34" charset="-122"/>
                <a:cs typeface="Lato" pitchFamily="34" charset="-120"/>
              </a:rPr>
              <a:t>«Інтернет речей – це мережа фізичних об'єктів, які мають вбудовані технології, що дозволяють здійснювати взаємодію з зовнішнім середовищем, передавати відомості про свій стан і приймати дані ззовні».</a:t>
            </a:r>
            <a:endParaRPr lang="en-US" sz="1150" dirty="0"/>
          </a:p>
        </p:txBody>
      </p:sp>
      <p:sp>
        <p:nvSpPr>
          <p:cNvPr id="6" name="Shape 4"/>
          <p:cNvSpPr/>
          <p:nvPr/>
        </p:nvSpPr>
        <p:spPr>
          <a:xfrm>
            <a:off x="598884" y="2979182"/>
            <a:ext cx="15240" cy="718661"/>
          </a:xfrm>
          <a:prstGeom prst="rect">
            <a:avLst/>
          </a:prstGeom>
          <a:solidFill>
            <a:srgbClr val="282824"/>
          </a:solidFill>
          <a:ln/>
        </p:spPr>
      </p:sp>
      <p:pic>
        <p:nvPicPr>
          <p:cNvPr id="7" name="Image 0" descr="preencoded.png"/>
          <p:cNvPicPr>
            <a:picLocks noChangeAspect="1"/>
          </p:cNvPicPr>
          <p:nvPr/>
        </p:nvPicPr>
        <p:blipFill>
          <a:blip r:embed="rId3"/>
          <a:stretch>
            <a:fillRect/>
          </a:stretch>
        </p:blipFill>
        <p:spPr>
          <a:xfrm>
            <a:off x="8885158" y="1272540"/>
            <a:ext cx="5153858" cy="5153858"/>
          </a:xfrm>
          <a:prstGeom prst="rect">
            <a:avLst/>
          </a:prstGeom>
        </p:spPr>
      </p:pic>
      <p:sp>
        <p:nvSpPr>
          <p:cNvPr id="8" name="Shape 5"/>
          <p:cNvSpPr/>
          <p:nvPr/>
        </p:nvSpPr>
        <p:spPr>
          <a:xfrm>
            <a:off x="8885158" y="6594753"/>
            <a:ext cx="5153858" cy="1738313"/>
          </a:xfrm>
          <a:prstGeom prst="roundRect">
            <a:avLst>
              <a:gd name="adj" fmla="val 1292"/>
            </a:avLst>
          </a:prstGeom>
          <a:solidFill>
            <a:srgbClr val="DBDBD7"/>
          </a:solidFill>
          <a:ln/>
        </p:spPr>
      </p:sp>
      <p:pic>
        <p:nvPicPr>
          <p:cNvPr id="9" name="Image 1" descr="preencoded.png"/>
          <p:cNvPicPr>
            <a:picLocks noChangeAspect="1"/>
          </p:cNvPicPr>
          <p:nvPr/>
        </p:nvPicPr>
        <p:blipFill>
          <a:blip r:embed="rId4"/>
          <a:stretch>
            <a:fillRect/>
          </a:stretch>
        </p:blipFill>
        <p:spPr>
          <a:xfrm>
            <a:off x="9034820" y="6800969"/>
            <a:ext cx="233839" cy="187047"/>
          </a:xfrm>
          <a:prstGeom prst="rect">
            <a:avLst/>
          </a:prstGeom>
        </p:spPr>
      </p:pic>
      <p:sp>
        <p:nvSpPr>
          <p:cNvPr id="10" name="Text 6"/>
          <p:cNvSpPr/>
          <p:nvPr/>
        </p:nvSpPr>
        <p:spPr>
          <a:xfrm>
            <a:off x="9418320" y="6781800"/>
            <a:ext cx="2182773" cy="233958"/>
          </a:xfrm>
          <a:prstGeom prst="rect">
            <a:avLst/>
          </a:prstGeom>
          <a:noFill/>
          <a:ln/>
        </p:spPr>
        <p:txBody>
          <a:bodyPr wrap="none" lIns="0" tIns="0" rIns="0" bIns="0" rtlCol="0" anchor="t"/>
          <a:lstStyle/>
          <a:p>
            <a:pPr marL="0" indent="0" algn="l">
              <a:lnSpc>
                <a:spcPts val="1800"/>
              </a:lnSpc>
              <a:buNone/>
            </a:pPr>
            <a:r>
              <a:rPr lang="en-US" sz="1450" b="1" dirty="0">
                <a:solidFill>
                  <a:srgbClr val="000000"/>
                </a:solidFill>
                <a:latin typeface="Lato Bold" pitchFamily="34" charset="0"/>
                <a:ea typeface="Lato Bold" pitchFamily="34" charset="-122"/>
                <a:cs typeface="Lato Bold" pitchFamily="34" charset="-120"/>
              </a:rPr>
              <a:t>Еволюція термінології</a:t>
            </a:r>
            <a:endParaRPr lang="en-US" sz="1450" dirty="0"/>
          </a:p>
        </p:txBody>
      </p:sp>
      <p:sp>
        <p:nvSpPr>
          <p:cNvPr id="11" name="Text 7"/>
          <p:cNvSpPr/>
          <p:nvPr/>
        </p:nvSpPr>
        <p:spPr>
          <a:xfrm>
            <a:off x="9418320" y="7165419"/>
            <a:ext cx="4471035" cy="958215"/>
          </a:xfrm>
          <a:prstGeom prst="rect">
            <a:avLst/>
          </a:prstGeom>
          <a:noFill/>
          <a:ln/>
        </p:spPr>
        <p:txBody>
          <a:bodyPr wrap="square" lIns="0" tIns="0" rIns="0" bIns="0" rtlCol="0" anchor="t"/>
          <a:lstStyle/>
          <a:p>
            <a:pPr marL="0" indent="0" algn="l">
              <a:lnSpc>
                <a:spcPts val="1850"/>
              </a:lnSpc>
              <a:buNone/>
            </a:pPr>
            <a:r>
              <a:rPr lang="en-US" sz="1150" dirty="0">
                <a:solidFill>
                  <a:srgbClr val="000000"/>
                </a:solidFill>
                <a:latin typeface="Lato" pitchFamily="34" charset="0"/>
                <a:ea typeface="Lato" pitchFamily="34" charset="-122"/>
                <a:cs typeface="Lato" pitchFamily="34" charset="-120"/>
              </a:rPr>
              <a:t>Складовою частиною IoT є </a:t>
            </a:r>
            <a:r>
              <a:rPr lang="en-US" sz="1150" b="1" dirty="0">
                <a:solidFill>
                  <a:srgbClr val="000000"/>
                </a:solidFill>
                <a:latin typeface="Lato" pitchFamily="34" charset="0"/>
                <a:ea typeface="Lato" pitchFamily="34" charset="-122"/>
                <a:cs typeface="Lato" pitchFamily="34" charset="-120"/>
              </a:rPr>
              <a:t>Індустріальний інтернет речей (IIoT)</a:t>
            </a:r>
            <a:r>
              <a:rPr lang="en-US" sz="1150" dirty="0">
                <a:solidFill>
                  <a:srgbClr val="000000"/>
                </a:solidFill>
                <a:latin typeface="Lato" pitchFamily="34" charset="0"/>
                <a:ea typeface="Lato" pitchFamily="34" charset="-122"/>
                <a:cs typeface="Lato" pitchFamily="34" charset="-120"/>
              </a:rPr>
              <a:t>. Вже з'явився новий термін: </a:t>
            </a:r>
            <a:r>
              <a:rPr lang="en-US" sz="1150" b="1" dirty="0">
                <a:solidFill>
                  <a:srgbClr val="000000"/>
                </a:solidFill>
                <a:latin typeface="Lato" pitchFamily="34" charset="0"/>
                <a:ea typeface="Lato" pitchFamily="34" charset="-122"/>
                <a:cs typeface="Lato" pitchFamily="34" charset="-120"/>
              </a:rPr>
              <a:t>«Інтернет всього» (IoE)</a:t>
            </a:r>
            <a:r>
              <a:rPr lang="en-US" sz="1150" dirty="0">
                <a:solidFill>
                  <a:srgbClr val="000000"/>
                </a:solidFill>
                <a:latin typeface="Lato" pitchFamily="34" charset="0"/>
                <a:ea typeface="Lato" pitchFamily="34" charset="-122"/>
                <a:cs typeface="Lato" pitchFamily="34" charset="-120"/>
              </a:rPr>
              <a:t>, який прийде на зміну Інтернету речей в недалекому майбутньому.</a:t>
            </a:r>
            <a:endParaRPr lang="en-US" sz="11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607576" y="417671"/>
            <a:ext cx="7416403" cy="474702"/>
          </a:xfrm>
          <a:prstGeom prst="rect">
            <a:avLst/>
          </a:prstGeom>
          <a:noFill/>
          <a:ln/>
        </p:spPr>
        <p:txBody>
          <a:bodyPr wrap="none" lIns="0" tIns="0" rIns="0" bIns="0" rtlCol="0" anchor="t"/>
          <a:lstStyle/>
          <a:p>
            <a:pPr marL="0" indent="0" algn="l">
              <a:lnSpc>
                <a:spcPts val="3700"/>
              </a:lnSpc>
              <a:buNone/>
            </a:pPr>
            <a:r>
              <a:rPr lang="en-US" sz="2950" b="1" dirty="0">
                <a:solidFill>
                  <a:srgbClr val="282824"/>
                </a:solidFill>
                <a:latin typeface="Lato Bold" pitchFamily="34" charset="0"/>
                <a:ea typeface="Lato Bold" pitchFamily="34" charset="-122"/>
                <a:cs typeface="Lato Bold" pitchFamily="34" charset="-120"/>
              </a:rPr>
              <a:t>Висновки: Майбутнє Інтернету речей</a:t>
            </a:r>
            <a:endParaRPr lang="en-US" sz="2950" dirty="0"/>
          </a:p>
        </p:txBody>
      </p:sp>
      <p:pic>
        <p:nvPicPr>
          <p:cNvPr id="3" name="Image 0" descr="preencoded.png"/>
          <p:cNvPicPr>
            <a:picLocks noChangeAspect="1"/>
          </p:cNvPicPr>
          <p:nvPr/>
        </p:nvPicPr>
        <p:blipFill>
          <a:blip r:embed="rId3"/>
          <a:stretch>
            <a:fillRect/>
          </a:stretch>
        </p:blipFill>
        <p:spPr>
          <a:xfrm>
            <a:off x="607576" y="1290995"/>
            <a:ext cx="6522363" cy="6522363"/>
          </a:xfrm>
          <a:prstGeom prst="rect">
            <a:avLst/>
          </a:prstGeom>
        </p:spPr>
      </p:pic>
      <p:sp>
        <p:nvSpPr>
          <p:cNvPr id="4" name="Text 1"/>
          <p:cNvSpPr/>
          <p:nvPr/>
        </p:nvSpPr>
        <p:spPr>
          <a:xfrm>
            <a:off x="7508081" y="1271945"/>
            <a:ext cx="2278499" cy="284798"/>
          </a:xfrm>
          <a:prstGeom prst="rect">
            <a:avLst/>
          </a:prstGeom>
          <a:noFill/>
          <a:ln/>
        </p:spPr>
        <p:txBody>
          <a:bodyPr wrap="none" lIns="0" tIns="0" rIns="0" bIns="0" rtlCol="0" anchor="t"/>
          <a:lstStyle/>
          <a:p>
            <a:pPr marL="0" indent="0" algn="l">
              <a:lnSpc>
                <a:spcPts val="2200"/>
              </a:lnSpc>
              <a:buNone/>
            </a:pPr>
            <a:r>
              <a:rPr lang="en-US" sz="1750" b="1" dirty="0">
                <a:solidFill>
                  <a:srgbClr val="282824"/>
                </a:solidFill>
                <a:latin typeface="Lato Bold" pitchFamily="34" charset="0"/>
                <a:ea typeface="Lato Bold" pitchFamily="34" charset="-122"/>
                <a:cs typeface="Lato Bold" pitchFamily="34" charset="-120"/>
              </a:rPr>
              <a:t>Ключові тенденції</a:t>
            </a:r>
            <a:endParaRPr lang="en-US" sz="1750" dirty="0"/>
          </a:p>
        </p:txBody>
      </p:sp>
      <p:sp>
        <p:nvSpPr>
          <p:cNvPr id="5" name="Text 2"/>
          <p:cNvSpPr/>
          <p:nvPr/>
        </p:nvSpPr>
        <p:spPr>
          <a:xfrm>
            <a:off x="7508081" y="1708547"/>
            <a:ext cx="6522363" cy="729020"/>
          </a:xfrm>
          <a:prstGeom prst="rect">
            <a:avLst/>
          </a:prstGeom>
          <a:noFill/>
          <a:ln/>
        </p:spPr>
        <p:txBody>
          <a:bodyPr wrap="square" lIns="0" tIns="0" rIns="0" bIns="0" rtlCol="0" anchor="t"/>
          <a:lstStyle/>
          <a:p>
            <a:pPr marL="0" indent="0" algn="l">
              <a:lnSpc>
                <a:spcPts val="1900"/>
              </a:lnSpc>
              <a:buNone/>
            </a:pPr>
            <a:r>
              <a:rPr lang="en-US" sz="1150" dirty="0">
                <a:solidFill>
                  <a:srgbClr val="4A4A45"/>
                </a:solidFill>
                <a:latin typeface="Lato" pitchFamily="34" charset="0"/>
                <a:ea typeface="Lato" pitchFamily="34" charset="-122"/>
                <a:cs typeface="Lato" pitchFamily="34" charset="-120"/>
              </a:rPr>
              <a:t>З розвитком Інтернету речей все більше предметів будуть підключатися до глобальної мережі, тим самим створюючи нові можливості в сфері безпеки, аналітики і управління, відкриваючи все нові і більш широкі перспективи.</a:t>
            </a:r>
            <a:endParaRPr lang="en-US" sz="1150" dirty="0"/>
          </a:p>
        </p:txBody>
      </p:sp>
      <p:sp>
        <p:nvSpPr>
          <p:cNvPr id="6" name="Text 3"/>
          <p:cNvSpPr/>
          <p:nvPr/>
        </p:nvSpPr>
        <p:spPr>
          <a:xfrm>
            <a:off x="7508081" y="2684264"/>
            <a:ext cx="3166229" cy="501253"/>
          </a:xfrm>
          <a:prstGeom prst="rect">
            <a:avLst/>
          </a:prstGeom>
          <a:noFill/>
          <a:ln/>
        </p:spPr>
        <p:txBody>
          <a:bodyPr wrap="none" lIns="0" tIns="0" rIns="0" bIns="0" rtlCol="0" anchor="t"/>
          <a:lstStyle/>
          <a:p>
            <a:pPr marL="0" indent="0" algn="ctr">
              <a:lnSpc>
                <a:spcPts val="3900"/>
              </a:lnSpc>
              <a:buNone/>
            </a:pPr>
            <a:r>
              <a:rPr lang="en-US" sz="3900" b="1" dirty="0">
                <a:solidFill>
                  <a:srgbClr val="4A4A45"/>
                </a:solidFill>
                <a:latin typeface="Lato Bold" pitchFamily="34" charset="0"/>
                <a:ea typeface="Lato Bold" pitchFamily="34" charset="-122"/>
                <a:cs typeface="Lato Bold" pitchFamily="34" charset="-120"/>
              </a:rPr>
              <a:t>4</a:t>
            </a:r>
            <a:endParaRPr lang="en-US" sz="3900" dirty="0"/>
          </a:p>
        </p:txBody>
      </p:sp>
      <p:sp>
        <p:nvSpPr>
          <p:cNvPr id="7" name="Text 4"/>
          <p:cNvSpPr/>
          <p:nvPr/>
        </p:nvSpPr>
        <p:spPr>
          <a:xfrm>
            <a:off x="8141851" y="3375184"/>
            <a:ext cx="1898690" cy="237292"/>
          </a:xfrm>
          <a:prstGeom prst="rect">
            <a:avLst/>
          </a:prstGeom>
          <a:noFill/>
          <a:ln/>
        </p:spPr>
        <p:txBody>
          <a:bodyPr wrap="none" lIns="0" tIns="0" rIns="0" bIns="0" rtlCol="0" anchor="t"/>
          <a:lstStyle/>
          <a:p>
            <a:pPr marL="0" indent="0" algn="ctr">
              <a:lnSpc>
                <a:spcPts val="1850"/>
              </a:lnSpc>
              <a:buNone/>
            </a:pPr>
            <a:r>
              <a:rPr lang="en-US" sz="1450" b="1" dirty="0">
                <a:solidFill>
                  <a:srgbClr val="4A4A45"/>
                </a:solidFill>
                <a:latin typeface="Lato Bold" pitchFamily="34" charset="0"/>
                <a:ea typeface="Lato Bold" pitchFamily="34" charset="-122"/>
                <a:cs typeface="Lato Bold" pitchFamily="34" charset="-120"/>
              </a:rPr>
              <a:t>Хвилі інновацій</a:t>
            </a:r>
            <a:endParaRPr lang="en-US" sz="1450" dirty="0"/>
          </a:p>
        </p:txBody>
      </p:sp>
      <p:sp>
        <p:nvSpPr>
          <p:cNvPr id="8" name="Text 5"/>
          <p:cNvSpPr/>
          <p:nvPr/>
        </p:nvSpPr>
        <p:spPr>
          <a:xfrm>
            <a:off x="7508081" y="3764280"/>
            <a:ext cx="3166229" cy="486013"/>
          </a:xfrm>
          <a:prstGeom prst="rect">
            <a:avLst/>
          </a:prstGeom>
          <a:noFill/>
          <a:ln/>
        </p:spPr>
        <p:txBody>
          <a:bodyPr wrap="square" lIns="0" tIns="0" rIns="0" bIns="0" rtlCol="0" anchor="t"/>
          <a:lstStyle/>
          <a:p>
            <a:pPr marL="0" indent="0" algn="ctr">
              <a:lnSpc>
                <a:spcPts val="1900"/>
              </a:lnSpc>
              <a:buNone/>
            </a:pPr>
            <a:r>
              <a:rPr lang="en-US" sz="1150" dirty="0">
                <a:solidFill>
                  <a:srgbClr val="4A4A45"/>
                </a:solidFill>
                <a:latin typeface="Lato" pitchFamily="34" charset="0"/>
                <a:ea typeface="Lato" pitchFamily="34" charset="-122"/>
                <a:cs typeface="Lato" pitchFamily="34" charset="-120"/>
              </a:rPr>
              <a:t>Від логістики до дистанційної присутності людини</a:t>
            </a:r>
            <a:endParaRPr lang="en-US" sz="1150" dirty="0"/>
          </a:p>
        </p:txBody>
      </p:sp>
      <p:sp>
        <p:nvSpPr>
          <p:cNvPr id="9" name="Text 6"/>
          <p:cNvSpPr/>
          <p:nvPr/>
        </p:nvSpPr>
        <p:spPr>
          <a:xfrm>
            <a:off x="10864096" y="2684264"/>
            <a:ext cx="3166348" cy="501253"/>
          </a:xfrm>
          <a:prstGeom prst="rect">
            <a:avLst/>
          </a:prstGeom>
          <a:noFill/>
          <a:ln/>
        </p:spPr>
        <p:txBody>
          <a:bodyPr wrap="none" lIns="0" tIns="0" rIns="0" bIns="0" rtlCol="0" anchor="t"/>
          <a:lstStyle/>
          <a:p>
            <a:pPr marL="0" indent="0" algn="ctr">
              <a:lnSpc>
                <a:spcPts val="3900"/>
              </a:lnSpc>
              <a:buNone/>
            </a:pPr>
            <a:r>
              <a:rPr lang="en-US" sz="3900" b="1" dirty="0">
                <a:solidFill>
                  <a:srgbClr val="4A4A45"/>
                </a:solidFill>
                <a:latin typeface="Lato Bold" pitchFamily="34" charset="0"/>
                <a:ea typeface="Lato Bold" pitchFamily="34" charset="-122"/>
                <a:cs typeface="Lato Bold" pitchFamily="34" charset="-120"/>
              </a:rPr>
              <a:t>7</a:t>
            </a:r>
            <a:endParaRPr lang="en-US" sz="3900" dirty="0"/>
          </a:p>
        </p:txBody>
      </p:sp>
      <p:sp>
        <p:nvSpPr>
          <p:cNvPr id="10" name="Text 7"/>
          <p:cNvSpPr/>
          <p:nvPr/>
        </p:nvSpPr>
        <p:spPr>
          <a:xfrm>
            <a:off x="11497866" y="3375184"/>
            <a:ext cx="1898690" cy="237292"/>
          </a:xfrm>
          <a:prstGeom prst="rect">
            <a:avLst/>
          </a:prstGeom>
          <a:noFill/>
          <a:ln/>
        </p:spPr>
        <p:txBody>
          <a:bodyPr wrap="none" lIns="0" tIns="0" rIns="0" bIns="0" rtlCol="0" anchor="t"/>
          <a:lstStyle/>
          <a:p>
            <a:pPr marL="0" indent="0" algn="ctr">
              <a:lnSpc>
                <a:spcPts val="1850"/>
              </a:lnSpc>
              <a:buNone/>
            </a:pPr>
            <a:r>
              <a:rPr lang="en-US" sz="1450" b="1" dirty="0">
                <a:solidFill>
                  <a:srgbClr val="4A4A45"/>
                </a:solidFill>
                <a:latin typeface="Lato Bold" pitchFamily="34" charset="0"/>
                <a:ea typeface="Lato Bold" pitchFamily="34" charset="-122"/>
                <a:cs typeface="Lato Bold" pitchFamily="34" charset="-120"/>
              </a:rPr>
              <a:t>Рівнів архітектури</a:t>
            </a:r>
            <a:endParaRPr lang="en-US" sz="1450" dirty="0"/>
          </a:p>
        </p:txBody>
      </p:sp>
      <p:sp>
        <p:nvSpPr>
          <p:cNvPr id="11" name="Text 8"/>
          <p:cNvSpPr/>
          <p:nvPr/>
        </p:nvSpPr>
        <p:spPr>
          <a:xfrm>
            <a:off x="10864096" y="3764280"/>
            <a:ext cx="3166348" cy="243007"/>
          </a:xfrm>
          <a:prstGeom prst="rect">
            <a:avLst/>
          </a:prstGeom>
          <a:noFill/>
          <a:ln/>
        </p:spPr>
        <p:txBody>
          <a:bodyPr wrap="none" lIns="0" tIns="0" rIns="0" bIns="0" rtlCol="0" anchor="t"/>
          <a:lstStyle/>
          <a:p>
            <a:pPr marL="0" indent="0" algn="ctr">
              <a:lnSpc>
                <a:spcPts val="1900"/>
              </a:lnSpc>
              <a:buNone/>
            </a:pPr>
            <a:r>
              <a:rPr lang="en-US" sz="1150" dirty="0">
                <a:solidFill>
                  <a:srgbClr val="4A4A45"/>
                </a:solidFill>
                <a:latin typeface="Lato" pitchFamily="34" charset="0"/>
                <a:ea typeface="Lato" pitchFamily="34" charset="-122"/>
                <a:cs typeface="Lato" pitchFamily="34" charset="-120"/>
              </a:rPr>
              <a:t>Комплексна багаторівнева структура IoT</a:t>
            </a:r>
            <a:endParaRPr lang="en-US" sz="1150" dirty="0"/>
          </a:p>
        </p:txBody>
      </p:sp>
      <p:sp>
        <p:nvSpPr>
          <p:cNvPr id="12" name="Text 9"/>
          <p:cNvSpPr/>
          <p:nvPr/>
        </p:nvSpPr>
        <p:spPr>
          <a:xfrm>
            <a:off x="9186029" y="4629864"/>
            <a:ext cx="3166348" cy="501253"/>
          </a:xfrm>
          <a:prstGeom prst="rect">
            <a:avLst/>
          </a:prstGeom>
          <a:noFill/>
          <a:ln/>
        </p:spPr>
        <p:txBody>
          <a:bodyPr wrap="none" lIns="0" tIns="0" rIns="0" bIns="0" rtlCol="0" anchor="t"/>
          <a:lstStyle/>
          <a:p>
            <a:pPr marL="0" indent="0" algn="ctr">
              <a:lnSpc>
                <a:spcPts val="3900"/>
              </a:lnSpc>
              <a:buNone/>
            </a:pPr>
            <a:r>
              <a:rPr lang="en-US" sz="3900" b="1" dirty="0">
                <a:solidFill>
                  <a:srgbClr val="4A4A45"/>
                </a:solidFill>
                <a:latin typeface="Lato Bold" pitchFamily="34" charset="0"/>
                <a:ea typeface="Lato Bold" pitchFamily="34" charset="-122"/>
                <a:cs typeface="Lato Bold" pitchFamily="34" charset="-120"/>
              </a:rPr>
              <a:t>3</a:t>
            </a:r>
            <a:endParaRPr lang="en-US" sz="3900" dirty="0"/>
          </a:p>
        </p:txBody>
      </p:sp>
      <p:sp>
        <p:nvSpPr>
          <p:cNvPr id="13" name="Text 10"/>
          <p:cNvSpPr/>
          <p:nvPr/>
        </p:nvSpPr>
        <p:spPr>
          <a:xfrm>
            <a:off x="9819799" y="5320784"/>
            <a:ext cx="1898690" cy="237292"/>
          </a:xfrm>
          <a:prstGeom prst="rect">
            <a:avLst/>
          </a:prstGeom>
          <a:noFill/>
          <a:ln/>
        </p:spPr>
        <p:txBody>
          <a:bodyPr wrap="none" lIns="0" tIns="0" rIns="0" bIns="0" rtlCol="0" anchor="t"/>
          <a:lstStyle/>
          <a:p>
            <a:pPr marL="0" indent="0" algn="ctr">
              <a:lnSpc>
                <a:spcPts val="1850"/>
              </a:lnSpc>
              <a:buNone/>
            </a:pPr>
            <a:r>
              <a:rPr lang="en-US" sz="1450" b="1" dirty="0">
                <a:solidFill>
                  <a:srgbClr val="4A4A45"/>
                </a:solidFill>
                <a:latin typeface="Lato Bold" pitchFamily="34" charset="0"/>
                <a:ea typeface="Lato Bold" pitchFamily="34" charset="-122"/>
                <a:cs typeface="Lato Bold" pitchFamily="34" charset="-120"/>
              </a:rPr>
              <a:t>Способи доступу</a:t>
            </a:r>
            <a:endParaRPr lang="en-US" sz="1450" dirty="0"/>
          </a:p>
        </p:txBody>
      </p:sp>
      <p:sp>
        <p:nvSpPr>
          <p:cNvPr id="14" name="Text 11"/>
          <p:cNvSpPr/>
          <p:nvPr/>
        </p:nvSpPr>
        <p:spPr>
          <a:xfrm>
            <a:off x="9186029" y="5709880"/>
            <a:ext cx="3166348" cy="243007"/>
          </a:xfrm>
          <a:prstGeom prst="rect">
            <a:avLst/>
          </a:prstGeom>
          <a:noFill/>
          <a:ln/>
        </p:spPr>
        <p:txBody>
          <a:bodyPr wrap="none" lIns="0" tIns="0" rIns="0" bIns="0" rtlCol="0" anchor="t"/>
          <a:lstStyle/>
          <a:p>
            <a:pPr marL="0" indent="0" algn="ctr">
              <a:lnSpc>
                <a:spcPts val="1900"/>
              </a:lnSpc>
              <a:buNone/>
            </a:pPr>
            <a:r>
              <a:rPr lang="en-US" sz="1150" dirty="0">
                <a:solidFill>
                  <a:srgbClr val="4A4A45"/>
                </a:solidFill>
                <a:latin typeface="Lato" pitchFamily="34" charset="0"/>
                <a:ea typeface="Lato" pitchFamily="34" charset="-122"/>
                <a:cs typeface="Lato" pitchFamily="34" charset="-120"/>
              </a:rPr>
              <a:t>Прямий, через шлюз, через сервер</a:t>
            </a:r>
            <a:endParaRPr lang="en-US" sz="1150" dirty="0"/>
          </a:p>
        </p:txBody>
      </p:sp>
      <p:sp>
        <p:nvSpPr>
          <p:cNvPr id="15" name="Text 12"/>
          <p:cNvSpPr/>
          <p:nvPr/>
        </p:nvSpPr>
        <p:spPr>
          <a:xfrm>
            <a:off x="607576" y="8155067"/>
            <a:ext cx="13415248" cy="486013"/>
          </a:xfrm>
          <a:prstGeom prst="rect">
            <a:avLst/>
          </a:prstGeom>
          <a:noFill/>
          <a:ln/>
        </p:spPr>
        <p:txBody>
          <a:bodyPr wrap="square" lIns="0" tIns="0" rIns="0" bIns="0" rtlCol="0" anchor="t"/>
          <a:lstStyle/>
          <a:p>
            <a:pPr marL="0" indent="0" algn="l">
              <a:lnSpc>
                <a:spcPts val="1900"/>
              </a:lnSpc>
              <a:buNone/>
            </a:pPr>
            <a:r>
              <a:rPr lang="en-US" sz="1150" dirty="0">
                <a:solidFill>
                  <a:srgbClr val="4A4A45"/>
                </a:solidFill>
                <a:latin typeface="Lato" pitchFamily="34" charset="0"/>
                <a:ea typeface="Lato" pitchFamily="34" charset="-122"/>
                <a:cs typeface="Lato" pitchFamily="34" charset="-120"/>
              </a:rPr>
              <a:t>Інтернет речей сприяє підвищенню якості життя населення через інтеграцію фізичного та цифрового світів. Когнітивні технології, нанотехнології та нові архітектурні рішення відкривають безмежні можливості для розвитку розумних міст, медицини, промисловості та інших сфер людської діяльності.</a:t>
            </a:r>
            <a:endParaRPr lang="en-US" sz="11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155150"/>
          </a:xfrm>
          <a:prstGeom prst="rect">
            <a:avLst/>
          </a:prstGeom>
        </p:spPr>
      </p:pic>
      <p:sp>
        <p:nvSpPr>
          <p:cNvPr id="3" name="Text 0"/>
          <p:cNvSpPr/>
          <p:nvPr/>
        </p:nvSpPr>
        <p:spPr>
          <a:xfrm>
            <a:off x="689610" y="2629257"/>
            <a:ext cx="6110049" cy="538758"/>
          </a:xfrm>
          <a:prstGeom prst="rect">
            <a:avLst/>
          </a:prstGeom>
          <a:noFill/>
          <a:ln/>
        </p:spPr>
        <p:txBody>
          <a:bodyPr wrap="none" lIns="0" tIns="0" rIns="0" bIns="0" rtlCol="0" anchor="t"/>
          <a:lstStyle/>
          <a:p>
            <a:pPr marL="0" indent="0" algn="l">
              <a:lnSpc>
                <a:spcPts val="4200"/>
              </a:lnSpc>
              <a:buNone/>
            </a:pPr>
            <a:r>
              <a:rPr lang="en-US" sz="3350" b="1" dirty="0">
                <a:solidFill>
                  <a:srgbClr val="282824"/>
                </a:solidFill>
                <a:latin typeface="Lato Bold" pitchFamily="34" charset="0"/>
                <a:ea typeface="Lato Bold" pitchFamily="34" charset="-122"/>
                <a:cs typeface="Lato Bold" pitchFamily="34" charset="-120"/>
              </a:rPr>
              <a:t>Історичні віхи розвитку IoT</a:t>
            </a:r>
            <a:endParaRPr lang="en-US" sz="3350" dirty="0"/>
          </a:p>
        </p:txBody>
      </p:sp>
      <p:sp>
        <p:nvSpPr>
          <p:cNvPr id="4" name="Shape 1"/>
          <p:cNvSpPr/>
          <p:nvPr/>
        </p:nvSpPr>
        <p:spPr>
          <a:xfrm>
            <a:off x="689610" y="5591889"/>
            <a:ext cx="13251180" cy="22860"/>
          </a:xfrm>
          <a:prstGeom prst="roundRect">
            <a:avLst>
              <a:gd name="adj" fmla="val 113134"/>
            </a:avLst>
          </a:prstGeom>
          <a:solidFill>
            <a:srgbClr val="CBC5B8"/>
          </a:solidFill>
          <a:ln/>
        </p:spPr>
      </p:sp>
      <p:sp>
        <p:nvSpPr>
          <p:cNvPr id="5" name="Shape 2"/>
          <p:cNvSpPr/>
          <p:nvPr/>
        </p:nvSpPr>
        <p:spPr>
          <a:xfrm>
            <a:off x="3263741" y="5074682"/>
            <a:ext cx="22860" cy="517208"/>
          </a:xfrm>
          <a:prstGeom prst="roundRect">
            <a:avLst>
              <a:gd name="adj" fmla="val 113134"/>
            </a:avLst>
          </a:prstGeom>
          <a:solidFill>
            <a:srgbClr val="CBC5B8"/>
          </a:solidFill>
          <a:ln/>
        </p:spPr>
      </p:sp>
      <p:sp>
        <p:nvSpPr>
          <p:cNvPr id="6" name="Shape 3"/>
          <p:cNvSpPr/>
          <p:nvPr/>
        </p:nvSpPr>
        <p:spPr>
          <a:xfrm>
            <a:off x="3081218" y="5397937"/>
            <a:ext cx="387906" cy="387906"/>
          </a:xfrm>
          <a:prstGeom prst="roundRect">
            <a:avLst>
              <a:gd name="adj" fmla="val 6667"/>
            </a:avLst>
          </a:prstGeom>
          <a:solidFill>
            <a:srgbClr val="E5DFD2"/>
          </a:solidFill>
          <a:ln/>
        </p:spPr>
      </p:sp>
      <p:sp>
        <p:nvSpPr>
          <p:cNvPr id="7" name="Text 4"/>
          <p:cNvSpPr/>
          <p:nvPr/>
        </p:nvSpPr>
        <p:spPr>
          <a:xfrm>
            <a:off x="3145869" y="5430262"/>
            <a:ext cx="258604" cy="323255"/>
          </a:xfrm>
          <a:prstGeom prst="rect">
            <a:avLst/>
          </a:prstGeom>
          <a:noFill/>
          <a:ln/>
        </p:spPr>
        <p:txBody>
          <a:bodyPr wrap="none" lIns="0" tIns="0" rIns="0" bIns="0" rtlCol="0" anchor="t"/>
          <a:lstStyle/>
          <a:p>
            <a:pPr marL="0" indent="0" algn="ctr">
              <a:lnSpc>
                <a:spcPts val="2000"/>
              </a:lnSpc>
              <a:buNone/>
            </a:pPr>
            <a:r>
              <a:rPr lang="en-US" sz="2000" b="1" dirty="0">
                <a:solidFill>
                  <a:srgbClr val="4A4A45"/>
                </a:solidFill>
                <a:latin typeface="Lato Bold" pitchFamily="34" charset="0"/>
                <a:ea typeface="Lato Bold" pitchFamily="34" charset="-122"/>
                <a:cs typeface="Lato Bold" pitchFamily="34" charset="-120"/>
              </a:rPr>
              <a:t>1</a:t>
            </a:r>
            <a:endParaRPr lang="en-US" sz="2000" dirty="0"/>
          </a:p>
        </p:txBody>
      </p:sp>
      <p:sp>
        <p:nvSpPr>
          <p:cNvPr id="8" name="Text 5"/>
          <p:cNvSpPr/>
          <p:nvPr/>
        </p:nvSpPr>
        <p:spPr>
          <a:xfrm>
            <a:off x="2197537" y="3426619"/>
            <a:ext cx="2155150" cy="269319"/>
          </a:xfrm>
          <a:prstGeom prst="rect">
            <a:avLst/>
          </a:prstGeom>
          <a:noFill/>
          <a:ln/>
        </p:spPr>
        <p:txBody>
          <a:bodyPr wrap="none" lIns="0" tIns="0" rIns="0" bIns="0" rtlCol="0" anchor="t"/>
          <a:lstStyle/>
          <a:p>
            <a:pPr marL="0" indent="0" algn="ctr">
              <a:lnSpc>
                <a:spcPts val="2100"/>
              </a:lnSpc>
              <a:buNone/>
            </a:pPr>
            <a:r>
              <a:rPr lang="en-US" sz="1650" b="1" dirty="0">
                <a:solidFill>
                  <a:srgbClr val="4A4A45"/>
                </a:solidFill>
                <a:latin typeface="Lato Bold" pitchFamily="34" charset="0"/>
                <a:ea typeface="Lato Bold" pitchFamily="34" charset="-122"/>
                <a:cs typeface="Lato Bold" pitchFamily="34" charset="-120"/>
              </a:rPr>
              <a:t>1990 рік</a:t>
            </a:r>
            <a:endParaRPr lang="en-US" sz="1650" dirty="0"/>
          </a:p>
        </p:txBody>
      </p:sp>
      <p:sp>
        <p:nvSpPr>
          <p:cNvPr id="9" name="Text 6"/>
          <p:cNvSpPr/>
          <p:nvPr/>
        </p:nvSpPr>
        <p:spPr>
          <a:xfrm>
            <a:off x="862012" y="3799284"/>
            <a:ext cx="4826318" cy="1102995"/>
          </a:xfrm>
          <a:prstGeom prst="rect">
            <a:avLst/>
          </a:prstGeom>
          <a:noFill/>
          <a:ln/>
        </p:spPr>
        <p:txBody>
          <a:bodyPr wrap="square" lIns="0" tIns="0" rIns="0" bIns="0" rtlCol="0" anchor="t"/>
          <a:lstStyle/>
          <a:p>
            <a:pPr marL="0" indent="0" algn="ctr">
              <a:lnSpc>
                <a:spcPts val="2150"/>
              </a:lnSpc>
              <a:buNone/>
            </a:pPr>
            <a:r>
              <a:rPr lang="en-US" sz="1350" dirty="0">
                <a:solidFill>
                  <a:srgbClr val="4A4A45"/>
                </a:solidFill>
                <a:latin typeface="Lato" pitchFamily="34" charset="0"/>
                <a:ea typeface="Lato" pitchFamily="34" charset="-122"/>
                <a:cs typeface="Lato" pitchFamily="34" charset="-120"/>
              </a:rPr>
              <a:t>Джон Ромки, один з творців протоколу TCP/IP, підключив свій тостер до Інтернету і змусив його включатися і вимикатися дистанційно. Це пристрій став першою в світі «інтернет-річчю».</a:t>
            </a:r>
            <a:endParaRPr lang="en-US" sz="1350" dirty="0"/>
          </a:p>
        </p:txBody>
      </p:sp>
      <p:sp>
        <p:nvSpPr>
          <p:cNvPr id="10" name="Shape 7"/>
          <p:cNvSpPr/>
          <p:nvPr/>
        </p:nvSpPr>
        <p:spPr>
          <a:xfrm>
            <a:off x="5957054" y="5591889"/>
            <a:ext cx="22860" cy="517208"/>
          </a:xfrm>
          <a:prstGeom prst="roundRect">
            <a:avLst>
              <a:gd name="adj" fmla="val 113134"/>
            </a:avLst>
          </a:prstGeom>
          <a:solidFill>
            <a:srgbClr val="CBC5B8"/>
          </a:solidFill>
          <a:ln/>
        </p:spPr>
      </p:sp>
      <p:sp>
        <p:nvSpPr>
          <p:cNvPr id="11" name="Shape 8"/>
          <p:cNvSpPr/>
          <p:nvPr/>
        </p:nvSpPr>
        <p:spPr>
          <a:xfrm>
            <a:off x="5774531" y="5397937"/>
            <a:ext cx="387906" cy="387906"/>
          </a:xfrm>
          <a:prstGeom prst="roundRect">
            <a:avLst>
              <a:gd name="adj" fmla="val 6667"/>
            </a:avLst>
          </a:prstGeom>
          <a:solidFill>
            <a:srgbClr val="E5DFD2"/>
          </a:solidFill>
          <a:ln/>
        </p:spPr>
      </p:sp>
      <p:sp>
        <p:nvSpPr>
          <p:cNvPr id="12" name="Text 9"/>
          <p:cNvSpPr/>
          <p:nvPr/>
        </p:nvSpPr>
        <p:spPr>
          <a:xfrm>
            <a:off x="5839182" y="5430262"/>
            <a:ext cx="258604" cy="323255"/>
          </a:xfrm>
          <a:prstGeom prst="rect">
            <a:avLst/>
          </a:prstGeom>
          <a:noFill/>
          <a:ln/>
        </p:spPr>
        <p:txBody>
          <a:bodyPr wrap="none" lIns="0" tIns="0" rIns="0" bIns="0" rtlCol="0" anchor="t"/>
          <a:lstStyle/>
          <a:p>
            <a:pPr marL="0" indent="0" algn="ctr">
              <a:lnSpc>
                <a:spcPts val="2000"/>
              </a:lnSpc>
              <a:buNone/>
            </a:pPr>
            <a:r>
              <a:rPr lang="en-US" sz="2000" b="1" dirty="0">
                <a:solidFill>
                  <a:srgbClr val="4A4A45"/>
                </a:solidFill>
                <a:latin typeface="Lato Bold" pitchFamily="34" charset="0"/>
                <a:ea typeface="Lato Bold" pitchFamily="34" charset="-122"/>
                <a:cs typeface="Lato Bold" pitchFamily="34" charset="-120"/>
              </a:rPr>
              <a:t>2</a:t>
            </a:r>
            <a:endParaRPr lang="en-US" sz="2000" dirty="0"/>
          </a:p>
        </p:txBody>
      </p:sp>
      <p:sp>
        <p:nvSpPr>
          <p:cNvPr id="13" name="Text 10"/>
          <p:cNvSpPr/>
          <p:nvPr/>
        </p:nvSpPr>
        <p:spPr>
          <a:xfrm>
            <a:off x="4890849" y="6281499"/>
            <a:ext cx="2155150" cy="269319"/>
          </a:xfrm>
          <a:prstGeom prst="rect">
            <a:avLst/>
          </a:prstGeom>
          <a:noFill/>
          <a:ln/>
        </p:spPr>
        <p:txBody>
          <a:bodyPr wrap="none" lIns="0" tIns="0" rIns="0" bIns="0" rtlCol="0" anchor="t"/>
          <a:lstStyle/>
          <a:p>
            <a:pPr marL="0" indent="0" algn="ctr">
              <a:lnSpc>
                <a:spcPts val="2100"/>
              </a:lnSpc>
              <a:buNone/>
            </a:pPr>
            <a:r>
              <a:rPr lang="en-US" sz="1650" b="1" dirty="0">
                <a:solidFill>
                  <a:srgbClr val="4A4A45"/>
                </a:solidFill>
                <a:latin typeface="Lato Bold" pitchFamily="34" charset="0"/>
                <a:ea typeface="Lato Bold" pitchFamily="34" charset="-122"/>
                <a:cs typeface="Lato Bold" pitchFamily="34" charset="-120"/>
              </a:rPr>
              <a:t>1999 рік</a:t>
            </a:r>
            <a:endParaRPr lang="en-US" sz="1650" dirty="0"/>
          </a:p>
        </p:txBody>
      </p:sp>
      <p:sp>
        <p:nvSpPr>
          <p:cNvPr id="14" name="Text 11"/>
          <p:cNvSpPr/>
          <p:nvPr/>
        </p:nvSpPr>
        <p:spPr>
          <a:xfrm>
            <a:off x="3555325" y="6654165"/>
            <a:ext cx="4826318" cy="1102995"/>
          </a:xfrm>
          <a:prstGeom prst="rect">
            <a:avLst/>
          </a:prstGeom>
          <a:noFill/>
          <a:ln/>
        </p:spPr>
        <p:txBody>
          <a:bodyPr wrap="square" lIns="0" tIns="0" rIns="0" bIns="0" rtlCol="0" anchor="t"/>
          <a:lstStyle/>
          <a:p>
            <a:pPr marL="0" indent="0" algn="ctr">
              <a:lnSpc>
                <a:spcPts val="2150"/>
              </a:lnSpc>
              <a:buNone/>
            </a:pPr>
            <a:r>
              <a:rPr lang="en-US" sz="1350" dirty="0">
                <a:solidFill>
                  <a:srgbClr val="4A4A45"/>
                </a:solidFill>
                <a:latin typeface="Lato" pitchFamily="34" charset="0"/>
                <a:ea typeface="Lato" pitchFamily="34" charset="-122"/>
                <a:cs typeface="Lato" pitchFamily="34" charset="-120"/>
              </a:rPr>
              <a:t>Кевін Ештон вперше сформулював концепцію IoT і термін для неї на презентації для керівництва компанії Procter &amp; Gamble, розповідаючи про впровадження радіочастотних міток RFID.</a:t>
            </a:r>
            <a:endParaRPr lang="en-US" sz="1350" dirty="0"/>
          </a:p>
        </p:txBody>
      </p:sp>
      <p:sp>
        <p:nvSpPr>
          <p:cNvPr id="15" name="Shape 12"/>
          <p:cNvSpPr/>
          <p:nvPr/>
        </p:nvSpPr>
        <p:spPr>
          <a:xfrm>
            <a:off x="8650367" y="5074682"/>
            <a:ext cx="22860" cy="517208"/>
          </a:xfrm>
          <a:prstGeom prst="roundRect">
            <a:avLst>
              <a:gd name="adj" fmla="val 113134"/>
            </a:avLst>
          </a:prstGeom>
          <a:solidFill>
            <a:srgbClr val="CBC5B8"/>
          </a:solidFill>
          <a:ln/>
        </p:spPr>
      </p:sp>
      <p:sp>
        <p:nvSpPr>
          <p:cNvPr id="16" name="Shape 13"/>
          <p:cNvSpPr/>
          <p:nvPr/>
        </p:nvSpPr>
        <p:spPr>
          <a:xfrm>
            <a:off x="8467844" y="5397937"/>
            <a:ext cx="387906" cy="387906"/>
          </a:xfrm>
          <a:prstGeom prst="roundRect">
            <a:avLst>
              <a:gd name="adj" fmla="val 6667"/>
            </a:avLst>
          </a:prstGeom>
          <a:solidFill>
            <a:srgbClr val="E5DFD2"/>
          </a:solidFill>
          <a:ln/>
        </p:spPr>
      </p:sp>
      <p:sp>
        <p:nvSpPr>
          <p:cNvPr id="17" name="Text 14"/>
          <p:cNvSpPr/>
          <p:nvPr/>
        </p:nvSpPr>
        <p:spPr>
          <a:xfrm>
            <a:off x="8532495" y="5430262"/>
            <a:ext cx="258604" cy="323255"/>
          </a:xfrm>
          <a:prstGeom prst="rect">
            <a:avLst/>
          </a:prstGeom>
          <a:noFill/>
          <a:ln/>
        </p:spPr>
        <p:txBody>
          <a:bodyPr wrap="none" lIns="0" tIns="0" rIns="0" bIns="0" rtlCol="0" anchor="t"/>
          <a:lstStyle/>
          <a:p>
            <a:pPr marL="0" indent="0" algn="ctr">
              <a:lnSpc>
                <a:spcPts val="2000"/>
              </a:lnSpc>
              <a:buNone/>
            </a:pPr>
            <a:r>
              <a:rPr lang="en-US" sz="2000" b="1" dirty="0">
                <a:solidFill>
                  <a:srgbClr val="4A4A45"/>
                </a:solidFill>
                <a:latin typeface="Lato Bold" pitchFamily="34" charset="0"/>
                <a:ea typeface="Lato Bold" pitchFamily="34" charset="-122"/>
                <a:cs typeface="Lato Bold" pitchFamily="34" charset="-120"/>
              </a:rPr>
              <a:t>3</a:t>
            </a:r>
            <a:endParaRPr lang="en-US" sz="2000" dirty="0"/>
          </a:p>
        </p:txBody>
      </p:sp>
      <p:sp>
        <p:nvSpPr>
          <p:cNvPr id="18" name="Text 15"/>
          <p:cNvSpPr/>
          <p:nvPr/>
        </p:nvSpPr>
        <p:spPr>
          <a:xfrm>
            <a:off x="7584162" y="3426619"/>
            <a:ext cx="2155150" cy="269319"/>
          </a:xfrm>
          <a:prstGeom prst="rect">
            <a:avLst/>
          </a:prstGeom>
          <a:noFill/>
          <a:ln/>
        </p:spPr>
        <p:txBody>
          <a:bodyPr wrap="none" lIns="0" tIns="0" rIns="0" bIns="0" rtlCol="0" anchor="t"/>
          <a:lstStyle/>
          <a:p>
            <a:pPr marL="0" indent="0" algn="ctr">
              <a:lnSpc>
                <a:spcPts val="2100"/>
              </a:lnSpc>
              <a:buNone/>
            </a:pPr>
            <a:r>
              <a:rPr lang="en-US" sz="1650" b="1" dirty="0">
                <a:solidFill>
                  <a:srgbClr val="4A4A45"/>
                </a:solidFill>
                <a:latin typeface="Lato Bold" pitchFamily="34" charset="0"/>
                <a:ea typeface="Lato Bold" pitchFamily="34" charset="-122"/>
                <a:cs typeface="Lato Bold" pitchFamily="34" charset="-120"/>
              </a:rPr>
              <a:t>2008-2009 роки</a:t>
            </a:r>
            <a:endParaRPr lang="en-US" sz="1650" dirty="0"/>
          </a:p>
        </p:txBody>
      </p:sp>
      <p:sp>
        <p:nvSpPr>
          <p:cNvPr id="19" name="Text 16"/>
          <p:cNvSpPr/>
          <p:nvPr/>
        </p:nvSpPr>
        <p:spPr>
          <a:xfrm>
            <a:off x="6248638" y="3799284"/>
            <a:ext cx="4826318" cy="1102995"/>
          </a:xfrm>
          <a:prstGeom prst="rect">
            <a:avLst/>
          </a:prstGeom>
          <a:noFill/>
          <a:ln/>
        </p:spPr>
        <p:txBody>
          <a:bodyPr wrap="square" lIns="0" tIns="0" rIns="0" bIns="0" rtlCol="0" anchor="t"/>
          <a:lstStyle/>
          <a:p>
            <a:pPr marL="0" indent="0" algn="ctr">
              <a:lnSpc>
                <a:spcPts val="2150"/>
              </a:lnSpc>
              <a:buNone/>
            </a:pPr>
            <a:r>
              <a:rPr lang="en-US" sz="1350" dirty="0">
                <a:solidFill>
                  <a:srgbClr val="4A4A45"/>
                </a:solidFill>
                <a:latin typeface="Lato" pitchFamily="34" charset="0"/>
                <a:ea typeface="Lato" pitchFamily="34" charset="-122"/>
                <a:cs typeface="Lato" pitchFamily="34" charset="-120"/>
              </a:rPr>
              <a:t>За оцінкою аналітиків корпорації Cisco, кількість пристроїв, підключених до Всесвітньої павутини, перевищила чисельність населення Землі. Початок ери IoT.</a:t>
            </a:r>
            <a:endParaRPr lang="en-US" sz="1350" dirty="0"/>
          </a:p>
        </p:txBody>
      </p:sp>
      <p:sp>
        <p:nvSpPr>
          <p:cNvPr id="20" name="Shape 17"/>
          <p:cNvSpPr/>
          <p:nvPr/>
        </p:nvSpPr>
        <p:spPr>
          <a:xfrm>
            <a:off x="11343680" y="5591889"/>
            <a:ext cx="22860" cy="517208"/>
          </a:xfrm>
          <a:prstGeom prst="roundRect">
            <a:avLst>
              <a:gd name="adj" fmla="val 113134"/>
            </a:avLst>
          </a:prstGeom>
          <a:solidFill>
            <a:srgbClr val="CBC5B8"/>
          </a:solidFill>
          <a:ln/>
        </p:spPr>
      </p:sp>
      <p:sp>
        <p:nvSpPr>
          <p:cNvPr id="21" name="Shape 18"/>
          <p:cNvSpPr/>
          <p:nvPr/>
        </p:nvSpPr>
        <p:spPr>
          <a:xfrm>
            <a:off x="11161157" y="5397937"/>
            <a:ext cx="387906" cy="387906"/>
          </a:xfrm>
          <a:prstGeom prst="roundRect">
            <a:avLst>
              <a:gd name="adj" fmla="val 6667"/>
            </a:avLst>
          </a:prstGeom>
          <a:solidFill>
            <a:srgbClr val="E5DFD2"/>
          </a:solidFill>
          <a:ln/>
        </p:spPr>
      </p:sp>
      <p:sp>
        <p:nvSpPr>
          <p:cNvPr id="22" name="Text 19"/>
          <p:cNvSpPr/>
          <p:nvPr/>
        </p:nvSpPr>
        <p:spPr>
          <a:xfrm>
            <a:off x="11225808" y="5430262"/>
            <a:ext cx="258604" cy="323255"/>
          </a:xfrm>
          <a:prstGeom prst="rect">
            <a:avLst/>
          </a:prstGeom>
          <a:noFill/>
          <a:ln/>
        </p:spPr>
        <p:txBody>
          <a:bodyPr wrap="none" lIns="0" tIns="0" rIns="0" bIns="0" rtlCol="0" anchor="t"/>
          <a:lstStyle/>
          <a:p>
            <a:pPr marL="0" indent="0" algn="ctr">
              <a:lnSpc>
                <a:spcPts val="2000"/>
              </a:lnSpc>
              <a:buNone/>
            </a:pPr>
            <a:r>
              <a:rPr lang="en-US" sz="2000" b="1" dirty="0">
                <a:solidFill>
                  <a:srgbClr val="4A4A45"/>
                </a:solidFill>
                <a:latin typeface="Lato Bold" pitchFamily="34" charset="0"/>
                <a:ea typeface="Lato Bold" pitchFamily="34" charset="-122"/>
                <a:cs typeface="Lato Bold" pitchFamily="34" charset="-120"/>
              </a:rPr>
              <a:t>4</a:t>
            </a:r>
            <a:endParaRPr lang="en-US" sz="2000" dirty="0"/>
          </a:p>
        </p:txBody>
      </p:sp>
      <p:sp>
        <p:nvSpPr>
          <p:cNvPr id="23" name="Text 20"/>
          <p:cNvSpPr/>
          <p:nvPr/>
        </p:nvSpPr>
        <p:spPr>
          <a:xfrm>
            <a:off x="10277475" y="6281499"/>
            <a:ext cx="2155150" cy="269319"/>
          </a:xfrm>
          <a:prstGeom prst="rect">
            <a:avLst/>
          </a:prstGeom>
          <a:noFill/>
          <a:ln/>
        </p:spPr>
        <p:txBody>
          <a:bodyPr wrap="none" lIns="0" tIns="0" rIns="0" bIns="0" rtlCol="0" anchor="t"/>
          <a:lstStyle/>
          <a:p>
            <a:pPr marL="0" indent="0" algn="ctr">
              <a:lnSpc>
                <a:spcPts val="2100"/>
              </a:lnSpc>
              <a:buNone/>
            </a:pPr>
            <a:r>
              <a:rPr lang="en-US" sz="1650" b="1" dirty="0">
                <a:solidFill>
                  <a:srgbClr val="4A4A45"/>
                </a:solidFill>
                <a:latin typeface="Lato Bold" pitchFamily="34" charset="0"/>
                <a:ea typeface="Lato Bold" pitchFamily="34" charset="-122"/>
                <a:cs typeface="Lato Bold" pitchFamily="34" charset="-120"/>
              </a:rPr>
              <a:t>Початок 2000-х</a:t>
            </a:r>
            <a:endParaRPr lang="en-US" sz="1650" dirty="0"/>
          </a:p>
        </p:txBody>
      </p:sp>
      <p:sp>
        <p:nvSpPr>
          <p:cNvPr id="24" name="Text 21"/>
          <p:cNvSpPr/>
          <p:nvPr/>
        </p:nvSpPr>
        <p:spPr>
          <a:xfrm>
            <a:off x="8941951" y="6654165"/>
            <a:ext cx="4826318" cy="1102995"/>
          </a:xfrm>
          <a:prstGeom prst="rect">
            <a:avLst/>
          </a:prstGeom>
          <a:noFill/>
          <a:ln/>
        </p:spPr>
        <p:txBody>
          <a:bodyPr wrap="square" lIns="0" tIns="0" rIns="0" bIns="0" rtlCol="0" anchor="t"/>
          <a:lstStyle/>
          <a:p>
            <a:pPr marL="0" indent="0" algn="ctr">
              <a:lnSpc>
                <a:spcPts val="2150"/>
              </a:lnSpc>
              <a:buNone/>
            </a:pPr>
            <a:r>
              <a:rPr lang="en-US" sz="1350" dirty="0">
                <a:solidFill>
                  <a:srgbClr val="4A4A45"/>
                </a:solidFill>
                <a:latin typeface="Lato" pitchFamily="34" charset="0"/>
                <a:ea typeface="Lato" pitchFamily="34" charset="-122"/>
                <a:cs typeface="Lato" pitchFamily="34" charset="-120"/>
              </a:rPr>
              <a:t>Світове телекомунікаційне співтовариство виробило і приступило до реалізації нової парадигми розвитку комунікацій – мереж наступного покоління NGN (Next Generation Networks).</a:t>
            </a:r>
            <a:endParaRPr lang="en-US" sz="13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1255871"/>
            <a:ext cx="10352842" cy="620078"/>
          </a:xfrm>
          <a:prstGeom prst="rect">
            <a:avLst/>
          </a:prstGeom>
          <a:noFill/>
          <a:ln/>
        </p:spPr>
        <p:txBody>
          <a:bodyPr wrap="none" lIns="0" tIns="0" rIns="0" bIns="0" rtlCol="0" anchor="t"/>
          <a:lstStyle/>
          <a:p>
            <a:pPr marL="0" indent="0" algn="l">
              <a:lnSpc>
                <a:spcPts val="4850"/>
              </a:lnSpc>
              <a:buNone/>
            </a:pPr>
            <a:r>
              <a:rPr lang="en-US" sz="3900" b="1" dirty="0">
                <a:solidFill>
                  <a:srgbClr val="282824"/>
                </a:solidFill>
                <a:latin typeface="Lato Bold" pitchFamily="34" charset="0"/>
                <a:ea typeface="Lato Bold" pitchFamily="34" charset="-122"/>
                <a:cs typeface="Lato Bold" pitchFamily="34" charset="-120"/>
              </a:rPr>
              <a:t>Від Інтернету людей до Інтернету речей</a:t>
            </a:r>
            <a:endParaRPr lang="en-US" sz="3900" dirty="0"/>
          </a:p>
        </p:txBody>
      </p:sp>
      <p:pic>
        <p:nvPicPr>
          <p:cNvPr id="3" name="Image 0" descr="preencoded.png"/>
          <p:cNvPicPr>
            <a:picLocks noChangeAspect="1"/>
          </p:cNvPicPr>
          <p:nvPr/>
        </p:nvPicPr>
        <p:blipFill>
          <a:blip r:embed="rId3"/>
          <a:stretch>
            <a:fillRect/>
          </a:stretch>
        </p:blipFill>
        <p:spPr>
          <a:xfrm>
            <a:off x="793790" y="2272784"/>
            <a:ext cx="4347567" cy="793790"/>
          </a:xfrm>
          <a:prstGeom prst="rect">
            <a:avLst/>
          </a:prstGeom>
        </p:spPr>
      </p:pic>
      <p:sp>
        <p:nvSpPr>
          <p:cNvPr id="4" name="Text 1"/>
          <p:cNvSpPr/>
          <p:nvPr/>
        </p:nvSpPr>
        <p:spPr>
          <a:xfrm>
            <a:off x="992148" y="3264932"/>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4A4A45"/>
                </a:solidFill>
                <a:latin typeface="Lato Bold" pitchFamily="34" charset="0"/>
                <a:ea typeface="Lato Bold" pitchFamily="34" charset="-122"/>
                <a:cs typeface="Lato Bold" pitchFamily="34" charset="-120"/>
              </a:rPr>
              <a:t>Інтернет людей</a:t>
            </a:r>
            <a:endParaRPr lang="en-US" sz="1950" dirty="0"/>
          </a:p>
        </p:txBody>
      </p:sp>
      <p:sp>
        <p:nvSpPr>
          <p:cNvPr id="5" name="Text 2"/>
          <p:cNvSpPr/>
          <p:nvPr/>
        </p:nvSpPr>
        <p:spPr>
          <a:xfrm>
            <a:off x="992148" y="3694152"/>
            <a:ext cx="3950851" cy="1587698"/>
          </a:xfrm>
          <a:prstGeom prst="rect">
            <a:avLst/>
          </a:prstGeom>
          <a:noFill/>
          <a:ln/>
        </p:spPr>
        <p:txBody>
          <a:bodyPr wrap="square" lIns="0" tIns="0" rIns="0" bIns="0" rtlCol="0" anchor="t"/>
          <a:lstStyle/>
          <a:p>
            <a:pPr marL="0" indent="0" algn="l">
              <a:lnSpc>
                <a:spcPts val="2500"/>
              </a:lnSpc>
              <a:buNone/>
            </a:pPr>
            <a:r>
              <a:rPr lang="en-US" sz="1550" dirty="0">
                <a:solidFill>
                  <a:srgbClr val="4A4A45"/>
                </a:solidFill>
                <a:latin typeface="Lato" pitchFamily="34" charset="0"/>
                <a:ea typeface="Lato" pitchFamily="34" charset="-122"/>
                <a:cs typeface="Lato" pitchFamily="34" charset="-120"/>
              </a:rPr>
              <a:t>Мережі NGN завжди передбачали, що основними користувачами будуть люди. Максимальне число абонентів обмежено чисельністю населення планети Земля.</a:t>
            </a:r>
            <a:endParaRPr lang="en-US" sz="1550" dirty="0"/>
          </a:p>
        </p:txBody>
      </p:sp>
      <p:pic>
        <p:nvPicPr>
          <p:cNvPr id="6" name="Image 1" descr="preencoded.png"/>
          <p:cNvPicPr>
            <a:picLocks noChangeAspect="1"/>
          </p:cNvPicPr>
          <p:nvPr/>
        </p:nvPicPr>
        <p:blipFill>
          <a:blip r:embed="rId4"/>
          <a:stretch>
            <a:fillRect/>
          </a:stretch>
        </p:blipFill>
        <p:spPr>
          <a:xfrm>
            <a:off x="5141357" y="2272784"/>
            <a:ext cx="4347567" cy="793790"/>
          </a:xfrm>
          <a:prstGeom prst="rect">
            <a:avLst/>
          </a:prstGeom>
        </p:spPr>
      </p:pic>
      <p:sp>
        <p:nvSpPr>
          <p:cNvPr id="7" name="Text 3"/>
          <p:cNvSpPr/>
          <p:nvPr/>
        </p:nvSpPr>
        <p:spPr>
          <a:xfrm>
            <a:off x="5339715" y="3264932"/>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4A4A45"/>
                </a:solidFill>
                <a:latin typeface="Lato Bold" pitchFamily="34" charset="0"/>
                <a:ea typeface="Lato Bold" pitchFamily="34" charset="-122"/>
                <a:cs typeface="Lato Bold" pitchFamily="34" charset="-120"/>
              </a:rPr>
              <a:t>Нові технології</a:t>
            </a:r>
            <a:endParaRPr lang="en-US" sz="1950" dirty="0"/>
          </a:p>
        </p:txBody>
      </p:sp>
      <p:sp>
        <p:nvSpPr>
          <p:cNvPr id="8" name="Text 4"/>
          <p:cNvSpPr/>
          <p:nvPr/>
        </p:nvSpPr>
        <p:spPr>
          <a:xfrm>
            <a:off x="5339715" y="3694152"/>
            <a:ext cx="3950851" cy="1587698"/>
          </a:xfrm>
          <a:prstGeom prst="rect">
            <a:avLst/>
          </a:prstGeom>
          <a:noFill/>
          <a:ln/>
        </p:spPr>
        <p:txBody>
          <a:bodyPr wrap="square" lIns="0" tIns="0" rIns="0" bIns="0" rtlCol="0" anchor="t"/>
          <a:lstStyle/>
          <a:p>
            <a:pPr marL="0" indent="0" algn="l">
              <a:lnSpc>
                <a:spcPts val="2500"/>
              </a:lnSpc>
              <a:buNone/>
            </a:pPr>
            <a:r>
              <a:rPr lang="en-US" sz="1550" dirty="0">
                <a:solidFill>
                  <a:srgbClr val="4A4A45"/>
                </a:solidFill>
                <a:latin typeface="Lato" pitchFamily="34" charset="0"/>
                <a:ea typeface="Lato" pitchFamily="34" charset="-122"/>
                <a:cs typeface="Lato" pitchFamily="34" charset="-120"/>
              </a:rPr>
              <a:t>Розвиток методів радіочастотної ідентифікації RFID, бездротових сенсорних мереж WSN, комунікацій малого радіусу дії NFC і міжмашинної комунікації М2М.</a:t>
            </a:r>
            <a:endParaRPr lang="en-US" sz="1550" dirty="0"/>
          </a:p>
        </p:txBody>
      </p:sp>
      <p:pic>
        <p:nvPicPr>
          <p:cNvPr id="9" name="Image 2" descr="preencoded.png"/>
          <p:cNvPicPr>
            <a:picLocks noChangeAspect="1"/>
          </p:cNvPicPr>
          <p:nvPr/>
        </p:nvPicPr>
        <p:blipFill>
          <a:blip r:embed="rId5"/>
          <a:stretch>
            <a:fillRect/>
          </a:stretch>
        </p:blipFill>
        <p:spPr>
          <a:xfrm>
            <a:off x="9488924" y="2272784"/>
            <a:ext cx="4347567" cy="793790"/>
          </a:xfrm>
          <a:prstGeom prst="rect">
            <a:avLst/>
          </a:prstGeom>
        </p:spPr>
      </p:pic>
      <p:sp>
        <p:nvSpPr>
          <p:cNvPr id="10" name="Text 5"/>
          <p:cNvSpPr/>
          <p:nvPr/>
        </p:nvSpPr>
        <p:spPr>
          <a:xfrm>
            <a:off x="9687282" y="3264932"/>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4A4A45"/>
                </a:solidFill>
                <a:latin typeface="Lato Bold" pitchFamily="34" charset="0"/>
                <a:ea typeface="Lato Bold" pitchFamily="34" charset="-122"/>
                <a:cs typeface="Lato Bold" pitchFamily="34" charset="-120"/>
              </a:rPr>
              <a:t>Інтернет речей</a:t>
            </a:r>
            <a:endParaRPr lang="en-US" sz="1950" dirty="0"/>
          </a:p>
        </p:txBody>
      </p:sp>
      <p:sp>
        <p:nvSpPr>
          <p:cNvPr id="11" name="Text 6"/>
          <p:cNvSpPr/>
          <p:nvPr/>
        </p:nvSpPr>
        <p:spPr>
          <a:xfrm>
            <a:off x="9687282" y="3694152"/>
            <a:ext cx="3950851" cy="1270159"/>
          </a:xfrm>
          <a:prstGeom prst="rect">
            <a:avLst/>
          </a:prstGeom>
          <a:noFill/>
          <a:ln/>
        </p:spPr>
        <p:txBody>
          <a:bodyPr wrap="square" lIns="0" tIns="0" rIns="0" bIns="0" rtlCol="0" anchor="t"/>
          <a:lstStyle/>
          <a:p>
            <a:pPr marL="0" indent="0" algn="l">
              <a:lnSpc>
                <a:spcPts val="2500"/>
              </a:lnSpc>
              <a:buNone/>
            </a:pPr>
            <a:r>
              <a:rPr lang="en-US" sz="1550" dirty="0">
                <a:solidFill>
                  <a:srgbClr val="4A4A45"/>
                </a:solidFill>
                <a:latin typeface="Lato" pitchFamily="34" charset="0"/>
                <a:ea typeface="Lato" pitchFamily="34" charset="-122"/>
                <a:cs typeface="Lato" pitchFamily="34" charset="-120"/>
              </a:rPr>
              <a:t>Інтеграція з Інтернетом дозволяє забезпечити простий зв'язок різних технічних пристроїв («речей»), число яких може бути величезним.</a:t>
            </a:r>
            <a:endParaRPr lang="en-US" sz="1550" dirty="0"/>
          </a:p>
        </p:txBody>
      </p:sp>
      <p:sp>
        <p:nvSpPr>
          <p:cNvPr id="12" name="Text 7"/>
          <p:cNvSpPr/>
          <p:nvPr/>
        </p:nvSpPr>
        <p:spPr>
          <a:xfrm>
            <a:off x="793790" y="5703451"/>
            <a:ext cx="13042821" cy="1270159"/>
          </a:xfrm>
          <a:prstGeom prst="rect">
            <a:avLst/>
          </a:prstGeom>
          <a:noFill/>
          <a:ln/>
        </p:spPr>
        <p:txBody>
          <a:bodyPr wrap="square" lIns="0" tIns="0" rIns="0" bIns="0" rtlCol="0" anchor="t"/>
          <a:lstStyle/>
          <a:p>
            <a:pPr marL="0" indent="0" algn="l">
              <a:lnSpc>
                <a:spcPts val="2500"/>
              </a:lnSpc>
              <a:buNone/>
            </a:pPr>
            <a:r>
              <a:rPr lang="en-US" sz="1550" dirty="0">
                <a:solidFill>
                  <a:srgbClr val="4A4A45"/>
                </a:solidFill>
                <a:latin typeface="Lato" pitchFamily="34" charset="0"/>
                <a:ea typeface="Lato" pitchFamily="34" charset="-122"/>
                <a:cs typeface="Lato" pitchFamily="34" charset="-120"/>
              </a:rPr>
              <a:t>Таким чином, в даний час відбувається </a:t>
            </a:r>
            <a:r>
              <a:rPr lang="en-US" sz="1550" b="1" dirty="0">
                <a:solidFill>
                  <a:srgbClr val="4A4A45"/>
                </a:solidFill>
                <a:latin typeface="Lato" pitchFamily="34" charset="0"/>
                <a:ea typeface="Lato" pitchFamily="34" charset="-122"/>
                <a:cs typeface="Lato" pitchFamily="34" charset="-120"/>
              </a:rPr>
              <a:t>еволюційний перехід від «Інтернету людей» до «Інтернету речей»</a:t>
            </a:r>
            <a:r>
              <a:rPr lang="en-US" sz="1550" dirty="0">
                <a:solidFill>
                  <a:srgbClr val="4A4A45"/>
                </a:solidFill>
                <a:latin typeface="Lato" pitchFamily="34" charset="0"/>
                <a:ea typeface="Lato" pitchFamily="34" charset="-122"/>
                <a:cs typeface="Lato" pitchFamily="34" charset="-120"/>
              </a:rPr>
              <a:t>. У загальному випадку під Інтернетом речей розуміється сукупність різноманітних приладів, датчиків, пристроїв, які об'єднані в мережу за допомогою будь-яких доступних каналів зв'язку, що використовують різні протоколи взаємодії між собою і єдиний протокол доступу до глобальної мережі.</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11253" y="583883"/>
            <a:ext cx="7694295" cy="1132523"/>
          </a:xfrm>
          <a:prstGeom prst="rect">
            <a:avLst/>
          </a:prstGeom>
          <a:noFill/>
          <a:ln/>
        </p:spPr>
        <p:txBody>
          <a:bodyPr wrap="square" lIns="0" tIns="0" rIns="0" bIns="0" rtlCol="0" anchor="t"/>
          <a:lstStyle/>
          <a:p>
            <a:pPr marL="0" indent="0" algn="l">
              <a:lnSpc>
                <a:spcPts val="4450"/>
              </a:lnSpc>
              <a:buNone/>
            </a:pPr>
            <a:r>
              <a:rPr lang="en-US" sz="3550" b="1" dirty="0">
                <a:solidFill>
                  <a:srgbClr val="282824"/>
                </a:solidFill>
                <a:latin typeface="Lato Bold" pitchFamily="34" charset="0"/>
                <a:ea typeface="Lato Bold" pitchFamily="34" charset="-122"/>
                <a:cs typeface="Lato Bold" pitchFamily="34" charset="-120"/>
              </a:rPr>
              <a:t>Можливості та характеристики IoT</a:t>
            </a:r>
            <a:endParaRPr lang="en-US" sz="3550" dirty="0"/>
          </a:p>
        </p:txBody>
      </p:sp>
      <p:sp>
        <p:nvSpPr>
          <p:cNvPr id="4" name="Text 1"/>
          <p:cNvSpPr/>
          <p:nvPr/>
        </p:nvSpPr>
        <p:spPr>
          <a:xfrm>
            <a:off x="6211253" y="2169438"/>
            <a:ext cx="2966561" cy="339685"/>
          </a:xfrm>
          <a:prstGeom prst="rect">
            <a:avLst/>
          </a:prstGeom>
          <a:noFill/>
          <a:ln/>
        </p:spPr>
        <p:txBody>
          <a:bodyPr wrap="none" lIns="0" tIns="0" rIns="0" bIns="0" rtlCol="0" anchor="t"/>
          <a:lstStyle/>
          <a:p>
            <a:pPr marL="0" indent="0" algn="l">
              <a:lnSpc>
                <a:spcPts val="2650"/>
              </a:lnSpc>
              <a:buNone/>
            </a:pPr>
            <a:r>
              <a:rPr lang="en-US" sz="2100" b="1" dirty="0">
                <a:solidFill>
                  <a:srgbClr val="282824"/>
                </a:solidFill>
                <a:latin typeface="Lato Bold" pitchFamily="34" charset="0"/>
                <a:ea typeface="Lato Bold" pitchFamily="34" charset="-122"/>
                <a:cs typeface="Lato Bold" pitchFamily="34" charset="-120"/>
              </a:rPr>
              <a:t>Ключові можливості</a:t>
            </a:r>
            <a:endParaRPr lang="en-US" sz="2100" dirty="0"/>
          </a:p>
        </p:txBody>
      </p:sp>
      <p:sp>
        <p:nvSpPr>
          <p:cNvPr id="5" name="Text 2"/>
          <p:cNvSpPr/>
          <p:nvPr/>
        </p:nvSpPr>
        <p:spPr>
          <a:xfrm>
            <a:off x="6211253" y="2690336"/>
            <a:ext cx="3626168" cy="869752"/>
          </a:xfrm>
          <a:prstGeom prst="rect">
            <a:avLst/>
          </a:prstGeom>
          <a:noFill/>
          <a:ln/>
        </p:spPr>
        <p:txBody>
          <a:bodyPr wrap="square" lIns="0" tIns="0" rIns="0" bIns="0" rtlCol="0" anchor="t"/>
          <a:lstStyle/>
          <a:p>
            <a:pPr marL="342900" indent="-342900" algn="l">
              <a:lnSpc>
                <a:spcPts val="2250"/>
              </a:lnSpc>
              <a:buSzPct val="100000"/>
              <a:buChar char="•"/>
            </a:pPr>
            <a:r>
              <a:rPr lang="en-US" sz="1400" dirty="0">
                <a:solidFill>
                  <a:srgbClr val="4A4A45"/>
                </a:solidFill>
                <a:latin typeface="Lato" pitchFamily="34" charset="0"/>
                <a:ea typeface="Lato" pitchFamily="34" charset="-122"/>
                <a:cs typeface="Lato" pitchFamily="34" charset="-120"/>
              </a:rPr>
              <a:t>IoT не повністю автоматизує речі, так як він орієнтований на людину і надає їй можливість доступу до речей</a:t>
            </a:r>
            <a:endParaRPr lang="en-US" sz="1400" dirty="0"/>
          </a:p>
        </p:txBody>
      </p:sp>
      <p:sp>
        <p:nvSpPr>
          <p:cNvPr id="6" name="Text 3"/>
          <p:cNvSpPr/>
          <p:nvPr/>
        </p:nvSpPr>
        <p:spPr>
          <a:xfrm>
            <a:off x="6211253" y="3623429"/>
            <a:ext cx="3626168" cy="869752"/>
          </a:xfrm>
          <a:prstGeom prst="rect">
            <a:avLst/>
          </a:prstGeom>
          <a:noFill/>
          <a:ln/>
        </p:spPr>
        <p:txBody>
          <a:bodyPr wrap="square" lIns="0" tIns="0" rIns="0" bIns="0" rtlCol="0" anchor="t"/>
          <a:lstStyle/>
          <a:p>
            <a:pPr marL="342900" indent="-342900" algn="l">
              <a:lnSpc>
                <a:spcPts val="2250"/>
              </a:lnSpc>
              <a:buSzPct val="100000"/>
              <a:buChar char="•"/>
            </a:pPr>
            <a:r>
              <a:rPr lang="en-US" sz="1400" dirty="0">
                <a:solidFill>
                  <a:srgbClr val="4A4A45"/>
                </a:solidFill>
                <a:latin typeface="Lato" pitchFamily="34" charset="0"/>
                <a:ea typeface="Lato" pitchFamily="34" charset="-122"/>
                <a:cs typeface="Lato" pitchFamily="34" charset="-120"/>
              </a:rPr>
              <a:t>Кожна річ має свій унікальний ідентифікатор, які спільно утворюють континуум речей</a:t>
            </a:r>
            <a:endParaRPr lang="en-US" sz="1400" dirty="0"/>
          </a:p>
        </p:txBody>
      </p:sp>
      <p:sp>
        <p:nvSpPr>
          <p:cNvPr id="7" name="Text 4"/>
          <p:cNvSpPr/>
          <p:nvPr/>
        </p:nvSpPr>
        <p:spPr>
          <a:xfrm>
            <a:off x="6211253" y="4556522"/>
            <a:ext cx="3626168" cy="869752"/>
          </a:xfrm>
          <a:prstGeom prst="rect">
            <a:avLst/>
          </a:prstGeom>
          <a:noFill/>
          <a:ln/>
        </p:spPr>
        <p:txBody>
          <a:bodyPr wrap="square" lIns="0" tIns="0" rIns="0" bIns="0" rtlCol="0" anchor="t"/>
          <a:lstStyle/>
          <a:p>
            <a:pPr marL="342900" indent="-342900" algn="l">
              <a:lnSpc>
                <a:spcPts val="2250"/>
              </a:lnSpc>
              <a:buSzPct val="100000"/>
              <a:buChar char="•"/>
            </a:pPr>
            <a:r>
              <a:rPr lang="en-US" sz="1400" dirty="0">
                <a:solidFill>
                  <a:srgbClr val="4A4A45"/>
                </a:solidFill>
                <a:latin typeface="Lato" pitchFamily="34" charset="0"/>
                <a:ea typeface="Lato" pitchFamily="34" charset="-122"/>
                <a:cs typeface="Lato" pitchFamily="34" charset="-120"/>
              </a:rPr>
              <a:t>Речі можуть брати участь в процесі їх переміщення, ділячись інформацією про поточну геопозицію</a:t>
            </a:r>
            <a:endParaRPr lang="en-US" sz="1400" dirty="0"/>
          </a:p>
        </p:txBody>
      </p:sp>
      <p:sp>
        <p:nvSpPr>
          <p:cNvPr id="8" name="Text 5"/>
          <p:cNvSpPr/>
          <p:nvPr/>
        </p:nvSpPr>
        <p:spPr>
          <a:xfrm>
            <a:off x="6211253" y="5489615"/>
            <a:ext cx="3626168" cy="1159669"/>
          </a:xfrm>
          <a:prstGeom prst="rect">
            <a:avLst/>
          </a:prstGeom>
          <a:noFill/>
          <a:ln/>
        </p:spPr>
        <p:txBody>
          <a:bodyPr wrap="square" lIns="0" tIns="0" rIns="0" bIns="0" rtlCol="0" anchor="t"/>
          <a:lstStyle/>
          <a:p>
            <a:pPr marL="342900" indent="-342900" algn="l">
              <a:lnSpc>
                <a:spcPts val="2250"/>
              </a:lnSpc>
              <a:buSzPct val="100000"/>
              <a:buChar char="•"/>
            </a:pPr>
            <a:r>
              <a:rPr lang="en-US" sz="1400" dirty="0">
                <a:solidFill>
                  <a:srgbClr val="4A4A45"/>
                </a:solidFill>
                <a:latin typeface="Lato" pitchFamily="34" charset="0"/>
                <a:ea typeface="Lato" pitchFamily="34" charset="-122"/>
                <a:cs typeface="Lato" pitchFamily="34" charset="-120"/>
              </a:rPr>
              <a:t>Маючи вбудований інтелект, речі можуть змінювати свої властивості та адаптуватися до навколишнього середовища</a:t>
            </a:r>
            <a:endParaRPr lang="en-US" sz="1400" dirty="0"/>
          </a:p>
        </p:txBody>
      </p:sp>
      <p:sp>
        <p:nvSpPr>
          <p:cNvPr id="9" name="Text 6"/>
          <p:cNvSpPr/>
          <p:nvPr/>
        </p:nvSpPr>
        <p:spPr>
          <a:xfrm>
            <a:off x="6211253" y="6712625"/>
            <a:ext cx="3626168" cy="869752"/>
          </a:xfrm>
          <a:prstGeom prst="rect">
            <a:avLst/>
          </a:prstGeom>
          <a:noFill/>
          <a:ln/>
        </p:spPr>
        <p:txBody>
          <a:bodyPr wrap="square" lIns="0" tIns="0" rIns="0" bIns="0" rtlCol="0" anchor="t"/>
          <a:lstStyle/>
          <a:p>
            <a:pPr marL="342900" indent="-342900" algn="l">
              <a:lnSpc>
                <a:spcPts val="2250"/>
              </a:lnSpc>
              <a:buSzPct val="100000"/>
              <a:buChar char="•"/>
            </a:pPr>
            <a:r>
              <a:rPr lang="en-US" sz="1400" dirty="0">
                <a:solidFill>
                  <a:srgbClr val="4A4A45"/>
                </a:solidFill>
                <a:latin typeface="Lato" pitchFamily="34" charset="0"/>
                <a:ea typeface="Lato" pitchFamily="34" charset="-122"/>
                <a:cs typeface="Lato" pitchFamily="34" charset="-120"/>
              </a:rPr>
              <a:t>Вони можуть виявляти інші пов'язані з ними речі і налагоджувати з ними взаємодію</a:t>
            </a:r>
            <a:endParaRPr lang="en-US" sz="1400" dirty="0"/>
          </a:p>
        </p:txBody>
      </p:sp>
      <p:sp>
        <p:nvSpPr>
          <p:cNvPr id="10" name="Text 7"/>
          <p:cNvSpPr/>
          <p:nvPr/>
        </p:nvSpPr>
        <p:spPr>
          <a:xfrm>
            <a:off x="10287000" y="2169438"/>
            <a:ext cx="3547110" cy="339685"/>
          </a:xfrm>
          <a:prstGeom prst="rect">
            <a:avLst/>
          </a:prstGeom>
          <a:noFill/>
          <a:ln/>
        </p:spPr>
        <p:txBody>
          <a:bodyPr wrap="none" lIns="0" tIns="0" rIns="0" bIns="0" rtlCol="0" anchor="t"/>
          <a:lstStyle/>
          <a:p>
            <a:pPr marL="0" indent="0" algn="l">
              <a:lnSpc>
                <a:spcPts val="2650"/>
              </a:lnSpc>
              <a:buNone/>
            </a:pPr>
            <a:r>
              <a:rPr lang="en-US" sz="2100" b="1" dirty="0">
                <a:solidFill>
                  <a:srgbClr val="282824"/>
                </a:solidFill>
                <a:latin typeface="Lato Bold" pitchFamily="34" charset="0"/>
                <a:ea typeface="Lato Bold" pitchFamily="34" charset="-122"/>
                <a:cs typeface="Lato Bold" pitchFamily="34" charset="-120"/>
              </a:rPr>
              <a:t>Практичне застосування</a:t>
            </a:r>
            <a:endParaRPr lang="en-US" sz="2100" dirty="0"/>
          </a:p>
        </p:txBody>
      </p:sp>
      <p:sp>
        <p:nvSpPr>
          <p:cNvPr id="11" name="Text 8"/>
          <p:cNvSpPr/>
          <p:nvPr/>
        </p:nvSpPr>
        <p:spPr>
          <a:xfrm>
            <a:off x="10287000" y="2690336"/>
            <a:ext cx="3626168" cy="1739503"/>
          </a:xfrm>
          <a:prstGeom prst="rect">
            <a:avLst/>
          </a:prstGeom>
          <a:noFill/>
          <a:ln/>
        </p:spPr>
        <p:txBody>
          <a:bodyPr wrap="square" lIns="0" tIns="0" rIns="0" bIns="0" rtlCol="0" anchor="t"/>
          <a:lstStyle/>
          <a:p>
            <a:pPr marL="0" indent="0" algn="l">
              <a:lnSpc>
                <a:spcPts val="2250"/>
              </a:lnSpc>
              <a:buNone/>
            </a:pPr>
            <a:r>
              <a:rPr lang="en-US" sz="1400" dirty="0">
                <a:solidFill>
                  <a:srgbClr val="4A4A45"/>
                </a:solidFill>
                <a:latin typeface="Lato" pitchFamily="34" charset="0"/>
                <a:ea typeface="Lato" pitchFamily="34" charset="-122"/>
                <a:cs typeface="Lato" pitchFamily="34" charset="-120"/>
              </a:rPr>
              <a:t>IoT дозволяє створювати комбінацію з інтелектуальних пристроїв, об'єднаних мережами зв'язку, і людей. Спільно вони можуть створювати найрізноманітніші системи для роботи в середовищах, незручних або недоступних для людини:</a:t>
            </a:r>
            <a:endParaRPr lang="en-US" sz="1400" dirty="0"/>
          </a:p>
        </p:txBody>
      </p:sp>
      <p:sp>
        <p:nvSpPr>
          <p:cNvPr id="12" name="Text 9"/>
          <p:cNvSpPr/>
          <p:nvPr/>
        </p:nvSpPr>
        <p:spPr>
          <a:xfrm>
            <a:off x="10287000" y="4592836"/>
            <a:ext cx="3626168" cy="289917"/>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rgbClr val="4A4A45"/>
                </a:solidFill>
                <a:latin typeface="Lato" pitchFamily="34" charset="0"/>
                <a:ea typeface="Lato" pitchFamily="34" charset="-122"/>
                <a:cs typeface="Lato" pitchFamily="34" charset="-120"/>
              </a:rPr>
              <a:t>В космосі</a:t>
            </a:r>
            <a:endParaRPr lang="en-US" sz="1400" dirty="0"/>
          </a:p>
        </p:txBody>
      </p:sp>
      <p:sp>
        <p:nvSpPr>
          <p:cNvPr id="13" name="Text 10"/>
          <p:cNvSpPr/>
          <p:nvPr/>
        </p:nvSpPr>
        <p:spPr>
          <a:xfrm>
            <a:off x="10287000" y="4946094"/>
            <a:ext cx="3626168" cy="289917"/>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rgbClr val="4A4A45"/>
                </a:solidFill>
                <a:latin typeface="Lato" pitchFamily="34" charset="0"/>
                <a:ea typeface="Lato" pitchFamily="34" charset="-122"/>
                <a:cs typeface="Lato" pitchFamily="34" charset="-120"/>
              </a:rPr>
              <a:t>На великій глибині</a:t>
            </a:r>
            <a:endParaRPr lang="en-US" sz="1400" dirty="0"/>
          </a:p>
        </p:txBody>
      </p:sp>
      <p:sp>
        <p:nvSpPr>
          <p:cNvPr id="14" name="Text 11"/>
          <p:cNvSpPr/>
          <p:nvPr/>
        </p:nvSpPr>
        <p:spPr>
          <a:xfrm>
            <a:off x="10287000" y="5299353"/>
            <a:ext cx="3626168" cy="289917"/>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rgbClr val="4A4A45"/>
                </a:solidFill>
                <a:latin typeface="Lato" pitchFamily="34" charset="0"/>
                <a:ea typeface="Lato" pitchFamily="34" charset="-122"/>
                <a:cs typeface="Lato" pitchFamily="34" charset="-120"/>
              </a:rPr>
              <a:t>На ядерних установках</a:t>
            </a:r>
            <a:endParaRPr lang="en-US" sz="1400" dirty="0"/>
          </a:p>
        </p:txBody>
      </p:sp>
      <p:sp>
        <p:nvSpPr>
          <p:cNvPr id="15" name="Text 12"/>
          <p:cNvSpPr/>
          <p:nvPr/>
        </p:nvSpPr>
        <p:spPr>
          <a:xfrm>
            <a:off x="10287000" y="5652611"/>
            <a:ext cx="3626168" cy="289917"/>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rgbClr val="4A4A45"/>
                </a:solidFill>
                <a:latin typeface="Lato" pitchFamily="34" charset="0"/>
                <a:ea typeface="Lato" pitchFamily="34" charset="-122"/>
                <a:cs typeface="Lato" pitchFamily="34" charset="-120"/>
              </a:rPr>
              <a:t>В трубопроводах</a:t>
            </a:r>
            <a:endParaRPr lang="en-US" sz="1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220153"/>
            <a:ext cx="7556421" cy="1240155"/>
          </a:xfrm>
          <a:prstGeom prst="rect">
            <a:avLst/>
          </a:prstGeom>
          <a:noFill/>
          <a:ln/>
        </p:spPr>
        <p:txBody>
          <a:bodyPr wrap="square" lIns="0" tIns="0" rIns="0" bIns="0" rtlCol="0" anchor="t"/>
          <a:lstStyle/>
          <a:p>
            <a:pPr marL="0" indent="0" algn="l">
              <a:lnSpc>
                <a:spcPts val="4850"/>
              </a:lnSpc>
              <a:buNone/>
            </a:pPr>
            <a:r>
              <a:rPr lang="en-US" sz="3900" b="1" dirty="0">
                <a:solidFill>
                  <a:srgbClr val="282824"/>
                </a:solidFill>
                <a:latin typeface="Lato Bold" pitchFamily="34" charset="0"/>
                <a:ea typeface="Lato Bold" pitchFamily="34" charset="-122"/>
                <a:cs typeface="Lato Bold" pitchFamily="34" charset="-120"/>
              </a:rPr>
              <a:t>Три базові принципи Інтернету речей</a:t>
            </a:r>
            <a:endParaRPr lang="en-US" sz="3900" dirty="0"/>
          </a:p>
        </p:txBody>
      </p:sp>
      <p:sp>
        <p:nvSpPr>
          <p:cNvPr id="4" name="Shape 1"/>
          <p:cNvSpPr/>
          <p:nvPr/>
        </p:nvSpPr>
        <p:spPr>
          <a:xfrm>
            <a:off x="6280190" y="2757964"/>
            <a:ext cx="3679031" cy="2530078"/>
          </a:xfrm>
          <a:prstGeom prst="roundRect">
            <a:avLst>
              <a:gd name="adj" fmla="val 1177"/>
            </a:avLst>
          </a:prstGeom>
          <a:solidFill>
            <a:srgbClr val="282824"/>
          </a:solidFill>
          <a:ln/>
        </p:spPr>
      </p:sp>
      <p:sp>
        <p:nvSpPr>
          <p:cNvPr id="5" name="Text 2"/>
          <p:cNvSpPr/>
          <p:nvPr/>
        </p:nvSpPr>
        <p:spPr>
          <a:xfrm>
            <a:off x="6478548" y="2956322"/>
            <a:ext cx="3282315" cy="744141"/>
          </a:xfrm>
          <a:prstGeom prst="rect">
            <a:avLst/>
          </a:prstGeom>
          <a:noFill/>
          <a:ln/>
        </p:spPr>
        <p:txBody>
          <a:bodyPr wrap="square" lIns="0" tIns="0" rIns="0" bIns="0" rtlCol="0" anchor="t"/>
          <a:lstStyle/>
          <a:p>
            <a:pPr marL="0" indent="0" algn="l">
              <a:lnSpc>
                <a:spcPts val="2900"/>
              </a:lnSpc>
              <a:buNone/>
            </a:pPr>
            <a:r>
              <a:rPr lang="en-US" sz="2300" b="1" dirty="0">
                <a:solidFill>
                  <a:srgbClr val="FFFFFF"/>
                </a:solidFill>
                <a:latin typeface="Lato Bold" pitchFamily="34" charset="0"/>
                <a:ea typeface="Lato Bold" pitchFamily="34" charset="-122"/>
                <a:cs typeface="Lato Bold" pitchFamily="34" charset="-120"/>
              </a:rPr>
              <a:t>1. Комунікаційна інфраструктура</a:t>
            </a:r>
            <a:endParaRPr lang="en-US" sz="2300" dirty="0"/>
          </a:p>
        </p:txBody>
      </p:sp>
      <p:sp>
        <p:nvSpPr>
          <p:cNvPr id="6" name="Text 3"/>
          <p:cNvSpPr/>
          <p:nvPr/>
        </p:nvSpPr>
        <p:spPr>
          <a:xfrm>
            <a:off x="6478548" y="3819525"/>
            <a:ext cx="3282315" cy="127015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Lato" pitchFamily="34" charset="0"/>
                <a:ea typeface="Lato" pitchFamily="34" charset="-122"/>
                <a:cs typeface="Lato" pitchFamily="34" charset="-120"/>
              </a:rPr>
              <a:t>Повсюдно поширена комунікаційна інфраструктура, що забезпечує зв'язок між усіма об'єктами мережі.</a:t>
            </a:r>
            <a:endParaRPr lang="en-US" sz="1550" dirty="0"/>
          </a:p>
        </p:txBody>
      </p:sp>
      <p:sp>
        <p:nvSpPr>
          <p:cNvPr id="7" name="Shape 4"/>
          <p:cNvSpPr/>
          <p:nvPr/>
        </p:nvSpPr>
        <p:spPr>
          <a:xfrm>
            <a:off x="10157579" y="2757964"/>
            <a:ext cx="3679031" cy="2530078"/>
          </a:xfrm>
          <a:prstGeom prst="roundRect">
            <a:avLst>
              <a:gd name="adj" fmla="val 1177"/>
            </a:avLst>
          </a:prstGeom>
          <a:solidFill>
            <a:srgbClr val="282824"/>
          </a:solidFill>
          <a:ln/>
        </p:spPr>
      </p:sp>
      <p:sp>
        <p:nvSpPr>
          <p:cNvPr id="8" name="Text 5"/>
          <p:cNvSpPr/>
          <p:nvPr/>
        </p:nvSpPr>
        <p:spPr>
          <a:xfrm>
            <a:off x="10355937" y="2956322"/>
            <a:ext cx="3282315" cy="744141"/>
          </a:xfrm>
          <a:prstGeom prst="rect">
            <a:avLst/>
          </a:prstGeom>
          <a:noFill/>
          <a:ln/>
        </p:spPr>
        <p:txBody>
          <a:bodyPr wrap="square" lIns="0" tIns="0" rIns="0" bIns="0" rtlCol="0" anchor="t"/>
          <a:lstStyle/>
          <a:p>
            <a:pPr marL="0" indent="0" algn="l">
              <a:lnSpc>
                <a:spcPts val="2900"/>
              </a:lnSpc>
              <a:buNone/>
            </a:pPr>
            <a:r>
              <a:rPr lang="en-US" sz="2300" b="1" dirty="0">
                <a:solidFill>
                  <a:srgbClr val="FFFFFF"/>
                </a:solidFill>
                <a:latin typeface="Lato Bold" pitchFamily="34" charset="0"/>
                <a:ea typeface="Lato Bold" pitchFamily="34" charset="-122"/>
                <a:cs typeface="Lato Bold" pitchFamily="34" charset="-120"/>
              </a:rPr>
              <a:t>2. Глобальна ідентифікація</a:t>
            </a:r>
            <a:endParaRPr lang="en-US" sz="2300" dirty="0"/>
          </a:p>
        </p:txBody>
      </p:sp>
      <p:sp>
        <p:nvSpPr>
          <p:cNvPr id="9" name="Text 6"/>
          <p:cNvSpPr/>
          <p:nvPr/>
        </p:nvSpPr>
        <p:spPr>
          <a:xfrm>
            <a:off x="10355937" y="3819525"/>
            <a:ext cx="3282315" cy="95261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Lato" pitchFamily="34" charset="0"/>
                <a:ea typeface="Lato" pitchFamily="34" charset="-122"/>
                <a:cs typeface="Lato" pitchFamily="34" charset="-120"/>
              </a:rPr>
              <a:t>Глобальна ідентифікація кожного об'єкта через унікальні ідентифікатори та адреси.</a:t>
            </a:r>
            <a:endParaRPr lang="en-US" sz="1550" dirty="0"/>
          </a:p>
        </p:txBody>
      </p:sp>
      <p:sp>
        <p:nvSpPr>
          <p:cNvPr id="10" name="Shape 7"/>
          <p:cNvSpPr/>
          <p:nvPr/>
        </p:nvSpPr>
        <p:spPr>
          <a:xfrm>
            <a:off x="6280190" y="5486400"/>
            <a:ext cx="7556421" cy="1522928"/>
          </a:xfrm>
          <a:prstGeom prst="roundRect">
            <a:avLst>
              <a:gd name="adj" fmla="val 1955"/>
            </a:avLst>
          </a:prstGeom>
          <a:solidFill>
            <a:srgbClr val="282824"/>
          </a:solidFill>
          <a:ln/>
        </p:spPr>
      </p:sp>
      <p:sp>
        <p:nvSpPr>
          <p:cNvPr id="11" name="Text 8"/>
          <p:cNvSpPr/>
          <p:nvPr/>
        </p:nvSpPr>
        <p:spPr>
          <a:xfrm>
            <a:off x="6478548" y="5684758"/>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FFFFFF"/>
                </a:solidFill>
                <a:latin typeface="Lato Bold" pitchFamily="34" charset="0"/>
                <a:ea typeface="Lato Bold" pitchFamily="34" charset="-122"/>
                <a:cs typeface="Lato Bold" pitchFamily="34" charset="-120"/>
              </a:rPr>
              <a:t>3. Обмін даними</a:t>
            </a:r>
            <a:endParaRPr lang="en-US" sz="2300" dirty="0"/>
          </a:p>
        </p:txBody>
      </p:sp>
      <p:sp>
        <p:nvSpPr>
          <p:cNvPr id="12" name="Text 9"/>
          <p:cNvSpPr/>
          <p:nvPr/>
        </p:nvSpPr>
        <p:spPr>
          <a:xfrm>
            <a:off x="6478548" y="6175891"/>
            <a:ext cx="7159704"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Lato" pitchFamily="34" charset="0"/>
                <a:ea typeface="Lato" pitchFamily="34" charset="-122"/>
                <a:cs typeface="Lato" pitchFamily="34" charset="-120"/>
              </a:rPr>
              <a:t>Можливість кожного об'єкта відправляти і отримувати дані за допомогою персональної мережі або мережі Інтернет.</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1682829"/>
            <a:ext cx="11096149" cy="620078"/>
          </a:xfrm>
          <a:prstGeom prst="rect">
            <a:avLst/>
          </a:prstGeom>
          <a:noFill/>
          <a:ln/>
        </p:spPr>
        <p:txBody>
          <a:bodyPr wrap="none" lIns="0" tIns="0" rIns="0" bIns="0" rtlCol="0" anchor="t"/>
          <a:lstStyle/>
          <a:p>
            <a:pPr marL="0" indent="0" algn="l">
              <a:lnSpc>
                <a:spcPts val="4850"/>
              </a:lnSpc>
              <a:buNone/>
            </a:pPr>
            <a:r>
              <a:rPr lang="en-US" sz="3900" b="1" dirty="0">
                <a:solidFill>
                  <a:srgbClr val="282824"/>
                </a:solidFill>
                <a:latin typeface="Lato Bold" pitchFamily="34" charset="0"/>
                <a:ea typeface="Lato Bold" pitchFamily="34" charset="-122"/>
                <a:cs typeface="Lato Bold" pitchFamily="34" charset="-120"/>
              </a:rPr>
              <a:t>Відмінності IoT від традиційного Інтернету</a:t>
            </a:r>
            <a:endParaRPr lang="en-US" sz="3900" dirty="0"/>
          </a:p>
        </p:txBody>
      </p:sp>
      <p:sp>
        <p:nvSpPr>
          <p:cNvPr id="3" name="Shape 1"/>
          <p:cNvSpPr/>
          <p:nvPr/>
        </p:nvSpPr>
        <p:spPr>
          <a:xfrm>
            <a:off x="793790" y="2699742"/>
            <a:ext cx="4215289" cy="1824276"/>
          </a:xfrm>
          <a:prstGeom prst="roundRect">
            <a:avLst>
              <a:gd name="adj" fmla="val 6015"/>
            </a:avLst>
          </a:prstGeom>
          <a:solidFill>
            <a:srgbClr val="EFECE6"/>
          </a:solidFill>
          <a:ln w="22860">
            <a:solidFill>
              <a:srgbClr val="CBC5B8"/>
            </a:solidFill>
            <a:prstDash val="solid"/>
          </a:ln>
        </p:spPr>
      </p:sp>
      <p:sp>
        <p:nvSpPr>
          <p:cNvPr id="4" name="Shape 2"/>
          <p:cNvSpPr/>
          <p:nvPr/>
        </p:nvSpPr>
        <p:spPr>
          <a:xfrm>
            <a:off x="770930" y="2699742"/>
            <a:ext cx="91440" cy="1824276"/>
          </a:xfrm>
          <a:prstGeom prst="roundRect">
            <a:avLst>
              <a:gd name="adj" fmla="val 32558"/>
            </a:avLst>
          </a:prstGeom>
          <a:solidFill>
            <a:srgbClr val="282824"/>
          </a:solidFill>
          <a:ln/>
        </p:spPr>
      </p:sp>
      <p:sp>
        <p:nvSpPr>
          <p:cNvPr id="5" name="Text 3"/>
          <p:cNvSpPr/>
          <p:nvPr/>
        </p:nvSpPr>
        <p:spPr>
          <a:xfrm>
            <a:off x="1083588" y="2920960"/>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4A4A45"/>
                </a:solidFill>
                <a:latin typeface="Lato Bold" pitchFamily="34" charset="0"/>
                <a:ea typeface="Lato Bold" pitchFamily="34" charset="-122"/>
                <a:cs typeface="Lato Bold" pitchFamily="34" charset="-120"/>
              </a:rPr>
              <a:t>Фокус на річ</a:t>
            </a:r>
            <a:endParaRPr lang="en-US" sz="1950" dirty="0"/>
          </a:p>
        </p:txBody>
      </p:sp>
      <p:sp>
        <p:nvSpPr>
          <p:cNvPr id="6" name="Text 4"/>
          <p:cNvSpPr/>
          <p:nvPr/>
        </p:nvSpPr>
        <p:spPr>
          <a:xfrm>
            <a:off x="1083588" y="3350181"/>
            <a:ext cx="3704273" cy="635079"/>
          </a:xfrm>
          <a:prstGeom prst="rect">
            <a:avLst/>
          </a:prstGeom>
          <a:noFill/>
          <a:ln/>
        </p:spPr>
        <p:txBody>
          <a:bodyPr wrap="square" lIns="0" tIns="0" rIns="0" bIns="0" rtlCol="0" anchor="t"/>
          <a:lstStyle/>
          <a:p>
            <a:pPr marL="0" indent="0" algn="l">
              <a:lnSpc>
                <a:spcPts val="2500"/>
              </a:lnSpc>
              <a:buNone/>
            </a:pPr>
            <a:r>
              <a:rPr lang="en-US" sz="1550" dirty="0">
                <a:solidFill>
                  <a:srgbClr val="4A4A45"/>
                </a:solidFill>
                <a:latin typeface="Lato" pitchFamily="34" charset="0"/>
                <a:ea typeface="Lato" pitchFamily="34" charset="-122"/>
                <a:cs typeface="Lato" pitchFamily="34" charset="-120"/>
              </a:rPr>
              <a:t>Центральним елементом є пристрій або річ, а не людина як користувач.</a:t>
            </a:r>
            <a:endParaRPr lang="en-US" sz="1550" dirty="0"/>
          </a:p>
        </p:txBody>
      </p:sp>
      <p:sp>
        <p:nvSpPr>
          <p:cNvPr id="7" name="Shape 5"/>
          <p:cNvSpPr/>
          <p:nvPr/>
        </p:nvSpPr>
        <p:spPr>
          <a:xfrm>
            <a:off x="5207437" y="2699742"/>
            <a:ext cx="4215408" cy="1824276"/>
          </a:xfrm>
          <a:prstGeom prst="roundRect">
            <a:avLst>
              <a:gd name="adj" fmla="val 6015"/>
            </a:avLst>
          </a:prstGeom>
          <a:solidFill>
            <a:srgbClr val="EFECE6"/>
          </a:solidFill>
          <a:ln w="22860">
            <a:solidFill>
              <a:srgbClr val="CBC5B8"/>
            </a:solidFill>
            <a:prstDash val="solid"/>
          </a:ln>
        </p:spPr>
      </p:sp>
      <p:sp>
        <p:nvSpPr>
          <p:cNvPr id="8" name="Shape 6"/>
          <p:cNvSpPr/>
          <p:nvPr/>
        </p:nvSpPr>
        <p:spPr>
          <a:xfrm>
            <a:off x="5184577" y="2699742"/>
            <a:ext cx="91440" cy="1824276"/>
          </a:xfrm>
          <a:prstGeom prst="roundRect">
            <a:avLst>
              <a:gd name="adj" fmla="val 32558"/>
            </a:avLst>
          </a:prstGeom>
          <a:solidFill>
            <a:srgbClr val="282824"/>
          </a:solidFill>
          <a:ln/>
        </p:spPr>
      </p:sp>
      <p:sp>
        <p:nvSpPr>
          <p:cNvPr id="9" name="Text 7"/>
          <p:cNvSpPr/>
          <p:nvPr/>
        </p:nvSpPr>
        <p:spPr>
          <a:xfrm>
            <a:off x="5497235" y="2920960"/>
            <a:ext cx="2799397" cy="310158"/>
          </a:xfrm>
          <a:prstGeom prst="rect">
            <a:avLst/>
          </a:prstGeom>
          <a:noFill/>
          <a:ln/>
        </p:spPr>
        <p:txBody>
          <a:bodyPr wrap="none" lIns="0" tIns="0" rIns="0" bIns="0" rtlCol="0" anchor="t"/>
          <a:lstStyle/>
          <a:p>
            <a:pPr marL="0" indent="0" algn="l">
              <a:lnSpc>
                <a:spcPts val="2400"/>
              </a:lnSpc>
              <a:buNone/>
            </a:pPr>
            <a:r>
              <a:rPr lang="en-US" sz="1950" b="1" dirty="0">
                <a:solidFill>
                  <a:srgbClr val="4A4A45"/>
                </a:solidFill>
                <a:latin typeface="Lato Bold" pitchFamily="34" charset="0"/>
                <a:ea typeface="Lato Bold" pitchFamily="34" charset="-122"/>
                <a:cs typeface="Lato Bold" pitchFamily="34" charset="-120"/>
              </a:rPr>
              <a:t>Масштаб підключень</a:t>
            </a:r>
            <a:endParaRPr lang="en-US" sz="1950" dirty="0"/>
          </a:p>
        </p:txBody>
      </p:sp>
      <p:sp>
        <p:nvSpPr>
          <p:cNvPr id="10" name="Text 8"/>
          <p:cNvSpPr/>
          <p:nvPr/>
        </p:nvSpPr>
        <p:spPr>
          <a:xfrm>
            <a:off x="5497235" y="3350181"/>
            <a:ext cx="3704392" cy="952619"/>
          </a:xfrm>
          <a:prstGeom prst="rect">
            <a:avLst/>
          </a:prstGeom>
          <a:noFill/>
          <a:ln/>
        </p:spPr>
        <p:txBody>
          <a:bodyPr wrap="square" lIns="0" tIns="0" rIns="0" bIns="0" rtlCol="0" anchor="t"/>
          <a:lstStyle/>
          <a:p>
            <a:pPr marL="0" indent="0" algn="l">
              <a:lnSpc>
                <a:spcPts val="2500"/>
              </a:lnSpc>
              <a:buNone/>
            </a:pPr>
            <a:r>
              <a:rPr lang="en-US" sz="1550" dirty="0">
                <a:solidFill>
                  <a:srgbClr val="4A4A45"/>
                </a:solidFill>
                <a:latin typeface="Lato" pitchFamily="34" charset="0"/>
                <a:ea typeface="Lato" pitchFamily="34" charset="-122"/>
                <a:cs typeface="Lato" pitchFamily="34" charset="-120"/>
              </a:rPr>
              <a:t>Істотно більше число підключених об'єктів порівняно з традиційним Інтернетом.</a:t>
            </a:r>
            <a:endParaRPr lang="en-US" sz="1550" dirty="0"/>
          </a:p>
        </p:txBody>
      </p:sp>
      <p:sp>
        <p:nvSpPr>
          <p:cNvPr id="11" name="Shape 9"/>
          <p:cNvSpPr/>
          <p:nvPr/>
        </p:nvSpPr>
        <p:spPr>
          <a:xfrm>
            <a:off x="9621203" y="2699742"/>
            <a:ext cx="4215289" cy="1824276"/>
          </a:xfrm>
          <a:prstGeom prst="roundRect">
            <a:avLst>
              <a:gd name="adj" fmla="val 6015"/>
            </a:avLst>
          </a:prstGeom>
          <a:solidFill>
            <a:srgbClr val="EFECE6"/>
          </a:solidFill>
          <a:ln w="22860">
            <a:solidFill>
              <a:srgbClr val="CBC5B8"/>
            </a:solidFill>
            <a:prstDash val="solid"/>
          </a:ln>
        </p:spPr>
      </p:sp>
      <p:sp>
        <p:nvSpPr>
          <p:cNvPr id="12" name="Shape 10"/>
          <p:cNvSpPr/>
          <p:nvPr/>
        </p:nvSpPr>
        <p:spPr>
          <a:xfrm>
            <a:off x="9598343" y="2699742"/>
            <a:ext cx="91440" cy="1824276"/>
          </a:xfrm>
          <a:prstGeom prst="roundRect">
            <a:avLst>
              <a:gd name="adj" fmla="val 32558"/>
            </a:avLst>
          </a:prstGeom>
          <a:solidFill>
            <a:srgbClr val="282824"/>
          </a:solidFill>
          <a:ln/>
        </p:spPr>
      </p:sp>
      <p:sp>
        <p:nvSpPr>
          <p:cNvPr id="13" name="Text 11"/>
          <p:cNvSpPr/>
          <p:nvPr/>
        </p:nvSpPr>
        <p:spPr>
          <a:xfrm>
            <a:off x="9911001" y="2920960"/>
            <a:ext cx="2836188" cy="310158"/>
          </a:xfrm>
          <a:prstGeom prst="rect">
            <a:avLst/>
          </a:prstGeom>
          <a:noFill/>
          <a:ln/>
        </p:spPr>
        <p:txBody>
          <a:bodyPr wrap="none" lIns="0" tIns="0" rIns="0" bIns="0" rtlCol="0" anchor="t"/>
          <a:lstStyle/>
          <a:p>
            <a:pPr marL="0" indent="0" algn="l">
              <a:lnSpc>
                <a:spcPts val="2400"/>
              </a:lnSpc>
              <a:buNone/>
            </a:pPr>
            <a:r>
              <a:rPr lang="en-US" sz="1950" b="1" dirty="0">
                <a:solidFill>
                  <a:srgbClr val="4A4A45"/>
                </a:solidFill>
                <a:latin typeface="Lato Bold" pitchFamily="34" charset="0"/>
                <a:ea typeface="Lato Bold" pitchFamily="34" charset="-122"/>
                <a:cs typeface="Lato Bold" pitchFamily="34" charset="-120"/>
              </a:rPr>
              <a:t>Розміри та швидкість</a:t>
            </a:r>
            <a:endParaRPr lang="en-US" sz="1950" dirty="0"/>
          </a:p>
        </p:txBody>
      </p:sp>
      <p:sp>
        <p:nvSpPr>
          <p:cNvPr id="14" name="Text 12"/>
          <p:cNvSpPr/>
          <p:nvPr/>
        </p:nvSpPr>
        <p:spPr>
          <a:xfrm>
            <a:off x="9911001" y="3350181"/>
            <a:ext cx="3704273" cy="635079"/>
          </a:xfrm>
          <a:prstGeom prst="rect">
            <a:avLst/>
          </a:prstGeom>
          <a:noFill/>
          <a:ln/>
        </p:spPr>
        <p:txBody>
          <a:bodyPr wrap="square" lIns="0" tIns="0" rIns="0" bIns="0" rtlCol="0" anchor="t"/>
          <a:lstStyle/>
          <a:p>
            <a:pPr marL="0" indent="0" algn="l">
              <a:lnSpc>
                <a:spcPts val="2500"/>
              </a:lnSpc>
              <a:buNone/>
            </a:pPr>
            <a:r>
              <a:rPr lang="en-US" sz="1550" dirty="0">
                <a:solidFill>
                  <a:srgbClr val="4A4A45"/>
                </a:solidFill>
                <a:latin typeface="Lato" pitchFamily="34" charset="0"/>
                <a:ea typeface="Lato" pitchFamily="34" charset="-122"/>
                <a:cs typeface="Lato" pitchFamily="34" charset="-120"/>
              </a:rPr>
              <a:t>Істотно менші розміри об'єктів і невисокі швидкості передачі даних.</a:t>
            </a:r>
            <a:endParaRPr lang="en-US" sz="1550" dirty="0"/>
          </a:p>
        </p:txBody>
      </p:sp>
      <p:sp>
        <p:nvSpPr>
          <p:cNvPr id="15" name="Shape 13"/>
          <p:cNvSpPr/>
          <p:nvPr/>
        </p:nvSpPr>
        <p:spPr>
          <a:xfrm>
            <a:off x="793790" y="4722376"/>
            <a:ext cx="4215289" cy="1824276"/>
          </a:xfrm>
          <a:prstGeom prst="roundRect">
            <a:avLst>
              <a:gd name="adj" fmla="val 6015"/>
            </a:avLst>
          </a:prstGeom>
          <a:solidFill>
            <a:srgbClr val="EFECE6"/>
          </a:solidFill>
          <a:ln w="22860">
            <a:solidFill>
              <a:srgbClr val="CBC5B8"/>
            </a:solidFill>
            <a:prstDash val="solid"/>
          </a:ln>
        </p:spPr>
      </p:sp>
      <p:sp>
        <p:nvSpPr>
          <p:cNvPr id="16" name="Shape 14"/>
          <p:cNvSpPr/>
          <p:nvPr/>
        </p:nvSpPr>
        <p:spPr>
          <a:xfrm>
            <a:off x="770930" y="4722376"/>
            <a:ext cx="91440" cy="1824276"/>
          </a:xfrm>
          <a:prstGeom prst="roundRect">
            <a:avLst>
              <a:gd name="adj" fmla="val 32558"/>
            </a:avLst>
          </a:prstGeom>
          <a:solidFill>
            <a:srgbClr val="282824"/>
          </a:solidFill>
          <a:ln/>
        </p:spPr>
      </p:sp>
      <p:sp>
        <p:nvSpPr>
          <p:cNvPr id="17" name="Text 15"/>
          <p:cNvSpPr/>
          <p:nvPr/>
        </p:nvSpPr>
        <p:spPr>
          <a:xfrm>
            <a:off x="1083588" y="4943594"/>
            <a:ext cx="3042761" cy="310158"/>
          </a:xfrm>
          <a:prstGeom prst="rect">
            <a:avLst/>
          </a:prstGeom>
          <a:noFill/>
          <a:ln/>
        </p:spPr>
        <p:txBody>
          <a:bodyPr wrap="none" lIns="0" tIns="0" rIns="0" bIns="0" rtlCol="0" anchor="t"/>
          <a:lstStyle/>
          <a:p>
            <a:pPr marL="0" indent="0" algn="l">
              <a:lnSpc>
                <a:spcPts val="2400"/>
              </a:lnSpc>
              <a:buNone/>
            </a:pPr>
            <a:r>
              <a:rPr lang="en-US" sz="1950" b="1" dirty="0">
                <a:solidFill>
                  <a:srgbClr val="4A4A45"/>
                </a:solidFill>
                <a:latin typeface="Lato Bold" pitchFamily="34" charset="0"/>
                <a:ea typeface="Lato Bold" pitchFamily="34" charset="-122"/>
                <a:cs typeface="Lato Bold" pitchFamily="34" charset="-120"/>
              </a:rPr>
              <a:t>Зчитування інформації</a:t>
            </a:r>
            <a:endParaRPr lang="en-US" sz="1950" dirty="0"/>
          </a:p>
        </p:txBody>
      </p:sp>
      <p:sp>
        <p:nvSpPr>
          <p:cNvPr id="18" name="Text 16"/>
          <p:cNvSpPr/>
          <p:nvPr/>
        </p:nvSpPr>
        <p:spPr>
          <a:xfrm>
            <a:off x="1083588" y="5372814"/>
            <a:ext cx="3704273" cy="635079"/>
          </a:xfrm>
          <a:prstGeom prst="rect">
            <a:avLst/>
          </a:prstGeom>
          <a:noFill/>
          <a:ln/>
        </p:spPr>
        <p:txBody>
          <a:bodyPr wrap="square" lIns="0" tIns="0" rIns="0" bIns="0" rtlCol="0" anchor="t"/>
          <a:lstStyle/>
          <a:p>
            <a:pPr marL="0" indent="0" algn="l">
              <a:lnSpc>
                <a:spcPts val="2500"/>
              </a:lnSpc>
              <a:buNone/>
            </a:pPr>
            <a:r>
              <a:rPr lang="en-US" sz="1550" dirty="0">
                <a:solidFill>
                  <a:srgbClr val="4A4A45"/>
                </a:solidFill>
                <a:latin typeface="Lato" pitchFamily="34" charset="0"/>
                <a:ea typeface="Lato" pitchFamily="34" charset="-122"/>
                <a:cs typeface="Lato" pitchFamily="34" charset="-120"/>
              </a:rPr>
              <a:t>Фокус на зчитуванні інформації, а не на двосторонніх комунікаціях.</a:t>
            </a:r>
            <a:endParaRPr lang="en-US" sz="1550" dirty="0"/>
          </a:p>
        </p:txBody>
      </p:sp>
      <p:sp>
        <p:nvSpPr>
          <p:cNvPr id="19" name="Shape 17"/>
          <p:cNvSpPr/>
          <p:nvPr/>
        </p:nvSpPr>
        <p:spPr>
          <a:xfrm>
            <a:off x="5207437" y="4722376"/>
            <a:ext cx="4215408" cy="1824276"/>
          </a:xfrm>
          <a:prstGeom prst="roundRect">
            <a:avLst>
              <a:gd name="adj" fmla="val 6015"/>
            </a:avLst>
          </a:prstGeom>
          <a:solidFill>
            <a:srgbClr val="EFECE6"/>
          </a:solidFill>
          <a:ln w="22860">
            <a:solidFill>
              <a:srgbClr val="CBC5B8"/>
            </a:solidFill>
            <a:prstDash val="solid"/>
          </a:ln>
        </p:spPr>
      </p:sp>
      <p:sp>
        <p:nvSpPr>
          <p:cNvPr id="20" name="Shape 18"/>
          <p:cNvSpPr/>
          <p:nvPr/>
        </p:nvSpPr>
        <p:spPr>
          <a:xfrm>
            <a:off x="5184577" y="4722376"/>
            <a:ext cx="91440" cy="1824276"/>
          </a:xfrm>
          <a:prstGeom prst="roundRect">
            <a:avLst>
              <a:gd name="adj" fmla="val 32558"/>
            </a:avLst>
          </a:prstGeom>
          <a:solidFill>
            <a:srgbClr val="282824"/>
          </a:solidFill>
          <a:ln/>
        </p:spPr>
      </p:sp>
      <p:sp>
        <p:nvSpPr>
          <p:cNvPr id="21" name="Text 19"/>
          <p:cNvSpPr/>
          <p:nvPr/>
        </p:nvSpPr>
        <p:spPr>
          <a:xfrm>
            <a:off x="5497235" y="4943594"/>
            <a:ext cx="2746772" cy="310158"/>
          </a:xfrm>
          <a:prstGeom prst="rect">
            <a:avLst/>
          </a:prstGeom>
          <a:noFill/>
          <a:ln/>
        </p:spPr>
        <p:txBody>
          <a:bodyPr wrap="none" lIns="0" tIns="0" rIns="0" bIns="0" rtlCol="0" anchor="t"/>
          <a:lstStyle/>
          <a:p>
            <a:pPr marL="0" indent="0" algn="l">
              <a:lnSpc>
                <a:spcPts val="2400"/>
              </a:lnSpc>
              <a:buNone/>
            </a:pPr>
            <a:r>
              <a:rPr lang="en-US" sz="1950" b="1" dirty="0">
                <a:solidFill>
                  <a:srgbClr val="4A4A45"/>
                </a:solidFill>
                <a:latin typeface="Lato Bold" pitchFamily="34" charset="0"/>
                <a:ea typeface="Lato Bold" pitchFamily="34" charset="-122"/>
                <a:cs typeface="Lato Bold" pitchFamily="34" charset="-120"/>
              </a:rPr>
              <a:t>Нова інфраструктура</a:t>
            </a:r>
            <a:endParaRPr lang="en-US" sz="1950" dirty="0"/>
          </a:p>
        </p:txBody>
      </p:sp>
      <p:sp>
        <p:nvSpPr>
          <p:cNvPr id="22" name="Text 20"/>
          <p:cNvSpPr/>
          <p:nvPr/>
        </p:nvSpPr>
        <p:spPr>
          <a:xfrm>
            <a:off x="5497235" y="5372814"/>
            <a:ext cx="3704392" cy="952619"/>
          </a:xfrm>
          <a:prstGeom prst="rect">
            <a:avLst/>
          </a:prstGeom>
          <a:noFill/>
          <a:ln/>
        </p:spPr>
        <p:txBody>
          <a:bodyPr wrap="square" lIns="0" tIns="0" rIns="0" bIns="0" rtlCol="0" anchor="t"/>
          <a:lstStyle/>
          <a:p>
            <a:pPr marL="0" indent="0" algn="l">
              <a:lnSpc>
                <a:spcPts val="2500"/>
              </a:lnSpc>
              <a:buNone/>
            </a:pPr>
            <a:r>
              <a:rPr lang="en-US" sz="1550" dirty="0">
                <a:solidFill>
                  <a:srgbClr val="4A4A45"/>
                </a:solidFill>
                <a:latin typeface="Lato" pitchFamily="34" charset="0"/>
                <a:ea typeface="Lato" pitchFamily="34" charset="-122"/>
                <a:cs typeface="Lato" pitchFamily="34" charset="-120"/>
              </a:rPr>
              <a:t>Необхідність створення нової інфраструктури і альтернативних стандартів.</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21043" y="641747"/>
            <a:ext cx="7701915" cy="1126569"/>
          </a:xfrm>
          <a:prstGeom prst="rect">
            <a:avLst/>
          </a:prstGeom>
          <a:noFill/>
          <a:ln/>
        </p:spPr>
        <p:txBody>
          <a:bodyPr wrap="square" lIns="0" tIns="0" rIns="0" bIns="0" rtlCol="0" anchor="t"/>
          <a:lstStyle/>
          <a:p>
            <a:pPr marL="0" indent="0" algn="l">
              <a:lnSpc>
                <a:spcPts val="4400"/>
              </a:lnSpc>
              <a:buNone/>
            </a:pPr>
            <a:r>
              <a:rPr lang="en-US" sz="3500" b="1" dirty="0">
                <a:solidFill>
                  <a:srgbClr val="282824"/>
                </a:solidFill>
                <a:latin typeface="Lato Bold" pitchFamily="34" charset="0"/>
                <a:ea typeface="Lato Bold" pitchFamily="34" charset="-122"/>
                <a:cs typeface="Lato Bold" pitchFamily="34" charset="-120"/>
              </a:rPr>
              <a:t>Офіційне визначення та термінологія</a:t>
            </a:r>
            <a:endParaRPr lang="en-US" sz="3500" dirty="0"/>
          </a:p>
        </p:txBody>
      </p:sp>
      <p:sp>
        <p:nvSpPr>
          <p:cNvPr id="4" name="Text 1"/>
          <p:cNvSpPr/>
          <p:nvPr/>
        </p:nvSpPr>
        <p:spPr>
          <a:xfrm>
            <a:off x="991433" y="2309098"/>
            <a:ext cx="3534847" cy="337899"/>
          </a:xfrm>
          <a:prstGeom prst="rect">
            <a:avLst/>
          </a:prstGeom>
          <a:noFill/>
          <a:ln/>
        </p:spPr>
        <p:txBody>
          <a:bodyPr wrap="none" lIns="0" tIns="0" rIns="0" bIns="0" rtlCol="0" anchor="t"/>
          <a:lstStyle/>
          <a:p>
            <a:pPr marL="0" indent="0" algn="l">
              <a:lnSpc>
                <a:spcPts val="2650"/>
              </a:lnSpc>
              <a:buNone/>
            </a:pPr>
            <a:r>
              <a:rPr lang="en-US" sz="2100" b="1" dirty="0">
                <a:solidFill>
                  <a:srgbClr val="282824"/>
                </a:solidFill>
                <a:latin typeface="Lato Bold" pitchFamily="34" charset="0"/>
                <a:ea typeface="Lato Bold" pitchFamily="34" charset="-122"/>
                <a:cs typeface="Lato Bold" pitchFamily="34" charset="-120"/>
              </a:rPr>
              <a:t>Офіційне визначення IoT</a:t>
            </a:r>
            <a:endParaRPr lang="en-US" sz="2100" dirty="0"/>
          </a:p>
        </p:txBody>
      </p:sp>
      <p:sp>
        <p:nvSpPr>
          <p:cNvPr id="5" name="Text 2"/>
          <p:cNvSpPr/>
          <p:nvPr/>
        </p:nvSpPr>
        <p:spPr>
          <a:xfrm>
            <a:off x="991433" y="2917388"/>
            <a:ext cx="7431524" cy="1153478"/>
          </a:xfrm>
          <a:prstGeom prst="rect">
            <a:avLst/>
          </a:prstGeom>
          <a:noFill/>
          <a:ln/>
        </p:spPr>
        <p:txBody>
          <a:bodyPr wrap="square" lIns="0" tIns="0" rIns="0" bIns="0" rtlCol="0" anchor="t"/>
          <a:lstStyle/>
          <a:p>
            <a:pPr marL="0" indent="0" algn="l">
              <a:lnSpc>
                <a:spcPts val="2250"/>
              </a:lnSpc>
              <a:buNone/>
            </a:pPr>
            <a:r>
              <a:rPr lang="en-US" sz="1400" dirty="0">
                <a:solidFill>
                  <a:srgbClr val="4A4A45"/>
                </a:solidFill>
                <a:latin typeface="Lato" pitchFamily="34" charset="0"/>
                <a:ea typeface="Lato" pitchFamily="34" charset="-122"/>
                <a:cs typeface="Lato" pitchFamily="34" charset="-120"/>
              </a:rPr>
              <a:t>Глобальна інфраструктура інформаційного суспільства, що забезпечує передові послуги за рахунок організації зв'язку між речами (фізичними або віртуальними) на основі існуючих та тих, що розвиваються сумісних інформаційних і комунікаційних технологій.</a:t>
            </a:r>
            <a:endParaRPr lang="en-US" sz="1400" dirty="0"/>
          </a:p>
        </p:txBody>
      </p:sp>
      <p:sp>
        <p:nvSpPr>
          <p:cNvPr id="6" name="Shape 3"/>
          <p:cNvSpPr/>
          <p:nvPr/>
        </p:nvSpPr>
        <p:spPr>
          <a:xfrm>
            <a:off x="721043" y="2038707"/>
            <a:ext cx="22860" cy="2234922"/>
          </a:xfrm>
          <a:prstGeom prst="rect">
            <a:avLst/>
          </a:prstGeom>
          <a:solidFill>
            <a:srgbClr val="282824"/>
          </a:solidFill>
          <a:ln/>
        </p:spPr>
      </p:sp>
      <p:sp>
        <p:nvSpPr>
          <p:cNvPr id="7" name="Text 4"/>
          <p:cNvSpPr/>
          <p:nvPr/>
        </p:nvSpPr>
        <p:spPr>
          <a:xfrm>
            <a:off x="721043" y="4656653"/>
            <a:ext cx="2253377" cy="281702"/>
          </a:xfrm>
          <a:prstGeom prst="rect">
            <a:avLst/>
          </a:prstGeom>
          <a:noFill/>
          <a:ln/>
        </p:spPr>
        <p:txBody>
          <a:bodyPr wrap="none" lIns="0" tIns="0" rIns="0" bIns="0" rtlCol="0" anchor="t"/>
          <a:lstStyle/>
          <a:p>
            <a:pPr marL="0" indent="0" algn="l">
              <a:lnSpc>
                <a:spcPts val="2200"/>
              </a:lnSpc>
              <a:buNone/>
            </a:pPr>
            <a:r>
              <a:rPr lang="en-US" sz="1750" b="1" dirty="0">
                <a:solidFill>
                  <a:srgbClr val="282824"/>
                </a:solidFill>
                <a:latin typeface="Lato Bold" pitchFamily="34" charset="0"/>
                <a:ea typeface="Lato Bold" pitchFamily="34" charset="-122"/>
                <a:cs typeface="Lato Bold" pitchFamily="34" charset="-120"/>
              </a:rPr>
              <a:t>Поняття «річ»</a:t>
            </a:r>
            <a:endParaRPr lang="en-US" sz="1750" dirty="0"/>
          </a:p>
        </p:txBody>
      </p:sp>
      <p:sp>
        <p:nvSpPr>
          <p:cNvPr id="8" name="Text 5"/>
          <p:cNvSpPr/>
          <p:nvPr/>
        </p:nvSpPr>
        <p:spPr>
          <a:xfrm>
            <a:off x="721043" y="5118616"/>
            <a:ext cx="3631049" cy="1730216"/>
          </a:xfrm>
          <a:prstGeom prst="rect">
            <a:avLst/>
          </a:prstGeom>
          <a:noFill/>
          <a:ln/>
        </p:spPr>
        <p:txBody>
          <a:bodyPr wrap="square" lIns="0" tIns="0" rIns="0" bIns="0" rtlCol="0" anchor="t"/>
          <a:lstStyle/>
          <a:p>
            <a:pPr marL="0" indent="0" algn="l">
              <a:lnSpc>
                <a:spcPts val="2250"/>
              </a:lnSpc>
              <a:buNone/>
            </a:pPr>
            <a:r>
              <a:rPr lang="en-US" sz="1400" dirty="0">
                <a:solidFill>
                  <a:srgbClr val="4A4A45"/>
                </a:solidFill>
                <a:latin typeface="Lato" pitchFamily="34" charset="0"/>
                <a:ea typeface="Lato" pitchFamily="34" charset="-122"/>
                <a:cs typeface="Lato" pitchFamily="34" charset="-120"/>
              </a:rPr>
              <a:t>Під «речами» розуміється </a:t>
            </a:r>
            <a:r>
              <a:rPr lang="en-US" sz="1400" b="1" dirty="0">
                <a:solidFill>
                  <a:srgbClr val="4A4A45"/>
                </a:solidFill>
                <a:latin typeface="Lato" pitchFamily="34" charset="0"/>
                <a:ea typeface="Lato" pitchFamily="34" charset="-122"/>
                <a:cs typeface="Lato" pitchFamily="34" charset="-120"/>
              </a:rPr>
              <a:t>фізичний об'єкт</a:t>
            </a:r>
            <a:r>
              <a:rPr lang="en-US" sz="1400" dirty="0">
                <a:solidFill>
                  <a:srgbClr val="4A4A45"/>
                </a:solidFill>
                <a:latin typeface="Lato" pitchFamily="34" charset="0"/>
                <a:ea typeface="Lato" pitchFamily="34" charset="-122"/>
                <a:cs typeface="Lato" pitchFamily="34" charset="-120"/>
              </a:rPr>
              <a:t> (фізична річ) або об'єкт </a:t>
            </a:r>
            <a:r>
              <a:rPr lang="en-US" sz="1400" b="1" dirty="0">
                <a:solidFill>
                  <a:srgbClr val="4A4A45"/>
                </a:solidFill>
                <a:latin typeface="Lato" pitchFamily="34" charset="0"/>
                <a:ea typeface="Lato" pitchFamily="34" charset="-122"/>
                <a:cs typeface="Lato" pitchFamily="34" charset="-120"/>
              </a:rPr>
              <a:t>віртуального (інформаційного) світу</a:t>
            </a:r>
            <a:r>
              <a:rPr lang="en-US" sz="1400" dirty="0">
                <a:solidFill>
                  <a:srgbClr val="4A4A45"/>
                </a:solidFill>
                <a:latin typeface="Lato" pitchFamily="34" charset="0"/>
                <a:ea typeface="Lato" pitchFamily="34" charset="-122"/>
                <a:cs typeface="Lato" pitchFamily="34" charset="-120"/>
              </a:rPr>
              <a:t> (віртуальна річ), які можуть бути ідентифіковані та об'єднані через комунікаційні мережі.</a:t>
            </a:r>
            <a:endParaRPr lang="en-US" sz="1400" dirty="0"/>
          </a:p>
        </p:txBody>
      </p:sp>
      <p:sp>
        <p:nvSpPr>
          <p:cNvPr id="9" name="Text 6"/>
          <p:cNvSpPr/>
          <p:nvPr/>
        </p:nvSpPr>
        <p:spPr>
          <a:xfrm>
            <a:off x="4799528" y="4656653"/>
            <a:ext cx="2300883" cy="281702"/>
          </a:xfrm>
          <a:prstGeom prst="rect">
            <a:avLst/>
          </a:prstGeom>
          <a:noFill/>
          <a:ln/>
        </p:spPr>
        <p:txBody>
          <a:bodyPr wrap="none" lIns="0" tIns="0" rIns="0" bIns="0" rtlCol="0" anchor="t"/>
          <a:lstStyle/>
          <a:p>
            <a:pPr marL="0" indent="0" algn="l">
              <a:lnSpc>
                <a:spcPts val="2200"/>
              </a:lnSpc>
              <a:buNone/>
            </a:pPr>
            <a:r>
              <a:rPr lang="en-US" sz="1750" b="1" dirty="0">
                <a:solidFill>
                  <a:srgbClr val="282824"/>
                </a:solidFill>
                <a:latin typeface="Lato Bold" pitchFamily="34" charset="0"/>
                <a:ea typeface="Lato Bold" pitchFamily="34" charset="-122"/>
                <a:cs typeface="Lato Bold" pitchFamily="34" charset="-120"/>
              </a:rPr>
              <a:t>Поняття «пристрій»</a:t>
            </a:r>
            <a:endParaRPr lang="en-US" sz="1750" dirty="0"/>
          </a:p>
        </p:txBody>
      </p:sp>
      <p:sp>
        <p:nvSpPr>
          <p:cNvPr id="10" name="Text 7"/>
          <p:cNvSpPr/>
          <p:nvPr/>
        </p:nvSpPr>
        <p:spPr>
          <a:xfrm>
            <a:off x="4799528" y="5118616"/>
            <a:ext cx="3631049" cy="2306955"/>
          </a:xfrm>
          <a:prstGeom prst="rect">
            <a:avLst/>
          </a:prstGeom>
          <a:noFill/>
          <a:ln/>
        </p:spPr>
        <p:txBody>
          <a:bodyPr wrap="square" lIns="0" tIns="0" rIns="0" bIns="0" rtlCol="0" anchor="t"/>
          <a:lstStyle/>
          <a:p>
            <a:pPr marL="0" indent="0" algn="l">
              <a:lnSpc>
                <a:spcPts val="2250"/>
              </a:lnSpc>
              <a:buNone/>
            </a:pPr>
            <a:r>
              <a:rPr lang="en-US" sz="1400" dirty="0">
                <a:solidFill>
                  <a:srgbClr val="4A4A45"/>
                </a:solidFill>
                <a:latin typeface="Lato" pitchFamily="34" charset="0"/>
                <a:ea typeface="Lato" pitchFamily="34" charset="-122"/>
                <a:cs typeface="Lato" pitchFamily="34" charset="-120"/>
              </a:rPr>
              <a:t>Міжнародний союз електрозв'язку (МСЕ-Т) використовує поняття «пристрій» (device) – частина обладнання з </a:t>
            </a:r>
            <a:r>
              <a:rPr lang="en-US" sz="1400" b="1" dirty="0">
                <a:solidFill>
                  <a:srgbClr val="4A4A45"/>
                </a:solidFill>
                <a:latin typeface="Lato" pitchFamily="34" charset="0"/>
                <a:ea typeface="Lato" pitchFamily="34" charset="-122"/>
                <a:cs typeface="Lato" pitchFamily="34" charset="-120"/>
              </a:rPr>
              <a:t>обов'язковими можливостями комунікації</a:t>
            </a:r>
            <a:r>
              <a:rPr lang="en-US" sz="1400" dirty="0">
                <a:solidFill>
                  <a:srgbClr val="4A4A45"/>
                </a:solidFill>
                <a:latin typeface="Lato" pitchFamily="34" charset="0"/>
                <a:ea typeface="Lato" pitchFamily="34" charset="-122"/>
                <a:cs typeface="Lato" pitchFamily="34" charset="-120"/>
              </a:rPr>
              <a:t> і необов'язковими можливостями сенсорну/зондування, приведення в дію прибору збору, обробки та зберігання даних.</a:t>
            </a:r>
            <a:endParaRPr lang="en-US" sz="1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42950" y="511612"/>
            <a:ext cx="7342584" cy="580430"/>
          </a:xfrm>
          <a:prstGeom prst="rect">
            <a:avLst/>
          </a:prstGeom>
          <a:noFill/>
          <a:ln/>
        </p:spPr>
        <p:txBody>
          <a:bodyPr wrap="none" lIns="0" tIns="0" rIns="0" bIns="0" rtlCol="0" anchor="t"/>
          <a:lstStyle/>
          <a:p>
            <a:pPr marL="0" indent="0" algn="l">
              <a:lnSpc>
                <a:spcPts val="4550"/>
              </a:lnSpc>
              <a:buNone/>
            </a:pPr>
            <a:r>
              <a:rPr lang="en-US" sz="3650" b="1" dirty="0">
                <a:solidFill>
                  <a:srgbClr val="282824"/>
                </a:solidFill>
                <a:latin typeface="Lato Bold" pitchFamily="34" charset="0"/>
                <a:ea typeface="Lato Bold" pitchFamily="34" charset="-122"/>
                <a:cs typeface="Lato Bold" pitchFamily="34" charset="-120"/>
              </a:rPr>
              <a:t>Еталонна модель IoT від МСЕ-Т</a:t>
            </a:r>
            <a:endParaRPr lang="en-US" sz="3650" dirty="0"/>
          </a:p>
        </p:txBody>
      </p:sp>
      <p:sp>
        <p:nvSpPr>
          <p:cNvPr id="3" name="Shape 1"/>
          <p:cNvSpPr/>
          <p:nvPr/>
        </p:nvSpPr>
        <p:spPr>
          <a:xfrm>
            <a:off x="742950" y="1463516"/>
            <a:ext cx="1643063" cy="1070253"/>
          </a:xfrm>
          <a:prstGeom prst="roundRect">
            <a:avLst>
              <a:gd name="adj" fmla="val 2603"/>
            </a:avLst>
          </a:prstGeom>
          <a:solidFill>
            <a:srgbClr val="E5DFD2"/>
          </a:solidFill>
          <a:ln/>
        </p:spPr>
      </p:sp>
      <p:pic>
        <p:nvPicPr>
          <p:cNvPr id="4"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33870" y="1867972"/>
            <a:ext cx="261104" cy="261104"/>
          </a:xfrm>
          <a:prstGeom prst="rect">
            <a:avLst/>
          </a:prstGeom>
        </p:spPr>
      </p:pic>
      <p:sp>
        <p:nvSpPr>
          <p:cNvPr id="5" name="Text 2"/>
          <p:cNvSpPr/>
          <p:nvPr/>
        </p:nvSpPr>
        <p:spPr>
          <a:xfrm>
            <a:off x="2571750" y="1649254"/>
            <a:ext cx="2321838" cy="290155"/>
          </a:xfrm>
          <a:prstGeom prst="rect">
            <a:avLst/>
          </a:prstGeom>
          <a:noFill/>
          <a:ln/>
        </p:spPr>
        <p:txBody>
          <a:bodyPr wrap="none" lIns="0" tIns="0" rIns="0" bIns="0" rtlCol="0" anchor="t"/>
          <a:lstStyle/>
          <a:p>
            <a:pPr marL="0" indent="0" algn="l">
              <a:lnSpc>
                <a:spcPts val="2250"/>
              </a:lnSpc>
              <a:buNone/>
            </a:pPr>
            <a:r>
              <a:rPr lang="en-US" sz="1800" b="1" dirty="0">
                <a:solidFill>
                  <a:srgbClr val="4A4A45"/>
                </a:solidFill>
                <a:latin typeface="Lato Bold" pitchFamily="34" charset="0"/>
                <a:ea typeface="Lato Bold" pitchFamily="34" charset="-122"/>
                <a:cs typeface="Lato Bold" pitchFamily="34" charset="-120"/>
              </a:rPr>
              <a:t>Рівень додатків IoT</a:t>
            </a:r>
            <a:endParaRPr lang="en-US" sz="1800" dirty="0"/>
          </a:p>
        </p:txBody>
      </p:sp>
      <p:sp>
        <p:nvSpPr>
          <p:cNvPr id="6" name="Text 3"/>
          <p:cNvSpPr/>
          <p:nvPr/>
        </p:nvSpPr>
        <p:spPr>
          <a:xfrm>
            <a:off x="2571750" y="2050852"/>
            <a:ext cx="5101233" cy="297180"/>
          </a:xfrm>
          <a:prstGeom prst="rect">
            <a:avLst/>
          </a:prstGeom>
          <a:noFill/>
          <a:ln/>
        </p:spPr>
        <p:txBody>
          <a:bodyPr wrap="none" lIns="0" tIns="0" rIns="0" bIns="0" rtlCol="0" anchor="t"/>
          <a:lstStyle/>
          <a:p>
            <a:pPr marL="0" indent="0" algn="l">
              <a:lnSpc>
                <a:spcPts val="2300"/>
              </a:lnSpc>
              <a:buNone/>
            </a:pPr>
            <a:r>
              <a:rPr lang="en-US" sz="1450" dirty="0">
                <a:solidFill>
                  <a:srgbClr val="4A4A45"/>
                </a:solidFill>
                <a:latin typeface="Lato" pitchFamily="34" charset="0"/>
                <a:ea typeface="Lato" pitchFamily="34" charset="-122"/>
                <a:cs typeface="Lato" pitchFamily="34" charset="-120"/>
              </a:rPr>
              <a:t>Програмні додатки та сервіси для кінцевих користувачів.</a:t>
            </a:r>
            <a:endParaRPr lang="en-US" sz="1450" dirty="0"/>
          </a:p>
        </p:txBody>
      </p:sp>
      <p:sp>
        <p:nvSpPr>
          <p:cNvPr id="7" name="Shape 4"/>
          <p:cNvSpPr/>
          <p:nvPr/>
        </p:nvSpPr>
        <p:spPr>
          <a:xfrm>
            <a:off x="2478881" y="2524244"/>
            <a:ext cx="11315700" cy="11430"/>
          </a:xfrm>
          <a:prstGeom prst="roundRect">
            <a:avLst>
              <a:gd name="adj" fmla="val 243763"/>
            </a:avLst>
          </a:prstGeom>
          <a:solidFill>
            <a:srgbClr val="CBC5B8"/>
          </a:solidFill>
          <a:ln/>
        </p:spPr>
      </p:sp>
      <p:sp>
        <p:nvSpPr>
          <p:cNvPr id="8" name="Shape 5"/>
          <p:cNvSpPr/>
          <p:nvPr/>
        </p:nvSpPr>
        <p:spPr>
          <a:xfrm>
            <a:off x="742950" y="2626638"/>
            <a:ext cx="3286125" cy="1070253"/>
          </a:xfrm>
          <a:prstGeom prst="roundRect">
            <a:avLst>
              <a:gd name="adj" fmla="val 2603"/>
            </a:avLst>
          </a:prstGeom>
          <a:solidFill>
            <a:srgbClr val="E5DFD2"/>
          </a:solidFill>
          <a:ln/>
        </p:spPr>
      </p:sp>
      <p:pic>
        <p:nvPicPr>
          <p:cNvPr id="9"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55401" y="3031093"/>
            <a:ext cx="261104" cy="261104"/>
          </a:xfrm>
          <a:prstGeom prst="rect">
            <a:avLst/>
          </a:prstGeom>
        </p:spPr>
      </p:pic>
      <p:sp>
        <p:nvSpPr>
          <p:cNvPr id="10" name="Text 6"/>
          <p:cNvSpPr/>
          <p:nvPr/>
        </p:nvSpPr>
        <p:spPr>
          <a:xfrm>
            <a:off x="4214813" y="2812375"/>
            <a:ext cx="4260771" cy="290155"/>
          </a:xfrm>
          <a:prstGeom prst="rect">
            <a:avLst/>
          </a:prstGeom>
          <a:noFill/>
          <a:ln/>
        </p:spPr>
        <p:txBody>
          <a:bodyPr wrap="none" lIns="0" tIns="0" rIns="0" bIns="0" rtlCol="0" anchor="t"/>
          <a:lstStyle/>
          <a:p>
            <a:pPr marL="0" indent="0" algn="l">
              <a:lnSpc>
                <a:spcPts val="2250"/>
              </a:lnSpc>
              <a:buNone/>
            </a:pPr>
            <a:r>
              <a:rPr lang="en-US" sz="1800" b="1" dirty="0">
                <a:solidFill>
                  <a:srgbClr val="4A4A45"/>
                </a:solidFill>
                <a:latin typeface="Lato Bold" pitchFamily="34" charset="0"/>
                <a:ea typeface="Lato Bold" pitchFamily="34" charset="-122"/>
                <a:cs typeface="Lato Bold" pitchFamily="34" charset="-120"/>
              </a:rPr>
              <a:t>Рівень підтримки додатків і послуг</a:t>
            </a:r>
            <a:endParaRPr lang="en-US" sz="1800" dirty="0"/>
          </a:p>
        </p:txBody>
      </p:sp>
      <p:sp>
        <p:nvSpPr>
          <p:cNvPr id="11" name="Text 7"/>
          <p:cNvSpPr/>
          <p:nvPr/>
        </p:nvSpPr>
        <p:spPr>
          <a:xfrm>
            <a:off x="4214813" y="3213973"/>
            <a:ext cx="6663095" cy="297180"/>
          </a:xfrm>
          <a:prstGeom prst="rect">
            <a:avLst/>
          </a:prstGeom>
          <a:noFill/>
          <a:ln/>
        </p:spPr>
        <p:txBody>
          <a:bodyPr wrap="none" lIns="0" tIns="0" rIns="0" bIns="0" rtlCol="0" anchor="t"/>
          <a:lstStyle/>
          <a:p>
            <a:pPr marL="0" indent="0" algn="l">
              <a:lnSpc>
                <a:spcPts val="2300"/>
              </a:lnSpc>
              <a:buNone/>
            </a:pPr>
            <a:r>
              <a:rPr lang="en-US" sz="1450" dirty="0">
                <a:solidFill>
                  <a:srgbClr val="4A4A45"/>
                </a:solidFill>
                <a:latin typeface="Lato" pitchFamily="34" charset="0"/>
                <a:ea typeface="Lato" pitchFamily="34" charset="-122"/>
                <a:cs typeface="Lato" pitchFamily="34" charset="-120"/>
              </a:rPr>
              <a:t>Загальні можливості для різних об'єктів IoT з обробки та зберігання даних.</a:t>
            </a:r>
            <a:endParaRPr lang="en-US" sz="1450" dirty="0"/>
          </a:p>
        </p:txBody>
      </p:sp>
      <p:sp>
        <p:nvSpPr>
          <p:cNvPr id="12" name="Shape 8"/>
          <p:cNvSpPr/>
          <p:nvPr/>
        </p:nvSpPr>
        <p:spPr>
          <a:xfrm>
            <a:off x="4121944" y="3687366"/>
            <a:ext cx="9672638" cy="11430"/>
          </a:xfrm>
          <a:prstGeom prst="roundRect">
            <a:avLst>
              <a:gd name="adj" fmla="val 243763"/>
            </a:avLst>
          </a:prstGeom>
          <a:solidFill>
            <a:srgbClr val="CBC5B8"/>
          </a:solidFill>
          <a:ln/>
        </p:spPr>
      </p:sp>
      <p:sp>
        <p:nvSpPr>
          <p:cNvPr id="13" name="Shape 9"/>
          <p:cNvSpPr/>
          <p:nvPr/>
        </p:nvSpPr>
        <p:spPr>
          <a:xfrm>
            <a:off x="742950" y="3789759"/>
            <a:ext cx="4929188" cy="1367433"/>
          </a:xfrm>
          <a:prstGeom prst="roundRect">
            <a:avLst>
              <a:gd name="adj" fmla="val 2038"/>
            </a:avLst>
          </a:prstGeom>
          <a:solidFill>
            <a:srgbClr val="E5DFD2"/>
          </a:solidFill>
          <a:ln/>
        </p:spPr>
      </p:sp>
      <p:pic>
        <p:nvPicPr>
          <p:cNvPr id="14"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76932" y="4342805"/>
            <a:ext cx="261104" cy="261104"/>
          </a:xfrm>
          <a:prstGeom prst="rect">
            <a:avLst/>
          </a:prstGeom>
        </p:spPr>
      </p:pic>
      <p:sp>
        <p:nvSpPr>
          <p:cNvPr id="15" name="Text 10"/>
          <p:cNvSpPr/>
          <p:nvPr/>
        </p:nvSpPr>
        <p:spPr>
          <a:xfrm>
            <a:off x="5857875" y="3975497"/>
            <a:ext cx="2321838" cy="290155"/>
          </a:xfrm>
          <a:prstGeom prst="rect">
            <a:avLst/>
          </a:prstGeom>
          <a:noFill/>
          <a:ln/>
        </p:spPr>
        <p:txBody>
          <a:bodyPr wrap="none" lIns="0" tIns="0" rIns="0" bIns="0" rtlCol="0" anchor="t"/>
          <a:lstStyle/>
          <a:p>
            <a:pPr marL="0" indent="0" algn="l">
              <a:lnSpc>
                <a:spcPts val="2250"/>
              </a:lnSpc>
              <a:buNone/>
            </a:pPr>
            <a:r>
              <a:rPr lang="en-US" sz="1800" b="1" dirty="0">
                <a:solidFill>
                  <a:srgbClr val="4A4A45"/>
                </a:solidFill>
                <a:latin typeface="Lato Bold" pitchFamily="34" charset="0"/>
                <a:ea typeface="Lato Bold" pitchFamily="34" charset="-122"/>
                <a:cs typeface="Lato Bold" pitchFamily="34" charset="-120"/>
              </a:rPr>
              <a:t>Мережевий рівень</a:t>
            </a:r>
            <a:endParaRPr lang="en-US" sz="1800" dirty="0"/>
          </a:p>
        </p:txBody>
      </p:sp>
      <p:sp>
        <p:nvSpPr>
          <p:cNvPr id="16" name="Text 11"/>
          <p:cNvSpPr/>
          <p:nvPr/>
        </p:nvSpPr>
        <p:spPr>
          <a:xfrm>
            <a:off x="5857875" y="4377095"/>
            <a:ext cx="7843838" cy="594360"/>
          </a:xfrm>
          <a:prstGeom prst="rect">
            <a:avLst/>
          </a:prstGeom>
          <a:noFill/>
          <a:ln/>
        </p:spPr>
        <p:txBody>
          <a:bodyPr wrap="square" lIns="0" tIns="0" rIns="0" bIns="0" rtlCol="0" anchor="t"/>
          <a:lstStyle/>
          <a:p>
            <a:pPr marL="0" indent="0" algn="l">
              <a:lnSpc>
                <a:spcPts val="2300"/>
              </a:lnSpc>
              <a:buNone/>
            </a:pPr>
            <a:r>
              <a:rPr lang="en-US" sz="1450" dirty="0">
                <a:solidFill>
                  <a:srgbClr val="4A4A45"/>
                </a:solidFill>
                <a:latin typeface="Lato" pitchFamily="34" charset="0"/>
                <a:ea typeface="Lato" pitchFamily="34" charset="-122"/>
                <a:cs typeface="Lato" pitchFamily="34" charset="-120"/>
              </a:rPr>
              <a:t>Мережеві можливості (управління ресурсами, мобільністю, авторизація) і транспортні можливості.</a:t>
            </a:r>
            <a:endParaRPr lang="en-US" sz="1450" dirty="0"/>
          </a:p>
        </p:txBody>
      </p:sp>
      <p:sp>
        <p:nvSpPr>
          <p:cNvPr id="17" name="Shape 12"/>
          <p:cNvSpPr/>
          <p:nvPr/>
        </p:nvSpPr>
        <p:spPr>
          <a:xfrm>
            <a:off x="5765006" y="5147667"/>
            <a:ext cx="8029575" cy="11430"/>
          </a:xfrm>
          <a:prstGeom prst="roundRect">
            <a:avLst>
              <a:gd name="adj" fmla="val 243763"/>
            </a:avLst>
          </a:prstGeom>
          <a:solidFill>
            <a:srgbClr val="CBC5B8"/>
          </a:solidFill>
          <a:ln/>
        </p:spPr>
      </p:sp>
      <p:sp>
        <p:nvSpPr>
          <p:cNvPr id="18" name="Shape 13"/>
          <p:cNvSpPr/>
          <p:nvPr/>
        </p:nvSpPr>
        <p:spPr>
          <a:xfrm>
            <a:off x="742950" y="5250061"/>
            <a:ext cx="6572250" cy="1367433"/>
          </a:xfrm>
          <a:prstGeom prst="roundRect">
            <a:avLst>
              <a:gd name="adj" fmla="val 2038"/>
            </a:avLst>
          </a:prstGeom>
          <a:solidFill>
            <a:srgbClr val="E5DFD2"/>
          </a:solidFill>
          <a:ln/>
        </p:spPr>
      </p:sp>
      <p:pic>
        <p:nvPicPr>
          <p:cNvPr id="19"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98463" y="5803106"/>
            <a:ext cx="261104" cy="261104"/>
          </a:xfrm>
          <a:prstGeom prst="rect">
            <a:avLst/>
          </a:prstGeom>
        </p:spPr>
      </p:pic>
      <p:sp>
        <p:nvSpPr>
          <p:cNvPr id="20" name="Text 14"/>
          <p:cNvSpPr/>
          <p:nvPr/>
        </p:nvSpPr>
        <p:spPr>
          <a:xfrm>
            <a:off x="7500938" y="5435798"/>
            <a:ext cx="2321838" cy="290155"/>
          </a:xfrm>
          <a:prstGeom prst="rect">
            <a:avLst/>
          </a:prstGeom>
          <a:noFill/>
          <a:ln/>
        </p:spPr>
        <p:txBody>
          <a:bodyPr wrap="none" lIns="0" tIns="0" rIns="0" bIns="0" rtlCol="0" anchor="t"/>
          <a:lstStyle/>
          <a:p>
            <a:pPr marL="0" indent="0" algn="l">
              <a:lnSpc>
                <a:spcPts val="2250"/>
              </a:lnSpc>
              <a:buNone/>
            </a:pPr>
            <a:r>
              <a:rPr lang="en-US" sz="1800" b="1" dirty="0">
                <a:solidFill>
                  <a:srgbClr val="4A4A45"/>
                </a:solidFill>
                <a:latin typeface="Lato Bold" pitchFamily="34" charset="0"/>
                <a:ea typeface="Lato Bold" pitchFamily="34" charset="-122"/>
                <a:cs typeface="Lato Bold" pitchFamily="34" charset="-120"/>
              </a:rPr>
              <a:t>Рівень пристроїв</a:t>
            </a:r>
            <a:endParaRPr lang="en-US" sz="1800" dirty="0"/>
          </a:p>
        </p:txBody>
      </p:sp>
      <p:sp>
        <p:nvSpPr>
          <p:cNvPr id="21" name="Text 15"/>
          <p:cNvSpPr/>
          <p:nvPr/>
        </p:nvSpPr>
        <p:spPr>
          <a:xfrm>
            <a:off x="7500938" y="5837396"/>
            <a:ext cx="6200775" cy="594360"/>
          </a:xfrm>
          <a:prstGeom prst="rect">
            <a:avLst/>
          </a:prstGeom>
          <a:noFill/>
          <a:ln/>
        </p:spPr>
        <p:txBody>
          <a:bodyPr wrap="square" lIns="0" tIns="0" rIns="0" bIns="0" rtlCol="0" anchor="t"/>
          <a:lstStyle/>
          <a:p>
            <a:pPr marL="0" indent="0" algn="l">
              <a:lnSpc>
                <a:spcPts val="2300"/>
              </a:lnSpc>
              <a:buNone/>
            </a:pPr>
            <a:r>
              <a:rPr lang="en-US" sz="1450" dirty="0">
                <a:solidFill>
                  <a:srgbClr val="4A4A45"/>
                </a:solidFill>
                <a:latin typeface="Lato" pitchFamily="34" charset="0"/>
                <a:ea typeface="Lato" pitchFamily="34" charset="-122"/>
                <a:cs typeface="Lato" pitchFamily="34" charset="-120"/>
              </a:rPr>
              <a:t>Можливості пристрою та можливості шлюзу для взаємодії з мережею.</a:t>
            </a:r>
            <a:endParaRPr lang="en-US" sz="1450" dirty="0"/>
          </a:p>
        </p:txBody>
      </p:sp>
      <p:sp>
        <p:nvSpPr>
          <p:cNvPr id="22" name="Text 16"/>
          <p:cNvSpPr/>
          <p:nvPr/>
        </p:nvSpPr>
        <p:spPr>
          <a:xfrm>
            <a:off x="742950" y="6826448"/>
            <a:ext cx="13144500" cy="891540"/>
          </a:xfrm>
          <a:prstGeom prst="rect">
            <a:avLst/>
          </a:prstGeom>
          <a:noFill/>
          <a:ln/>
        </p:spPr>
        <p:txBody>
          <a:bodyPr wrap="square" lIns="0" tIns="0" rIns="0" bIns="0" rtlCol="0" anchor="t"/>
          <a:lstStyle/>
          <a:p>
            <a:pPr marL="0" indent="0" algn="l">
              <a:lnSpc>
                <a:spcPts val="2300"/>
              </a:lnSpc>
              <a:buNone/>
            </a:pPr>
            <a:r>
              <a:rPr lang="en-US" sz="1450" dirty="0">
                <a:solidFill>
                  <a:srgbClr val="4A4A45"/>
                </a:solidFill>
                <a:latin typeface="Lato" pitchFamily="34" charset="0"/>
                <a:ea typeface="Lato" pitchFamily="34" charset="-122"/>
                <a:cs typeface="Lato" pitchFamily="34" charset="-120"/>
              </a:rPr>
              <a:t>Існує також два </a:t>
            </a:r>
            <a:r>
              <a:rPr lang="en-US" sz="1450" b="1" dirty="0">
                <a:solidFill>
                  <a:srgbClr val="4A4A45"/>
                </a:solidFill>
                <a:latin typeface="Lato" pitchFamily="34" charset="0"/>
                <a:ea typeface="Lato" pitchFamily="34" charset="-122"/>
                <a:cs typeface="Lato" pitchFamily="34" charset="-120"/>
              </a:rPr>
              <a:t>вертикальних рівня</a:t>
            </a:r>
            <a:r>
              <a:rPr lang="en-US" sz="1450" dirty="0">
                <a:solidFill>
                  <a:srgbClr val="4A4A45"/>
                </a:solidFill>
                <a:latin typeface="Lato" pitchFamily="34" charset="0"/>
                <a:ea typeface="Lato" pitchFamily="34" charset="-122"/>
                <a:cs typeface="Lato" pitchFamily="34" charset="-120"/>
              </a:rPr>
              <a:t> – рівень управління і рівень безпеки, що охоплюють всі чотири горизонтальних рівня. Можливості вертикального рівня експлуатаційного управління передбачають управління наслідками відмов, можливостями мережі, конфігурацією, безпекою та даними для білінгу.</a:t>
            </a:r>
            <a:endParaRPr lang="en-US" sz="14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2284</Words>
  <Application>Microsoft Office PowerPoint</Application>
  <PresentationFormat>Довільний</PresentationFormat>
  <Paragraphs>219</Paragraphs>
  <Slides>20</Slides>
  <Notes>20</Notes>
  <HiddenSlides>0</HiddenSlides>
  <MMClips>0</MMClips>
  <ScaleCrop>false</ScaleCrop>
  <HeadingPairs>
    <vt:vector size="6" baseType="variant">
      <vt:variant>
        <vt:lpstr>Використані шрифти</vt:lpstr>
      </vt:variant>
      <vt:variant>
        <vt:i4>4</vt:i4>
      </vt:variant>
      <vt:variant>
        <vt:lpstr>Тема</vt:lpstr>
      </vt:variant>
      <vt:variant>
        <vt:i4>1</vt:i4>
      </vt:variant>
      <vt:variant>
        <vt:lpstr>Заголовки слайдів</vt:lpstr>
      </vt:variant>
      <vt:variant>
        <vt:i4>20</vt:i4>
      </vt:variant>
    </vt:vector>
  </HeadingPairs>
  <TitlesOfParts>
    <vt:vector size="25" baseType="lpstr">
      <vt:lpstr>Lato Bold</vt:lpstr>
      <vt:lpstr>Lato</vt:lpstr>
      <vt:lpstr>Arial</vt:lpstr>
      <vt:lpstr>Lato Light</vt:lpstr>
      <vt:lpstr>Office Theme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Микола Стороженко</dc:creator>
  <cp:lastModifiedBy>Микола Стороженко</cp:lastModifiedBy>
  <cp:revision>2</cp:revision>
  <dcterms:created xsi:type="dcterms:W3CDTF">2025-11-10T20:37:03Z</dcterms:created>
  <dcterms:modified xsi:type="dcterms:W3CDTF">2025-11-10T20:31:27Z</dcterms:modified>
</cp:coreProperties>
</file>