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988ABA-0544-457C-B424-5574C5515929}" type="doc">
      <dgm:prSet loTypeId="urn:microsoft.com/office/officeart/2005/8/layout/pList2" loCatId="list" qsTypeId="urn:microsoft.com/office/officeart/2005/8/quickstyle/simple5" qsCatId="simple" csTypeId="urn:microsoft.com/office/officeart/2005/8/colors/accent1_5" csCatId="accent1" phldr="1"/>
      <dgm:spPr/>
    </dgm:pt>
    <dgm:pt modelId="{F5C59DD0-4D8A-40E0-BB9D-6C5C371AB5F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 anchor="ctr"/>
        <a:lstStyle/>
        <a:p>
          <a:r>
            <a:rPr lang="uk-UA" sz="2000" b="1" i="1" baseline="0" smtClean="0">
              <a:solidFill>
                <a:schemeClr val="tx1"/>
              </a:solidFill>
              <a:latin typeface="Georgia" pitchFamily="18" charset="0"/>
            </a:rPr>
            <a:t>Вологі препа-рати</a:t>
          </a:r>
          <a:r>
            <a:rPr lang="uk-UA" sz="2000" b="1" baseline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uk-UA" sz="20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0B11309F-08BD-4479-9400-35F964EBF789}" type="parTrans" cxnId="{0FE3EC2C-886C-4B0B-B578-DBCD18F7CDAF}">
      <dgm:prSet/>
      <dgm:spPr/>
      <dgm:t>
        <a:bodyPr/>
        <a:lstStyle/>
        <a:p>
          <a:endParaRPr lang="uk-UA"/>
        </a:p>
      </dgm:t>
    </dgm:pt>
    <dgm:pt modelId="{709DF493-6A2C-481B-BED3-3AEA016A8178}" type="sibTrans" cxnId="{0FE3EC2C-886C-4B0B-B578-DBCD18F7CDAF}">
      <dgm:prSet/>
      <dgm:spPr/>
      <dgm:t>
        <a:bodyPr/>
        <a:lstStyle/>
        <a:p>
          <a:endParaRPr lang="uk-UA"/>
        </a:p>
      </dgm:t>
    </dgm:pt>
    <dgm:pt modelId="{F56686C9-33D0-4D56-9D88-A3F981EF0BC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 anchor="ctr"/>
        <a:lstStyle/>
        <a:p>
          <a:r>
            <a:rPr lang="uk-UA" sz="2000" b="1" i="1" baseline="0" dirty="0" smtClean="0">
              <a:solidFill>
                <a:schemeClr val="tx1"/>
              </a:solidFill>
              <a:latin typeface="Georgia" pitchFamily="18" charset="0"/>
            </a:rPr>
            <a:t>Колек-ції тва-рин і їхніх час-тин</a:t>
          </a:r>
          <a:r>
            <a:rPr lang="uk-UA" sz="2000" b="1" baseline="0" dirty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uk-UA" sz="20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337BF02-7445-4C2D-8977-21433A387B86}" type="parTrans" cxnId="{981D5607-8EDE-4980-BBCD-BCE0A788A1E5}">
      <dgm:prSet/>
      <dgm:spPr/>
      <dgm:t>
        <a:bodyPr/>
        <a:lstStyle/>
        <a:p>
          <a:endParaRPr lang="uk-UA"/>
        </a:p>
      </dgm:t>
    </dgm:pt>
    <dgm:pt modelId="{047DE279-D5B2-45A1-8BB1-ABCB924BA82A}" type="sibTrans" cxnId="{981D5607-8EDE-4980-BBCD-BCE0A788A1E5}">
      <dgm:prSet/>
      <dgm:spPr/>
      <dgm:t>
        <a:bodyPr/>
        <a:lstStyle/>
        <a:p>
          <a:endParaRPr lang="uk-UA"/>
        </a:p>
      </dgm:t>
    </dgm:pt>
    <dgm:pt modelId="{F9AC47CD-5836-4B9B-9A04-4CD59ADF1267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 anchor="ctr"/>
        <a:lstStyle/>
        <a:p>
          <a:r>
            <a:rPr lang="uk-UA" sz="2000" b="1" i="1" baseline="0" smtClean="0">
              <a:solidFill>
                <a:schemeClr val="tx1"/>
              </a:solidFill>
              <a:latin typeface="Georgia" pitchFamily="18" charset="0"/>
            </a:rPr>
            <a:t>Мікро-препа-рати</a:t>
          </a:r>
          <a:r>
            <a:rPr lang="uk-UA" sz="2000" b="1" baseline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uk-UA" sz="20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9ECD71FB-E554-421C-AC4E-27557E74273D}" type="parTrans" cxnId="{5194ECCC-8BF1-4D39-A273-71458C89D651}">
      <dgm:prSet/>
      <dgm:spPr/>
      <dgm:t>
        <a:bodyPr/>
        <a:lstStyle/>
        <a:p>
          <a:endParaRPr lang="uk-UA"/>
        </a:p>
      </dgm:t>
    </dgm:pt>
    <dgm:pt modelId="{A8960136-A77C-4309-9B80-92A31520A99C}" type="sibTrans" cxnId="{5194ECCC-8BF1-4D39-A273-71458C89D651}">
      <dgm:prSet/>
      <dgm:spPr/>
      <dgm:t>
        <a:bodyPr/>
        <a:lstStyle/>
        <a:p>
          <a:endParaRPr lang="uk-UA"/>
        </a:p>
      </dgm:t>
    </dgm:pt>
    <dgm:pt modelId="{7D4175F0-F5C0-499C-BF25-C4DD2138F50C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 anchor="ctr"/>
        <a:lstStyle/>
        <a:p>
          <a:r>
            <a:rPr lang="uk-UA" sz="2000" b="1" i="1" baseline="0" smtClean="0">
              <a:solidFill>
                <a:schemeClr val="tx1"/>
              </a:solidFill>
              <a:latin typeface="Georgia" pitchFamily="18" charset="0"/>
            </a:rPr>
            <a:t>Остео-логічні препа-рати </a:t>
          </a:r>
          <a:endParaRPr lang="uk-UA" sz="2000" b="1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B6F6B9C1-E102-4DD7-A9F2-77E5B04759B5}" type="parTrans" cxnId="{D17C64B9-BB2C-4FC6-939C-3DCEB56D8C63}">
      <dgm:prSet/>
      <dgm:spPr/>
      <dgm:t>
        <a:bodyPr/>
        <a:lstStyle/>
        <a:p>
          <a:endParaRPr lang="uk-UA"/>
        </a:p>
      </dgm:t>
    </dgm:pt>
    <dgm:pt modelId="{DB25454F-42E3-49A3-9061-9254BEEEC209}" type="sibTrans" cxnId="{D17C64B9-BB2C-4FC6-939C-3DCEB56D8C63}">
      <dgm:prSet/>
      <dgm:spPr/>
      <dgm:t>
        <a:bodyPr/>
        <a:lstStyle/>
        <a:p>
          <a:endParaRPr lang="uk-UA"/>
        </a:p>
      </dgm:t>
    </dgm:pt>
    <dgm:pt modelId="{95A2BD1A-06D0-4E26-9897-3F975BA6A764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 anchor="ctr"/>
        <a:lstStyle/>
        <a:p>
          <a:r>
            <a:rPr lang="uk-UA" sz="2000" b="1" i="1" baseline="0" smtClean="0">
              <a:solidFill>
                <a:schemeClr val="tx1"/>
              </a:solidFill>
              <a:latin typeface="Georgia" pitchFamily="18" charset="0"/>
            </a:rPr>
            <a:t>Такси-дерміч-ний мате-ріал</a:t>
          </a:r>
          <a:r>
            <a:rPr lang="uk-UA" sz="2000" i="1" baseline="0" smtClean="0">
              <a:solidFill>
                <a:schemeClr val="tx1"/>
              </a:solidFill>
              <a:latin typeface="Georgia" pitchFamily="18" charset="0"/>
            </a:rPr>
            <a:t> </a:t>
          </a:r>
          <a:endParaRPr lang="uk-UA" sz="2000" baseline="0" dirty="0">
            <a:solidFill>
              <a:schemeClr val="tx1"/>
            </a:solidFill>
            <a:latin typeface="Georgia" pitchFamily="18" charset="0"/>
          </a:endParaRPr>
        </a:p>
      </dgm:t>
    </dgm:pt>
    <dgm:pt modelId="{4068222B-21E4-443B-BA9D-6B2B3EA9D69A}" type="parTrans" cxnId="{593D6049-5584-4E8C-8D8A-0A19C8477548}">
      <dgm:prSet/>
      <dgm:spPr/>
      <dgm:t>
        <a:bodyPr/>
        <a:lstStyle/>
        <a:p>
          <a:endParaRPr lang="uk-UA"/>
        </a:p>
      </dgm:t>
    </dgm:pt>
    <dgm:pt modelId="{89B589D1-5350-4699-A7FF-AB970B84BC3B}" type="sibTrans" cxnId="{593D6049-5584-4E8C-8D8A-0A19C8477548}">
      <dgm:prSet/>
      <dgm:spPr/>
      <dgm:t>
        <a:bodyPr/>
        <a:lstStyle/>
        <a:p>
          <a:endParaRPr lang="uk-UA"/>
        </a:p>
      </dgm:t>
    </dgm:pt>
    <dgm:pt modelId="{35C4209F-8025-4517-AEEA-1699FBAA5149}" type="pres">
      <dgm:prSet presAssocID="{EB988ABA-0544-457C-B424-5574C5515929}" presName="Name0" presStyleCnt="0">
        <dgm:presLayoutVars>
          <dgm:dir/>
          <dgm:resizeHandles val="exact"/>
        </dgm:presLayoutVars>
      </dgm:prSet>
      <dgm:spPr/>
    </dgm:pt>
    <dgm:pt modelId="{675099BB-CD91-4CF1-9856-6DC26EE21A2C}" type="pres">
      <dgm:prSet presAssocID="{EB988ABA-0544-457C-B424-5574C5515929}" presName="bkgdShp" presStyleLbl="alignAccFollowNode1" presStyleIdx="0" presStyleCnt="1"/>
      <dgm:spPr/>
    </dgm:pt>
    <dgm:pt modelId="{918A8205-C589-464B-8D3D-FFBF7D101E01}" type="pres">
      <dgm:prSet presAssocID="{EB988ABA-0544-457C-B424-5574C5515929}" presName="linComp" presStyleCnt="0"/>
      <dgm:spPr/>
    </dgm:pt>
    <dgm:pt modelId="{DF040184-DB21-47DF-80CD-D3D2EE784097}" type="pres">
      <dgm:prSet presAssocID="{F5C59DD0-4D8A-40E0-BB9D-6C5C371AB5F7}" presName="compNode" presStyleCnt="0"/>
      <dgm:spPr/>
    </dgm:pt>
    <dgm:pt modelId="{8F7E9A07-858F-4C52-B749-445C8FA99955}" type="pres">
      <dgm:prSet presAssocID="{F5C59DD0-4D8A-40E0-BB9D-6C5C371AB5F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FD22989-7C65-43B8-9576-672B5557627D}" type="pres">
      <dgm:prSet presAssocID="{F5C59DD0-4D8A-40E0-BB9D-6C5C371AB5F7}" presName="invisiNode" presStyleLbl="node1" presStyleIdx="0" presStyleCnt="5"/>
      <dgm:spPr/>
    </dgm:pt>
    <dgm:pt modelId="{081C66EC-0331-49C0-A500-C2EB53402CD2}" type="pres">
      <dgm:prSet presAssocID="{F5C59DD0-4D8A-40E0-BB9D-6C5C371AB5F7}" presName="imagNode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9A7A9AB-F8CF-4106-B9D0-EC8811256C63}" type="pres">
      <dgm:prSet presAssocID="{709DF493-6A2C-481B-BED3-3AEA016A8178}" presName="sibTrans" presStyleLbl="sibTrans2D1" presStyleIdx="0" presStyleCnt="0"/>
      <dgm:spPr/>
      <dgm:t>
        <a:bodyPr/>
        <a:lstStyle/>
        <a:p>
          <a:endParaRPr lang="uk-UA"/>
        </a:p>
      </dgm:t>
    </dgm:pt>
    <dgm:pt modelId="{4354B41D-160C-4C55-93FA-5673548316DC}" type="pres">
      <dgm:prSet presAssocID="{F56686C9-33D0-4D56-9D88-A3F981EF0BCC}" presName="compNode" presStyleCnt="0"/>
      <dgm:spPr/>
    </dgm:pt>
    <dgm:pt modelId="{F58D0674-83D3-447A-A6BB-3FB60AE7BA81}" type="pres">
      <dgm:prSet presAssocID="{F56686C9-33D0-4D56-9D88-A3F981EF0BC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9D260A1-EE34-493B-9BCB-E425BCF75971}" type="pres">
      <dgm:prSet presAssocID="{F56686C9-33D0-4D56-9D88-A3F981EF0BCC}" presName="invisiNode" presStyleLbl="node1" presStyleIdx="1" presStyleCnt="5"/>
      <dgm:spPr/>
    </dgm:pt>
    <dgm:pt modelId="{AE4A1B7E-01E8-43F2-BFD0-7DA12E27F841}" type="pres">
      <dgm:prSet presAssocID="{F56686C9-33D0-4D56-9D88-A3F981EF0BCC}" presName="imagNode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C4231C1-8BF0-4646-9A24-738B26FEE6A6}" type="pres">
      <dgm:prSet presAssocID="{047DE279-D5B2-45A1-8BB1-ABCB924BA82A}" presName="sibTrans" presStyleLbl="sibTrans2D1" presStyleIdx="0" presStyleCnt="0"/>
      <dgm:spPr/>
      <dgm:t>
        <a:bodyPr/>
        <a:lstStyle/>
        <a:p>
          <a:endParaRPr lang="uk-UA"/>
        </a:p>
      </dgm:t>
    </dgm:pt>
    <dgm:pt modelId="{3B8B3ADE-BED2-41A2-B80E-4B13C463739B}" type="pres">
      <dgm:prSet presAssocID="{F9AC47CD-5836-4B9B-9A04-4CD59ADF1267}" presName="compNode" presStyleCnt="0"/>
      <dgm:spPr/>
    </dgm:pt>
    <dgm:pt modelId="{04505DEA-2E33-4600-AC85-D9AAEC59F5B5}" type="pres">
      <dgm:prSet presAssocID="{F9AC47CD-5836-4B9B-9A04-4CD59ADF12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EA84BD3-E8D7-46D0-B506-AD15A2C40C50}" type="pres">
      <dgm:prSet presAssocID="{F9AC47CD-5836-4B9B-9A04-4CD59ADF1267}" presName="invisiNode" presStyleLbl="node1" presStyleIdx="2" presStyleCnt="5"/>
      <dgm:spPr/>
    </dgm:pt>
    <dgm:pt modelId="{D6346568-BFDD-44D3-90DF-AB3A25F462A2}" type="pres">
      <dgm:prSet presAssocID="{F9AC47CD-5836-4B9B-9A04-4CD59ADF1267}" presName="imagNode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ADFD79B-460F-46EB-BF72-5EEDD93EA0D6}" type="pres">
      <dgm:prSet presAssocID="{A8960136-A77C-4309-9B80-92A31520A99C}" presName="sibTrans" presStyleLbl="sibTrans2D1" presStyleIdx="0" presStyleCnt="0"/>
      <dgm:spPr/>
      <dgm:t>
        <a:bodyPr/>
        <a:lstStyle/>
        <a:p>
          <a:endParaRPr lang="uk-UA"/>
        </a:p>
      </dgm:t>
    </dgm:pt>
    <dgm:pt modelId="{AEF67CC5-6332-4B33-B5C0-73C047D8B072}" type="pres">
      <dgm:prSet presAssocID="{7D4175F0-F5C0-499C-BF25-C4DD2138F50C}" presName="compNode" presStyleCnt="0"/>
      <dgm:spPr/>
    </dgm:pt>
    <dgm:pt modelId="{59ACECEF-CD25-4D01-80A0-1A73E227C165}" type="pres">
      <dgm:prSet presAssocID="{7D4175F0-F5C0-499C-BF25-C4DD2138F5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0CEB3A0-BFD4-4465-9211-976E8F5F48D7}" type="pres">
      <dgm:prSet presAssocID="{7D4175F0-F5C0-499C-BF25-C4DD2138F50C}" presName="invisiNode" presStyleLbl="node1" presStyleIdx="3" presStyleCnt="5"/>
      <dgm:spPr/>
    </dgm:pt>
    <dgm:pt modelId="{2C8A4E4C-B187-4B6A-8E11-3E1504F7116E}" type="pres">
      <dgm:prSet presAssocID="{7D4175F0-F5C0-499C-BF25-C4DD2138F50C}" presName="imagNode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8486AF33-D241-4D20-AF95-5EAB27C0F687}" type="pres">
      <dgm:prSet presAssocID="{DB25454F-42E3-49A3-9061-9254BEEEC209}" presName="sibTrans" presStyleLbl="sibTrans2D1" presStyleIdx="0" presStyleCnt="0"/>
      <dgm:spPr/>
      <dgm:t>
        <a:bodyPr/>
        <a:lstStyle/>
        <a:p>
          <a:endParaRPr lang="uk-UA"/>
        </a:p>
      </dgm:t>
    </dgm:pt>
    <dgm:pt modelId="{D54EC4A5-AFC4-4724-96D9-27A2A087D59B}" type="pres">
      <dgm:prSet presAssocID="{95A2BD1A-06D0-4E26-9897-3F975BA6A764}" presName="compNode" presStyleCnt="0"/>
      <dgm:spPr/>
    </dgm:pt>
    <dgm:pt modelId="{4E235DA9-5C7B-4AC5-ACC6-0DA8FC8E05C6}" type="pres">
      <dgm:prSet presAssocID="{95A2BD1A-06D0-4E26-9897-3F975BA6A76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C883A09-899B-449D-8325-B254C28FD6B9}" type="pres">
      <dgm:prSet presAssocID="{95A2BD1A-06D0-4E26-9897-3F975BA6A764}" presName="invisiNode" presStyleLbl="node1" presStyleIdx="4" presStyleCnt="5"/>
      <dgm:spPr/>
    </dgm:pt>
    <dgm:pt modelId="{F64A0181-BF36-43C0-B79E-CFF92E3BF69B}" type="pres">
      <dgm:prSet presAssocID="{95A2BD1A-06D0-4E26-9897-3F975BA6A764}" presName="imagNode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</dgm:ptLst>
  <dgm:cxnLst>
    <dgm:cxn modelId="{CDE0077C-B8ED-4FDB-BBEF-7D571624C6DB}" type="presOf" srcId="{709DF493-6A2C-481B-BED3-3AEA016A8178}" destId="{29A7A9AB-F8CF-4106-B9D0-EC8811256C63}" srcOrd="0" destOrd="0" presId="urn:microsoft.com/office/officeart/2005/8/layout/pList2"/>
    <dgm:cxn modelId="{5194ECCC-8BF1-4D39-A273-71458C89D651}" srcId="{EB988ABA-0544-457C-B424-5574C5515929}" destId="{F9AC47CD-5836-4B9B-9A04-4CD59ADF1267}" srcOrd="2" destOrd="0" parTransId="{9ECD71FB-E554-421C-AC4E-27557E74273D}" sibTransId="{A8960136-A77C-4309-9B80-92A31520A99C}"/>
    <dgm:cxn modelId="{E527B872-C367-45A9-ADA9-740C2D3749EC}" type="presOf" srcId="{F56686C9-33D0-4D56-9D88-A3F981EF0BCC}" destId="{F58D0674-83D3-447A-A6BB-3FB60AE7BA81}" srcOrd="0" destOrd="0" presId="urn:microsoft.com/office/officeart/2005/8/layout/pList2"/>
    <dgm:cxn modelId="{0FE3EC2C-886C-4B0B-B578-DBCD18F7CDAF}" srcId="{EB988ABA-0544-457C-B424-5574C5515929}" destId="{F5C59DD0-4D8A-40E0-BB9D-6C5C371AB5F7}" srcOrd="0" destOrd="0" parTransId="{0B11309F-08BD-4479-9400-35F964EBF789}" sibTransId="{709DF493-6A2C-481B-BED3-3AEA016A8178}"/>
    <dgm:cxn modelId="{981D5607-8EDE-4980-BBCD-BCE0A788A1E5}" srcId="{EB988ABA-0544-457C-B424-5574C5515929}" destId="{F56686C9-33D0-4D56-9D88-A3F981EF0BCC}" srcOrd="1" destOrd="0" parTransId="{9337BF02-7445-4C2D-8977-21433A387B86}" sibTransId="{047DE279-D5B2-45A1-8BB1-ABCB924BA82A}"/>
    <dgm:cxn modelId="{BAE4F977-4B6B-4C31-86CA-05012C202AF5}" type="presOf" srcId="{7D4175F0-F5C0-499C-BF25-C4DD2138F50C}" destId="{59ACECEF-CD25-4D01-80A0-1A73E227C165}" srcOrd="0" destOrd="0" presId="urn:microsoft.com/office/officeart/2005/8/layout/pList2"/>
    <dgm:cxn modelId="{C83C2D27-87DF-4999-BB2C-F47341BCD699}" type="presOf" srcId="{A8960136-A77C-4309-9B80-92A31520A99C}" destId="{9ADFD79B-460F-46EB-BF72-5EEDD93EA0D6}" srcOrd="0" destOrd="0" presId="urn:microsoft.com/office/officeart/2005/8/layout/pList2"/>
    <dgm:cxn modelId="{F421D528-4631-4713-83A4-6F0A85F74210}" type="presOf" srcId="{F5C59DD0-4D8A-40E0-BB9D-6C5C371AB5F7}" destId="{8F7E9A07-858F-4C52-B749-445C8FA99955}" srcOrd="0" destOrd="0" presId="urn:microsoft.com/office/officeart/2005/8/layout/pList2"/>
    <dgm:cxn modelId="{3328C530-767C-40D1-A0D6-39E5C46F8222}" type="presOf" srcId="{047DE279-D5B2-45A1-8BB1-ABCB924BA82A}" destId="{3C4231C1-8BF0-4646-9A24-738B26FEE6A6}" srcOrd="0" destOrd="0" presId="urn:microsoft.com/office/officeart/2005/8/layout/pList2"/>
    <dgm:cxn modelId="{593D6049-5584-4E8C-8D8A-0A19C8477548}" srcId="{EB988ABA-0544-457C-B424-5574C5515929}" destId="{95A2BD1A-06D0-4E26-9897-3F975BA6A764}" srcOrd="4" destOrd="0" parTransId="{4068222B-21E4-443B-BA9D-6B2B3EA9D69A}" sibTransId="{89B589D1-5350-4699-A7FF-AB970B84BC3B}"/>
    <dgm:cxn modelId="{68015BE6-5067-4EC7-827F-8C9336CC3ECE}" type="presOf" srcId="{F9AC47CD-5836-4B9B-9A04-4CD59ADF1267}" destId="{04505DEA-2E33-4600-AC85-D9AAEC59F5B5}" srcOrd="0" destOrd="0" presId="urn:microsoft.com/office/officeart/2005/8/layout/pList2"/>
    <dgm:cxn modelId="{D17C64B9-BB2C-4FC6-939C-3DCEB56D8C63}" srcId="{EB988ABA-0544-457C-B424-5574C5515929}" destId="{7D4175F0-F5C0-499C-BF25-C4DD2138F50C}" srcOrd="3" destOrd="0" parTransId="{B6F6B9C1-E102-4DD7-A9F2-77E5B04759B5}" sibTransId="{DB25454F-42E3-49A3-9061-9254BEEEC209}"/>
    <dgm:cxn modelId="{D5ABDD9E-4EAF-45E1-9CEE-F7C59700573F}" type="presOf" srcId="{DB25454F-42E3-49A3-9061-9254BEEEC209}" destId="{8486AF33-D241-4D20-AF95-5EAB27C0F687}" srcOrd="0" destOrd="0" presId="urn:microsoft.com/office/officeart/2005/8/layout/pList2"/>
    <dgm:cxn modelId="{2F01355D-47B3-439B-955E-211ABEAC36B5}" type="presOf" srcId="{EB988ABA-0544-457C-B424-5574C5515929}" destId="{35C4209F-8025-4517-AEEA-1699FBAA5149}" srcOrd="0" destOrd="0" presId="urn:microsoft.com/office/officeart/2005/8/layout/pList2"/>
    <dgm:cxn modelId="{A56D8CBC-DC41-4857-912F-582DE30A1D0F}" type="presOf" srcId="{95A2BD1A-06D0-4E26-9897-3F975BA6A764}" destId="{4E235DA9-5C7B-4AC5-ACC6-0DA8FC8E05C6}" srcOrd="0" destOrd="0" presId="urn:microsoft.com/office/officeart/2005/8/layout/pList2"/>
    <dgm:cxn modelId="{991D3FC0-A19A-42EC-93A8-CE0BB8CB2E58}" type="presParOf" srcId="{35C4209F-8025-4517-AEEA-1699FBAA5149}" destId="{675099BB-CD91-4CF1-9856-6DC26EE21A2C}" srcOrd="0" destOrd="0" presId="urn:microsoft.com/office/officeart/2005/8/layout/pList2"/>
    <dgm:cxn modelId="{BB7D22ED-80C3-46E4-8966-3AB5BD708E81}" type="presParOf" srcId="{35C4209F-8025-4517-AEEA-1699FBAA5149}" destId="{918A8205-C589-464B-8D3D-FFBF7D101E01}" srcOrd="1" destOrd="0" presId="urn:microsoft.com/office/officeart/2005/8/layout/pList2"/>
    <dgm:cxn modelId="{5FA2D9EA-EAD3-4AAB-A721-A936587EDC1C}" type="presParOf" srcId="{918A8205-C589-464B-8D3D-FFBF7D101E01}" destId="{DF040184-DB21-47DF-80CD-D3D2EE784097}" srcOrd="0" destOrd="0" presId="urn:microsoft.com/office/officeart/2005/8/layout/pList2"/>
    <dgm:cxn modelId="{A0EA6EDC-FF0D-4065-AE0E-B3FDEEDC1827}" type="presParOf" srcId="{DF040184-DB21-47DF-80CD-D3D2EE784097}" destId="{8F7E9A07-858F-4C52-B749-445C8FA99955}" srcOrd="0" destOrd="0" presId="urn:microsoft.com/office/officeart/2005/8/layout/pList2"/>
    <dgm:cxn modelId="{8320BBF6-427D-4DB4-A9D2-5A92AC7C4DEB}" type="presParOf" srcId="{DF040184-DB21-47DF-80CD-D3D2EE784097}" destId="{FFD22989-7C65-43B8-9576-672B5557627D}" srcOrd="1" destOrd="0" presId="urn:microsoft.com/office/officeart/2005/8/layout/pList2"/>
    <dgm:cxn modelId="{B509FC1E-8329-4EBA-95C3-E8BF7796C6A6}" type="presParOf" srcId="{DF040184-DB21-47DF-80CD-D3D2EE784097}" destId="{081C66EC-0331-49C0-A500-C2EB53402CD2}" srcOrd="2" destOrd="0" presId="urn:microsoft.com/office/officeart/2005/8/layout/pList2"/>
    <dgm:cxn modelId="{2CCC5923-DDB4-43AE-A48E-7A9F07AC21EC}" type="presParOf" srcId="{918A8205-C589-464B-8D3D-FFBF7D101E01}" destId="{29A7A9AB-F8CF-4106-B9D0-EC8811256C63}" srcOrd="1" destOrd="0" presId="urn:microsoft.com/office/officeart/2005/8/layout/pList2"/>
    <dgm:cxn modelId="{7DECD13E-05AD-4AD3-ADC2-FD67E6CA7E58}" type="presParOf" srcId="{918A8205-C589-464B-8D3D-FFBF7D101E01}" destId="{4354B41D-160C-4C55-93FA-5673548316DC}" srcOrd="2" destOrd="0" presId="urn:microsoft.com/office/officeart/2005/8/layout/pList2"/>
    <dgm:cxn modelId="{A288FADE-E61C-4857-89D3-94135664ADF9}" type="presParOf" srcId="{4354B41D-160C-4C55-93FA-5673548316DC}" destId="{F58D0674-83D3-447A-A6BB-3FB60AE7BA81}" srcOrd="0" destOrd="0" presId="urn:microsoft.com/office/officeart/2005/8/layout/pList2"/>
    <dgm:cxn modelId="{FC5706ED-E108-4473-AD43-F49EFA76C36F}" type="presParOf" srcId="{4354B41D-160C-4C55-93FA-5673548316DC}" destId="{D9D260A1-EE34-493B-9BCB-E425BCF75971}" srcOrd="1" destOrd="0" presId="urn:microsoft.com/office/officeart/2005/8/layout/pList2"/>
    <dgm:cxn modelId="{DD4E6E93-9F98-4287-AFF1-053535C4346A}" type="presParOf" srcId="{4354B41D-160C-4C55-93FA-5673548316DC}" destId="{AE4A1B7E-01E8-43F2-BFD0-7DA12E27F841}" srcOrd="2" destOrd="0" presId="urn:microsoft.com/office/officeart/2005/8/layout/pList2"/>
    <dgm:cxn modelId="{8C0BBAA2-E0E2-41B6-AE7C-FF26FACB8748}" type="presParOf" srcId="{918A8205-C589-464B-8D3D-FFBF7D101E01}" destId="{3C4231C1-8BF0-4646-9A24-738B26FEE6A6}" srcOrd="3" destOrd="0" presId="urn:microsoft.com/office/officeart/2005/8/layout/pList2"/>
    <dgm:cxn modelId="{C8921348-DF03-42DA-9C62-BFB136856AE5}" type="presParOf" srcId="{918A8205-C589-464B-8D3D-FFBF7D101E01}" destId="{3B8B3ADE-BED2-41A2-B80E-4B13C463739B}" srcOrd="4" destOrd="0" presId="urn:microsoft.com/office/officeart/2005/8/layout/pList2"/>
    <dgm:cxn modelId="{84646C54-31F2-4574-BE5A-174AA5B0715A}" type="presParOf" srcId="{3B8B3ADE-BED2-41A2-B80E-4B13C463739B}" destId="{04505DEA-2E33-4600-AC85-D9AAEC59F5B5}" srcOrd="0" destOrd="0" presId="urn:microsoft.com/office/officeart/2005/8/layout/pList2"/>
    <dgm:cxn modelId="{0D0D719A-37EF-4BB2-9E77-5276697C8574}" type="presParOf" srcId="{3B8B3ADE-BED2-41A2-B80E-4B13C463739B}" destId="{7EA84BD3-E8D7-46D0-B506-AD15A2C40C50}" srcOrd="1" destOrd="0" presId="urn:microsoft.com/office/officeart/2005/8/layout/pList2"/>
    <dgm:cxn modelId="{05D56C22-E215-4B35-99DE-19F200889C9B}" type="presParOf" srcId="{3B8B3ADE-BED2-41A2-B80E-4B13C463739B}" destId="{D6346568-BFDD-44D3-90DF-AB3A25F462A2}" srcOrd="2" destOrd="0" presId="urn:microsoft.com/office/officeart/2005/8/layout/pList2"/>
    <dgm:cxn modelId="{21A8E387-BF6B-41FC-9D85-E2BD4F1F7CF7}" type="presParOf" srcId="{918A8205-C589-464B-8D3D-FFBF7D101E01}" destId="{9ADFD79B-460F-46EB-BF72-5EEDD93EA0D6}" srcOrd="5" destOrd="0" presId="urn:microsoft.com/office/officeart/2005/8/layout/pList2"/>
    <dgm:cxn modelId="{C67C851A-1440-4552-8283-608146895EEB}" type="presParOf" srcId="{918A8205-C589-464B-8D3D-FFBF7D101E01}" destId="{AEF67CC5-6332-4B33-B5C0-73C047D8B072}" srcOrd="6" destOrd="0" presId="urn:microsoft.com/office/officeart/2005/8/layout/pList2"/>
    <dgm:cxn modelId="{CEDBB504-C47D-4C74-8B06-882A9E5E7033}" type="presParOf" srcId="{AEF67CC5-6332-4B33-B5C0-73C047D8B072}" destId="{59ACECEF-CD25-4D01-80A0-1A73E227C165}" srcOrd="0" destOrd="0" presId="urn:microsoft.com/office/officeart/2005/8/layout/pList2"/>
    <dgm:cxn modelId="{EC5F891A-4754-4F6E-A6C2-2496821ABA5B}" type="presParOf" srcId="{AEF67CC5-6332-4B33-B5C0-73C047D8B072}" destId="{A0CEB3A0-BFD4-4465-9211-976E8F5F48D7}" srcOrd="1" destOrd="0" presId="urn:microsoft.com/office/officeart/2005/8/layout/pList2"/>
    <dgm:cxn modelId="{19B4365C-516A-4824-AF57-FD00790229D8}" type="presParOf" srcId="{AEF67CC5-6332-4B33-B5C0-73C047D8B072}" destId="{2C8A4E4C-B187-4B6A-8E11-3E1504F7116E}" srcOrd="2" destOrd="0" presId="urn:microsoft.com/office/officeart/2005/8/layout/pList2"/>
    <dgm:cxn modelId="{EFC24DEE-87E6-447D-B7F3-036E8A64D6B0}" type="presParOf" srcId="{918A8205-C589-464B-8D3D-FFBF7D101E01}" destId="{8486AF33-D241-4D20-AF95-5EAB27C0F687}" srcOrd="7" destOrd="0" presId="urn:microsoft.com/office/officeart/2005/8/layout/pList2"/>
    <dgm:cxn modelId="{6E8C82ED-C7E4-40C4-982C-CAD2A23B9851}" type="presParOf" srcId="{918A8205-C589-464B-8D3D-FFBF7D101E01}" destId="{D54EC4A5-AFC4-4724-96D9-27A2A087D59B}" srcOrd="8" destOrd="0" presId="urn:microsoft.com/office/officeart/2005/8/layout/pList2"/>
    <dgm:cxn modelId="{3407DC1B-C49A-4E54-849D-61DC52E57AF2}" type="presParOf" srcId="{D54EC4A5-AFC4-4724-96D9-27A2A087D59B}" destId="{4E235DA9-5C7B-4AC5-ACC6-0DA8FC8E05C6}" srcOrd="0" destOrd="0" presId="urn:microsoft.com/office/officeart/2005/8/layout/pList2"/>
    <dgm:cxn modelId="{88841575-94FE-44F9-9482-6608DCF16527}" type="presParOf" srcId="{D54EC4A5-AFC4-4724-96D9-27A2A087D59B}" destId="{6C883A09-899B-449D-8325-B254C28FD6B9}" srcOrd="1" destOrd="0" presId="urn:microsoft.com/office/officeart/2005/8/layout/pList2"/>
    <dgm:cxn modelId="{000FB090-B179-4806-95BE-42CE84210E13}" type="presParOf" srcId="{D54EC4A5-AFC4-4724-96D9-27A2A087D59B}" destId="{F64A0181-BF36-43C0-B79E-CFF92E3BF69B}" srcOrd="2" destOrd="0" presId="urn:microsoft.com/office/officeart/2005/8/layout/p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D9A2-7A1A-4403-A556-05504F6A06D1}" type="datetimeFigureOut">
              <a:rPr lang="ru-RU" smtClean="0"/>
              <a:pPr/>
              <a:t>17.03.2019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24C2D-C784-4501-AEFB-ECA826C69C5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МЕТОДИКА НАВЧАННЯ БІОЛОГІЇ В 7 КЛАСІ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i="1" dirty="0" smtClean="0">
                <a:latin typeface="Georgia" pitchFamily="18" charset="0"/>
              </a:rPr>
              <a:t>Тема 4. </a:t>
            </a:r>
            <a:r>
              <a:rPr lang="uk-UA" sz="3600" b="1" i="1" dirty="0" smtClean="0">
                <a:latin typeface="Georgia" pitchFamily="18" charset="0"/>
              </a:rPr>
              <a:t>Організми </a:t>
            </a:r>
            <a:r>
              <a:rPr lang="uk-UA" sz="3600" b="1" i="1" dirty="0">
                <a:latin typeface="Georgia" pitchFamily="18" charset="0"/>
              </a:rPr>
              <a:t>і середовище </a:t>
            </a:r>
            <a:r>
              <a:rPr lang="uk-UA" sz="3600" b="1" i="1" dirty="0" smtClean="0">
                <a:latin typeface="Georgia" pitchFamily="18" charset="0"/>
              </a:rPr>
              <a:t>існування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4" name="Содержимое 3" descr="1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43050"/>
            <a:ext cx="6000792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Основні завдання, </a:t>
            </a:r>
            <a:r>
              <a:rPr lang="uk-UA" sz="3200" b="1" i="1" dirty="0">
                <a:latin typeface="Georgia" pitchFamily="18" charset="0"/>
              </a:rPr>
              <a:t>що </a:t>
            </a:r>
            <a:r>
              <a:rPr lang="uk-UA" sz="3200" b="1" i="1" dirty="0" err="1" smtClean="0">
                <a:latin typeface="Georgia" pitchFamily="18" charset="0"/>
              </a:rPr>
              <a:t>реалізують-ся</a:t>
            </a:r>
            <a:r>
              <a:rPr lang="uk-UA" sz="3200" b="1" i="1" dirty="0" smtClean="0">
                <a:latin typeface="Georgia" pitchFamily="18" charset="0"/>
              </a:rPr>
              <a:t> </a:t>
            </a:r>
            <a:r>
              <a:rPr lang="uk-UA" sz="3200" b="1" i="1" dirty="0">
                <a:latin typeface="Georgia" pitchFamily="18" charset="0"/>
              </a:rPr>
              <a:t>на уроках біології в 7 </a:t>
            </a:r>
            <a:r>
              <a:rPr lang="uk-UA" sz="3200" b="1" i="1" dirty="0" smtClean="0">
                <a:latin typeface="Georgia" pitchFamily="18" charset="0"/>
              </a:rPr>
              <a:t>класі 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2000" i="1" dirty="0">
                <a:latin typeface="Georgia" pitchFamily="18" charset="0"/>
              </a:rPr>
              <a:t>формування в учнів системи понять про </a:t>
            </a:r>
            <a:r>
              <a:rPr lang="uk-UA" sz="2000" b="1" i="1" dirty="0">
                <a:latin typeface="Georgia" pitchFamily="18" charset="0"/>
              </a:rPr>
              <a:t>різноманітність</a:t>
            </a:r>
            <a:r>
              <a:rPr lang="uk-UA" sz="2000" i="1" dirty="0">
                <a:latin typeface="Georgia" pitchFamily="18" charset="0"/>
              </a:rPr>
              <a:t> і </a:t>
            </a:r>
            <a:r>
              <a:rPr lang="uk-UA" sz="2000" b="1" i="1" dirty="0">
                <a:latin typeface="Georgia" pitchFamily="18" charset="0"/>
              </a:rPr>
              <a:t>закономірності</a:t>
            </a:r>
            <a:r>
              <a:rPr lang="uk-UA" sz="2000" i="1" dirty="0">
                <a:latin typeface="Georgia" pitchFamily="18" charset="0"/>
              </a:rPr>
              <a:t> </a:t>
            </a:r>
            <a:r>
              <a:rPr lang="uk-UA" sz="2000" b="1" i="1" dirty="0">
                <a:latin typeface="Georgia" pitchFamily="18" charset="0"/>
              </a:rPr>
              <a:t>життя</a:t>
            </a:r>
            <a:r>
              <a:rPr lang="uk-UA" sz="2000" i="1" dirty="0">
                <a:latin typeface="Georgia" pitchFamily="18" charset="0"/>
              </a:rPr>
              <a:t> </a:t>
            </a:r>
            <a:r>
              <a:rPr lang="uk-UA" sz="2000" b="1" i="1" dirty="0">
                <a:latin typeface="Georgia" pitchFamily="18" charset="0"/>
              </a:rPr>
              <a:t>тварин</a:t>
            </a:r>
            <a:r>
              <a:rPr lang="uk-UA" sz="2000" i="1" dirty="0">
                <a:latin typeface="Georgia" pitchFamily="18" charset="0"/>
              </a:rPr>
              <a:t>;</a:t>
            </a:r>
            <a:endParaRPr lang="ru-RU" sz="2000" i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000" i="1" dirty="0">
                <a:latin typeface="Georgia" pitchFamily="18" charset="0"/>
              </a:rPr>
              <a:t>усвідомлення учнями </a:t>
            </a:r>
            <a:r>
              <a:rPr lang="uk-UA" sz="2000" b="1" i="1" dirty="0">
                <a:latin typeface="Georgia" pitchFamily="18" charset="0"/>
              </a:rPr>
              <a:t>взаємозв’язку між будовою і функціями</a:t>
            </a:r>
            <a:r>
              <a:rPr lang="uk-UA" sz="2000" i="1" dirty="0">
                <a:latin typeface="Georgia" pitchFamily="18" charset="0"/>
              </a:rPr>
              <a:t> систем органів тварин;</a:t>
            </a:r>
            <a:endParaRPr lang="ru-RU" sz="2000" i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000" i="1" dirty="0">
                <a:latin typeface="Georgia" pitchFamily="18" charset="0"/>
              </a:rPr>
              <a:t>формування знань учнів про </a:t>
            </a:r>
            <a:r>
              <a:rPr lang="uk-UA" sz="2000" b="1" i="1" dirty="0">
                <a:latin typeface="Georgia" pitchFamily="18" charset="0"/>
              </a:rPr>
              <a:t>особливості поведінки тварин </a:t>
            </a:r>
            <a:r>
              <a:rPr lang="uk-UA" sz="2000" i="1" dirty="0">
                <a:latin typeface="Georgia" pitchFamily="18" charset="0"/>
              </a:rPr>
              <a:t>у природі;</a:t>
            </a:r>
            <a:endParaRPr lang="ru-RU" sz="2000" i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000" i="1" dirty="0">
                <a:latin typeface="Georgia" pitchFamily="18" charset="0"/>
              </a:rPr>
              <a:t>характеристика </a:t>
            </a:r>
            <a:r>
              <a:rPr lang="uk-UA" sz="2000" b="1" i="1" dirty="0">
                <a:latin typeface="Georgia" pitchFamily="18" charset="0"/>
              </a:rPr>
              <a:t>взаємодії організмів між собою та середовищем життя;</a:t>
            </a:r>
            <a:endParaRPr lang="ru-RU" sz="2000" b="1" i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000" i="1" dirty="0">
                <a:latin typeface="Georgia" pitchFamily="18" charset="0"/>
              </a:rPr>
              <a:t>формування </a:t>
            </a:r>
            <a:r>
              <a:rPr lang="uk-UA" sz="2000" b="1" i="1" dirty="0">
                <a:latin typeface="Georgia" pitchFamily="18" charset="0"/>
              </a:rPr>
              <a:t>наукового світогляду</a:t>
            </a:r>
            <a:r>
              <a:rPr lang="uk-UA" sz="2000" i="1" dirty="0">
                <a:latin typeface="Georgia" pitchFamily="18" charset="0"/>
              </a:rPr>
              <a:t>, етичного, естетичного, екологічного виховання, </a:t>
            </a:r>
            <a:r>
              <a:rPr lang="uk-UA" sz="2000" i="1" dirty="0" err="1">
                <a:latin typeface="Georgia" pitchFamily="18" charset="0"/>
              </a:rPr>
              <a:t>виховання</a:t>
            </a:r>
            <a:r>
              <a:rPr lang="uk-UA" sz="2000" i="1" dirty="0">
                <a:latin typeface="Georgia" pitchFamily="18" charset="0"/>
              </a:rPr>
              <a:t> патріотизму та інших якостей особистості;</a:t>
            </a:r>
            <a:endParaRPr lang="ru-RU" sz="2000" i="1" dirty="0">
              <a:latin typeface="Georgia" pitchFamily="18" charset="0"/>
            </a:endParaRPr>
          </a:p>
          <a:p>
            <a:pPr lvl="0">
              <a:spcBef>
                <a:spcPts val="0"/>
              </a:spcBef>
            </a:pPr>
            <a:r>
              <a:rPr lang="uk-UA" sz="2000" i="1" dirty="0">
                <a:latin typeface="Georgia" pitchFamily="18" charset="0"/>
              </a:rPr>
              <a:t>розвиток </a:t>
            </a:r>
            <a:r>
              <a:rPr lang="uk-UA" sz="2000" b="1" i="1" dirty="0">
                <a:latin typeface="Georgia" pitchFamily="18" charset="0"/>
              </a:rPr>
              <a:t>ключових </a:t>
            </a:r>
            <a:r>
              <a:rPr lang="uk-UA" sz="2000" b="1" i="1" dirty="0" err="1">
                <a:latin typeface="Georgia" pitchFamily="18" charset="0"/>
              </a:rPr>
              <a:t>компетентностей</a:t>
            </a:r>
            <a:r>
              <a:rPr lang="uk-UA" sz="2000" i="1" dirty="0">
                <a:latin typeface="Georgia" pitchFamily="18" charset="0"/>
              </a:rPr>
              <a:t>: соціальної, комунікативної, інформаційної, саморозвитку і самоосвіти та </a:t>
            </a:r>
            <a:r>
              <a:rPr lang="uk-UA" sz="2000" i="1" dirty="0" err="1">
                <a:latin typeface="Georgia" pitchFamily="18" charset="0"/>
              </a:rPr>
              <a:t>здоров’язберігаючої</a:t>
            </a:r>
            <a:r>
              <a:rPr lang="uk-UA" sz="2000" i="1" dirty="0">
                <a:latin typeface="Georgia" pitchFamily="18" charset="0"/>
              </a:rPr>
              <a:t>.</a:t>
            </a:r>
            <a:endParaRPr lang="ru-RU" sz="2000" i="1" dirty="0">
              <a:latin typeface="Georgia" pitchFamily="18" charset="0"/>
            </a:endParaRPr>
          </a:p>
          <a:p>
            <a:pPr>
              <a:spcBef>
                <a:spcPts val="0"/>
              </a:spcBef>
            </a:pPr>
            <a:r>
              <a:rPr lang="uk-UA" sz="2000" i="1" dirty="0">
                <a:latin typeface="Georgia" pitchFamily="18" charset="0"/>
              </a:rPr>
              <a:t>розвиток </a:t>
            </a:r>
            <a:r>
              <a:rPr lang="uk-UA" sz="2000" b="1" i="1" dirty="0">
                <a:latin typeface="Georgia" pitchFamily="18" charset="0"/>
              </a:rPr>
              <a:t>пізнавальної активності </a:t>
            </a:r>
            <a:r>
              <a:rPr lang="uk-UA" sz="2000" i="1" dirty="0">
                <a:latin typeface="Georgia" pitchFamily="18" charset="0"/>
              </a:rPr>
              <a:t>учнів, їх мислення, пам’яті, уяви, уваги, </a:t>
            </a:r>
            <a:r>
              <a:rPr lang="uk-UA" sz="2000" b="1" i="1" dirty="0">
                <a:latin typeface="Georgia" pitchFamily="18" charset="0"/>
              </a:rPr>
              <a:t>біологічної мови </a:t>
            </a:r>
            <a:r>
              <a:rPr lang="uk-UA" sz="2000" i="1" dirty="0">
                <a:latin typeface="Georgia" pitchFamily="18" charset="0"/>
              </a:rPr>
              <a:t>тощо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Природні наочні засоби </a:t>
            </a:r>
            <a:r>
              <a:rPr lang="uk-UA" sz="3600" b="1" i="1" dirty="0">
                <a:latin typeface="Georgia" pitchFamily="18" charset="0"/>
              </a:rPr>
              <a:t>навчання</a:t>
            </a:r>
            <a:endParaRPr lang="uk-UA" sz="3600" b="1" dirty="0">
              <a:latin typeface="Georg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941372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1" i="1" dirty="0" smtClean="0">
                <a:latin typeface="Georgia" pitchFamily="18" charset="0"/>
              </a:rPr>
              <a:t>Методи </a:t>
            </a:r>
            <a:r>
              <a:rPr lang="uk-UA" sz="3200" b="1" i="1" dirty="0">
                <a:latin typeface="Georgia" pitchFamily="18" charset="0"/>
              </a:rPr>
              <a:t>навчання біології в 7 класі </a:t>
            </a:r>
          </a:p>
        </p:txBody>
      </p:sp>
      <p:pic>
        <p:nvPicPr>
          <p:cNvPr id="6" name="Содержимое 5" descr="imagesU4DMAS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2143116"/>
            <a:ext cx="378621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285860"/>
            <a:ext cx="4329114" cy="4840303"/>
          </a:xfrm>
        </p:spPr>
        <p:txBody>
          <a:bodyPr>
            <a:noAutofit/>
          </a:bodyPr>
          <a:lstStyle/>
          <a:p>
            <a:pPr lvl="0">
              <a:lnSpc>
                <a:spcPct val="110000"/>
              </a:lnSpc>
              <a:spcBef>
                <a:spcPts val="0"/>
              </a:spcBef>
            </a:pPr>
            <a:r>
              <a:rPr lang="uk-UA" sz="2000" b="1" i="1" dirty="0" smtClean="0">
                <a:latin typeface="Georgia" pitchFamily="18" charset="0"/>
              </a:rPr>
              <a:t>РОЗПОВІДЬ</a:t>
            </a:r>
            <a:r>
              <a:rPr lang="uk-UA" sz="2000" i="1" dirty="0" smtClean="0">
                <a:latin typeface="Georgia" pitchFamily="18" charset="0"/>
              </a:rPr>
              <a:t> може </a:t>
            </a:r>
            <a:r>
              <a:rPr lang="uk-UA" sz="2000" i="1" dirty="0">
                <a:latin typeface="Georgia" pitchFamily="18" charset="0"/>
              </a:rPr>
              <a:t>бути побудована по-різному:</a:t>
            </a:r>
            <a:endParaRPr lang="ru-RU" sz="2000" i="1" dirty="0">
              <a:latin typeface="Georgia" pitchFamily="18" charset="0"/>
            </a:endParaRPr>
          </a:p>
          <a:p>
            <a:pPr lvl="0" indent="269875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i="1" dirty="0">
                <a:latin typeface="Georgia" pitchFamily="18" charset="0"/>
              </a:rPr>
              <a:t>у вигляді </a:t>
            </a:r>
            <a:r>
              <a:rPr lang="uk-UA" sz="2000" b="1" i="1" dirty="0">
                <a:latin typeface="Georgia" pitchFamily="18" charset="0"/>
              </a:rPr>
              <a:t>опису тварин</a:t>
            </a:r>
            <a:r>
              <a:rPr lang="uk-UA" sz="2000" i="1" dirty="0">
                <a:latin typeface="Georgia" pitchFamily="18" charset="0"/>
              </a:rPr>
              <a:t>, що вивчаються, особливостей їхньої будови і життєдіяльності;</a:t>
            </a:r>
            <a:endParaRPr lang="ru-RU" sz="2000" i="1" dirty="0">
              <a:latin typeface="Georgia" pitchFamily="18" charset="0"/>
            </a:endParaRPr>
          </a:p>
          <a:p>
            <a:pPr lvl="0" indent="269875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i="1" dirty="0">
                <a:latin typeface="Georgia" pitchFamily="18" charset="0"/>
              </a:rPr>
              <a:t>у вигляді </a:t>
            </a:r>
            <a:r>
              <a:rPr lang="uk-UA" sz="2000" b="1" i="1" dirty="0">
                <a:latin typeface="Georgia" pitchFamily="18" charset="0"/>
              </a:rPr>
              <a:t>пояснень і доказів</a:t>
            </a:r>
            <a:r>
              <a:rPr lang="uk-UA" sz="2000" i="1" dirty="0">
                <a:latin typeface="Georgia" pitchFamily="18" charset="0"/>
              </a:rPr>
              <a:t>, коли необхідно пояснити складне або незрозуміле питання;</a:t>
            </a:r>
            <a:endParaRPr lang="ru-RU" sz="2000" i="1" dirty="0">
              <a:latin typeface="Georgia" pitchFamily="18" charset="0"/>
            </a:endParaRPr>
          </a:p>
          <a:p>
            <a:pPr indent="269875"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uk-UA" sz="2000" i="1" dirty="0">
                <a:latin typeface="Georgia" pitchFamily="18" charset="0"/>
              </a:rPr>
              <a:t>як розповідь про ті чи інші </a:t>
            </a:r>
            <a:r>
              <a:rPr lang="uk-UA" sz="2000" b="1" i="1" dirty="0">
                <a:latin typeface="Georgia" pitchFamily="18" charset="0"/>
              </a:rPr>
              <a:t>явища з життя тварин </a:t>
            </a:r>
            <a:r>
              <a:rPr lang="uk-UA" sz="2000" i="1" dirty="0">
                <a:latin typeface="Georgia" pitchFamily="18" charset="0"/>
              </a:rPr>
              <a:t>(наприклад, про власні спостереження вчителя на екскурсії або під час польової практики)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i="1" dirty="0">
                <a:latin typeface="Georgia" pitchFamily="18" charset="0"/>
              </a:rPr>
              <a:t>Методи навчання біології в 7 класі </a:t>
            </a:r>
            <a:endParaRPr lang="uk-UA" sz="3200" dirty="0"/>
          </a:p>
        </p:txBody>
      </p:sp>
      <p:pic>
        <p:nvPicPr>
          <p:cNvPr id="5" name="Содержимое 4" descr="images5ZS7BEP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2" y="2000240"/>
            <a:ext cx="500066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anchor="ctr">
            <a:normAutofit/>
          </a:bodyPr>
          <a:lstStyle/>
          <a:p>
            <a:r>
              <a:rPr lang="uk-UA" sz="2000" b="1" i="1" dirty="0" smtClean="0">
                <a:latin typeface="Georgia" pitchFamily="18" charset="0"/>
              </a:rPr>
              <a:t>БЕСІДА.</a:t>
            </a:r>
            <a:r>
              <a:rPr lang="uk-UA" sz="2000" i="1" dirty="0" smtClean="0">
                <a:latin typeface="Georgia" pitchFamily="18" charset="0"/>
              </a:rPr>
              <a:t> Використовується лише </a:t>
            </a:r>
            <a:r>
              <a:rPr lang="uk-UA" sz="2000" i="1" dirty="0">
                <a:latin typeface="Georgia" pitchFamily="18" charset="0"/>
              </a:rPr>
              <a:t>тоді, коли в учнів є деякий </a:t>
            </a:r>
            <a:r>
              <a:rPr lang="uk-UA" sz="2000" b="1" i="1" dirty="0">
                <a:latin typeface="Georgia" pitchFamily="18" charset="0"/>
              </a:rPr>
              <a:t>запас знань про новий матеріал</a:t>
            </a:r>
            <a:r>
              <a:rPr lang="uk-UA" sz="2000" i="1" dirty="0" smtClean="0">
                <a:latin typeface="Georgia" pitchFamily="18" charset="0"/>
              </a:rPr>
              <a:t>.</a:t>
            </a:r>
          </a:p>
          <a:p>
            <a:r>
              <a:rPr lang="uk-UA" sz="2000" i="1" dirty="0" smtClean="0">
                <a:latin typeface="Georgia" pitchFamily="18" charset="0"/>
              </a:rPr>
              <a:t> </a:t>
            </a:r>
            <a:endParaRPr lang="uk-UA" sz="2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i="1" dirty="0" smtClean="0">
                <a:latin typeface="Georgia" pitchFamily="18" charset="0"/>
              </a:rPr>
              <a:t>Методи навчання біології в 7 класі </a:t>
            </a:r>
            <a:endParaRPr lang="uk-UA" sz="3200" dirty="0"/>
          </a:p>
        </p:txBody>
      </p:sp>
      <p:pic>
        <p:nvPicPr>
          <p:cNvPr id="5" name="Содержимое 4" descr="2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48" y="221455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71858" cy="4691063"/>
          </a:xfrm>
        </p:spPr>
        <p:txBody>
          <a:bodyPr anchor="ctr">
            <a:noAutofit/>
          </a:bodyPr>
          <a:lstStyle/>
          <a:p>
            <a:r>
              <a:rPr lang="uk-UA" sz="2100" b="1" i="1" dirty="0" smtClean="0">
                <a:latin typeface="Georgia" pitchFamily="18" charset="0"/>
              </a:rPr>
              <a:t>СПОСТЕРЕЖЕННЯ</a:t>
            </a:r>
            <a:r>
              <a:rPr lang="en-US" sz="2100" b="1" i="1" dirty="0" smtClean="0">
                <a:latin typeface="Georgia" pitchFamily="18" charset="0"/>
              </a:rPr>
              <a:t> </a:t>
            </a:r>
            <a:r>
              <a:rPr lang="en-US" sz="2100" b="1" i="1" dirty="0" smtClean="0">
                <a:latin typeface="Georgia" pitchFamily="18" charset="0"/>
              </a:rPr>
              <a:t>– </a:t>
            </a:r>
            <a:r>
              <a:rPr lang="uk-UA" sz="2100" i="1" dirty="0" smtClean="0">
                <a:latin typeface="Georgia" pitchFamily="18" charset="0"/>
              </a:rPr>
              <a:t>одним </a:t>
            </a:r>
            <a:r>
              <a:rPr lang="uk-UA" sz="2100" i="1" dirty="0" smtClean="0">
                <a:latin typeface="Georgia" pitchFamily="18" charset="0"/>
              </a:rPr>
              <a:t>з найважливіших методів навчання зоології</a:t>
            </a:r>
            <a:r>
              <a:rPr lang="uk-UA" sz="2100" i="1" dirty="0" smtClean="0">
                <a:latin typeface="Georgia" pitchFamily="18" charset="0"/>
              </a:rPr>
              <a:t>.</a:t>
            </a:r>
            <a:endParaRPr lang="en-US" sz="2100" i="1" dirty="0" smtClean="0">
              <a:latin typeface="Georgia" pitchFamily="18" charset="0"/>
            </a:endParaRPr>
          </a:p>
          <a:p>
            <a:r>
              <a:rPr lang="uk-UA" sz="2100" i="1" dirty="0" smtClean="0">
                <a:latin typeface="Georgia" pitchFamily="18" charset="0"/>
              </a:rPr>
              <a:t>Особливість </a:t>
            </a:r>
            <a:r>
              <a:rPr lang="uk-UA" sz="2100" i="1" dirty="0" smtClean="0">
                <a:latin typeface="Georgia" pitchFamily="18" charset="0"/>
              </a:rPr>
              <a:t>застосування методу полягає в тому, що учні спостерігають </a:t>
            </a:r>
            <a:r>
              <a:rPr lang="uk-UA" sz="2100" b="1" i="1" dirty="0" smtClean="0">
                <a:latin typeface="Georgia" pitchFamily="18" charset="0"/>
              </a:rPr>
              <a:t>за живими тваринами</a:t>
            </a:r>
            <a:r>
              <a:rPr lang="uk-UA" sz="2100" i="1" dirty="0" smtClean="0">
                <a:latin typeface="Georgia" pitchFamily="18" charset="0"/>
              </a:rPr>
              <a:t>, які мають </a:t>
            </a:r>
            <a:r>
              <a:rPr lang="uk-UA" sz="2100" b="1" i="1" dirty="0" smtClean="0">
                <a:latin typeface="Georgia" pitchFamily="18" charset="0"/>
              </a:rPr>
              <a:t>нервову систему</a:t>
            </a:r>
            <a:r>
              <a:rPr lang="uk-UA" sz="2100" i="1" dirty="0" smtClean="0">
                <a:latin typeface="Georgia" pitchFamily="18" charset="0"/>
              </a:rPr>
              <a:t>, а отже </a:t>
            </a:r>
            <a:r>
              <a:rPr lang="uk-UA" sz="2100" b="1" i="1" dirty="0" smtClean="0">
                <a:latin typeface="Georgia" pitchFamily="18" charset="0"/>
              </a:rPr>
              <a:t>реагують на подразники</a:t>
            </a:r>
            <a:r>
              <a:rPr lang="uk-UA" sz="2100" i="1" dirty="0" smtClean="0">
                <a:latin typeface="Georgia" pitchFamily="18" charset="0"/>
              </a:rPr>
              <a:t>. </a:t>
            </a:r>
            <a:endParaRPr lang="uk-UA" sz="21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М</a:t>
            </a:r>
            <a:r>
              <a:rPr lang="uk-UA" sz="3200" b="1" i="1" dirty="0" smtClean="0">
                <a:latin typeface="Georgia" pitchFamily="18" charset="0"/>
              </a:rPr>
              <a:t>етодика </a:t>
            </a:r>
            <a:r>
              <a:rPr lang="uk-UA" sz="3200" b="1" i="1" dirty="0" smtClean="0">
                <a:latin typeface="Georgia" pitchFamily="18" charset="0"/>
              </a:rPr>
              <a:t>демонстрації живого об’єкта включає наступні вимоги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4600" i="1" dirty="0" smtClean="0">
                <a:latin typeface="Georgia" pitchFamily="18" charset="0"/>
              </a:rPr>
              <a:t>співвідносити демонстрацію з логікою </a:t>
            </a:r>
            <a:r>
              <a:rPr lang="uk-UA" sz="4600" b="1" i="1" dirty="0" smtClean="0">
                <a:latin typeface="Georgia" pitchFamily="18" charset="0"/>
              </a:rPr>
              <a:t>змісту</a:t>
            </a:r>
            <a:r>
              <a:rPr lang="uk-UA" sz="4600" i="1" dirty="0" smtClean="0">
                <a:latin typeface="Georgia" pitchFamily="18" charset="0"/>
              </a:rPr>
              <a:t> і </a:t>
            </a:r>
            <a:r>
              <a:rPr lang="uk-UA" sz="4600" b="1" i="1" dirty="0" smtClean="0">
                <a:latin typeface="Georgia" pitchFamily="18" charset="0"/>
              </a:rPr>
              <a:t>структурою уроку</a:t>
            </a:r>
            <a:r>
              <a:rPr lang="uk-UA" sz="4600" i="1" dirty="0" smtClean="0">
                <a:latin typeface="Georgia" pitchFamily="18" charset="0"/>
              </a:rPr>
              <a:t>;</a:t>
            </a:r>
            <a:endParaRPr lang="ru-RU" sz="46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4600" b="1" i="1" dirty="0" smtClean="0">
                <a:latin typeface="Georgia" pitchFamily="18" charset="0"/>
              </a:rPr>
              <a:t>враховувати розміри</a:t>
            </a:r>
            <a:r>
              <a:rPr lang="uk-UA" sz="4600" i="1" dirty="0" smtClean="0">
                <a:latin typeface="Georgia" pitchFamily="18" charset="0"/>
              </a:rPr>
              <a:t> і </a:t>
            </a:r>
            <a:r>
              <a:rPr lang="uk-UA" sz="4600" b="1" i="1" dirty="0" smtClean="0">
                <a:latin typeface="Georgia" pitchFamily="18" charset="0"/>
              </a:rPr>
              <a:t>ступінь прирученості тварини</a:t>
            </a:r>
            <a:r>
              <a:rPr lang="uk-UA" sz="4600" i="1" dirty="0" smtClean="0">
                <a:latin typeface="Georgia" pitchFamily="18" charset="0"/>
              </a:rPr>
              <a:t> (демонстрація у клітці, тераріумі, на столі або на руках);</a:t>
            </a:r>
            <a:endParaRPr lang="ru-RU" sz="46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4600" i="1" dirty="0" smtClean="0">
                <a:latin typeface="Georgia" pitchFamily="18" charset="0"/>
              </a:rPr>
              <a:t>продумати цільову установку та завдання демонстрації: </a:t>
            </a:r>
            <a:r>
              <a:rPr lang="uk-UA" sz="4600" b="1" i="1" dirty="0" smtClean="0">
                <a:latin typeface="Georgia" pitchFamily="18" charset="0"/>
              </a:rPr>
              <a:t>що, коли і як повинні учні побачити </a:t>
            </a:r>
            <a:r>
              <a:rPr lang="uk-UA" sz="4600" i="1" dirty="0" smtClean="0">
                <a:latin typeface="Georgia" pitchFamily="18" charset="0"/>
              </a:rPr>
              <a:t>на об’єкті, що демонструється; які </a:t>
            </a:r>
            <a:r>
              <a:rPr lang="uk-UA" sz="4600" b="1" i="1" dirty="0" smtClean="0">
                <a:latin typeface="Georgia" pitchFamily="18" charset="0"/>
              </a:rPr>
              <a:t>біологічні закономірності з’ясувати </a:t>
            </a:r>
            <a:r>
              <a:rPr lang="uk-UA" sz="4600" i="1" dirty="0" smtClean="0">
                <a:latin typeface="Georgia" pitchFamily="18" charset="0"/>
              </a:rPr>
              <a:t>чи </a:t>
            </a:r>
            <a:r>
              <a:rPr lang="uk-UA" sz="4600" b="1" i="1" dirty="0" smtClean="0">
                <a:latin typeface="Georgia" pitchFamily="18" charset="0"/>
              </a:rPr>
              <a:t>підтвердити</a:t>
            </a:r>
            <a:r>
              <a:rPr lang="uk-UA" sz="4600" i="1" dirty="0" smtClean="0">
                <a:latin typeface="Georgia" pitchFamily="18" charset="0"/>
              </a:rPr>
              <a:t>;</a:t>
            </a:r>
            <a:endParaRPr lang="ru-RU" sz="46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4600" i="1" dirty="0" smtClean="0">
                <a:latin typeface="Georgia" pitchFamily="18" charset="0"/>
              </a:rPr>
              <a:t>моменту демонстрації тварини повинна </a:t>
            </a:r>
            <a:r>
              <a:rPr lang="uk-UA" sz="4600" b="1" i="1" dirty="0" smtClean="0">
                <a:latin typeface="Georgia" pitchFamily="18" charset="0"/>
              </a:rPr>
              <a:t>передувати</a:t>
            </a:r>
            <a:r>
              <a:rPr lang="uk-UA" sz="4600" i="1" dirty="0" smtClean="0">
                <a:latin typeface="Georgia" pitchFamily="18" charset="0"/>
              </a:rPr>
              <a:t> </a:t>
            </a:r>
            <a:r>
              <a:rPr lang="uk-UA" sz="4600" b="1" i="1" dirty="0" smtClean="0">
                <a:latin typeface="Georgia" pitchFamily="18" charset="0"/>
              </a:rPr>
              <a:t>розповідь учителя </a:t>
            </a:r>
            <a:r>
              <a:rPr lang="uk-UA" sz="4600" i="1" dirty="0" smtClean="0">
                <a:latin typeface="Georgia" pitchFamily="18" charset="0"/>
              </a:rPr>
              <a:t>або бесіда з учнями, при цьому знайомство з об’єктом слід починати з </a:t>
            </a:r>
            <a:r>
              <a:rPr lang="uk-UA" sz="4600" b="1" i="1" dirty="0" smtClean="0">
                <a:latin typeface="Georgia" pitchFamily="18" charset="0"/>
              </a:rPr>
              <a:t>показу його за допомогою засобів ілюстрування</a:t>
            </a:r>
            <a:r>
              <a:rPr lang="uk-UA" sz="4600" i="1" dirty="0" smtClean="0">
                <a:latin typeface="Georgia" pitchFamily="18" charset="0"/>
              </a:rPr>
              <a:t>;</a:t>
            </a:r>
            <a:endParaRPr lang="ru-RU" sz="4600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М</a:t>
            </a:r>
            <a:r>
              <a:rPr lang="uk-UA" sz="3200" b="1" i="1" dirty="0" smtClean="0">
                <a:latin typeface="Georgia" pitchFamily="18" charset="0"/>
              </a:rPr>
              <a:t>етодика демонстрації живого об’єкта включає наступні вимоги</a:t>
            </a:r>
            <a:endParaRPr lang="uk-UA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3500" i="1" dirty="0" smtClean="0">
                <a:latin typeface="Georgia" pitchFamily="18" charset="0"/>
              </a:rPr>
              <a:t>використовувати прийоми демонстрації, які відповідають </a:t>
            </a:r>
            <a:r>
              <a:rPr lang="uk-UA" sz="3500" b="1" i="1" dirty="0" smtClean="0">
                <a:latin typeface="Georgia" pitchFamily="18" charset="0"/>
              </a:rPr>
              <a:t>біологічним особливостям </a:t>
            </a:r>
            <a:r>
              <a:rPr lang="uk-UA" sz="3500" b="1" i="1" dirty="0" smtClean="0">
                <a:latin typeface="Georgia" pitchFamily="18" charset="0"/>
              </a:rPr>
              <a:t>тварини</a:t>
            </a:r>
            <a:r>
              <a:rPr lang="uk-UA" sz="3500" i="1" dirty="0" smtClean="0">
                <a:latin typeface="Georgia" pitchFamily="18" charset="0"/>
              </a:rPr>
              <a:t>;</a:t>
            </a:r>
            <a:endParaRPr lang="ru-RU" sz="35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3500" b="1" i="1" dirty="0" smtClean="0">
                <a:latin typeface="Georgia" pitchFamily="18" charset="0"/>
              </a:rPr>
              <a:t>уникати різких рухів і зайвого шуму</a:t>
            </a:r>
            <a:r>
              <a:rPr lang="uk-UA" sz="3500" i="1" dirty="0" smtClean="0">
                <a:latin typeface="Georgia" pitchFamily="18" charset="0"/>
              </a:rPr>
              <a:t>, які є негативними чинниками для тварини, яка демонструється;</a:t>
            </a:r>
            <a:endParaRPr lang="ru-RU" sz="3500" i="1" dirty="0" smtClean="0">
              <a:latin typeface="Georgia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uk-UA" sz="3500" b="1" i="1" dirty="0" smtClean="0">
                <a:latin typeface="Georgia" pitchFamily="18" charset="0"/>
              </a:rPr>
              <a:t>в результаті </a:t>
            </a:r>
            <a:r>
              <a:rPr lang="uk-UA" sz="3500" i="1" dirty="0" smtClean="0">
                <a:latin typeface="Georgia" pitchFamily="18" charset="0"/>
              </a:rPr>
              <a:t>демонстрації </a:t>
            </a:r>
            <a:r>
              <a:rPr lang="uk-UA" sz="3500" b="1" i="1" dirty="0" smtClean="0">
                <a:latin typeface="Georgia" pitchFamily="18" charset="0"/>
              </a:rPr>
              <a:t>учні повинні самостійно зробити висновки </a:t>
            </a:r>
            <a:r>
              <a:rPr lang="uk-UA" sz="3500" i="1" dirty="0" smtClean="0">
                <a:latin typeface="Georgia" pitchFamily="18" charset="0"/>
              </a:rPr>
              <a:t>про особливості будови, ознаки пристосованості тварин до умов життя в їхньому середовищі і про їх поведінку</a:t>
            </a:r>
            <a:r>
              <a:rPr lang="uk-UA" dirty="0" smtClean="0"/>
              <a:t>.</a:t>
            </a:r>
            <a:endParaRPr lang="ru-RU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7901014" cy="151287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uk-UA" sz="3100" i="1" dirty="0" smtClean="0">
                <a:latin typeface="Georgia" pitchFamily="18" charset="0"/>
              </a:rPr>
              <a:t>Керівництво вчителя за самостійними спостереженнями учнів передбачає</a:t>
            </a:r>
            <a:r>
              <a:rPr lang="uk-UA" sz="3100" dirty="0" smtClean="0">
                <a:latin typeface="Georgia" pitchFamily="18" charset="0"/>
              </a:rPr>
              <a:t>: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pic>
        <p:nvPicPr>
          <p:cNvPr id="7" name="Содержимое 6" descr="images4P4MJ07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1928802"/>
            <a:ext cx="428628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614734" cy="4268799"/>
          </a:xfrm>
        </p:spPr>
        <p:txBody>
          <a:bodyPr>
            <a:noAutofit/>
          </a:bodyPr>
          <a:lstStyle/>
          <a:p>
            <a:pPr lvl="0" indent="269875">
              <a:buFont typeface="Wingdings" pitchFamily="2" charset="2"/>
              <a:buChar char="§"/>
            </a:pPr>
            <a:r>
              <a:rPr lang="uk-UA" sz="2200" i="1" dirty="0" smtClean="0">
                <a:latin typeface="Georgia" pitchFamily="18" charset="0"/>
              </a:rPr>
              <a:t>методично </a:t>
            </a:r>
            <a:r>
              <a:rPr lang="uk-UA" sz="2200" b="1" i="1" dirty="0" smtClean="0">
                <a:latin typeface="Georgia" pitchFamily="18" charset="0"/>
              </a:rPr>
              <a:t>доцільну</a:t>
            </a:r>
            <a:r>
              <a:rPr lang="uk-UA" sz="2200" i="1" dirty="0" smtClean="0">
                <a:latin typeface="Georgia" pitchFamily="18" charset="0"/>
              </a:rPr>
              <a:t> </a:t>
            </a:r>
            <a:r>
              <a:rPr lang="uk-UA" sz="2200" b="1" i="1" dirty="0" smtClean="0">
                <a:latin typeface="Georgia" pitchFamily="18" charset="0"/>
              </a:rPr>
              <a:t>допомогу</a:t>
            </a:r>
            <a:r>
              <a:rPr lang="uk-UA" sz="2200" i="1" dirty="0" smtClean="0">
                <a:latin typeface="Georgia" pitchFamily="18" charset="0"/>
              </a:rPr>
              <a:t> учням </a:t>
            </a:r>
            <a:r>
              <a:rPr lang="uk-UA" sz="2200" b="1" i="1" dirty="0" smtClean="0">
                <a:latin typeface="Georgia" pitchFamily="18" charset="0"/>
              </a:rPr>
              <a:t>протягом всього часу </a:t>
            </a:r>
            <a:r>
              <a:rPr lang="uk-UA" sz="2200" i="1" dirty="0" smtClean="0">
                <a:latin typeface="Georgia" pitchFamily="18" charset="0"/>
              </a:rPr>
              <a:t>спостереження;</a:t>
            </a:r>
            <a:endParaRPr lang="ru-RU" sz="2200" i="1" dirty="0" smtClean="0">
              <a:latin typeface="Georgia" pitchFamily="18" charset="0"/>
            </a:endParaRPr>
          </a:p>
          <a:p>
            <a:pPr lvl="0" indent="269875">
              <a:buFont typeface="Wingdings" pitchFamily="2" charset="2"/>
              <a:buChar char="§"/>
            </a:pPr>
            <a:r>
              <a:rPr lang="uk-UA" sz="2200" b="1" i="1" dirty="0" smtClean="0">
                <a:latin typeface="Georgia" pitchFamily="18" charset="0"/>
              </a:rPr>
              <a:t>попередження</a:t>
            </a:r>
            <a:r>
              <a:rPr lang="uk-UA" sz="2200" i="1" dirty="0" smtClean="0">
                <a:latin typeface="Georgia" pitchFamily="18" charset="0"/>
              </a:rPr>
              <a:t> від можливих </a:t>
            </a:r>
            <a:r>
              <a:rPr lang="uk-UA" sz="2200" b="1" i="1" dirty="0" smtClean="0">
                <a:latin typeface="Georgia" pitchFamily="18" charset="0"/>
              </a:rPr>
              <a:t>невдач і хибних висновків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 indent="269875">
              <a:buFont typeface="Wingdings" pitchFamily="2" charset="2"/>
              <a:buChar char="§"/>
            </a:pPr>
            <a:r>
              <a:rPr lang="uk-UA" sz="2200" i="1" dirty="0" smtClean="0">
                <a:latin typeface="Georgia" pitchFamily="18" charset="0"/>
              </a:rPr>
              <a:t>з’ясування </a:t>
            </a:r>
            <a:r>
              <a:rPr lang="uk-UA" sz="2200" b="1" i="1" dirty="0" smtClean="0">
                <a:latin typeface="Georgia" pitchFamily="18" charset="0"/>
              </a:rPr>
              <a:t>проміжних результатів</a:t>
            </a:r>
            <a:r>
              <a:rPr lang="uk-UA" sz="2200" i="1" dirty="0" smtClean="0">
                <a:latin typeface="Georgia" pitchFamily="18" charset="0"/>
              </a:rPr>
              <a:t>;</a:t>
            </a:r>
            <a:endParaRPr lang="ru-RU" sz="2200" i="1" dirty="0" smtClean="0">
              <a:latin typeface="Georgia" pitchFamily="18" charset="0"/>
            </a:endParaRPr>
          </a:p>
          <a:p>
            <a:pPr lvl="0" indent="269875">
              <a:buFont typeface="Wingdings" pitchFamily="2" charset="2"/>
              <a:buChar char="§"/>
            </a:pPr>
            <a:r>
              <a:rPr lang="uk-UA" sz="2200" b="1" i="1" dirty="0" smtClean="0">
                <a:latin typeface="Georgia" pitchFamily="18" charset="0"/>
              </a:rPr>
              <a:t>оцінювання</a:t>
            </a:r>
            <a:r>
              <a:rPr lang="uk-UA" sz="2200" i="1" dirty="0" smtClean="0">
                <a:latin typeface="Georgia" pitchFamily="18" charset="0"/>
              </a:rPr>
              <a:t> діяльності учнів.</a:t>
            </a:r>
            <a:endParaRPr lang="ru-RU" sz="2200" i="1" dirty="0" smtClean="0">
              <a:latin typeface="Georgia" pitchFamily="18" charset="0"/>
            </a:endParaRPr>
          </a:p>
          <a:p>
            <a:endParaRPr lang="uk-UA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2800" i="1" dirty="0" smtClean="0">
                <a:latin typeface="Georgia" pitchFamily="18" charset="0"/>
              </a:rPr>
              <a:t>Самостійне спостереження</a:t>
            </a:r>
            <a:br>
              <a:rPr lang="uk-UA" sz="2800" i="1" dirty="0" smtClean="0">
                <a:latin typeface="Georgia" pitchFamily="18" charset="0"/>
              </a:rPr>
            </a:br>
            <a:r>
              <a:rPr lang="uk-UA" sz="2800" i="1" dirty="0" smtClean="0">
                <a:latin typeface="Georgia" pitchFamily="18" charset="0"/>
              </a:rPr>
              <a:t>учнів за тваринами</a:t>
            </a:r>
            <a:endParaRPr lang="uk-UA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29114" cy="4691063"/>
          </a:xfrm>
        </p:spPr>
        <p:txBody>
          <a:bodyPr anchor="ctr">
            <a:noAutofit/>
          </a:bodyPr>
          <a:lstStyle/>
          <a:p>
            <a:r>
              <a:rPr lang="uk-UA" sz="2100" b="1" i="1" dirty="0" smtClean="0">
                <a:latin typeface="Georgia" pitchFamily="18" charset="0"/>
              </a:rPr>
              <a:t>Учителю</a:t>
            </a:r>
            <a:r>
              <a:rPr lang="uk-UA" sz="2100" i="1" dirty="0" smtClean="0">
                <a:latin typeface="Georgia" pitchFamily="18" charset="0"/>
              </a:rPr>
              <a:t> </a:t>
            </a:r>
            <a:r>
              <a:rPr lang="uk-UA" sz="2100" i="1" dirty="0" smtClean="0">
                <a:latin typeface="Georgia" pitchFamily="18" charset="0"/>
              </a:rPr>
              <a:t>необхідно насамперед указати в завданні </a:t>
            </a:r>
            <a:r>
              <a:rPr lang="uk-UA" sz="2100" b="1" i="1" dirty="0" smtClean="0">
                <a:latin typeface="Georgia" pitchFamily="18" charset="0"/>
              </a:rPr>
              <a:t>зміст спостереження, його послідовність </a:t>
            </a:r>
            <a:endParaRPr lang="uk-UA" sz="2100" b="1" i="1" dirty="0" smtClean="0">
              <a:latin typeface="Georgia" pitchFamily="18" charset="0"/>
            </a:endParaRPr>
          </a:p>
          <a:p>
            <a:r>
              <a:rPr lang="uk-UA" sz="2100" b="1" i="1" dirty="0" smtClean="0">
                <a:latin typeface="Georgia" pitchFamily="18" charset="0"/>
              </a:rPr>
              <a:t>Доведення </a:t>
            </a:r>
            <a:r>
              <a:rPr lang="uk-UA" sz="2100" b="1" i="1" dirty="0" smtClean="0">
                <a:latin typeface="Georgia" pitchFamily="18" charset="0"/>
              </a:rPr>
              <a:t>роботи до кінця</a:t>
            </a:r>
            <a:r>
              <a:rPr lang="uk-UA" sz="2100" i="1" dirty="0" smtClean="0">
                <a:latin typeface="Georgia" pitchFamily="18" charset="0"/>
              </a:rPr>
              <a:t> є обов’язковою умовою в самостійних спостереженнях. У цьому відношенні необхідна </a:t>
            </a:r>
            <a:r>
              <a:rPr lang="uk-UA" sz="2100" b="1" i="1" dirty="0" smtClean="0">
                <a:latin typeface="Georgia" pitchFamily="18" charset="0"/>
              </a:rPr>
              <a:t>вимогливість учителя</a:t>
            </a:r>
            <a:r>
              <a:rPr lang="uk-UA" sz="2100" i="1" dirty="0" smtClean="0">
                <a:latin typeface="Georgia" pitchFamily="18" charset="0"/>
              </a:rPr>
              <a:t>. </a:t>
            </a:r>
            <a:endParaRPr lang="uk-UA" sz="2100" i="1" dirty="0" smtClean="0">
              <a:latin typeface="Georgia" pitchFamily="18" charset="0"/>
            </a:endParaRPr>
          </a:p>
          <a:p>
            <a:r>
              <a:rPr lang="uk-UA" sz="2100" b="1" i="1" dirty="0" smtClean="0">
                <a:latin typeface="Georgia" pitchFamily="18" charset="0"/>
              </a:rPr>
              <a:t>Методично </a:t>
            </a:r>
            <a:r>
              <a:rPr lang="uk-UA" sz="2100" b="1" i="1" dirty="0" smtClean="0">
                <a:latin typeface="Georgia" pitchFamily="18" charset="0"/>
              </a:rPr>
              <a:t>шкідливо, коли почавши спостереження учень припиняє його, не отримавши потрібних результатів</a:t>
            </a:r>
            <a:endParaRPr lang="uk-UA" sz="2100" b="1" i="1" dirty="0">
              <a:latin typeface="Georgia" pitchFamily="18" charset="0"/>
            </a:endParaRPr>
          </a:p>
        </p:txBody>
      </p:sp>
      <p:pic>
        <p:nvPicPr>
          <p:cNvPr id="7" name="Содержимое 6" descr="2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8424" y="2485230"/>
            <a:ext cx="3322665" cy="2801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uk-UA" i="1" cap="small" dirty="0">
                <a:latin typeface="Georgia" pitchFamily="18" charset="0"/>
              </a:rPr>
              <a:t>План</a:t>
            </a:r>
            <a:endParaRPr lang="ru-RU" dirty="0">
              <a:latin typeface="Georgia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uk-UA" dirty="0">
                <a:latin typeface="Georgia" pitchFamily="18" charset="0"/>
              </a:rPr>
              <a:t> </a:t>
            </a:r>
            <a:endParaRPr lang="ru-RU" dirty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Зміст і завдання курсу </a:t>
            </a:r>
            <a:r>
              <a:rPr lang="uk-UA" i="1" dirty="0" smtClean="0">
                <a:latin typeface="Georgia" pitchFamily="18" charset="0"/>
              </a:rPr>
              <a:t>біології</a:t>
            </a:r>
            <a:r>
              <a:rPr lang="en-US" i="1" dirty="0" smtClean="0">
                <a:latin typeface="Georgia" pitchFamily="18" charset="0"/>
              </a:rPr>
              <a:t/>
            </a:r>
            <a:br>
              <a:rPr lang="en-US" i="1" dirty="0" smtClean="0">
                <a:latin typeface="Georgia" pitchFamily="18" charset="0"/>
              </a:rPr>
            </a:br>
            <a:r>
              <a:rPr lang="uk-UA" i="1" dirty="0" smtClean="0">
                <a:latin typeface="Georgia" pitchFamily="18" charset="0"/>
              </a:rPr>
              <a:t> </a:t>
            </a:r>
            <a:r>
              <a:rPr lang="uk-UA" i="1" dirty="0">
                <a:latin typeface="Georgia" pitchFamily="18" charset="0"/>
              </a:rPr>
              <a:t>7 класу.</a:t>
            </a:r>
            <a:endParaRPr lang="ru-RU" i="1" dirty="0">
              <a:latin typeface="Georgia" pitchFamily="18" charset="0"/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Засоби і методи навчання матеріалу про тварини.</a:t>
            </a:r>
            <a:endParaRPr lang="ru-RU" i="1" dirty="0">
              <a:latin typeface="Georgia" pitchFamily="18" charset="0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uk-UA" i="1" dirty="0">
                <a:latin typeface="Georgia" pitchFamily="18" charset="0"/>
              </a:rPr>
              <a:t>Особливості зоологічних екскурсій.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00190"/>
          </a:xfrm>
        </p:spPr>
        <p:txBody>
          <a:bodyPr anchor="ctr">
            <a:noAutofit/>
          </a:bodyPr>
          <a:lstStyle/>
          <a:p>
            <a:pPr algn="ctr"/>
            <a:r>
              <a:rPr lang="uk-UA" sz="2800" b="1" i="1" dirty="0" smtClean="0">
                <a:latin typeface="Georgia" pitchFamily="18" charset="0"/>
              </a:rPr>
              <a:t>Самостійне спостереження з метою визначення ознак </a:t>
            </a:r>
            <a:r>
              <a:rPr lang="uk-UA" sz="2800" b="1" i="1" dirty="0" smtClean="0">
                <a:latin typeface="Georgia" pitchFamily="18" charset="0"/>
              </a:rPr>
              <a:t>нічних хижаків у особливостях будови і поведінки домашньої кішки</a:t>
            </a:r>
            <a:endParaRPr lang="uk-UA" sz="2800" b="1" i="1" dirty="0">
              <a:latin typeface="Georgia" pitchFamily="18" charset="0"/>
            </a:endParaRPr>
          </a:p>
        </p:txBody>
      </p:sp>
      <p:pic>
        <p:nvPicPr>
          <p:cNvPr id="6" name="Содержимое 5" descr="2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428868"/>
            <a:ext cx="5357850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rmAutofit/>
          </a:bodyPr>
          <a:lstStyle/>
          <a:p>
            <a:r>
              <a:rPr lang="uk-UA" sz="3200" i="1" dirty="0" smtClean="0">
                <a:latin typeface="Georgia" pitchFamily="18" charset="0"/>
              </a:rPr>
              <a:t>Методи навчання біології в 7 класі 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4" name="Содержимое 3" descr="imagesP2CULC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2000240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565667"/>
          </a:xfrm>
        </p:spPr>
        <p:txBody>
          <a:bodyPr anchor="ctr">
            <a:noAutofit/>
          </a:bodyPr>
          <a:lstStyle/>
          <a:p>
            <a:r>
              <a:rPr lang="uk-UA" sz="2000" b="1" i="1" dirty="0" smtClean="0">
                <a:latin typeface="Georgia" pitchFamily="18" charset="0"/>
              </a:rPr>
              <a:t>САМОСТІЙНА РОБОТА З НАТУРАЛЬНИМ ОБ’ЄКТАМИ</a:t>
            </a:r>
            <a:endParaRPr lang="uk-UA" sz="2000" b="1" dirty="0" smtClean="0">
              <a:latin typeface="Georgia" pitchFamily="18" charset="0"/>
            </a:endParaRPr>
          </a:p>
          <a:p>
            <a:r>
              <a:rPr lang="uk-UA" sz="2000" i="1" dirty="0" smtClean="0">
                <a:latin typeface="Georgia" pitchFamily="18" charset="0"/>
              </a:rPr>
              <a:t>Застосування натуральних об’єктів на уроках біології 7 класу в якості роздавального матеріалу сприяє більш успішному оволодінню учнями </a:t>
            </a:r>
            <a:r>
              <a:rPr lang="uk-UA" sz="2000" i="1" dirty="0" err="1" smtClean="0">
                <a:latin typeface="Georgia" pitchFamily="18" charset="0"/>
              </a:rPr>
              <a:t>анатомо-морфологічними</a:t>
            </a:r>
            <a:r>
              <a:rPr lang="uk-UA" sz="2000" i="1" dirty="0" smtClean="0">
                <a:latin typeface="Georgia" pitchFamily="18" charset="0"/>
              </a:rPr>
              <a:t>, екологічними і систематичними поняттями курсу, ефективному оволодінню ними вміннями правильно спостерігати за тваринами</a:t>
            </a:r>
            <a:endParaRPr lang="uk-UA" sz="20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i="1" dirty="0" smtClean="0">
                <a:latin typeface="Georgia" pitchFamily="18" charset="0"/>
              </a:rPr>
              <a:t>Методи навчання біології в 7 класі 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4" name="Содержимое 3" descr="imagesSU25EOV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810" y="1928802"/>
            <a:ext cx="3929090" cy="321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42910" y="1785926"/>
            <a:ext cx="3008313" cy="3762369"/>
          </a:xfrm>
        </p:spPr>
        <p:txBody>
          <a:bodyPr anchor="ctr">
            <a:normAutofit lnSpcReduction="10000"/>
          </a:bodyPr>
          <a:lstStyle/>
          <a:p>
            <a:r>
              <a:rPr lang="uk-UA" sz="2200" b="1" i="1" dirty="0" smtClean="0">
                <a:latin typeface="Georgia" pitchFamily="18" charset="0"/>
              </a:rPr>
              <a:t>БІОЛОГІЧНИЙ ЕКСПЕРИМЕНТ</a:t>
            </a:r>
            <a:br>
              <a:rPr lang="uk-UA" sz="2200" b="1" i="1" dirty="0" smtClean="0">
                <a:latin typeface="Georgia" pitchFamily="18" charset="0"/>
              </a:rPr>
            </a:br>
            <a:r>
              <a:rPr lang="uk-UA" sz="2200" b="1" i="1" dirty="0" smtClean="0">
                <a:latin typeface="Georgia" pitchFamily="18" charset="0"/>
              </a:rPr>
              <a:t> </a:t>
            </a:r>
            <a:r>
              <a:rPr lang="uk-UA" sz="2200" i="1" dirty="0" smtClean="0">
                <a:latin typeface="Georgia" pitchFamily="18" charset="0"/>
              </a:rPr>
              <a:t>(ДОСЛІДИ З ТВАРИНАМИ)</a:t>
            </a:r>
            <a:endParaRPr lang="uk-UA" sz="2200" b="1" i="1" dirty="0" smtClean="0">
              <a:latin typeface="Georgia" pitchFamily="18" charset="0"/>
            </a:endParaRPr>
          </a:p>
          <a:p>
            <a:r>
              <a:rPr lang="uk-UA" sz="2200" i="1" dirty="0" smtClean="0">
                <a:latin typeface="Georgia" pitchFamily="18" charset="0"/>
              </a:rPr>
              <a:t>Вчитель </a:t>
            </a:r>
            <a:r>
              <a:rPr lang="uk-UA" sz="2200" i="1" dirty="0" smtClean="0">
                <a:latin typeface="Georgia" pitchFamily="18" charset="0"/>
              </a:rPr>
              <a:t>акцентує увагу на дотриманні </a:t>
            </a:r>
            <a:r>
              <a:rPr lang="uk-UA" sz="2200" b="1" i="1" dirty="0" smtClean="0">
                <a:latin typeface="Georgia" pitchFamily="18" charset="0"/>
              </a:rPr>
              <a:t>принципів біоетики </a:t>
            </a:r>
            <a:r>
              <a:rPr lang="uk-UA" sz="2200" i="1" dirty="0" smtClean="0">
                <a:latin typeface="Georgia" pitchFamily="18" charset="0"/>
              </a:rPr>
              <a:t>у поводженні з тваринами. </a:t>
            </a:r>
            <a:endParaRPr lang="uk-UA" sz="22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i="1" dirty="0" smtClean="0">
                <a:latin typeface="Georgia" pitchFamily="18" charset="0"/>
              </a:rPr>
              <a:t>Методи навчання біології в 7 </a:t>
            </a:r>
            <a:r>
              <a:rPr lang="uk-UA" sz="3200" i="1" dirty="0" smtClean="0">
                <a:latin typeface="Georgia" pitchFamily="18" charset="0"/>
              </a:rPr>
              <a:t>класі</a:t>
            </a:r>
            <a:endParaRPr lang="uk-UA" sz="3200" b="1" dirty="0">
              <a:latin typeface="Georgia" pitchFamily="18" charset="0"/>
            </a:endParaRPr>
          </a:p>
        </p:txBody>
      </p:sp>
      <p:pic>
        <p:nvPicPr>
          <p:cNvPr id="4" name="Содержимое 3" descr="imagesU6WWBQ2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058" y="1928802"/>
            <a:ext cx="428628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28736"/>
            <a:ext cx="3471858" cy="4697427"/>
          </a:xfrm>
        </p:spPr>
        <p:txBody>
          <a:bodyPr anchor="ctr">
            <a:normAutofit fontScale="92500"/>
          </a:bodyPr>
          <a:lstStyle/>
          <a:p>
            <a:r>
              <a:rPr lang="uk-UA" sz="2200" b="1" i="1" dirty="0" smtClean="0">
                <a:latin typeface="Georgia" pitchFamily="18" charset="0"/>
              </a:rPr>
              <a:t>САМОСТІЙНА РОБОТА З КНИГОЮ.</a:t>
            </a:r>
          </a:p>
          <a:p>
            <a:r>
              <a:rPr lang="uk-UA" sz="2200" b="1" i="1" dirty="0" smtClean="0">
                <a:latin typeface="Georgia" pitchFamily="18" charset="0"/>
              </a:rPr>
              <a:t>Підручник</a:t>
            </a:r>
            <a:r>
              <a:rPr lang="uk-UA" sz="2200" i="1" dirty="0" smtClean="0">
                <a:latin typeface="Georgia" pitchFamily="18" charset="0"/>
              </a:rPr>
              <a:t> можна використовувати в як у якості </a:t>
            </a:r>
            <a:r>
              <a:rPr lang="uk-UA" sz="2200" b="1" i="1" dirty="0" smtClean="0">
                <a:latin typeface="Georgia" pitchFamily="18" charset="0"/>
              </a:rPr>
              <a:t>первинного</a:t>
            </a:r>
            <a:r>
              <a:rPr lang="uk-UA" sz="2200" i="1" dirty="0" smtClean="0">
                <a:latin typeface="Georgia" pitchFamily="18" charset="0"/>
              </a:rPr>
              <a:t>, так і </a:t>
            </a:r>
            <a:r>
              <a:rPr lang="uk-UA" sz="2200" b="1" i="1" dirty="0" smtClean="0">
                <a:latin typeface="Georgia" pitchFamily="18" charset="0"/>
              </a:rPr>
              <a:t>вторинного джерела інформації </a:t>
            </a:r>
            <a:r>
              <a:rPr lang="uk-UA" sz="2200" i="1" dirty="0" smtClean="0">
                <a:latin typeface="Georgia" pitchFamily="18" charset="0"/>
              </a:rPr>
              <a:t>на уроці. </a:t>
            </a:r>
            <a:endParaRPr lang="uk-UA" sz="2200" i="1" dirty="0" smtClean="0">
              <a:latin typeface="Georgia" pitchFamily="18" charset="0"/>
            </a:endParaRPr>
          </a:p>
          <a:p>
            <a:r>
              <a:rPr lang="uk-UA" sz="2400" i="1" dirty="0" smtClean="0">
                <a:latin typeface="Georgia" pitchFamily="18" charset="0"/>
              </a:rPr>
              <a:t>Необхідно залучати учнів до читання </a:t>
            </a:r>
            <a:r>
              <a:rPr lang="uk-UA" sz="2400" b="1" i="1" dirty="0" smtClean="0">
                <a:latin typeface="Georgia" pitchFamily="18" charset="0"/>
              </a:rPr>
              <a:t>науково-популярної літератури </a:t>
            </a:r>
            <a:r>
              <a:rPr lang="uk-UA" sz="2400" i="1" dirty="0" smtClean="0">
                <a:latin typeface="Georgia" pitchFamily="18" charset="0"/>
              </a:rPr>
              <a:t>про тварин і навчати нею користуватися. </a:t>
            </a:r>
            <a:endParaRPr lang="uk-UA" sz="2200" b="1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Методи навчання біології в 7 класі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8229600" cy="4625989"/>
          </a:xfrm>
        </p:spPr>
        <p:txBody>
          <a:bodyPr>
            <a:noAutofit/>
          </a:bodyPr>
          <a:lstStyle/>
          <a:p>
            <a:pPr marL="179388" indent="269875">
              <a:spcBef>
                <a:spcPts val="0"/>
              </a:spcBef>
              <a:buNone/>
            </a:pPr>
            <a:r>
              <a:rPr lang="uk-UA" sz="2300" b="1" i="1" dirty="0" smtClean="0">
                <a:latin typeface="Georgia" pitchFamily="18" charset="0"/>
              </a:rPr>
              <a:t>МЕТОД ВИКОНАННЯ ТРЕНУВАЛЬНИХ ВПРАВ включає  етапи:</a:t>
            </a:r>
          </a:p>
          <a:p>
            <a:pPr marL="179388" lvl="0" indent="350838">
              <a:spcBef>
                <a:spcPts val="0"/>
              </a:spcBef>
              <a:buFont typeface="+mj-lt"/>
              <a:buAutoNum type="arabicPeriod"/>
            </a:pPr>
            <a:r>
              <a:rPr lang="uk-UA" sz="2300" i="1" dirty="0" smtClean="0">
                <a:latin typeface="Georgia" pitchFamily="18" charset="0"/>
              </a:rPr>
              <a:t>пояснення </a:t>
            </a:r>
            <a:r>
              <a:rPr lang="uk-UA" sz="2300" i="1" dirty="0" smtClean="0">
                <a:latin typeface="Georgia" pitchFamily="18" charset="0"/>
              </a:rPr>
              <a:t>вчителем </a:t>
            </a:r>
            <a:r>
              <a:rPr lang="uk-UA" sz="2300" b="1" i="1" dirty="0" smtClean="0">
                <a:latin typeface="Georgia" pitchFamily="18" charset="0"/>
              </a:rPr>
              <a:t>мети і завдань </a:t>
            </a:r>
            <a:r>
              <a:rPr lang="uk-UA" sz="2300" i="1" dirty="0" smtClean="0">
                <a:latin typeface="Georgia" pitchFamily="18" charset="0"/>
              </a:rPr>
              <a:t>майбутньої тренувальної діяльності, </a:t>
            </a:r>
            <a:r>
              <a:rPr lang="uk-UA" sz="2300" b="1" i="1" dirty="0" smtClean="0">
                <a:latin typeface="Georgia" pitchFamily="18" charset="0"/>
              </a:rPr>
              <a:t>з опорою </a:t>
            </a:r>
            <a:r>
              <a:rPr lang="uk-UA" sz="2300" i="1" dirty="0" smtClean="0">
                <a:latin typeface="Georgia" pitchFamily="18" charset="0"/>
              </a:rPr>
              <a:t>на засвоєнні учнями </a:t>
            </a:r>
            <a:r>
              <a:rPr lang="uk-UA" sz="2300" b="1" i="1" dirty="0" smtClean="0">
                <a:latin typeface="Georgia" pitchFamily="18" charset="0"/>
              </a:rPr>
              <a:t>теоретичні знання</a:t>
            </a:r>
            <a:r>
              <a:rPr lang="uk-UA" sz="2300" i="1" dirty="0" smtClean="0">
                <a:latin typeface="Georgia" pitchFamily="18" charset="0"/>
              </a:rPr>
              <a:t>;</a:t>
            </a:r>
            <a:endParaRPr lang="ru-RU" sz="2300" i="1" dirty="0" smtClean="0">
              <a:latin typeface="Georgia" pitchFamily="18" charset="0"/>
            </a:endParaRPr>
          </a:p>
          <a:p>
            <a:pPr marL="179388" lvl="0" indent="350838">
              <a:spcBef>
                <a:spcPts val="0"/>
              </a:spcBef>
              <a:buFont typeface="+mj-lt"/>
              <a:buAutoNum type="arabicPeriod"/>
            </a:pP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демонстрація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вчителем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прийомів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виконання</a:t>
            </a:r>
            <a:r>
              <a:rPr lang="uk-UA" sz="2300" i="1" dirty="0" smtClean="0">
                <a:latin typeface="Georgia" pitchFamily="18" charset="0"/>
              </a:rPr>
              <a:t> тієї чи іншої вправи;</a:t>
            </a:r>
            <a:endParaRPr lang="ru-RU" sz="2300" i="1" dirty="0" smtClean="0">
              <a:latin typeface="Georgia" pitchFamily="18" charset="0"/>
            </a:endParaRPr>
          </a:p>
          <a:p>
            <a:pPr marL="179388" lvl="0" indent="350838">
              <a:spcBef>
                <a:spcPts val="0"/>
              </a:spcBef>
              <a:buFont typeface="+mj-lt"/>
              <a:buAutoNum type="arabicPeriod"/>
            </a:pPr>
            <a:r>
              <a:rPr lang="uk-UA" sz="2300" b="1" i="1" dirty="0" smtClean="0">
                <a:latin typeface="Georgia" pitchFamily="18" charset="0"/>
              </a:rPr>
              <a:t>первинне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відтворення</a:t>
            </a:r>
            <a:r>
              <a:rPr lang="uk-UA" sz="2300" i="1" dirty="0" smtClean="0">
                <a:latin typeface="Georgia" pitchFamily="18" charset="0"/>
              </a:rPr>
              <a:t> учнями </a:t>
            </a:r>
            <a:r>
              <a:rPr lang="uk-UA" sz="2300" b="1" i="1" dirty="0" smtClean="0">
                <a:latin typeface="Georgia" pitchFamily="18" charset="0"/>
              </a:rPr>
              <a:t>дій</a:t>
            </a:r>
            <a:r>
              <a:rPr lang="uk-UA" sz="2300" i="1" dirty="0" smtClean="0">
                <a:latin typeface="Georgia" pitchFamily="18" charset="0"/>
              </a:rPr>
              <a:t> із застосуванням знань на практиці</a:t>
            </a:r>
            <a:r>
              <a:rPr lang="uk-UA" sz="2300" b="1" i="1" dirty="0" smtClean="0">
                <a:latin typeface="Georgia" pitchFamily="18" charset="0"/>
              </a:rPr>
              <a:t> під керівництвом учителя</a:t>
            </a:r>
            <a:r>
              <a:rPr lang="uk-UA" sz="2300" i="1" dirty="0" smtClean="0">
                <a:latin typeface="Georgia" pitchFamily="18" charset="0"/>
              </a:rPr>
              <a:t>;</a:t>
            </a:r>
            <a:endParaRPr lang="ru-RU" sz="2300" i="1" dirty="0" smtClean="0">
              <a:latin typeface="Georgia" pitchFamily="18" charset="0"/>
            </a:endParaRPr>
          </a:p>
          <a:p>
            <a:pPr marL="179388" indent="350838">
              <a:spcBef>
                <a:spcPts val="0"/>
              </a:spcBef>
              <a:buFont typeface="+mj-lt"/>
              <a:buAutoNum type="arabicPeriod"/>
            </a:pP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наступна</a:t>
            </a:r>
            <a:r>
              <a:rPr lang="uk-UA" sz="2300" i="1" dirty="0" smtClean="0">
                <a:latin typeface="Georgia" pitchFamily="18" charset="0"/>
              </a:rPr>
              <a:t> </a:t>
            </a:r>
            <a:r>
              <a:rPr lang="uk-UA" sz="2300" b="1" i="1" dirty="0" smtClean="0">
                <a:latin typeface="Georgia" pitchFamily="18" charset="0"/>
              </a:rPr>
              <a:t>самостійна</a:t>
            </a:r>
            <a:r>
              <a:rPr lang="uk-UA" sz="2300" i="1" dirty="0" smtClean="0">
                <a:latin typeface="Georgia" pitchFamily="18" charset="0"/>
              </a:rPr>
              <a:t> тренувальна </a:t>
            </a:r>
            <a:r>
              <a:rPr lang="uk-UA" sz="2300" b="1" i="1" dirty="0" smtClean="0">
                <a:latin typeface="Georgia" pitchFamily="18" charset="0"/>
              </a:rPr>
              <a:t>діяльність</a:t>
            </a:r>
            <a:r>
              <a:rPr lang="uk-UA" sz="2300" i="1" dirty="0" smtClean="0">
                <a:latin typeface="Georgia" pitchFamily="18" charset="0"/>
              </a:rPr>
              <a:t> учнів, яка спрямована на </a:t>
            </a:r>
            <a:r>
              <a:rPr lang="uk-UA" sz="2300" b="1" i="1" dirty="0" smtClean="0">
                <a:latin typeface="Georgia" pitchFamily="18" charset="0"/>
              </a:rPr>
              <a:t>вдосконалення</a:t>
            </a:r>
            <a:r>
              <a:rPr lang="uk-UA" sz="2300" i="1" dirty="0" smtClean="0">
                <a:latin typeface="Georgia" pitchFamily="18" charset="0"/>
              </a:rPr>
              <a:t> набутих практичних умінь і навичок.</a:t>
            </a:r>
            <a:endParaRPr lang="uk-UA" sz="23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 anchor="ctr">
            <a:normAutofit/>
          </a:bodyPr>
          <a:lstStyle/>
          <a:p>
            <a:pPr algn="ctr"/>
            <a:r>
              <a:rPr lang="uk-UA" sz="3200" b="1" i="1" dirty="0" smtClean="0">
                <a:latin typeface="Georgia" pitchFamily="18" charset="0"/>
              </a:rPr>
              <a:t>Методи навчання біології в 7 класі</a:t>
            </a:r>
            <a:endParaRPr lang="uk-UA" sz="3200" b="1" dirty="0">
              <a:latin typeface="Georgia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571868" y="1142984"/>
          <a:ext cx="5111752" cy="5522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7938"/>
                <a:gridCol w="1277938"/>
                <a:gridCol w="1277938"/>
                <a:gridCol w="1277938"/>
              </a:tblGrid>
              <a:tr h="1576401"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kern="1200" cap="small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Ознаки</a:t>
                      </a:r>
                      <a:endParaRPr lang="uk-UA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kern="1200" cap="small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Клас </a:t>
                      </a:r>
                      <a:r>
                        <a:rPr lang="uk-UA" sz="1800" b="1" i="1" kern="1200" cap="small" dirty="0" err="1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ракопо-дібні</a:t>
                      </a:r>
                      <a:r>
                        <a:rPr lang="uk-UA" sz="1800" b="1" i="1" kern="1200" cap="small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uk-UA" sz="1800" b="1" i="1" kern="1200" cap="small" dirty="0" err="1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річко-вий</a:t>
                      </a:r>
                      <a:r>
                        <a:rPr lang="uk-UA" sz="1800" b="1" i="1" kern="1200" cap="small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рак</a:t>
                      </a:r>
                      <a:endParaRPr lang="uk-UA" dirty="0">
                        <a:latin typeface="Georg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kern="1200" cap="small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Клас </a:t>
                      </a:r>
                      <a:r>
                        <a:rPr lang="uk-UA" sz="1800" b="1" i="1" kern="1200" cap="small" dirty="0" err="1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павуко-подібні</a:t>
                      </a:r>
                      <a:r>
                        <a:rPr lang="uk-UA" sz="1800" b="1" i="1" kern="1200" cap="small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(павук-хрестовик</a:t>
                      </a:r>
                      <a:r>
                        <a:rPr lang="uk-UA" sz="1800" b="1" i="1" kern="1200" cap="sm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1" kern="1200" cap="small" dirty="0" smtClean="0">
                          <a:solidFill>
                            <a:schemeClr val="lt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Клас комахи (хрущ)</a:t>
                      </a:r>
                      <a:endParaRPr lang="uk-UA" dirty="0">
                        <a:latin typeface="Georgia" pitchFamily="18" charset="0"/>
                      </a:endParaRPr>
                    </a:p>
                  </a:txBody>
                  <a:tcPr/>
                </a:tc>
              </a:tr>
              <a:tr h="399574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Відділи тіла</a:t>
                      </a:r>
                      <a:endParaRPr lang="uk-UA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99574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Кількість вусиків</a:t>
                      </a:r>
                      <a:endParaRPr lang="uk-UA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99574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Черевні кінцівки</a:t>
                      </a:r>
                      <a:endParaRPr lang="uk-UA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399574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Органи дихання</a:t>
                      </a:r>
                      <a:endParaRPr lang="uk-UA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99574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Органи виділення</a:t>
                      </a:r>
                      <a:endParaRPr lang="uk-UA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99574">
                <a:tc>
                  <a:txBody>
                    <a:bodyPr/>
                    <a:lstStyle/>
                    <a:p>
                      <a:r>
                        <a:rPr lang="uk-UA" sz="1800" i="1" kern="1200" dirty="0" smtClean="0">
                          <a:solidFill>
                            <a:schemeClr val="dk1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Ротовий апарат</a:t>
                      </a:r>
                      <a:endParaRPr lang="uk-UA" dirty="0"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43230" cy="4691063"/>
          </a:xfrm>
        </p:spPr>
        <p:txBody>
          <a:bodyPr>
            <a:noAutofit/>
          </a:bodyPr>
          <a:lstStyle/>
          <a:p>
            <a:r>
              <a:rPr lang="uk-UA" sz="2100" b="1" i="1" dirty="0" smtClean="0">
                <a:latin typeface="Georgia" pitchFamily="18" charset="0"/>
              </a:rPr>
              <a:t>КОЛЕКТИВНЕ ЗАПОВНЕННЯ ТАБЛИЦІ УЧНЯМИ</a:t>
            </a:r>
            <a:endParaRPr lang="uk-UA" sz="2100" dirty="0" smtClean="0">
              <a:latin typeface="Georgia" pitchFamily="18" charset="0"/>
            </a:endParaRPr>
          </a:p>
          <a:p>
            <a:r>
              <a:rPr lang="uk-UA" sz="2100" i="1" dirty="0" smtClean="0">
                <a:latin typeface="Georgia" pitchFamily="18" charset="0"/>
              </a:rPr>
              <a:t>застосовується </a:t>
            </a:r>
            <a:r>
              <a:rPr lang="uk-UA" sz="2100" i="1" dirty="0" smtClean="0">
                <a:latin typeface="Georgia" pitchFamily="18" charset="0"/>
              </a:rPr>
              <a:t>на уроці з метою закріплення або узагальнення знань. </a:t>
            </a:r>
            <a:endParaRPr lang="uk-UA" sz="2100" i="1" dirty="0" smtClean="0">
              <a:latin typeface="Georgia" pitchFamily="18" charset="0"/>
            </a:endParaRPr>
          </a:p>
          <a:p>
            <a:r>
              <a:rPr lang="uk-UA" sz="2100" i="1" dirty="0" smtClean="0">
                <a:latin typeface="Georgia" pitchFamily="18" charset="0"/>
              </a:rPr>
              <a:t>Він </a:t>
            </a:r>
            <a:r>
              <a:rPr lang="uk-UA" sz="2100" i="1" dirty="0" smtClean="0">
                <a:latin typeface="Georgia" pitchFamily="18" charset="0"/>
              </a:rPr>
              <a:t>дозволяє виділити основний зміст у навчальному матеріалі та оформити його у компактному вигляді</a:t>
            </a:r>
            <a:endParaRPr lang="uk-UA" sz="2100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Екскурсії </a:t>
            </a:r>
            <a:r>
              <a:rPr lang="uk-UA" sz="3600" b="1" i="1" dirty="0" smtClean="0">
                <a:latin typeface="Georgia" pitchFamily="18" charset="0"/>
              </a:rPr>
              <a:t>в 7 класі</a:t>
            </a:r>
            <a:endParaRPr lang="uk-UA" sz="3600" b="1" i="1" dirty="0">
              <a:latin typeface="Georg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uk-UA" i="1" dirty="0" smtClean="0">
                <a:latin typeface="Georgia" pitchFamily="18" charset="0"/>
              </a:rPr>
              <a:t>Різноманітність тварин свого краю</a:t>
            </a:r>
            <a:endParaRPr lang="uk-UA" i="1" dirty="0">
              <a:latin typeface="Georgia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036632"/>
          </a:xfrm>
        </p:spPr>
        <p:txBody>
          <a:bodyPr>
            <a:noAutofit/>
          </a:bodyPr>
          <a:lstStyle/>
          <a:p>
            <a:pPr algn="ctr"/>
            <a:r>
              <a:rPr lang="uk-UA" sz="2000" i="1" dirty="0" smtClean="0">
                <a:latin typeface="Georgia" pitchFamily="18" charset="0"/>
              </a:rPr>
              <a:t>Пристосованість рослин і тварин до сумісного життя в природному угрупованні</a:t>
            </a:r>
            <a:endParaRPr lang="uk-UA" sz="2000" i="1" dirty="0">
              <a:latin typeface="Georgia" pitchFamily="18" charset="0"/>
            </a:endParaRPr>
          </a:p>
        </p:txBody>
      </p:sp>
      <p:pic>
        <p:nvPicPr>
          <p:cNvPr id="14" name="Содержимое 13" descr="imagesNE60WS0J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857752" y="2928934"/>
            <a:ext cx="350046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27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8662" y="3000372"/>
            <a:ext cx="357190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Особливості зоологічних екскурсій в природу</a:t>
            </a:r>
            <a:endParaRPr lang="uk-UA" sz="3200" b="1" dirty="0">
              <a:latin typeface="Georgia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>
              <a:buFont typeface="Wingdings" pitchFamily="2" charset="2"/>
              <a:buChar char="ü"/>
            </a:pPr>
            <a:r>
              <a:rPr lang="uk-UA" b="1" i="1" dirty="0" smtClean="0">
                <a:latin typeface="Georgia" pitchFamily="18" charset="0"/>
              </a:rPr>
              <a:t>різноманіття</a:t>
            </a:r>
            <a:r>
              <a:rPr lang="uk-UA" i="1" dirty="0" smtClean="0">
                <a:latin typeface="Georgia" pitchFamily="18" charset="0"/>
              </a:rPr>
              <a:t> зоологічних </a:t>
            </a:r>
            <a:r>
              <a:rPr lang="uk-UA" b="1" i="1" dirty="0" smtClean="0">
                <a:latin typeface="Georgia" pitchFamily="18" charset="0"/>
              </a:rPr>
              <a:t>об’єктів</a:t>
            </a:r>
            <a:r>
              <a:rPr lang="uk-UA" i="1" dirty="0" smtClean="0">
                <a:latin typeface="Georgia" pitchFamily="18" charset="0"/>
              </a:rPr>
              <a:t>, які можуть зустрітися на екскурсії;</a:t>
            </a:r>
            <a:endParaRPr lang="ru-RU" i="1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i="1" dirty="0" smtClean="0">
                <a:latin typeface="Georgia" pitchFamily="18" charset="0"/>
              </a:rPr>
              <a:t>матеріал</a:t>
            </a:r>
            <a:r>
              <a:rPr lang="uk-UA" i="1" dirty="0" smtClean="0">
                <a:latin typeface="Georgia" pitchFamily="18" charset="0"/>
              </a:rPr>
              <a:t> їх дуже </a:t>
            </a:r>
            <a:r>
              <a:rPr lang="uk-UA" b="1" i="1" dirty="0" smtClean="0">
                <a:latin typeface="Georgia" pitchFamily="18" charset="0"/>
              </a:rPr>
              <a:t>непостійний</a:t>
            </a:r>
            <a:r>
              <a:rPr lang="uk-UA" i="1" dirty="0" smtClean="0">
                <a:latin typeface="Georgia" pitchFamily="18" charset="0"/>
              </a:rPr>
              <a:t> у своєму </a:t>
            </a:r>
            <a:r>
              <a:rPr lang="uk-UA" b="1" i="1" dirty="0" smtClean="0">
                <a:latin typeface="Georgia" pitchFamily="18" charset="0"/>
              </a:rPr>
              <a:t>складі</a:t>
            </a:r>
            <a:r>
              <a:rPr lang="uk-UA" i="1" dirty="0" smtClean="0">
                <a:latin typeface="Georgia" pitchFamily="18" charset="0"/>
              </a:rPr>
              <a:t>;</a:t>
            </a:r>
            <a:endParaRPr lang="ru-RU" i="1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i="1" dirty="0" smtClean="0">
                <a:latin typeface="Georgia" pitchFamily="18" charset="0"/>
              </a:rPr>
              <a:t>необхідність обмежуватися </a:t>
            </a:r>
            <a:r>
              <a:rPr lang="uk-UA" b="1" i="1" dirty="0" smtClean="0">
                <a:latin typeface="Georgia" pitchFamily="18" charset="0"/>
              </a:rPr>
              <a:t>одиничними </a:t>
            </a:r>
            <a:r>
              <a:rPr lang="uk-UA" i="1" dirty="0" smtClean="0">
                <a:latin typeface="Georgia" pitchFamily="18" charset="0"/>
              </a:rPr>
              <a:t>спійманими</a:t>
            </a:r>
            <a:r>
              <a:rPr lang="uk-UA" b="1" i="1" dirty="0" smtClean="0">
                <a:latin typeface="Georgia" pitchFamily="18" charset="0"/>
              </a:rPr>
              <a:t> екземплярами</a:t>
            </a:r>
            <a:r>
              <a:rPr lang="uk-UA" i="1" dirty="0" smtClean="0">
                <a:latin typeface="Georgia" pitchFamily="18" charset="0"/>
              </a:rPr>
              <a:t>;</a:t>
            </a:r>
            <a:endParaRPr lang="ru-RU" i="1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b="1" i="1" dirty="0" smtClean="0">
                <a:latin typeface="Georgia" pitchFamily="18" charset="0"/>
              </a:rPr>
              <a:t>маленькій розмір </a:t>
            </a:r>
            <a:r>
              <a:rPr lang="uk-UA" i="1" dirty="0" smtClean="0">
                <a:latin typeface="Georgia" pitchFamily="18" charset="0"/>
              </a:rPr>
              <a:t>більшості </a:t>
            </a:r>
            <a:r>
              <a:rPr lang="uk-UA" b="1" i="1" dirty="0" smtClean="0">
                <a:latin typeface="Georgia" pitchFamily="18" charset="0"/>
              </a:rPr>
              <a:t>об’єктів</a:t>
            </a:r>
            <a:r>
              <a:rPr lang="uk-UA" i="1" dirty="0" smtClean="0">
                <a:latin typeface="Georgia" pitchFamily="18" charset="0"/>
              </a:rPr>
              <a:t> (комахи);</a:t>
            </a:r>
            <a:endParaRPr lang="ru-RU" i="1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i="1" dirty="0" smtClean="0">
                <a:latin typeface="Georgia" pitchFamily="18" charset="0"/>
              </a:rPr>
              <a:t>деякі </a:t>
            </a:r>
            <a:r>
              <a:rPr lang="uk-UA" b="1" i="1" dirty="0" smtClean="0">
                <a:latin typeface="Georgia" pitchFamily="18" charset="0"/>
              </a:rPr>
              <a:t>об’єкти</a:t>
            </a:r>
            <a:r>
              <a:rPr lang="uk-UA" i="1" dirty="0" smtClean="0">
                <a:latin typeface="Georgia" pitchFamily="18" charset="0"/>
              </a:rPr>
              <a:t> екскурсії </a:t>
            </a:r>
            <a:r>
              <a:rPr lang="uk-UA" b="1" i="1" dirty="0" smtClean="0">
                <a:latin typeface="Georgia" pitchFamily="18" charset="0"/>
              </a:rPr>
              <a:t>не допускають близько</a:t>
            </a:r>
            <a:r>
              <a:rPr lang="uk-UA" i="1" dirty="0" smtClean="0">
                <a:latin typeface="Georgia" pitchFamily="18" charset="0"/>
              </a:rPr>
              <a:t> екскурсантів;</a:t>
            </a:r>
            <a:endParaRPr lang="ru-RU" i="1" dirty="0" smtClean="0">
              <a:latin typeface="Georgia" pitchFamily="18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uk-UA" i="1" dirty="0" smtClean="0">
                <a:latin typeface="Georgia" pitchFamily="18" charset="0"/>
              </a:rPr>
              <a:t>ведуть </a:t>
            </a:r>
            <a:r>
              <a:rPr lang="uk-UA" b="1" i="1" dirty="0" smtClean="0">
                <a:latin typeface="Georgia" pitchFamily="18" charset="0"/>
              </a:rPr>
              <a:t>прихований образ життя</a:t>
            </a:r>
            <a:r>
              <a:rPr lang="uk-UA" i="1" dirty="0" smtClean="0">
                <a:latin typeface="Georgia" pitchFamily="18" charset="0"/>
              </a:rPr>
              <a:t>.</a:t>
            </a:r>
            <a:endParaRPr lang="ru-RU" i="1" dirty="0" smtClean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ДЯКУЮ ЗА УВАГУ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451" r="8451"/>
          <a:stretch>
            <a:fillRect/>
          </a:stretch>
        </p:blipFill>
        <p:spPr>
          <a:xfrm>
            <a:off x="1857356" y="642918"/>
            <a:ext cx="5135580" cy="3602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71472" y="4429132"/>
            <a:ext cx="7715304" cy="1743068"/>
          </a:xfrm>
        </p:spPr>
        <p:txBody>
          <a:bodyPr>
            <a:noAutofit/>
          </a:bodyPr>
          <a:lstStyle/>
          <a:p>
            <a:pPr indent="360363" algn="ctr"/>
            <a:r>
              <a:rPr lang="uk-UA" sz="2200" b="1" i="1" dirty="0">
                <a:latin typeface="Georgia" pitchFamily="18" charset="0"/>
              </a:rPr>
              <a:t>Інтерес</a:t>
            </a:r>
            <a:r>
              <a:rPr lang="uk-UA" sz="2200" i="1" dirty="0">
                <a:latin typeface="Georgia" pitchFamily="18" charset="0"/>
              </a:rPr>
              <a:t> до природи і до тварин зокрема з’являється у людей з </a:t>
            </a:r>
            <a:r>
              <a:rPr lang="uk-UA" sz="2200" b="1" i="1" dirty="0">
                <a:latin typeface="Georgia" pitchFamily="18" charset="0"/>
              </a:rPr>
              <a:t>раннього дитинства</a:t>
            </a:r>
            <a:r>
              <a:rPr lang="uk-UA" sz="2200" i="1" dirty="0">
                <a:latin typeface="Georgia" pitchFamily="18" charset="0"/>
              </a:rPr>
              <a:t>. </a:t>
            </a:r>
            <a:r>
              <a:rPr lang="uk-UA" sz="2200" b="1" i="1" dirty="0">
                <a:latin typeface="Georgia" pitchFamily="18" charset="0"/>
              </a:rPr>
              <a:t>Завдання вчителя </a:t>
            </a:r>
            <a:r>
              <a:rPr lang="uk-UA" sz="2200" i="1" dirty="0">
                <a:latin typeface="Georgia" pitchFamily="18" charset="0"/>
              </a:rPr>
              <a:t>– вдало </a:t>
            </a:r>
            <a:r>
              <a:rPr lang="uk-UA" sz="2200" b="1" i="1" dirty="0">
                <a:latin typeface="Georgia" pitchFamily="18" charset="0"/>
              </a:rPr>
              <a:t>використати</a:t>
            </a:r>
            <a:r>
              <a:rPr lang="uk-UA" sz="2200" i="1" dirty="0">
                <a:latin typeface="Georgia" pitchFamily="18" charset="0"/>
              </a:rPr>
              <a:t> ці знання та </a:t>
            </a:r>
            <a:r>
              <a:rPr lang="uk-UA" sz="2200" b="1" i="1" dirty="0">
                <a:latin typeface="Georgia" pitchFamily="18" charset="0"/>
              </a:rPr>
              <a:t>спрямувати природну цікавість діт</a:t>
            </a:r>
            <a:r>
              <a:rPr lang="uk-UA" sz="2200" i="1" dirty="0">
                <a:latin typeface="Georgia" pitchFamily="18" charset="0"/>
              </a:rPr>
              <a:t>ей на подальше засвоєння навчального матеріалу.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b="1" i="1" dirty="0">
                <a:latin typeface="Georgia" pitchFamily="18" charset="0"/>
              </a:rPr>
              <a:t>Курс біології сьомого класу </a:t>
            </a:r>
            <a:r>
              <a:rPr lang="uk-UA" sz="2800" dirty="0">
                <a:latin typeface="Georgia" pitchFamily="18" charset="0"/>
              </a:rPr>
              <a:t>продовжує та розвиває </a:t>
            </a:r>
            <a:r>
              <a:rPr lang="uk-UA" sz="2800" i="1" dirty="0">
                <a:latin typeface="Georgia" pitchFamily="18" charset="0"/>
              </a:rPr>
              <a:t>функціональний і порівняльний підходи</a:t>
            </a:r>
            <a:endParaRPr lang="uk-UA" sz="2800" dirty="0">
              <a:latin typeface="Georgia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77500" lnSpcReduction="20000"/>
          </a:bodyPr>
          <a:lstStyle/>
          <a:p>
            <a:r>
              <a:rPr lang="uk-UA" sz="3300" i="1" dirty="0">
                <a:latin typeface="Georgia" pitchFamily="18" charset="0"/>
              </a:rPr>
              <a:t>Вступ </a:t>
            </a:r>
            <a:r>
              <a:rPr lang="uk-UA" sz="3300" dirty="0">
                <a:latin typeface="Georgia" pitchFamily="18" charset="0"/>
              </a:rPr>
              <a:t>(орієнтовно 4 години).</a:t>
            </a:r>
            <a:endParaRPr lang="ru-RU" sz="3300" dirty="0">
              <a:latin typeface="Georgia" pitchFamily="18" charset="0"/>
            </a:endParaRPr>
          </a:p>
          <a:p>
            <a:r>
              <a:rPr lang="uk-UA" sz="3300" dirty="0">
                <a:latin typeface="Georgia" pitchFamily="18" charset="0"/>
              </a:rPr>
              <a:t>Тема 1. </a:t>
            </a:r>
            <a:r>
              <a:rPr lang="uk-UA" sz="3300" i="1" dirty="0">
                <a:latin typeface="Georgia" pitchFamily="18" charset="0"/>
              </a:rPr>
              <a:t>Різноманітність тварин</a:t>
            </a:r>
            <a:r>
              <a:rPr lang="uk-UA" sz="3300" dirty="0">
                <a:latin typeface="Georgia" pitchFamily="18" charset="0"/>
              </a:rPr>
              <a:t> (орієнтовно 26 годин).</a:t>
            </a:r>
            <a:endParaRPr lang="ru-RU" sz="3300" dirty="0">
              <a:latin typeface="Georgia" pitchFamily="18" charset="0"/>
            </a:endParaRPr>
          </a:p>
          <a:p>
            <a:r>
              <a:rPr lang="uk-UA" sz="3300" dirty="0">
                <a:latin typeface="Georgia" pitchFamily="18" charset="0"/>
              </a:rPr>
              <a:t>Тема 2. </a:t>
            </a:r>
            <a:r>
              <a:rPr lang="uk-UA" sz="3300" i="1" dirty="0">
                <a:latin typeface="Georgia" pitchFamily="18" charset="0"/>
              </a:rPr>
              <a:t>Процеси життєдіяльності тварин</a:t>
            </a:r>
            <a:r>
              <a:rPr lang="uk-UA" sz="3300" dirty="0">
                <a:latin typeface="Georgia" pitchFamily="18" charset="0"/>
              </a:rPr>
              <a:t> (орієнтовно 16 годин).</a:t>
            </a:r>
            <a:endParaRPr lang="ru-RU" sz="3300" dirty="0">
              <a:latin typeface="Georgia" pitchFamily="18" charset="0"/>
            </a:endParaRPr>
          </a:p>
          <a:p>
            <a:r>
              <a:rPr lang="uk-UA" sz="3300" dirty="0">
                <a:latin typeface="Georgia" pitchFamily="18" charset="0"/>
              </a:rPr>
              <a:t>Тема 3. </a:t>
            </a:r>
            <a:r>
              <a:rPr lang="uk-UA" sz="3300" i="1" dirty="0">
                <a:latin typeface="Georgia" pitchFamily="18" charset="0"/>
              </a:rPr>
              <a:t>Поведінка тварин</a:t>
            </a:r>
            <a:r>
              <a:rPr lang="uk-UA" sz="3300" dirty="0">
                <a:latin typeface="Georgia" pitchFamily="18" charset="0"/>
              </a:rPr>
              <a:t> (орієнтовно 10 годин).</a:t>
            </a:r>
            <a:endParaRPr lang="ru-RU" sz="3300" dirty="0">
              <a:latin typeface="Georgia" pitchFamily="18" charset="0"/>
            </a:endParaRPr>
          </a:p>
          <a:p>
            <a:r>
              <a:rPr lang="uk-UA" sz="3300" dirty="0">
                <a:latin typeface="Georgia" pitchFamily="18" charset="0"/>
              </a:rPr>
              <a:t>Тема 4. </a:t>
            </a:r>
            <a:r>
              <a:rPr lang="uk-UA" sz="3300" i="1" dirty="0">
                <a:latin typeface="Georgia" pitchFamily="18" charset="0"/>
              </a:rPr>
              <a:t>Організми і середовища існування</a:t>
            </a:r>
            <a:r>
              <a:rPr lang="uk-UA" sz="3300" dirty="0">
                <a:latin typeface="Georgia" pitchFamily="18" charset="0"/>
              </a:rPr>
              <a:t> (орієнтовно 6 годин).</a:t>
            </a:r>
            <a:endParaRPr lang="ru-RU" sz="3300" dirty="0">
              <a:latin typeface="Georgia" pitchFamily="18" charset="0"/>
            </a:endParaRPr>
          </a:p>
          <a:p>
            <a:r>
              <a:rPr lang="uk-UA" sz="3300" i="1" dirty="0">
                <a:latin typeface="Georgia" pitchFamily="18" charset="0"/>
              </a:rPr>
              <a:t>Узагальнення</a:t>
            </a:r>
            <a:r>
              <a:rPr lang="uk-UA" sz="3300" dirty="0">
                <a:latin typeface="Georgia" pitchFamily="18" charset="0"/>
              </a:rPr>
              <a:t> (орієнтовно 2 години).</a:t>
            </a:r>
            <a:endParaRPr lang="ru-RU" sz="3300" dirty="0">
              <a:latin typeface="Georgia" pitchFamily="18" charset="0"/>
            </a:endParaRPr>
          </a:p>
          <a:p>
            <a:pPr indent="376238">
              <a:buNone/>
            </a:pPr>
            <a:r>
              <a:rPr lang="uk-UA" sz="3300" i="1" dirty="0">
                <a:latin typeface="Georgia" pitchFamily="18" charset="0"/>
              </a:rPr>
              <a:t>Всього 70 годин – 2 години на тиждень, із них 6 годин – резервні.</a:t>
            </a:r>
            <a:endParaRPr lang="ru-RU" sz="3300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Вступ</a:t>
            </a:r>
            <a:endParaRPr lang="uk-UA" sz="3600" b="1" i="1" dirty="0">
              <a:latin typeface="Georgia" pitchFamily="18" charset="0"/>
            </a:endParaRPr>
          </a:p>
        </p:txBody>
      </p:sp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285860"/>
            <a:ext cx="6858048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i="1" dirty="0">
                <a:latin typeface="Georgia" pitchFamily="18" charset="0"/>
              </a:rPr>
              <a:t>Т</a:t>
            </a:r>
            <a:r>
              <a:rPr lang="uk-UA" sz="3600" i="1" dirty="0" smtClean="0">
                <a:latin typeface="Georgia" pitchFamily="18" charset="0"/>
              </a:rPr>
              <a:t>ема 1. Різноманітність тварин</a:t>
            </a:r>
            <a:r>
              <a:rPr lang="uk-UA" sz="3600" dirty="0" smtClean="0">
                <a:latin typeface="Georgia" pitchFamily="18" charset="0"/>
              </a:rPr>
              <a:t> </a:t>
            </a:r>
            <a:endParaRPr lang="uk-UA" sz="36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3300" i="1" dirty="0">
                <a:latin typeface="Georgia" pitchFamily="18" charset="0"/>
              </a:rPr>
              <a:t>Кишковопорожнинні.</a:t>
            </a:r>
            <a:endParaRPr lang="ru-RU" sz="3300" dirty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3300" i="1" dirty="0">
                <a:latin typeface="Georgia" pitchFamily="18" charset="0"/>
              </a:rPr>
              <a:t>Кільчасті черви.</a:t>
            </a:r>
            <a:endParaRPr lang="ru-RU" sz="3300" dirty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3300" i="1" dirty="0">
                <a:latin typeface="Georgia" pitchFamily="18" charset="0"/>
              </a:rPr>
              <a:t>Членистоногі.</a:t>
            </a:r>
            <a:endParaRPr lang="ru-RU" sz="3300" dirty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3300" i="1" dirty="0">
                <a:latin typeface="Georgia" pitchFamily="18" charset="0"/>
              </a:rPr>
              <a:t>Молюски.</a:t>
            </a:r>
            <a:endParaRPr lang="ru-RU" sz="3300" dirty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3300" i="1" dirty="0">
                <a:latin typeface="Georgia" pitchFamily="18" charset="0"/>
              </a:rPr>
              <a:t>Паразитичні безхребетні тварини.</a:t>
            </a:r>
            <a:endParaRPr lang="ru-RU" sz="3300" dirty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3300" i="1" dirty="0">
                <a:latin typeface="Georgia" pitchFamily="18" charset="0"/>
              </a:rPr>
              <a:t>Риби.</a:t>
            </a:r>
            <a:endParaRPr lang="ru-RU" sz="3300" dirty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3300" i="1" dirty="0">
                <a:latin typeface="Georgia" pitchFamily="18" charset="0"/>
              </a:rPr>
              <a:t>Амфібії.</a:t>
            </a:r>
            <a:endParaRPr lang="ru-RU" sz="3300" dirty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3300" i="1" dirty="0">
                <a:latin typeface="Georgia" pitchFamily="18" charset="0"/>
              </a:rPr>
              <a:t>Рептилії.</a:t>
            </a:r>
            <a:endParaRPr lang="ru-RU" sz="3300" dirty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3300" i="1" dirty="0">
                <a:latin typeface="Georgia" pitchFamily="18" charset="0"/>
              </a:rPr>
              <a:t>Птахи.</a:t>
            </a:r>
            <a:endParaRPr lang="ru-RU" sz="3300" dirty="0">
              <a:latin typeface="Georgia" pitchFamily="18" charset="0"/>
            </a:endParaRPr>
          </a:p>
          <a:p>
            <a:pPr marL="630238" lvl="0" indent="-630238">
              <a:buFont typeface="Wingdings" pitchFamily="2" charset="2"/>
              <a:buChar char="v"/>
              <a:tabLst>
                <a:tab pos="630238" algn="l"/>
              </a:tabLst>
            </a:pPr>
            <a:r>
              <a:rPr lang="uk-UA" sz="3300" i="1" dirty="0">
                <a:latin typeface="Georgia" pitchFamily="18" charset="0"/>
              </a:rPr>
              <a:t>Ссавці</a:t>
            </a:r>
            <a:r>
              <a:rPr lang="uk-UA" sz="3300" dirty="0">
                <a:latin typeface="Georgia" pitchFamily="18" charset="0"/>
              </a:rPr>
              <a:t>.</a:t>
            </a:r>
            <a:endParaRPr lang="ru-RU" sz="3300" dirty="0">
              <a:latin typeface="Georgia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uk-UA" sz="3600" b="0" i="1" dirty="0" smtClean="0">
                <a:latin typeface="Georgia" pitchFamily="18" charset="0"/>
              </a:rPr>
              <a:t>Тема 1. </a:t>
            </a:r>
            <a:r>
              <a:rPr lang="uk-UA" sz="3500" b="1" i="1" dirty="0" smtClean="0">
                <a:latin typeface="Georgia" pitchFamily="18" charset="0"/>
              </a:rPr>
              <a:t>Різноманітність тварин</a:t>
            </a:r>
            <a:r>
              <a:rPr lang="uk-UA" sz="3500" b="1" dirty="0" smtClean="0">
                <a:latin typeface="Georgia" pitchFamily="18" charset="0"/>
              </a:rPr>
              <a:t> </a:t>
            </a:r>
            <a:endParaRPr lang="uk-UA" sz="3500" b="1" dirty="0"/>
          </a:p>
        </p:txBody>
      </p:sp>
      <p:pic>
        <p:nvPicPr>
          <p:cNvPr id="7" name="Содержимое 6" descr="1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3643338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4500562" y="1285860"/>
            <a:ext cx="4186238" cy="3900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000" b="1" i="1" dirty="0">
                <a:latin typeface="Georgia" pitchFamily="18" charset="0"/>
              </a:rPr>
              <a:t>Специфікою методики навчання </a:t>
            </a:r>
            <a:r>
              <a:rPr lang="uk-UA" sz="2000" i="1" dirty="0">
                <a:latin typeface="Georgia" pitchFamily="18" charset="0"/>
              </a:rPr>
              <a:t>цієї теми є </a:t>
            </a:r>
            <a:r>
              <a:rPr lang="uk-UA" sz="2000" b="1" i="1" dirty="0">
                <a:latin typeface="Georgia" pitchFamily="18" charset="0"/>
              </a:rPr>
              <a:t>вивчення</a:t>
            </a:r>
            <a:r>
              <a:rPr lang="uk-UA" sz="2000" i="1" dirty="0">
                <a:latin typeface="Georgia" pitchFamily="18" charset="0"/>
              </a:rPr>
              <a:t> тільки </a:t>
            </a:r>
            <a:r>
              <a:rPr lang="uk-UA" sz="2000" b="1" i="1" dirty="0">
                <a:latin typeface="Georgia" pitchFamily="18" charset="0"/>
              </a:rPr>
              <a:t>визначальних ознак будови</a:t>
            </a:r>
            <a:r>
              <a:rPr lang="uk-UA" sz="2000" i="1" dirty="0">
                <a:latin typeface="Georgia" pitchFamily="18" charset="0"/>
              </a:rPr>
              <a:t>, </a:t>
            </a:r>
            <a:r>
              <a:rPr lang="uk-UA" sz="2000" b="1" i="1" dirty="0">
                <a:latin typeface="Georgia" pitchFamily="18" charset="0"/>
              </a:rPr>
              <a:t>способу життя</a:t>
            </a:r>
            <a:r>
              <a:rPr lang="uk-UA" sz="2000" i="1" dirty="0">
                <a:latin typeface="Georgia" pitchFamily="18" charset="0"/>
              </a:rPr>
              <a:t>, </a:t>
            </a:r>
            <a:r>
              <a:rPr lang="uk-UA" sz="2000" b="1" i="1" dirty="0">
                <a:latin typeface="Georgia" pitchFamily="18" charset="0"/>
              </a:rPr>
              <a:t>різноманітності</a:t>
            </a:r>
            <a:r>
              <a:rPr lang="uk-UA" sz="2000" i="1" dirty="0">
                <a:latin typeface="Georgia" pitchFamily="18" charset="0"/>
              </a:rPr>
              <a:t>, </a:t>
            </a:r>
            <a:r>
              <a:rPr lang="uk-UA" sz="2000" b="1" i="1" dirty="0">
                <a:latin typeface="Georgia" pitchFamily="18" charset="0"/>
              </a:rPr>
              <a:t>ролі</a:t>
            </a:r>
            <a:r>
              <a:rPr lang="uk-UA" sz="2000" i="1" dirty="0">
                <a:latin typeface="Georgia" pitchFamily="18" charset="0"/>
              </a:rPr>
              <a:t> у </a:t>
            </a:r>
            <a:r>
              <a:rPr lang="uk-UA" sz="2000" b="1" i="1" dirty="0">
                <a:latin typeface="Georgia" pitchFamily="18" charset="0"/>
              </a:rPr>
              <a:t>природі</a:t>
            </a:r>
            <a:r>
              <a:rPr lang="uk-UA" sz="2000" i="1" dirty="0">
                <a:latin typeface="Georgia" pitchFamily="18" charset="0"/>
              </a:rPr>
              <a:t> та </a:t>
            </a:r>
            <a:r>
              <a:rPr lang="uk-UA" sz="2000" b="1" i="1" dirty="0">
                <a:latin typeface="Georgia" pitchFamily="18" charset="0"/>
              </a:rPr>
              <a:t>житті людини </a:t>
            </a:r>
            <a:r>
              <a:rPr lang="uk-UA" sz="2000" i="1" dirty="0">
                <a:latin typeface="Georgia" pitchFamily="18" charset="0"/>
              </a:rPr>
              <a:t>тварин основних груп. Розкриваються способи </a:t>
            </a:r>
            <a:r>
              <a:rPr lang="uk-UA" sz="2000" b="1" i="1" dirty="0">
                <a:latin typeface="Georgia" pitchFamily="18" charset="0"/>
              </a:rPr>
              <a:t>класифікації</a:t>
            </a:r>
            <a:r>
              <a:rPr lang="uk-UA" sz="2000" i="1" dirty="0">
                <a:latin typeface="Georgia" pitchFamily="18" charset="0"/>
              </a:rPr>
              <a:t> тварин: за середовищем існування, способом пересування, способом життя тощо. Значну увагу приділено формуванню знань про </a:t>
            </a:r>
            <a:r>
              <a:rPr lang="uk-UA" sz="2000" b="1" i="1" dirty="0">
                <a:latin typeface="Georgia" pitchFamily="18" charset="0"/>
              </a:rPr>
              <a:t>пристосування організмів до середовищ існування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i="1" dirty="0" smtClean="0">
                <a:latin typeface="Georgia" pitchFamily="18" charset="0"/>
              </a:rPr>
              <a:t>Тема 2. </a:t>
            </a:r>
            <a:r>
              <a:rPr lang="uk-UA" sz="3600" b="1" i="1" dirty="0" smtClean="0">
                <a:latin typeface="Georgia" pitchFamily="18" charset="0"/>
              </a:rPr>
              <a:t>Процеси </a:t>
            </a:r>
            <a:r>
              <a:rPr lang="uk-UA" sz="3600" b="1" i="1" dirty="0">
                <a:latin typeface="Georgia" pitchFamily="18" charset="0"/>
              </a:rPr>
              <a:t>життєдіяльності </a:t>
            </a:r>
            <a:r>
              <a:rPr lang="uk-UA" sz="3600" b="1" i="1" dirty="0" smtClean="0">
                <a:latin typeface="Georgia" pitchFamily="18" charset="0"/>
              </a:rPr>
              <a:t>тварин</a:t>
            </a:r>
            <a:r>
              <a:rPr lang="uk-UA" sz="3600" b="1" dirty="0" smtClean="0">
                <a:latin typeface="Georgia" pitchFamily="18" charset="0"/>
              </a:rPr>
              <a:t> 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7" name="Содержимое 6" descr="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571612"/>
            <a:ext cx="6429420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i="1" dirty="0" smtClean="0">
                <a:latin typeface="Georgia" pitchFamily="18" charset="0"/>
              </a:rPr>
              <a:t>Тема 3. </a:t>
            </a:r>
            <a:r>
              <a:rPr lang="uk-UA" sz="3600" b="1" i="1" dirty="0" smtClean="0">
                <a:latin typeface="Georgia" pitchFamily="18" charset="0"/>
              </a:rPr>
              <a:t>Поведінка тварин</a:t>
            </a:r>
            <a:endParaRPr lang="uk-UA" sz="3600" b="1" dirty="0">
              <a:latin typeface="Georgia" pitchFamily="18" charset="0"/>
            </a:endParaRPr>
          </a:p>
        </p:txBody>
      </p:sp>
      <p:pic>
        <p:nvPicPr>
          <p:cNvPr id="4" name="Содержимое 3" descr="1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714488"/>
            <a:ext cx="6286544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1017</Words>
  <Application>Microsoft Office PowerPoint</Application>
  <PresentationFormat>Экран (4:3)</PresentationFormat>
  <Paragraphs>117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МЕТОДИКА НАВЧАННЯ БІОЛОГІЇ В 7 КЛАСІ</vt:lpstr>
      <vt:lpstr>Слайд 2</vt:lpstr>
      <vt:lpstr>Слайд 3</vt:lpstr>
      <vt:lpstr>Курс біології сьомого класу продовжує та розвиває функціональний і порівняльний підходи</vt:lpstr>
      <vt:lpstr>Вступ</vt:lpstr>
      <vt:lpstr>Тема 1. Різноманітність тварин </vt:lpstr>
      <vt:lpstr>Тема 1. Різноманітність тварин </vt:lpstr>
      <vt:lpstr>Тема 2. Процеси життєдіяльності тварин </vt:lpstr>
      <vt:lpstr>Тема 3. Поведінка тварин</vt:lpstr>
      <vt:lpstr>Тема 4. Організми і середовище існування</vt:lpstr>
      <vt:lpstr>Основні завдання, що реалізують-ся на уроках біології в 7 класі </vt:lpstr>
      <vt:lpstr>Природні наочні засоби навчання</vt:lpstr>
      <vt:lpstr>Методи навчання біології в 7 класі </vt:lpstr>
      <vt:lpstr>Методи навчання біології в 7 класі </vt:lpstr>
      <vt:lpstr>Методи навчання біології в 7 класі </vt:lpstr>
      <vt:lpstr>Методика демонстрації живого об’єкта включає наступні вимоги</vt:lpstr>
      <vt:lpstr>Методика демонстрації живого об’єкта включає наступні вимоги</vt:lpstr>
      <vt:lpstr>Керівництво вчителя за самостійними спостереженнями учнів передбачає: </vt:lpstr>
      <vt:lpstr>Самостійне спостереження учнів за тваринами</vt:lpstr>
      <vt:lpstr>Самостійне спостереження з метою визначення ознак нічних хижаків у особливостях будови і поведінки домашньої кішки</vt:lpstr>
      <vt:lpstr>Методи навчання біології в 7 класі </vt:lpstr>
      <vt:lpstr>Методи навчання біології в 7 класі </vt:lpstr>
      <vt:lpstr>Методи навчання біології в 7 класі</vt:lpstr>
      <vt:lpstr>Методи навчання біології в 7 класі</vt:lpstr>
      <vt:lpstr>Методи навчання біології в 7 класі</vt:lpstr>
      <vt:lpstr>Екскурсії в 7 класі</vt:lpstr>
      <vt:lpstr>Особливості зоологічних екскурсій в природу</vt:lpstr>
      <vt:lpstr>ДЯКУЮ ЗА УВАГУ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МЕТОДИКА НАВЧАННЯ БІОЛОГІЇ В 7 КЛАСІ</dc:title>
  <dc:creator>User</dc:creator>
  <cp:lastModifiedBy>User</cp:lastModifiedBy>
  <cp:revision>59</cp:revision>
  <dcterms:created xsi:type="dcterms:W3CDTF">2019-03-17T11:09:23Z</dcterms:created>
  <dcterms:modified xsi:type="dcterms:W3CDTF">2019-03-17T21:58:06Z</dcterms:modified>
</cp:coreProperties>
</file>