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6" r:id="rId6"/>
    <p:sldId id="261" r:id="rId7"/>
    <p:sldId id="263" r:id="rId8"/>
    <p:sldId id="259" r:id="rId9"/>
    <p:sldId id="257" r:id="rId10"/>
    <p:sldId id="260" r:id="rId11"/>
    <p:sldId id="268" r:id="rId12"/>
    <p:sldId id="267" r:id="rId13"/>
    <p:sldId id="272" r:id="rId14"/>
    <p:sldId id="271" r:id="rId15"/>
    <p:sldId id="270" r:id="rId16"/>
    <p:sldId id="269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345638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ЕЛЕКТРОННЕ ВРЯДУВАННЯ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5739112" cy="42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0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Електронна демократія та електронна держава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Електронна демократія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елементи електронної демократії: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Сектори та інструменти електронної демократії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Процес та етапи становлення електронної демократії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3164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99592" y="-38860"/>
            <a:ext cx="7848872" cy="684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демократія</a:t>
            </a:r>
            <a:r>
              <a:rPr lang="ru-RU" dirty="0"/>
              <a:t> (е-</a:t>
            </a:r>
            <a:r>
              <a:rPr lang="ru-RU" dirty="0" err="1"/>
              <a:t>демократія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052736"/>
            <a:ext cx="7560840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FFFF00"/>
                </a:solidFill>
              </a:rPr>
              <a:t>Сьогодні в Україні реалізовані наступні елементи електронної демократії: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електронне законодавство у частині публікування </a:t>
            </a:r>
            <a:r>
              <a:rPr lang="uk-UA" sz="2000" dirty="0" err="1" smtClean="0">
                <a:solidFill>
                  <a:srgbClr val="FFFF00"/>
                </a:solidFill>
              </a:rPr>
              <a:t>нормативноправових</a:t>
            </a:r>
            <a:r>
              <a:rPr lang="uk-UA" sz="2000" dirty="0" smtClean="0">
                <a:solidFill>
                  <a:srgbClr val="FFFF00"/>
                </a:solidFill>
              </a:rPr>
              <a:t> актів після їх реєстрації та прийняття на офіційному сайті Верховної Ради;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електронний суд як Єдиний державний реєстр судових рішень та оперативний обмін інформацією в електронному вигляді між судовими установами;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 електронні звернення, консультації та анкетування (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електронні портали, такі як «Електронна митниця» та «Веб-портал державних </a:t>
            </a:r>
            <a:r>
              <a:rPr lang="uk-UA" sz="2000" dirty="0" err="1" smtClean="0">
                <a:solidFill>
                  <a:srgbClr val="FFFF00"/>
                </a:solidFill>
              </a:rPr>
              <a:t>закупівель</a:t>
            </a:r>
            <a:r>
              <a:rPr lang="uk-UA" sz="2000" dirty="0" smtClean="0">
                <a:solidFill>
                  <a:srgbClr val="FFFF00"/>
                </a:solidFill>
              </a:rPr>
              <a:t>»;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веб-сайти органів влади;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локальні портали адміністративних послуг;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різноманітні онлайн ініціативи неурядових організацій</a:t>
            </a:r>
            <a:endParaRPr lang="uk-UA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63708" y="260648"/>
            <a:ext cx="820891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Сектори</a:t>
            </a:r>
            <a:r>
              <a:rPr lang="ru-RU" dirty="0"/>
              <a:t> та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39552" y="90872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Е-парламент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-147421" y="5300825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консультація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3419872" y="136592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законодавство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687616" y="198884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4328503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голосування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39719" y="2435843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середовище</a:t>
            </a:r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2699792" y="2912903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Е-</a:t>
            </a:r>
            <a:r>
              <a:rPr lang="ru-RU" dirty="0" err="1" smtClean="0"/>
              <a:t>посередництво</a:t>
            </a:r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>
            <a:off x="112439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вибори</a:t>
            </a:r>
            <a:r>
              <a:rPr lang="ru-RU" dirty="0"/>
              <a:t>, е-</a:t>
            </a:r>
            <a:r>
              <a:rPr lang="ru-RU" dirty="0" err="1"/>
              <a:t>референдуми</a:t>
            </a:r>
            <a:r>
              <a:rPr lang="ru-RU" dirty="0"/>
              <a:t> та е-</a:t>
            </a:r>
            <a:r>
              <a:rPr lang="ru-RU" dirty="0" err="1"/>
              <a:t>ініціативи</a:t>
            </a:r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>
            <a:off x="216316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агітація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13" name="Овал 12"/>
          <p:cNvSpPr/>
          <p:nvPr/>
        </p:nvSpPr>
        <p:spPr>
          <a:xfrm>
            <a:off x="1979712" y="5782907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ініціативи</a:t>
            </a:r>
            <a:endParaRPr lang="uk-UA" dirty="0"/>
          </a:p>
        </p:txBody>
      </p:sp>
      <p:sp>
        <p:nvSpPr>
          <p:cNvPr id="14" name="Овал 13"/>
          <p:cNvSpPr/>
          <p:nvPr/>
        </p:nvSpPr>
        <p:spPr>
          <a:xfrm>
            <a:off x="4139952" y="5325707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звернення</a:t>
            </a:r>
            <a:endParaRPr lang="uk-UA" dirty="0"/>
          </a:p>
        </p:txBody>
      </p:sp>
      <p:sp>
        <p:nvSpPr>
          <p:cNvPr id="15" name="Овал 14"/>
          <p:cNvSpPr/>
          <p:nvPr/>
        </p:nvSpPr>
        <p:spPr>
          <a:xfrm>
            <a:off x="644420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підрахунок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та е-</a:t>
            </a:r>
            <a:r>
              <a:rPr lang="ru-RU" dirty="0" err="1"/>
              <a:t>опитування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48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650557" y="32760"/>
            <a:ext cx="39959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41465" y="1184888"/>
            <a:ext cx="28083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охоплення</a:t>
            </a:r>
            <a:r>
              <a:rPr lang="ru-RU" dirty="0"/>
              <a:t>,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541565"/>
            <a:ext cx="46085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включення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4581128"/>
            <a:ext cx="655272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Е-партнерство 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2339752" y="3645024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консультування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5724128" y="3645024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е-участь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6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748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щодо розвитку інформаційного суспільства та 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ержавне управління реалізацією системи </a:t>
            </a: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щодо оцінювання розвитку інформаційного суспільства та електронного урядування</a:t>
            </a:r>
            <a:endPara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2849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</a:p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та державне управління розвитком інформаційного суспільства та електронного урядування</a:t>
            </a:r>
            <a:endParaRPr lang="uk-U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1.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та особливості системи електронного урядування</a:t>
            </a:r>
            <a:r>
              <a:rPr lang="uk-UA" sz="3200" dirty="0"/>
              <a:t>.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Визначення </a:t>
            </a:r>
            <a:r>
              <a:rPr lang="uk-UA" sz="3200" dirty="0"/>
              <a:t>та сутність системи електронного урядування.	 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Концептуальні засади системи електронного урядування.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Специфіка </a:t>
            </a:r>
            <a:r>
              <a:rPr lang="uk-UA" sz="3200" dirty="0"/>
              <a:t>визначення системи електронного урядування</a:t>
            </a:r>
            <a:r>
              <a:rPr lang="uk-UA" sz="3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Передумови </a:t>
            </a:r>
            <a:r>
              <a:rPr lang="uk-UA" sz="3200" dirty="0"/>
              <a:t>становлення державної політики.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Політико </a:t>
            </a:r>
            <a:r>
              <a:rPr lang="uk-UA" sz="3200" dirty="0"/>
              <a:t>- управлінські основи системи електронного урядування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8263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3002" y="61180"/>
            <a:ext cx="917700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 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демократія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уряд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</a:t>
            </a:r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 електронного уряду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послуги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суспільство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середовище </a:t>
            </a:r>
            <a:r>
              <a:rPr lang="uk-UA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 </a:t>
            </a:r>
            <a:r>
              <a:rPr lang="uk-UA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</a:t>
            </a:r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42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Історія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виникнення</a:t>
            </a:r>
            <a:r>
              <a:rPr lang="ru-RU" sz="4000" dirty="0">
                <a:solidFill>
                  <a:srgbClr val="FF0000"/>
                </a:solidFill>
              </a:rPr>
              <a:t> е-</a:t>
            </a:r>
            <a:r>
              <a:rPr lang="ru-RU" sz="4000" dirty="0" err="1">
                <a:solidFill>
                  <a:srgbClr val="FF0000"/>
                </a:solidFill>
              </a:rPr>
              <a:t>урядування</a:t>
            </a:r>
            <a:endParaRPr lang="uk-UA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30" y="112474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управління (е- управління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е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, „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уряд― („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Government-on-line― (GOL)).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44" y="2427551"/>
            <a:ext cx="91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„Electronic Government―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„e-Government―.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221088"/>
            <a:ext cx="588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електронне урядування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―. С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1078" y="1832630"/>
            <a:ext cx="288954" cy="732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571078" y="2889216"/>
            <a:ext cx="288954" cy="1331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571078" y="4682753"/>
            <a:ext cx="288954" cy="1194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213795" y="5877271"/>
            <a:ext cx="8714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(альтернатива: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 державності, громадянського суспільства)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87824" y="374367"/>
            <a:ext cx="33123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Умови творення системи електронного врядування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755576" y="1484784"/>
            <a:ext cx="280831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Інтернет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940152" y="1340768"/>
            <a:ext cx="28803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Законодавче регулювання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5940152" y="3258019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Технічні засоби та можливості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659307" y="3246365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Інформаційно -програмне середовище (ІПС)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659307" y="494116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Можливість роботи у  ІПС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5940152" y="497107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Володіння навичками роботи у ІПС</a:t>
            </a:r>
            <a:endParaRPr lang="uk-UA" dirty="0"/>
          </a:p>
        </p:txBody>
      </p:sp>
      <p:sp>
        <p:nvSpPr>
          <p:cNvPr id="9" name="Стрелка вниз 8"/>
          <p:cNvSpPr/>
          <p:nvPr/>
        </p:nvSpPr>
        <p:spPr>
          <a:xfrm rot="3698902">
            <a:off x="2317032" y="861693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8998729">
            <a:off x="6404917" y="767029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8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47521"/>
              </p:ext>
            </p:extLst>
          </p:nvPr>
        </p:nvGraphicFramePr>
        <p:xfrm>
          <a:off x="323528" y="332656"/>
          <a:ext cx="8352928" cy="357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Державно-управлінський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Адміністративний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Вищі органи влади</a:t>
                      </a:r>
                    </a:p>
                    <a:p>
                      <a:pPr algn="ctr"/>
                      <a:r>
                        <a:rPr lang="uk-UA" dirty="0" smtClean="0"/>
                        <a:t>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Державні органи та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органи врядування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представництва центральних органів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представницькі органи влади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Громадськість, особистість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3528" y="4077072"/>
            <a:ext cx="1440160" cy="122413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>
                <a:solidFill>
                  <a:srgbClr val="FF0000"/>
                </a:solidFill>
              </a:rPr>
              <a:t>Держава</a:t>
            </a: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4689140"/>
            <a:ext cx="1440160" cy="1224136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rgbClr val="FF0000"/>
              </a:solidFill>
            </a:endParaRPr>
          </a:p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Особистість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077072"/>
            <a:ext cx="1440160" cy="1224136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Суспільство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75856" y="4005064"/>
            <a:ext cx="5400600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Державоцентриська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8" name="Волна 7"/>
          <p:cNvSpPr/>
          <p:nvPr/>
        </p:nvSpPr>
        <p:spPr>
          <a:xfrm>
            <a:off x="4450935" y="4977172"/>
            <a:ext cx="422552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Менеджеріальна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9" name="Волна 8"/>
          <p:cNvSpPr/>
          <p:nvPr/>
        </p:nvSpPr>
        <p:spPr>
          <a:xfrm>
            <a:off x="5531055" y="5913276"/>
            <a:ext cx="314540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Соціально-орієнтована модель ДУ+ДП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148064" y="-8950"/>
            <a:ext cx="3809750" cy="3448778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8829889">
            <a:off x="3442403" y="2602144"/>
            <a:ext cx="2017064" cy="691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606708">
            <a:off x="3020082" y="1130145"/>
            <a:ext cx="2138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01607" y="3315124"/>
            <a:ext cx="70835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1714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5205203" cy="34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us\Desktop\завантаженн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79688" cy="37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363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ЕЛЕКТРОННЕ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ВРЯДУВАННЯ</dc:title>
  <dc:creator>asus</dc:creator>
  <cp:lastModifiedBy>asus</cp:lastModifiedBy>
  <cp:revision>40</cp:revision>
  <dcterms:created xsi:type="dcterms:W3CDTF">2023-03-01T07:29:54Z</dcterms:created>
  <dcterms:modified xsi:type="dcterms:W3CDTF">2023-03-22T06:16:32Z</dcterms:modified>
</cp:coreProperties>
</file>