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5315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7030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35657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5928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92094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86401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05704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36966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8991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25475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4617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6459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8337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781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6830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5881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8168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215FC31-DAF3-49B3-AFF1-F2014C8E984C}" type="datetimeFigureOut">
              <a:rPr lang="ru-UA" smtClean="0"/>
              <a:t>13.10.2024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FA5D3-7CB2-4A49-A609-D5641D60756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501728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2507C6-F6B9-417A-B9B6-344667F3F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1436801"/>
          </a:xfrm>
        </p:spPr>
        <p:txBody>
          <a:bodyPr/>
          <a:lstStyle/>
          <a:p>
            <a:pPr indent="450215">
              <a:lnSpc>
                <a:spcPct val="150000"/>
              </a:lnSpc>
              <a:spcAft>
                <a:spcPts val="800"/>
              </a:spcAft>
            </a:pPr>
            <a:r>
              <a:rPr lang="uk-UA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 вивчення курсу ви </a:t>
            </a:r>
            <a:r>
              <a:rPr lang="uk-UA" sz="2000" b="1" dirty="0" err="1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вмітемете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ru-UA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UA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UA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F51C4D-F6D9-4BBD-AC79-1077575DF1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2026763"/>
            <a:ext cx="8825658" cy="3612037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endParaRPr lang="uk-UA" sz="180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uk-UA" sz="18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створювати </a:t>
            </a:r>
            <a:r>
              <a:rPr lang="uk-UA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відеоконтент</a:t>
            </a: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різних платформ,</a:t>
            </a:r>
            <a:endParaRPr lang="ru-UA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створювати </a:t>
            </a:r>
            <a:r>
              <a:rPr lang="uk-UA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відеоконтент</a:t>
            </a: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різних форматів,</a:t>
            </a:r>
            <a:endParaRPr lang="ru-UA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редагувати </a:t>
            </a:r>
            <a:r>
              <a:rPr lang="uk-UA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відеоконтент</a:t>
            </a: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монтажних програмах ПК,</a:t>
            </a:r>
            <a:endParaRPr lang="ru-UA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застосовувати мобільні застосунки для обробки власного аудіовізуального продукту,</a:t>
            </a:r>
            <a:endParaRPr lang="ru-UA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самостійно працювати на всіх етапах </a:t>
            </a:r>
            <a:r>
              <a:rPr lang="uk-UA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телепродакшну</a:t>
            </a: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UA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91223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F93B8-6564-4947-888C-0E65D71B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800" b="1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 ж під час опанування курсу ви дізнаєтеся про таке</a:t>
            </a:r>
            <a:r>
              <a:rPr lang="uk-UA" sz="1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ru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UA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A6531D-C687-43EF-BDE5-DC107E35F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16058"/>
            <a:ext cx="8946541" cy="5032341"/>
          </a:xfrm>
        </p:spPr>
        <p:txBody>
          <a:bodyPr/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перші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телероботи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світі і технологія їх створення,</a:t>
            </a:r>
            <a:endParaRPr lang="ru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нелінійне виробництво на ТБ періоду УРСР</a:t>
            </a:r>
            <a:r>
              <a:rPr lang="ru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цифровізація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виробничих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</a:t>
            </a:r>
            <a:r>
              <a:rPr lang="ru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цесів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конвергенція редакцій</a:t>
            </a:r>
            <a:r>
              <a:rPr lang="ru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технологічні зміни у виробництві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медіаконтенту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із появою мобільних застосунків (мобільна журналістика), </a:t>
            </a:r>
            <a:endParaRPr lang="ru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 медіа і їх вплив на</a:t>
            </a:r>
            <a:r>
              <a:rPr lang="ru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виробництво</a:t>
            </a:r>
            <a:r>
              <a:rPr lang="ru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ефірного</a:t>
            </a:r>
            <a:r>
              <a:rPr lang="ru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відео</a:t>
            </a:r>
            <a:r>
              <a:rPr lang="ru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контенту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56077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2D2D3C-7176-43CF-AC60-AD3144050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55571"/>
          </a:xfrm>
        </p:spPr>
        <p:txBody>
          <a:bodyPr/>
          <a:lstStyle/>
          <a:p>
            <a:r>
              <a:rPr lang="uk-UA" sz="3200" dirty="0">
                <a:solidFill>
                  <a:schemeClr val="accent1">
                    <a:lumMod val="75000"/>
                  </a:schemeClr>
                </a:solidFill>
                <a:highlight>
                  <a:srgbClr val="C0C0C0"/>
                </a:highlight>
              </a:rPr>
              <a:t>НОВІ МЕДІА – ЦЕ</a:t>
            </a:r>
            <a:r>
              <a:rPr lang="uk-UA" dirty="0"/>
              <a:t>…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18BAF2-ADEA-4544-AC29-C9495A108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04594"/>
            <a:ext cx="10442577" cy="4843805"/>
          </a:xfrm>
        </p:spPr>
        <p:txBody>
          <a:bodyPr>
            <a:normAutofit fontScale="77500" lnSpcReduction="20000"/>
          </a:bodyPr>
          <a:lstStyle/>
          <a:p>
            <a:pPr marL="360000" indent="450215" algn="just">
              <a:lnSpc>
                <a:spcPct val="150000"/>
              </a:lnSpc>
              <a:spcBef>
                <a:spcPts val="0"/>
              </a:spcBef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нтернет-плеєр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теле- і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радіоканалів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indent="450215" algn="just">
              <a:lnSpc>
                <a:spcPct val="150000"/>
              </a:lnSpc>
              <a:spcBef>
                <a:spcPts val="0"/>
              </a:spcBef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CatchUpTV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інтернет-сервіси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дають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змогу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переглядати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телепрограми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записі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Virgin Media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WorldTVpc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Live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InternetTV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indent="450215" algn="just">
              <a:lnSpc>
                <a:spcPct val="150000"/>
              </a:lnSpc>
              <a:spcBef>
                <a:spcPts val="0"/>
              </a:spcBef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відеосервіси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Hulu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YouTube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indent="450215" algn="just">
              <a:lnSpc>
                <a:spcPct val="150000"/>
              </a:lnSpc>
              <a:spcBef>
                <a:spcPts val="0"/>
              </a:spcBef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соціальні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мережі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MySpace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Face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Hyves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FriendFeed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indent="450215" algn="just">
              <a:lnSpc>
                <a:spcPct val="150000"/>
              </a:lnSpc>
              <a:spcBef>
                <a:spcPts val="0"/>
              </a:spcBef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блоги;</a:t>
            </a:r>
            <a:endParaRPr lang="ru-UA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indent="450215" algn="just">
              <a:lnSpc>
                <a:spcPct val="150000"/>
              </a:lnSpc>
              <a:spcBef>
                <a:spcPts val="0"/>
              </a:spcBef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мережі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міні-блогів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наприклад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Twitter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Tumblr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indent="450215" algn="just">
              <a:lnSpc>
                <a:spcPct val="150000"/>
              </a:lnSpc>
              <a:spcBef>
                <a:spcPts val="0"/>
              </a:spcBef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онлайн-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медіаплеєри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Boxee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indent="450215" algn="just">
              <a:lnSpc>
                <a:spcPct val="150000"/>
              </a:lnSpc>
              <a:spcBef>
                <a:spcPts val="0"/>
              </a:spcBef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портали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громадянської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журналістики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Digg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indent="450215" algn="just">
              <a:lnSpc>
                <a:spcPct val="150000"/>
              </a:lnSpc>
              <a:spcBef>
                <a:spcPts val="0"/>
              </a:spcBef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9)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інтернет-радіо-сервіси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Pandora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indent="450215" algn="just">
              <a:lnSpc>
                <a:spcPct val="150000"/>
              </a:lnSpc>
              <a:spcBef>
                <a:spcPts val="0"/>
              </a:spcBef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10)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фотосервіси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Flickr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Picasa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indent="450215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11)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компанії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онлайн-прокату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відео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Netflix</a:t>
            </a:r>
            <a:r>
              <a:rPr lang="uk-UA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marL="457200" indent="0" algn="r">
              <a:lnSpc>
                <a:spcPct val="150000"/>
              </a:lnSpc>
              <a:spcAft>
                <a:spcPts val="800"/>
              </a:spcAft>
              <a:buNone/>
            </a:pPr>
            <a:r>
              <a:rPr lang="uk-UA" sz="18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Мар’яна Закусило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Головна редакторка видання «Детектор медіа»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2048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D7B792-D6E1-4F33-95E5-885B03215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06779"/>
          </a:xfrm>
        </p:spPr>
        <p:txBody>
          <a:bodyPr/>
          <a:lstStyle/>
          <a:p>
            <a:r>
              <a:rPr lang="uk-UA" sz="3600" dirty="0">
                <a:solidFill>
                  <a:schemeClr val="accent1">
                    <a:lumMod val="75000"/>
                  </a:schemeClr>
                </a:solidFill>
                <a:highlight>
                  <a:srgbClr val="C0C0C0"/>
                </a:highlight>
              </a:rPr>
              <a:t>НОВІ ФОРМАТИ МЕДІА: </a:t>
            </a:r>
            <a:endParaRPr lang="ru-UA" sz="3600" dirty="0">
              <a:solidFill>
                <a:schemeClr val="accent1">
                  <a:lumMod val="75000"/>
                </a:schemeClr>
              </a:solidFill>
              <a:highlight>
                <a:srgbClr val="C0C0C0"/>
              </a:highligh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E79177-1083-4915-AF6B-6466B68D1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159498"/>
            <a:ext cx="10359682" cy="5088902"/>
          </a:xfrm>
        </p:spPr>
        <p:txBody>
          <a:bodyPr>
            <a:normAutofit lnSpcReduction="10000"/>
          </a:bodyPr>
          <a:lstStyle/>
          <a:p>
            <a:pPr marL="288000" indent="450215" algn="just">
              <a:lnSpc>
                <a:spcPct val="120000"/>
              </a:lnSpc>
              <a:spcBef>
                <a:spcPts val="0"/>
              </a:spcBef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•інтернет-представництва (портали) онлайнових ЗМІ;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450215" algn="just">
              <a:lnSpc>
                <a:spcPct val="120000"/>
              </a:lnSpc>
              <a:spcBef>
                <a:spcPts val="0"/>
              </a:spcBef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•інтернет-ЗМІ;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450215" algn="just">
              <a:lnSpc>
                <a:spcPct val="120000"/>
              </a:lnSpc>
              <a:spcBef>
                <a:spcPts val="0"/>
              </a:spcBef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•інтернет-ТБ (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вебкастинг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450215" algn="just">
              <a:lnSpc>
                <a:spcPct val="120000"/>
              </a:lnSpc>
              <a:spcBef>
                <a:spcPts val="0"/>
              </a:spcBef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•інтернет-радіо (подкасти);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450215" algn="just">
              <a:lnSpc>
                <a:spcPct val="120000"/>
              </a:lnSpc>
              <a:spcBef>
                <a:spcPts val="0"/>
              </a:spcBef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•мобільне ТБ;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450215" algn="just">
              <a:lnSpc>
                <a:spcPct val="120000"/>
              </a:lnSpc>
              <a:spcBef>
                <a:spcPts val="0"/>
              </a:spcBef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блогосфера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450215" algn="just">
              <a:lnSpc>
                <a:spcPct val="120000"/>
              </a:lnSpc>
              <a:spcBef>
                <a:spcPts val="0"/>
              </a:spcBef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•кіно для інтернет-аудиторії;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450215" algn="just">
              <a:lnSpc>
                <a:spcPct val="120000"/>
              </a:lnSpc>
              <a:spcBef>
                <a:spcPts val="0"/>
              </a:spcBef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•соціальні мережі (включаючи дитячі соціальні мережі);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450215" algn="just">
              <a:lnSpc>
                <a:spcPct val="120000"/>
              </a:lnSpc>
              <a:spcBef>
                <a:spcPts val="0"/>
              </a:spcBef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twitter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450215" algn="just">
              <a:lnSpc>
                <a:spcPct val="120000"/>
              </a:lnSpc>
              <a:spcBef>
                <a:spcPts val="0"/>
              </a:spcBef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•віртуальні спільноти;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450215" algn="just">
              <a:lnSpc>
                <a:spcPct val="120000"/>
              </a:lnSpc>
              <a:spcBef>
                <a:spcPts val="0"/>
              </a:spcBef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•віртуальні ігри та інші ресурси Веб 2.0. </a:t>
            </a:r>
          </a:p>
          <a:p>
            <a:pPr marL="28800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 Гончарук, А. </a:t>
            </a:r>
            <a:r>
              <a:rPr lang="uk-UA" sz="2400" dirty="0" err="1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Шурипа</a:t>
            </a:r>
            <a:endParaRPr lang="ru-UA" sz="2400" dirty="0">
              <a:solidFill>
                <a:schemeClr val="accent1">
                  <a:lumMod val="75000"/>
                </a:schemeClr>
              </a:solidFill>
              <a:effectLst/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70306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EB043B-A696-4B69-B97B-FBB4DFD6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>
                <a:solidFill>
                  <a:schemeClr val="accent1">
                    <a:lumMod val="75000"/>
                  </a:schemeClr>
                </a:solidFill>
                <a:highlight>
                  <a:srgbClr val="C0C0C0"/>
                </a:highlight>
              </a:rPr>
              <a:t>Цифровізація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  <a:highlight>
                  <a:srgbClr val="C0C0C0"/>
                </a:highlight>
              </a:rPr>
              <a:t> й її вплив на медіа</a:t>
            </a:r>
            <a:endParaRPr lang="ru-UA" dirty="0">
              <a:solidFill>
                <a:schemeClr val="accent1">
                  <a:lumMod val="75000"/>
                </a:schemeClr>
              </a:solidFill>
              <a:highlight>
                <a:srgbClr val="C0C0C0"/>
              </a:highligh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AEDFDD-28ED-4B8A-9689-64327F82C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Цифрова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ера й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нові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медіа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як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її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не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найголовніший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атрибут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знаменували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формування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нового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медіа-середовища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накладає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свій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відбиток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як на ЗМІ, так і на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журналістику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цілому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&lt;…&gt;  У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контексті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зазначеного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Інтернет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модифікує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традиційні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медіа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періодичні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видання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радіо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телебачення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однак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водночас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вони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змінюють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його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перетворюють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Всесвітню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мережу на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стартовий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майданчик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трансмедійного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виробництва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294933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FE9728-294F-473E-95C4-A1FD10DDE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highlight>
                  <a:srgbClr val="C0C0C0"/>
                </a:highlight>
              </a:rPr>
              <a:t>ЕВОЛЮЦІЯ ВИРОБНИЦТВА АУДІОВІЗУАЛЬНОГО ПРОДУКТУ</a:t>
            </a:r>
            <a:br>
              <a:rPr lang="uk-UA" sz="2800" b="1" dirty="0">
                <a:solidFill>
                  <a:schemeClr val="accent1">
                    <a:lumMod val="75000"/>
                  </a:schemeClr>
                </a:solidFill>
                <a:highlight>
                  <a:srgbClr val="C0C0C0"/>
                </a:highlight>
              </a:rPr>
            </a:b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highlight>
                  <a:srgbClr val="C0C0C0"/>
                </a:highlight>
              </a:rPr>
              <a:t> В ЧАС ПОЯВИ НОВИХ МЕДІА</a:t>
            </a:r>
            <a:endParaRPr lang="ru-UA" sz="2800" b="1" dirty="0">
              <a:solidFill>
                <a:schemeClr val="accent1">
                  <a:lumMod val="75000"/>
                </a:schemeClr>
              </a:solidFill>
              <a:highlight>
                <a:srgbClr val="C0C0C0"/>
              </a:highligh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ED6221-645D-4800-964A-731AFE14E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Одним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із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ключових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аспектів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трансформації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сучасного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інформаційного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суспільства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стали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комп’ютеризація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інтернетизація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диджиталізація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віртуалізація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інформації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Традиційні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засоби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масової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інформації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тобто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медіа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завдяки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конвергентності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редакцій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зближення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й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злиття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різних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виробничих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й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комунікативних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практик, стали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невід’ємною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ознакою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нинішньої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журналістської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діяльності</a:t>
            </a:r>
            <a: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906213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426</Words>
  <Application>Microsoft Office PowerPoint</Application>
  <PresentationFormat>Широкоэкранный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Ион</vt:lpstr>
      <vt:lpstr>Після вивчення курсу ви вмітемете:  </vt:lpstr>
      <vt:lpstr>То ж під час опанування курсу ви дізнаєтеся про таке: </vt:lpstr>
      <vt:lpstr>НОВІ МЕДІА – ЦЕ…</vt:lpstr>
      <vt:lpstr>НОВІ ФОРМАТИ МЕДІА: </vt:lpstr>
      <vt:lpstr>Цифровізація й її вплив на медіа</vt:lpstr>
      <vt:lpstr>ЕВОЛЮЦІЯ ВИРОБНИЦТВА АУДІОВІЗУАЛЬНОГО ПРОДУКТУ  В ЧАС ПОЯВИ НОВИХ МЕДІА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Після вивчення курсу ви вмітемете:  </dc:title>
  <dc:creator>Admin</dc:creator>
  <cp:lastModifiedBy>Admin</cp:lastModifiedBy>
  <cp:revision>1</cp:revision>
  <dcterms:created xsi:type="dcterms:W3CDTF">2024-10-13T02:48:02Z</dcterms:created>
  <dcterms:modified xsi:type="dcterms:W3CDTF">2024-10-13T03:12:40Z</dcterms:modified>
</cp:coreProperties>
</file>