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 id="257"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BB31D3D-FE7F-418D-9C57-F856D6540966}" type="datetimeFigureOut">
              <a:rPr lang="ru-RU" smtClean="0"/>
              <a:t>26.02.2021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CD4DA3-65CE-4E5C-8B0E-A0B91CC62D19}"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29139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6BB31D3D-FE7F-418D-9C57-F856D6540966}" type="datetimeFigureOut">
              <a:rPr lang="ru-RU" smtClean="0"/>
              <a:t>26.02.2021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ECD4DA3-65CE-4E5C-8B0E-A0B91CC62D19}" type="slidenum">
              <a:rPr lang="ru-RU" smtClean="0"/>
              <a:t>‹#›</a:t>
            </a:fld>
            <a:endParaRPr lang="ru-RU"/>
          </a:p>
        </p:txBody>
      </p:sp>
    </p:spTree>
    <p:extLst>
      <p:ext uri="{BB962C8B-B14F-4D97-AF65-F5344CB8AC3E}">
        <p14:creationId xmlns:p14="http://schemas.microsoft.com/office/powerpoint/2010/main" val="684065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BB31D3D-FE7F-418D-9C57-F856D6540966}" type="datetimeFigureOut">
              <a:rPr lang="ru-RU" smtClean="0"/>
              <a:t>26.02.2021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CD4DA3-65CE-4E5C-8B0E-A0B91CC62D19}" type="slidenum">
              <a:rPr lang="ru-RU" smtClean="0"/>
              <a:t>‹#›</a:t>
            </a:fld>
            <a:endParaRPr lang="ru-RU"/>
          </a:p>
        </p:txBody>
      </p:sp>
    </p:spTree>
    <p:extLst>
      <p:ext uri="{BB962C8B-B14F-4D97-AF65-F5344CB8AC3E}">
        <p14:creationId xmlns:p14="http://schemas.microsoft.com/office/powerpoint/2010/main" val="1443546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BB31D3D-FE7F-418D-9C57-F856D6540966}" type="datetimeFigureOut">
              <a:rPr lang="ru-RU" smtClean="0"/>
              <a:t>26.02.2021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CD4DA3-65CE-4E5C-8B0E-A0B91CC62D19}"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31126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BB31D3D-FE7F-418D-9C57-F856D6540966}" type="datetimeFigureOut">
              <a:rPr lang="ru-RU" smtClean="0"/>
              <a:t>26.02.2021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CD4DA3-65CE-4E5C-8B0E-A0B91CC62D19}" type="slidenum">
              <a:rPr lang="ru-RU" smtClean="0"/>
              <a:t>‹#›</a:t>
            </a:fld>
            <a:endParaRPr lang="ru-RU"/>
          </a:p>
        </p:txBody>
      </p:sp>
    </p:spTree>
    <p:extLst>
      <p:ext uri="{BB962C8B-B14F-4D97-AF65-F5344CB8AC3E}">
        <p14:creationId xmlns:p14="http://schemas.microsoft.com/office/powerpoint/2010/main" val="653606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BB31D3D-FE7F-418D-9C57-F856D6540966}" type="datetimeFigureOut">
              <a:rPr lang="ru-RU" smtClean="0"/>
              <a:t>26.02.2021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CD4DA3-65CE-4E5C-8B0E-A0B91CC62D19}"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13764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BB31D3D-FE7F-418D-9C57-F856D6540966}" type="datetimeFigureOut">
              <a:rPr lang="ru-RU" smtClean="0"/>
              <a:t>26.02.2021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CD4DA3-65CE-4E5C-8B0E-A0B91CC62D19}" type="slidenum">
              <a:rPr lang="ru-RU" smtClean="0"/>
              <a:t>‹#›</a:t>
            </a:fld>
            <a:endParaRPr lang="ru-RU"/>
          </a:p>
        </p:txBody>
      </p:sp>
    </p:spTree>
    <p:extLst>
      <p:ext uri="{BB962C8B-B14F-4D97-AF65-F5344CB8AC3E}">
        <p14:creationId xmlns:p14="http://schemas.microsoft.com/office/powerpoint/2010/main" val="554365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BB31D3D-FE7F-418D-9C57-F856D6540966}" type="datetimeFigureOut">
              <a:rPr lang="ru-RU" smtClean="0"/>
              <a:t>26.02.2021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CD4DA3-65CE-4E5C-8B0E-A0B91CC62D19}" type="slidenum">
              <a:rPr lang="ru-RU" smtClean="0"/>
              <a:t>‹#›</a:t>
            </a:fld>
            <a:endParaRPr lang="ru-RU"/>
          </a:p>
        </p:txBody>
      </p:sp>
    </p:spTree>
    <p:extLst>
      <p:ext uri="{BB962C8B-B14F-4D97-AF65-F5344CB8AC3E}">
        <p14:creationId xmlns:p14="http://schemas.microsoft.com/office/powerpoint/2010/main" val="42014934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BB31D3D-FE7F-418D-9C57-F856D6540966}" type="datetimeFigureOut">
              <a:rPr lang="ru-RU" smtClean="0"/>
              <a:t>26.02.2021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CD4DA3-65CE-4E5C-8B0E-A0B91CC62D19}" type="slidenum">
              <a:rPr lang="ru-RU" smtClean="0"/>
              <a:t>‹#›</a:t>
            </a:fld>
            <a:endParaRPr lang="ru-RU"/>
          </a:p>
        </p:txBody>
      </p:sp>
    </p:spTree>
    <p:extLst>
      <p:ext uri="{BB962C8B-B14F-4D97-AF65-F5344CB8AC3E}">
        <p14:creationId xmlns:p14="http://schemas.microsoft.com/office/powerpoint/2010/main" val="562215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BB31D3D-FE7F-418D-9C57-F856D6540966}" type="datetimeFigureOut">
              <a:rPr lang="ru-RU" smtClean="0"/>
              <a:t>26.02.2021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CD4DA3-65CE-4E5C-8B0E-A0B91CC62D19}" type="slidenum">
              <a:rPr lang="ru-RU" smtClean="0"/>
              <a:t>‹#›</a:t>
            </a:fld>
            <a:endParaRPr lang="ru-RU"/>
          </a:p>
        </p:txBody>
      </p:sp>
    </p:spTree>
    <p:extLst>
      <p:ext uri="{BB962C8B-B14F-4D97-AF65-F5344CB8AC3E}">
        <p14:creationId xmlns:p14="http://schemas.microsoft.com/office/powerpoint/2010/main" val="2890566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BB31D3D-FE7F-418D-9C57-F856D6540966}" type="datetimeFigureOut">
              <a:rPr lang="ru-RU" smtClean="0"/>
              <a:t>26.02.2021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CD4DA3-65CE-4E5C-8B0E-A0B91CC62D19}" type="slidenum">
              <a:rPr lang="ru-RU" smtClean="0"/>
              <a:t>‹#›</a:t>
            </a:fld>
            <a:endParaRPr lang="ru-RU"/>
          </a:p>
        </p:txBody>
      </p:sp>
    </p:spTree>
    <p:extLst>
      <p:ext uri="{BB962C8B-B14F-4D97-AF65-F5344CB8AC3E}">
        <p14:creationId xmlns:p14="http://schemas.microsoft.com/office/powerpoint/2010/main" val="3592118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BB31D3D-FE7F-418D-9C57-F856D6540966}" type="datetimeFigureOut">
              <a:rPr lang="ru-RU" smtClean="0"/>
              <a:t>26.02.2021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CD4DA3-65CE-4E5C-8B0E-A0B91CC62D19}" type="slidenum">
              <a:rPr lang="ru-RU" smtClean="0"/>
              <a:t>‹#›</a:t>
            </a:fld>
            <a:endParaRPr lang="ru-RU"/>
          </a:p>
        </p:txBody>
      </p:sp>
    </p:spTree>
    <p:extLst>
      <p:ext uri="{BB962C8B-B14F-4D97-AF65-F5344CB8AC3E}">
        <p14:creationId xmlns:p14="http://schemas.microsoft.com/office/powerpoint/2010/main" val="211710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BB31D3D-FE7F-418D-9C57-F856D6540966}" type="datetimeFigureOut">
              <a:rPr lang="ru-RU" smtClean="0"/>
              <a:t>26.02.2021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ECD4DA3-65CE-4E5C-8B0E-A0B91CC62D19}" type="slidenum">
              <a:rPr lang="ru-RU" smtClean="0"/>
              <a:t>‹#›</a:t>
            </a:fld>
            <a:endParaRPr lang="ru-RU"/>
          </a:p>
        </p:txBody>
      </p:sp>
    </p:spTree>
    <p:extLst>
      <p:ext uri="{BB962C8B-B14F-4D97-AF65-F5344CB8AC3E}">
        <p14:creationId xmlns:p14="http://schemas.microsoft.com/office/powerpoint/2010/main" val="2652278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BB31D3D-FE7F-418D-9C57-F856D6540966}" type="datetimeFigureOut">
              <a:rPr lang="ru-RU" smtClean="0"/>
              <a:t>26.02.2021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ECD4DA3-65CE-4E5C-8B0E-A0B91CC62D19}" type="slidenum">
              <a:rPr lang="ru-RU" smtClean="0"/>
              <a:t>‹#›</a:t>
            </a:fld>
            <a:endParaRPr lang="ru-RU"/>
          </a:p>
        </p:txBody>
      </p:sp>
    </p:spTree>
    <p:extLst>
      <p:ext uri="{BB962C8B-B14F-4D97-AF65-F5344CB8AC3E}">
        <p14:creationId xmlns:p14="http://schemas.microsoft.com/office/powerpoint/2010/main" val="1665261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31D3D-FE7F-418D-9C57-F856D6540966}" type="datetimeFigureOut">
              <a:rPr lang="ru-RU" smtClean="0"/>
              <a:t>26.02.2021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ECD4DA3-65CE-4E5C-8B0E-A0B91CC62D19}" type="slidenum">
              <a:rPr lang="ru-RU" smtClean="0"/>
              <a:t>‹#›</a:t>
            </a:fld>
            <a:endParaRPr lang="ru-RU"/>
          </a:p>
        </p:txBody>
      </p:sp>
    </p:spTree>
    <p:extLst>
      <p:ext uri="{BB962C8B-B14F-4D97-AF65-F5344CB8AC3E}">
        <p14:creationId xmlns:p14="http://schemas.microsoft.com/office/powerpoint/2010/main" val="1516580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BB31D3D-FE7F-418D-9C57-F856D6540966}" type="datetimeFigureOut">
              <a:rPr lang="ru-RU" smtClean="0"/>
              <a:t>26.02.2021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CD4DA3-65CE-4E5C-8B0E-A0B91CC62D19}" type="slidenum">
              <a:rPr lang="ru-RU" smtClean="0"/>
              <a:t>‹#›</a:t>
            </a:fld>
            <a:endParaRPr lang="ru-RU"/>
          </a:p>
        </p:txBody>
      </p:sp>
    </p:spTree>
    <p:extLst>
      <p:ext uri="{BB962C8B-B14F-4D97-AF65-F5344CB8AC3E}">
        <p14:creationId xmlns:p14="http://schemas.microsoft.com/office/powerpoint/2010/main" val="1705222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BB31D3D-FE7F-418D-9C57-F856D6540966}" type="datetimeFigureOut">
              <a:rPr lang="ru-RU" smtClean="0"/>
              <a:t>26.02.2021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CD4DA3-65CE-4E5C-8B0E-A0B91CC62D19}" type="slidenum">
              <a:rPr lang="ru-RU" smtClean="0"/>
              <a:t>‹#›</a:t>
            </a:fld>
            <a:endParaRPr lang="ru-RU"/>
          </a:p>
        </p:txBody>
      </p:sp>
    </p:spTree>
    <p:extLst>
      <p:ext uri="{BB962C8B-B14F-4D97-AF65-F5344CB8AC3E}">
        <p14:creationId xmlns:p14="http://schemas.microsoft.com/office/powerpoint/2010/main" val="81370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BB31D3D-FE7F-418D-9C57-F856D6540966}" type="datetimeFigureOut">
              <a:rPr lang="ru-RU" smtClean="0"/>
              <a:t>26.02.2021</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ECD4DA3-65CE-4E5C-8B0E-A0B91CC62D19}" type="slidenum">
              <a:rPr lang="ru-RU" smtClean="0"/>
              <a:t>‹#›</a:t>
            </a:fld>
            <a:endParaRPr lang="ru-RU"/>
          </a:p>
        </p:txBody>
      </p:sp>
    </p:spTree>
    <p:extLst>
      <p:ext uri="{BB962C8B-B14F-4D97-AF65-F5344CB8AC3E}">
        <p14:creationId xmlns:p14="http://schemas.microsoft.com/office/powerpoint/2010/main" val="2099173621"/>
      </p:ext>
    </p:extLst>
  </p:cSld>
  <p:clrMap bg1="dk1" tx1="lt1" bg2="dk2" tx2="lt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 id="214748379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4212" y="685799"/>
            <a:ext cx="11317288" cy="2971801"/>
          </a:xfrm>
        </p:spPr>
        <p:txBody>
          <a:bodyPr/>
          <a:lstStyle/>
          <a:p>
            <a:pPr algn="ctr"/>
            <a:r>
              <a:rPr lang="uk-UA" b="1" dirty="0"/>
              <a:t> </a:t>
            </a:r>
            <a:r>
              <a:rPr lang="uk-UA" b="1" dirty="0" err="1"/>
              <a:t>Однопараметрична</a:t>
            </a:r>
            <a:r>
              <a:rPr lang="uk-UA" b="1" dirty="0"/>
              <a:t> безумовна оптимізація</a:t>
            </a:r>
            <a:endParaRPr lang="ru-RU" dirty="0"/>
          </a:p>
        </p:txBody>
      </p:sp>
      <p:sp>
        <p:nvSpPr>
          <p:cNvPr id="3" name="Подзаголовок 2"/>
          <p:cNvSpPr>
            <a:spLocks noGrp="1"/>
          </p:cNvSpPr>
          <p:nvPr>
            <p:ph type="subTitle" idx="1"/>
          </p:nvPr>
        </p:nvSpPr>
        <p:spPr/>
        <p:txBody>
          <a:bodyPr/>
          <a:lstStyle/>
          <a:p>
            <a:r>
              <a:rPr lang="ru-RU" dirty="0" err="1" smtClean="0"/>
              <a:t>Лекц</a:t>
            </a:r>
            <a:r>
              <a:rPr lang="uk-UA" dirty="0" err="1" smtClean="0"/>
              <a:t>ія</a:t>
            </a:r>
            <a:r>
              <a:rPr lang="uk-UA" smtClean="0"/>
              <a:t> </a:t>
            </a:r>
            <a:r>
              <a:rPr lang="uk-UA" smtClean="0"/>
              <a:t>7 </a:t>
            </a:r>
            <a:endParaRPr lang="ru-RU" dirty="0"/>
          </a:p>
        </p:txBody>
      </p:sp>
    </p:spTree>
    <p:extLst>
      <p:ext uri="{BB962C8B-B14F-4D97-AF65-F5344CB8AC3E}">
        <p14:creationId xmlns:p14="http://schemas.microsoft.com/office/powerpoint/2010/main" val="3412228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9092" y="378070"/>
            <a:ext cx="6603023" cy="369332"/>
          </a:xfrm>
          <a:prstGeom prst="rect">
            <a:avLst/>
          </a:prstGeom>
          <a:noFill/>
        </p:spPr>
        <p:txBody>
          <a:bodyPr wrap="square" rtlCol="0">
            <a:spAutoFit/>
          </a:bodyPr>
          <a:lstStyle/>
          <a:p>
            <a:r>
              <a:rPr lang="uk-UA" b="1" dirty="0" err="1">
                <a:latin typeface="Times New Roman" panose="02020603050405020304" pitchFamily="18" charset="0"/>
                <a:ea typeface="Times New Roman" panose="02020603050405020304" pitchFamily="18" charset="0"/>
              </a:rPr>
              <a:t>Однопараметрична</a:t>
            </a:r>
            <a:r>
              <a:rPr lang="uk-UA" b="1" dirty="0">
                <a:latin typeface="Times New Roman" panose="02020603050405020304" pitchFamily="18" charset="0"/>
                <a:ea typeface="Times New Roman" panose="02020603050405020304" pitchFamily="18" charset="0"/>
              </a:rPr>
              <a:t> безумовна оптимізація</a:t>
            </a:r>
            <a:endParaRPr lang="ru-RU" dirty="0"/>
          </a:p>
        </p:txBody>
      </p:sp>
    </p:spTree>
    <p:extLst>
      <p:ext uri="{BB962C8B-B14F-4D97-AF65-F5344CB8AC3E}">
        <p14:creationId xmlns:p14="http://schemas.microsoft.com/office/powerpoint/2010/main" val="381785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18449" y="294395"/>
            <a:ext cx="11873551" cy="523220"/>
          </a:xfrm>
          <a:prstGeom prst="rect">
            <a:avLst/>
          </a:prstGeom>
        </p:spPr>
        <p:txBody>
          <a:bodyPr wrap="square">
            <a:spAutoFit/>
          </a:bodyPr>
          <a:lstStyle/>
          <a:p>
            <a:pPr algn="ctr"/>
            <a:r>
              <a:rPr lang="ru-RU" sz="2800" dirty="0">
                <a:latin typeface="Times New Roman" panose="02020603050405020304" pitchFamily="18" charset="0"/>
                <a:cs typeface="Times New Roman" panose="02020603050405020304" pitchFamily="18" charset="0"/>
              </a:rPr>
              <a:t>Задача </a:t>
            </a:r>
            <a:r>
              <a:rPr lang="ru-RU" sz="2800" dirty="0" err="1">
                <a:latin typeface="Times New Roman" panose="02020603050405020304" pitchFamily="18" charset="0"/>
                <a:cs typeface="Times New Roman" panose="02020603050405020304" pitchFamily="18" charset="0"/>
              </a:rPr>
              <a:t>однопараметричної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оптимізації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записується</a:t>
            </a:r>
            <a:r>
              <a:rPr lang="ru-RU" sz="2800" dirty="0">
                <a:latin typeface="Times New Roman" panose="02020603050405020304" pitchFamily="18" charset="0"/>
                <a:cs typeface="Times New Roman" panose="02020603050405020304" pitchFamily="18" charset="0"/>
              </a:rPr>
              <a:t> у </a:t>
            </a:r>
            <a:r>
              <a:rPr lang="ru-RU" sz="2800" dirty="0" err="1">
                <a:latin typeface="Times New Roman" panose="02020603050405020304" pitchFamily="18" charset="0"/>
                <a:cs typeface="Times New Roman" panose="02020603050405020304" pitchFamily="18" charset="0"/>
              </a:rPr>
              <a:t>вигляді</a:t>
            </a:r>
            <a:endParaRPr lang="ru-RU" sz="2800" dirty="0">
              <a:latin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a:stretch>
            <a:fillRect/>
          </a:stretch>
        </p:blipFill>
        <p:spPr>
          <a:xfrm>
            <a:off x="4626163" y="885611"/>
            <a:ext cx="2579142" cy="1063025"/>
          </a:xfrm>
          <a:prstGeom prst="rect">
            <a:avLst/>
          </a:prstGeom>
        </p:spPr>
      </p:pic>
      <p:sp>
        <p:nvSpPr>
          <p:cNvPr id="13" name="Прямоугольник 12"/>
          <p:cNvSpPr/>
          <p:nvPr/>
        </p:nvSpPr>
        <p:spPr>
          <a:xfrm>
            <a:off x="0" y="2202679"/>
            <a:ext cx="10513071" cy="954107"/>
          </a:xfrm>
          <a:prstGeom prst="rect">
            <a:avLst/>
          </a:prstGeom>
        </p:spPr>
        <p:txBody>
          <a:bodyPr wrap="none">
            <a:spAutoFit/>
          </a:bodyPr>
          <a:lstStyle/>
          <a:p>
            <a:r>
              <a:rPr lang="uk-UA" sz="2800" dirty="0">
                <a:latin typeface="Times New Roman" panose="02020603050405020304" pitchFamily="18" charset="0"/>
                <a:ea typeface="Times New Roman" panose="02020603050405020304" pitchFamily="18" charset="0"/>
              </a:rPr>
              <a:t>Якщо </a:t>
            </a:r>
            <a:r>
              <a:rPr lang="uk-UA" sz="2800" dirty="0" smtClean="0">
                <a:latin typeface="Times New Roman" panose="02020603050405020304" pitchFamily="18" charset="0"/>
                <a:ea typeface="Times New Roman" panose="02020603050405020304" pitchFamily="18" charset="0"/>
              </a:rPr>
              <a:t>        диференційована</a:t>
            </a:r>
            <a:r>
              <a:rPr lang="uk-UA" sz="2800" dirty="0">
                <a:latin typeface="Times New Roman" panose="02020603050405020304" pitchFamily="18" charset="0"/>
                <a:ea typeface="Times New Roman" panose="02020603050405020304" pitchFamily="18" charset="0"/>
              </a:rPr>
              <a:t>, то рішення задачі  </a:t>
            </a:r>
            <a:r>
              <a:rPr lang="uk-UA" sz="2800" dirty="0" smtClean="0">
                <a:latin typeface="Times New Roman" panose="02020603050405020304" pitchFamily="18" charset="0"/>
                <a:ea typeface="Times New Roman" panose="02020603050405020304" pitchFamily="18" charset="0"/>
              </a:rPr>
              <a:t>         знаходиться </a:t>
            </a:r>
            <a:r>
              <a:rPr lang="uk-UA" sz="2800" dirty="0">
                <a:latin typeface="Times New Roman" panose="02020603050405020304" pitchFamily="18" charset="0"/>
                <a:ea typeface="Times New Roman" panose="02020603050405020304" pitchFamily="18" charset="0"/>
              </a:rPr>
              <a:t>з </a:t>
            </a:r>
            <a:endParaRPr lang="uk-UA" sz="2800" dirty="0" smtClean="0">
              <a:latin typeface="Times New Roman" panose="02020603050405020304" pitchFamily="18" charset="0"/>
              <a:ea typeface="Times New Roman" panose="02020603050405020304" pitchFamily="18" charset="0"/>
            </a:endParaRPr>
          </a:p>
          <a:p>
            <a:r>
              <a:rPr lang="uk-UA" sz="2800" dirty="0" smtClean="0">
                <a:latin typeface="Times New Roman" panose="02020603050405020304" pitchFamily="18" charset="0"/>
                <a:ea typeface="Times New Roman" panose="02020603050405020304" pitchFamily="18" charset="0"/>
              </a:rPr>
              <a:t>рішення </a:t>
            </a:r>
            <a:r>
              <a:rPr lang="uk-UA" sz="2800" dirty="0">
                <a:latin typeface="Times New Roman" panose="02020603050405020304" pitchFamily="18" charset="0"/>
                <a:ea typeface="Times New Roman" panose="02020603050405020304" pitchFamily="18" charset="0"/>
              </a:rPr>
              <a:t>рівняння</a:t>
            </a:r>
            <a:endParaRPr lang="ru-RU" sz="2800" dirty="0"/>
          </a:p>
        </p:txBody>
      </p:sp>
      <p:sp>
        <p:nvSpPr>
          <p:cNvPr id="14" name="Rectangle 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16" name="Рисунок 15"/>
          <p:cNvPicPr>
            <a:picLocks noChangeAspect="1"/>
          </p:cNvPicPr>
          <p:nvPr/>
        </p:nvPicPr>
        <p:blipFill>
          <a:blip r:embed="rId3"/>
          <a:stretch>
            <a:fillRect/>
          </a:stretch>
        </p:blipFill>
        <p:spPr>
          <a:xfrm>
            <a:off x="982485" y="2331842"/>
            <a:ext cx="737938" cy="378429"/>
          </a:xfrm>
          <a:prstGeom prst="rect">
            <a:avLst/>
          </a:prstGeom>
        </p:spPr>
      </p:pic>
      <p:pic>
        <p:nvPicPr>
          <p:cNvPr id="17" name="Рисунок 16"/>
          <p:cNvPicPr>
            <a:picLocks noChangeAspect="1"/>
          </p:cNvPicPr>
          <p:nvPr/>
        </p:nvPicPr>
        <p:blipFill>
          <a:blip r:embed="rId4"/>
          <a:stretch>
            <a:fillRect/>
          </a:stretch>
        </p:blipFill>
        <p:spPr>
          <a:xfrm>
            <a:off x="7459065" y="2229627"/>
            <a:ext cx="454630" cy="454630"/>
          </a:xfrm>
          <a:prstGeom prst="rect">
            <a:avLst/>
          </a:prstGeom>
        </p:spPr>
      </p:pic>
      <p:pic>
        <p:nvPicPr>
          <p:cNvPr id="18" name="Рисунок 17"/>
          <p:cNvPicPr>
            <a:picLocks noChangeAspect="1"/>
          </p:cNvPicPr>
          <p:nvPr/>
        </p:nvPicPr>
        <p:blipFill>
          <a:blip r:embed="rId5"/>
          <a:stretch>
            <a:fillRect/>
          </a:stretch>
        </p:blipFill>
        <p:spPr>
          <a:xfrm>
            <a:off x="4080966" y="3353531"/>
            <a:ext cx="2879393" cy="1116856"/>
          </a:xfrm>
          <a:prstGeom prst="rect">
            <a:avLst/>
          </a:prstGeom>
        </p:spPr>
      </p:pic>
      <p:pic>
        <p:nvPicPr>
          <p:cNvPr id="20" name="Рисунок 19"/>
          <p:cNvPicPr>
            <a:picLocks noChangeAspect="1"/>
          </p:cNvPicPr>
          <p:nvPr/>
        </p:nvPicPr>
        <p:blipFill>
          <a:blip r:embed="rId6"/>
          <a:stretch>
            <a:fillRect/>
          </a:stretch>
        </p:blipFill>
        <p:spPr>
          <a:xfrm>
            <a:off x="1351583" y="4773603"/>
            <a:ext cx="737680" cy="377985"/>
          </a:xfrm>
          <a:prstGeom prst="rect">
            <a:avLst/>
          </a:prstGeom>
        </p:spPr>
      </p:pic>
      <p:sp>
        <p:nvSpPr>
          <p:cNvPr id="21" name="TextBox 20"/>
          <p:cNvSpPr txBox="1"/>
          <p:nvPr/>
        </p:nvSpPr>
        <p:spPr>
          <a:xfrm>
            <a:off x="166687" y="4674534"/>
            <a:ext cx="11925229" cy="954107"/>
          </a:xfrm>
          <a:prstGeom prst="rect">
            <a:avLst/>
          </a:prstGeom>
          <a:noFill/>
        </p:spPr>
        <p:txBody>
          <a:bodyPr wrap="square" rtlCol="0">
            <a:spAutoFit/>
          </a:bodyPr>
          <a:lstStyle/>
          <a:p>
            <a:r>
              <a:rPr lang="uk-UA" sz="2800" dirty="0" smtClean="0">
                <a:latin typeface="Times New Roman" panose="02020603050405020304" pitchFamily="18" charset="0"/>
                <a:cs typeface="Times New Roman" panose="02020603050405020304" pitchFamily="18" charset="0"/>
              </a:rPr>
              <a:t>Як що             </a:t>
            </a:r>
            <a:r>
              <a:rPr lang="uk-UA" sz="2800" dirty="0" err="1" smtClean="0">
                <a:latin typeface="Times New Roman" panose="02020603050405020304" pitchFamily="18" charset="0"/>
                <a:cs typeface="Times New Roman" panose="02020603050405020304" pitchFamily="18" charset="0"/>
              </a:rPr>
              <a:t>недиференцюєма</a:t>
            </a:r>
            <a:r>
              <a:rPr lang="uk-UA" sz="2800" dirty="0" smtClean="0">
                <a:latin typeface="Times New Roman" panose="02020603050405020304" pitchFamily="18" charset="0"/>
                <a:cs typeface="Times New Roman" panose="02020603050405020304" pitchFamily="18" charset="0"/>
              </a:rPr>
              <a:t>, то для визначення функції </a:t>
            </a:r>
            <a:r>
              <a:rPr lang="en-US" sz="2800" dirty="0" smtClean="0">
                <a:latin typeface="Times New Roman" panose="02020603050405020304" pitchFamily="18" charset="0"/>
                <a:cs typeface="Times New Roman" panose="02020603050405020304" pitchFamily="18" charset="0"/>
              </a:rPr>
              <a:t>f(x)</a:t>
            </a:r>
            <a:r>
              <a:rPr lang="uk-UA" sz="2800" dirty="0" smtClean="0">
                <a:latin typeface="Times New Roman" panose="02020603050405020304" pitchFamily="18" charset="0"/>
                <a:cs typeface="Times New Roman" panose="02020603050405020304" pitchFamily="18" charset="0"/>
              </a:rPr>
              <a:t> можливо використати точкову оцінку</a:t>
            </a:r>
            <a:endParaRPr lang="ru-RU" sz="2800" dirty="0">
              <a:latin typeface="Times New Roman" panose="02020603050405020304" pitchFamily="18" charset="0"/>
              <a:cs typeface="Times New Roman" panose="02020603050405020304" pitchFamily="18" charset="0"/>
            </a:endParaRPr>
          </a:p>
        </p:txBody>
      </p:sp>
      <p:pic>
        <p:nvPicPr>
          <p:cNvPr id="22" name="Рисунок 21"/>
          <p:cNvPicPr>
            <a:picLocks noChangeAspect="1"/>
          </p:cNvPicPr>
          <p:nvPr/>
        </p:nvPicPr>
        <p:blipFill>
          <a:blip r:embed="rId7"/>
          <a:stretch>
            <a:fillRect/>
          </a:stretch>
        </p:blipFill>
        <p:spPr>
          <a:xfrm>
            <a:off x="4795431" y="5492149"/>
            <a:ext cx="4712172" cy="1080498"/>
          </a:xfrm>
          <a:prstGeom prst="rect">
            <a:avLst/>
          </a:prstGeom>
        </p:spPr>
      </p:pic>
      <p:sp>
        <p:nvSpPr>
          <p:cNvPr id="24" name="TextBox 23"/>
          <p:cNvSpPr txBox="1"/>
          <p:nvPr/>
        </p:nvSpPr>
        <p:spPr>
          <a:xfrm>
            <a:off x="10315264" y="1179730"/>
            <a:ext cx="605388" cy="369332"/>
          </a:xfrm>
          <a:prstGeom prst="rect">
            <a:avLst/>
          </a:prstGeom>
          <a:noFill/>
        </p:spPr>
        <p:txBody>
          <a:bodyPr wrap="square" rtlCol="0">
            <a:spAutoFit/>
          </a:bodyPr>
          <a:lstStyle/>
          <a:p>
            <a:r>
              <a:rPr lang="uk-UA" dirty="0" smtClean="0"/>
              <a:t>(3)</a:t>
            </a:r>
            <a:endParaRPr lang="ru-RU" dirty="0"/>
          </a:p>
        </p:txBody>
      </p:sp>
      <p:sp>
        <p:nvSpPr>
          <p:cNvPr id="25" name="TextBox 24"/>
          <p:cNvSpPr txBox="1"/>
          <p:nvPr/>
        </p:nvSpPr>
        <p:spPr>
          <a:xfrm>
            <a:off x="10315264" y="3558864"/>
            <a:ext cx="559558" cy="369332"/>
          </a:xfrm>
          <a:prstGeom prst="rect">
            <a:avLst/>
          </a:prstGeom>
          <a:noFill/>
        </p:spPr>
        <p:txBody>
          <a:bodyPr wrap="square" rtlCol="0">
            <a:spAutoFit/>
          </a:bodyPr>
          <a:lstStyle/>
          <a:p>
            <a:r>
              <a:rPr lang="uk-UA" dirty="0" smtClean="0"/>
              <a:t>(4)</a:t>
            </a:r>
            <a:endParaRPr lang="ru-RU" dirty="0"/>
          </a:p>
        </p:txBody>
      </p:sp>
      <p:sp>
        <p:nvSpPr>
          <p:cNvPr id="26" name="TextBox 25"/>
          <p:cNvSpPr txBox="1"/>
          <p:nvPr/>
        </p:nvSpPr>
        <p:spPr>
          <a:xfrm>
            <a:off x="10353631" y="5731312"/>
            <a:ext cx="482824" cy="369332"/>
          </a:xfrm>
          <a:prstGeom prst="rect">
            <a:avLst/>
          </a:prstGeom>
          <a:noFill/>
        </p:spPr>
        <p:txBody>
          <a:bodyPr wrap="none" rtlCol="0">
            <a:spAutoFit/>
          </a:bodyPr>
          <a:lstStyle/>
          <a:p>
            <a:r>
              <a:rPr lang="uk-UA" dirty="0" smtClean="0"/>
              <a:t>(5)</a:t>
            </a:r>
            <a:endParaRPr lang="ru-RU" dirty="0"/>
          </a:p>
        </p:txBody>
      </p:sp>
      <p:sp>
        <p:nvSpPr>
          <p:cNvPr id="27" name="Прямоугольник 26"/>
          <p:cNvSpPr/>
          <p:nvPr/>
        </p:nvSpPr>
        <p:spPr>
          <a:xfrm>
            <a:off x="9232803" y="6495244"/>
            <a:ext cx="2770310" cy="369332"/>
          </a:xfrm>
          <a:prstGeom prst="rect">
            <a:avLst/>
          </a:prstGeom>
        </p:spPr>
        <p:txBody>
          <a:bodyPr wrap="none">
            <a:spAutoFit/>
          </a:bodyPr>
          <a:lstStyle/>
          <a:p>
            <a:r>
              <a:rPr lang="ru-RU" dirty="0"/>
              <a:t>де </a:t>
            </a:r>
            <a:r>
              <a:rPr lang="en-US" dirty="0"/>
              <a:t>h – </a:t>
            </a:r>
            <a:r>
              <a:rPr lang="ru-RU" dirty="0"/>
              <a:t>мала величина.</a:t>
            </a:r>
          </a:p>
        </p:txBody>
      </p:sp>
    </p:spTree>
    <p:extLst>
      <p:ext uri="{BB962C8B-B14F-4D97-AF65-F5344CB8AC3E}">
        <p14:creationId xmlns:p14="http://schemas.microsoft.com/office/powerpoint/2010/main" val="863276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5835" y="295835"/>
            <a:ext cx="10632141" cy="1200329"/>
          </a:xfrm>
          <a:prstGeom prst="rect">
            <a:avLst/>
          </a:prstGeom>
          <a:noFill/>
        </p:spPr>
        <p:txBody>
          <a:bodyPr wrap="square" rtlCol="0">
            <a:spAutoFit/>
          </a:bodyPr>
          <a:lstStyle/>
          <a:p>
            <a:r>
              <a:rPr lang="ru-RU"/>
              <a:t>Рівняння (4) і (5) є рівняннями алгебраїчними, для рішення яких можна скористатися рекурентними методами – методом половинного ділення, методом дотичних, методом простої ітерації і т.д.</a:t>
            </a:r>
          </a:p>
          <a:p>
            <a:r>
              <a:rPr lang="ru-RU"/>
              <a:t>	Для вирішення задачі (3) широко поширений метод золотого перетину.</a:t>
            </a:r>
            <a:endParaRPr lang="ru-RU" dirty="0"/>
          </a:p>
        </p:txBody>
      </p:sp>
      <p:sp>
        <p:nvSpPr>
          <p:cNvPr id="5" name="TextBox 4"/>
          <p:cNvSpPr txBox="1"/>
          <p:nvPr/>
        </p:nvSpPr>
        <p:spPr>
          <a:xfrm>
            <a:off x="295835" y="1900517"/>
            <a:ext cx="11483788" cy="3970318"/>
          </a:xfrm>
          <a:prstGeom prst="rect">
            <a:avLst/>
          </a:prstGeom>
          <a:noFill/>
        </p:spPr>
        <p:txBody>
          <a:bodyPr wrap="square" rtlCol="0">
            <a:spAutoFit/>
          </a:bodyPr>
          <a:lstStyle/>
          <a:p>
            <a:r>
              <a:rPr lang="ru-RU" dirty="0"/>
              <a:t>Хай </a:t>
            </a:r>
            <a:r>
              <a:rPr lang="en-US" dirty="0"/>
              <a:t>Q(</a:t>
            </a:r>
            <a:r>
              <a:rPr lang="ru-RU" dirty="0"/>
              <a:t>х) – </a:t>
            </a:r>
            <a:r>
              <a:rPr lang="ru-RU" dirty="0" err="1"/>
              <a:t>функція</a:t>
            </a:r>
            <a:r>
              <a:rPr lang="ru-RU" dirty="0"/>
              <a:t> </a:t>
            </a:r>
            <a:r>
              <a:rPr lang="ru-RU" dirty="0" err="1"/>
              <a:t>визначена</a:t>
            </a:r>
            <a:r>
              <a:rPr lang="ru-RU" dirty="0"/>
              <a:t> на </a:t>
            </a:r>
            <a:r>
              <a:rPr lang="ru-RU" dirty="0" err="1"/>
              <a:t>відрізку</a:t>
            </a:r>
            <a:r>
              <a:rPr lang="ru-RU" dirty="0"/>
              <a:t> [а, </a:t>
            </a:r>
            <a:r>
              <a:rPr lang="en-US" dirty="0"/>
              <a:t>b]. </a:t>
            </a:r>
            <a:endParaRPr lang="uk-UA" dirty="0" smtClean="0"/>
          </a:p>
          <a:p>
            <a:endParaRPr lang="uk-UA" dirty="0" smtClean="0"/>
          </a:p>
          <a:p>
            <a:r>
              <a:rPr lang="ru-RU" dirty="0" err="1" smtClean="0"/>
              <a:t>Функцію</a:t>
            </a:r>
            <a:r>
              <a:rPr lang="ru-RU" dirty="0" smtClean="0"/>
              <a:t> </a:t>
            </a:r>
            <a:r>
              <a:rPr lang="en-US" dirty="0"/>
              <a:t>Q(</a:t>
            </a:r>
            <a:r>
              <a:rPr lang="ru-RU" dirty="0"/>
              <a:t>х) </a:t>
            </a:r>
            <a:r>
              <a:rPr lang="ru-RU" dirty="0" err="1"/>
              <a:t>називають</a:t>
            </a:r>
            <a:r>
              <a:rPr lang="ru-RU" dirty="0"/>
              <a:t> </a:t>
            </a:r>
            <a:r>
              <a:rPr lang="ru-RU" dirty="0" err="1"/>
              <a:t>унімодальною</a:t>
            </a:r>
            <a:r>
              <a:rPr lang="ru-RU" dirty="0"/>
              <a:t>, </a:t>
            </a:r>
            <a:r>
              <a:rPr lang="ru-RU" dirty="0" err="1"/>
              <a:t>якщо</a:t>
            </a:r>
            <a:r>
              <a:rPr lang="ru-RU" dirty="0"/>
              <a:t> </a:t>
            </a:r>
            <a:r>
              <a:rPr lang="ru-RU" dirty="0" err="1"/>
              <a:t>існує</a:t>
            </a:r>
            <a:r>
              <a:rPr lang="ru-RU" dirty="0"/>
              <a:t> </a:t>
            </a:r>
            <a:r>
              <a:rPr lang="ru-RU" dirty="0" err="1"/>
              <a:t>єдина</a:t>
            </a:r>
            <a:r>
              <a:rPr lang="ru-RU" dirty="0"/>
              <a:t> точка х*, в </a:t>
            </a:r>
            <a:r>
              <a:rPr lang="ru-RU" dirty="0" err="1"/>
              <a:t>якій</a:t>
            </a:r>
            <a:r>
              <a:rPr lang="ru-RU" dirty="0"/>
              <a:t> </a:t>
            </a:r>
            <a:r>
              <a:rPr lang="en-US" dirty="0"/>
              <a:t>Q(</a:t>
            </a:r>
            <a:r>
              <a:rPr lang="ru-RU" dirty="0"/>
              <a:t>х) </a:t>
            </a:r>
            <a:r>
              <a:rPr lang="ru-RU" dirty="0" err="1"/>
              <a:t>приймає</a:t>
            </a:r>
            <a:r>
              <a:rPr lang="ru-RU" dirty="0"/>
              <a:t> </a:t>
            </a:r>
            <a:r>
              <a:rPr lang="ru-RU" dirty="0" err="1"/>
              <a:t>екстремальне</a:t>
            </a:r>
            <a:r>
              <a:rPr lang="ru-RU" dirty="0"/>
              <a:t> </a:t>
            </a:r>
            <a:r>
              <a:rPr lang="ru-RU" dirty="0" err="1"/>
              <a:t>значення</a:t>
            </a:r>
            <a:r>
              <a:rPr lang="ru-RU" dirty="0"/>
              <a:t>. Для </a:t>
            </a:r>
            <a:r>
              <a:rPr lang="ru-RU" dirty="0" err="1"/>
              <a:t>визначеності</a:t>
            </a:r>
            <a:r>
              <a:rPr lang="ru-RU" dirty="0"/>
              <a:t> </a:t>
            </a:r>
            <a:r>
              <a:rPr lang="ru-RU" dirty="0" err="1"/>
              <a:t>вважатимемо</a:t>
            </a:r>
            <a:r>
              <a:rPr lang="ru-RU" dirty="0"/>
              <a:t>, </a:t>
            </a:r>
            <a:r>
              <a:rPr lang="ru-RU" dirty="0" err="1"/>
              <a:t>що</a:t>
            </a:r>
            <a:r>
              <a:rPr lang="ru-RU" dirty="0"/>
              <a:t> </a:t>
            </a:r>
            <a:r>
              <a:rPr lang="ru-RU" dirty="0" err="1"/>
              <a:t>йдеться</a:t>
            </a:r>
            <a:r>
              <a:rPr lang="ru-RU" dirty="0"/>
              <a:t> про </a:t>
            </a:r>
            <a:r>
              <a:rPr lang="ru-RU" dirty="0" err="1"/>
              <a:t>мінімум</a:t>
            </a:r>
            <a:r>
              <a:rPr lang="ru-RU" dirty="0"/>
              <a:t> </a:t>
            </a:r>
            <a:r>
              <a:rPr lang="ru-RU" dirty="0" err="1"/>
              <a:t>функцій</a:t>
            </a:r>
            <a:r>
              <a:rPr lang="ru-RU" dirty="0"/>
              <a:t> </a:t>
            </a:r>
            <a:r>
              <a:rPr lang="en-US" dirty="0"/>
              <a:t>Q(</a:t>
            </a:r>
            <a:r>
              <a:rPr lang="ru-RU" dirty="0"/>
              <a:t>х) на </a:t>
            </a:r>
            <a:r>
              <a:rPr lang="ru-RU" dirty="0" err="1"/>
              <a:t>відрізку</a:t>
            </a:r>
            <a:r>
              <a:rPr lang="ru-RU" dirty="0"/>
              <a:t> [а, </a:t>
            </a:r>
            <a:r>
              <a:rPr lang="en-US" dirty="0"/>
              <a:t>b] </a:t>
            </a:r>
            <a:r>
              <a:rPr lang="ru-RU" dirty="0" err="1"/>
              <a:t>відзначимо</a:t>
            </a:r>
            <a:r>
              <a:rPr lang="ru-RU" dirty="0"/>
              <a:t>, </a:t>
            </a:r>
            <a:r>
              <a:rPr lang="ru-RU" dirty="0" err="1"/>
              <a:t>що</a:t>
            </a:r>
            <a:r>
              <a:rPr lang="ru-RU" dirty="0"/>
              <a:t> </a:t>
            </a:r>
            <a:r>
              <a:rPr lang="ru-RU" dirty="0" err="1"/>
              <a:t>унімодальна</a:t>
            </a:r>
            <a:r>
              <a:rPr lang="ru-RU" dirty="0"/>
              <a:t> </a:t>
            </a:r>
            <a:r>
              <a:rPr lang="ru-RU" dirty="0" err="1"/>
              <a:t>функція</a:t>
            </a:r>
            <a:r>
              <a:rPr lang="ru-RU" dirty="0"/>
              <a:t> не </a:t>
            </a:r>
            <a:r>
              <a:rPr lang="ru-RU" dirty="0" err="1"/>
              <a:t>обов'язково</a:t>
            </a:r>
            <a:r>
              <a:rPr lang="ru-RU" dirty="0"/>
              <a:t> повинна бути гладкою </a:t>
            </a:r>
            <a:r>
              <a:rPr lang="ru-RU" dirty="0" err="1"/>
              <a:t>або</a:t>
            </a:r>
            <a:r>
              <a:rPr lang="ru-RU" dirty="0"/>
              <a:t> </a:t>
            </a:r>
            <a:r>
              <a:rPr lang="ru-RU" dirty="0" err="1"/>
              <a:t>безперервною</a:t>
            </a:r>
            <a:r>
              <a:rPr lang="ru-RU" dirty="0"/>
              <a:t>. </a:t>
            </a:r>
            <a:endParaRPr lang="ru-RU" dirty="0" smtClean="0"/>
          </a:p>
          <a:p>
            <a:endParaRPr lang="ru-RU" dirty="0" smtClean="0"/>
          </a:p>
          <a:p>
            <a:r>
              <a:rPr lang="ru-RU" dirty="0" smtClean="0"/>
              <a:t>З </a:t>
            </a:r>
            <a:r>
              <a:rPr lang="ru-RU" dirty="0" err="1"/>
              <a:t>визначення</a:t>
            </a:r>
            <a:r>
              <a:rPr lang="ru-RU" dirty="0"/>
              <a:t> </a:t>
            </a:r>
            <a:r>
              <a:rPr lang="ru-RU" dirty="0" err="1"/>
              <a:t>унімодальності</a:t>
            </a:r>
            <a:r>
              <a:rPr lang="ru-RU" dirty="0"/>
              <a:t> </a:t>
            </a:r>
            <a:r>
              <a:rPr lang="ru-RU" dirty="0" err="1"/>
              <a:t>виходить</a:t>
            </a:r>
            <a:r>
              <a:rPr lang="ru-RU" dirty="0"/>
              <a:t>, </a:t>
            </a:r>
            <a:r>
              <a:rPr lang="ru-RU" dirty="0" err="1"/>
              <a:t>що</a:t>
            </a:r>
            <a:r>
              <a:rPr lang="ru-RU" dirty="0"/>
              <a:t> </a:t>
            </a:r>
            <a:r>
              <a:rPr lang="ru-RU" dirty="0" err="1"/>
              <a:t>якщо</a:t>
            </a:r>
            <a:r>
              <a:rPr lang="ru-RU" dirty="0"/>
              <a:t> х1 &lt; х2 &lt; х*, то </a:t>
            </a:r>
            <a:r>
              <a:rPr lang="en-US" dirty="0"/>
              <a:t>Q(</a:t>
            </a:r>
            <a:r>
              <a:rPr lang="ru-RU" dirty="0"/>
              <a:t>х1)&gt; </a:t>
            </a:r>
            <a:r>
              <a:rPr lang="en-US" dirty="0"/>
              <a:t>Q(</a:t>
            </a:r>
            <a:r>
              <a:rPr lang="ru-RU" dirty="0"/>
              <a:t>х2). </a:t>
            </a:r>
            <a:endParaRPr lang="ru-RU" dirty="0" smtClean="0"/>
          </a:p>
          <a:p>
            <a:endParaRPr lang="ru-RU" dirty="0"/>
          </a:p>
          <a:p>
            <a:r>
              <a:rPr lang="ru-RU" dirty="0" err="1" smtClean="0"/>
              <a:t>Аналогічно</a:t>
            </a:r>
            <a:r>
              <a:rPr lang="ru-RU" dirty="0"/>
              <a:t>, </a:t>
            </a:r>
            <a:r>
              <a:rPr lang="ru-RU" dirty="0" err="1"/>
              <a:t>якщо</a:t>
            </a:r>
            <a:r>
              <a:rPr lang="ru-RU" dirty="0"/>
              <a:t> х* ≤ х1 ≤ х2, то </a:t>
            </a:r>
            <a:r>
              <a:rPr lang="en-US" dirty="0"/>
              <a:t>Q(</a:t>
            </a:r>
            <a:r>
              <a:rPr lang="ru-RU" dirty="0"/>
              <a:t>х1)&lt; </a:t>
            </a:r>
            <a:r>
              <a:rPr lang="en-US" dirty="0"/>
              <a:t>Q(</a:t>
            </a:r>
            <a:r>
              <a:rPr lang="ru-RU" dirty="0"/>
              <a:t>х2). </a:t>
            </a:r>
            <a:endParaRPr lang="ru-RU" dirty="0" smtClean="0"/>
          </a:p>
          <a:p>
            <a:endParaRPr lang="ru-RU" dirty="0"/>
          </a:p>
          <a:p>
            <a:r>
              <a:rPr lang="ru-RU" dirty="0" err="1" smtClean="0"/>
              <a:t>Завдання</a:t>
            </a:r>
            <a:r>
              <a:rPr lang="ru-RU" dirty="0" smtClean="0"/>
              <a:t> </a:t>
            </a:r>
            <a:r>
              <a:rPr lang="ru-RU" dirty="0" err="1"/>
              <a:t>полягає</a:t>
            </a:r>
            <a:r>
              <a:rPr lang="ru-RU" dirty="0"/>
              <a:t> в </a:t>
            </a:r>
            <a:r>
              <a:rPr lang="ru-RU" dirty="0" err="1"/>
              <a:t>побудові</a:t>
            </a:r>
            <a:r>
              <a:rPr lang="ru-RU" dirty="0"/>
              <a:t> </a:t>
            </a:r>
            <a:r>
              <a:rPr lang="ru-RU" dirty="0" err="1"/>
              <a:t>такої</a:t>
            </a:r>
            <a:r>
              <a:rPr lang="ru-RU" dirty="0"/>
              <a:t> </a:t>
            </a:r>
            <a:r>
              <a:rPr lang="ru-RU" dirty="0" err="1"/>
              <a:t>послідовності</a:t>
            </a:r>
            <a:r>
              <a:rPr lang="ru-RU" dirty="0"/>
              <a:t> {</a:t>
            </a:r>
            <a:r>
              <a:rPr lang="en-US" dirty="0"/>
              <a:t>x</a:t>
            </a:r>
            <a:r>
              <a:rPr lang="ru-RU" sz="1600" dirty="0"/>
              <a:t>к</a:t>
            </a:r>
            <a:r>
              <a:rPr lang="ru-RU" dirty="0"/>
              <a:t>}, </a:t>
            </a:r>
            <a:r>
              <a:rPr lang="ru-RU" dirty="0" err="1"/>
              <a:t>щоб</a:t>
            </a:r>
            <a:r>
              <a:rPr lang="ru-RU" dirty="0"/>
              <a:t> при </a:t>
            </a:r>
            <a:r>
              <a:rPr lang="ru-RU" dirty="0" err="1"/>
              <a:t>деякому</a:t>
            </a:r>
            <a:r>
              <a:rPr lang="ru-RU" dirty="0"/>
              <a:t> </a:t>
            </a:r>
            <a:r>
              <a:rPr lang="en-US" dirty="0" err="1"/>
              <a:t>i</a:t>
            </a:r>
            <a:r>
              <a:rPr lang="en-US" dirty="0"/>
              <a:t> </a:t>
            </a:r>
            <a:r>
              <a:rPr lang="ru-RU" dirty="0" err="1"/>
              <a:t>мінімальне</a:t>
            </a:r>
            <a:r>
              <a:rPr lang="ru-RU" dirty="0"/>
              <a:t> </a:t>
            </a:r>
            <a:r>
              <a:rPr lang="ru-RU" dirty="0" err="1"/>
              <a:t>значення</a:t>
            </a:r>
            <a:r>
              <a:rPr lang="ru-RU" dirty="0"/>
              <a:t> </a:t>
            </a:r>
            <a:r>
              <a:rPr lang="ru-RU" dirty="0" err="1"/>
              <a:t>функції</a:t>
            </a:r>
            <a:r>
              <a:rPr lang="ru-RU" dirty="0"/>
              <a:t> </a:t>
            </a:r>
            <a:r>
              <a:rPr lang="ru-RU" dirty="0" err="1"/>
              <a:t>досягалося</a:t>
            </a:r>
            <a:r>
              <a:rPr lang="ru-RU" dirty="0"/>
              <a:t> на </a:t>
            </a:r>
            <a:r>
              <a:rPr lang="ru-RU" dirty="0" err="1"/>
              <a:t>інтервалі</a:t>
            </a:r>
            <a:r>
              <a:rPr lang="ru-RU" dirty="0"/>
              <a:t> х</a:t>
            </a:r>
            <a:r>
              <a:rPr lang="en-US" dirty="0"/>
              <a:t>i-1 ≤ </a:t>
            </a:r>
            <a:r>
              <a:rPr lang="ru-RU" dirty="0"/>
              <a:t>х* ≤ х</a:t>
            </a:r>
            <a:r>
              <a:rPr lang="en-US" dirty="0" err="1"/>
              <a:t>i</a:t>
            </a:r>
            <a:r>
              <a:rPr lang="en-US" dirty="0"/>
              <a:t>. </a:t>
            </a:r>
            <a:r>
              <a:rPr lang="ru-RU" dirty="0" err="1"/>
              <a:t>Такий</a:t>
            </a:r>
            <a:r>
              <a:rPr lang="ru-RU" dirty="0"/>
              <a:t> </a:t>
            </a:r>
            <a:r>
              <a:rPr lang="ru-RU" dirty="0" err="1"/>
              <a:t>інтервал</a:t>
            </a:r>
            <a:r>
              <a:rPr lang="ru-RU" dirty="0"/>
              <a:t> </a:t>
            </a:r>
            <a:r>
              <a:rPr lang="ru-RU" dirty="0" err="1"/>
              <a:t>називається</a:t>
            </a:r>
            <a:r>
              <a:rPr lang="ru-RU" dirty="0"/>
              <a:t> </a:t>
            </a:r>
            <a:r>
              <a:rPr lang="ru-RU" b="1" dirty="0" err="1"/>
              <a:t>інтервалом</a:t>
            </a:r>
            <a:r>
              <a:rPr lang="ru-RU" b="1" dirty="0"/>
              <a:t> </a:t>
            </a:r>
            <a:r>
              <a:rPr lang="ru-RU" b="1" dirty="0" err="1"/>
              <a:t>невизначеності</a:t>
            </a:r>
            <a:r>
              <a:rPr lang="ru-RU" b="1" dirty="0"/>
              <a:t>.</a:t>
            </a:r>
          </a:p>
        </p:txBody>
      </p:sp>
    </p:spTree>
    <p:extLst>
      <p:ext uri="{BB962C8B-B14F-4D97-AF65-F5344CB8AC3E}">
        <p14:creationId xmlns:p14="http://schemas.microsoft.com/office/powerpoint/2010/main" val="4049540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870" y="107576"/>
            <a:ext cx="11044518" cy="2585323"/>
          </a:xfrm>
          <a:prstGeom prst="rect">
            <a:avLst/>
          </a:prstGeom>
          <a:noFill/>
        </p:spPr>
        <p:txBody>
          <a:bodyPr wrap="square" rtlCol="0">
            <a:spAutoFit/>
          </a:bodyPr>
          <a:lstStyle/>
          <a:p>
            <a:r>
              <a:rPr lang="ru-RU"/>
              <a:t>Алгоритм вибору абсцис {</a:t>
            </a:r>
            <a:r>
              <a:rPr lang="en-US"/>
              <a:t>x</a:t>
            </a:r>
            <a:r>
              <a:rPr lang="ru-RU"/>
              <a:t>к} називається стратегією пошуку. При заданій кількості обчислень функції оптимальною стратегією є та, яка веде до найменшого інтервалу невизначеності. Можна показати, що в цьому випадку оптимальна стратегія Фібоначчі. При достатньо великій кількості обчислень функції остаточний інтервал в методі золотого перетину лише на 17% більше, ніж в методі Фібоначчі, проте організація обчислювального процесу значно простіша. Як відомо, золотим перетином відрізка називають ділення відрізка на дві частини так, що відношення довжини всього відрізка до довжини більшої частини рівне відношенню довжини більшої частини до довжини меншої. Неважко перевірити, що золотий перетин відрізка [а, </a:t>
            </a:r>
            <a:r>
              <a:rPr lang="en-US"/>
              <a:t>b] </a:t>
            </a:r>
            <a:r>
              <a:rPr lang="ru-RU"/>
              <a:t>проводять дві симетрично розташовані точки:</a:t>
            </a:r>
            <a:endParaRPr lang="ru-RU" dirty="0"/>
          </a:p>
        </p:txBody>
      </p:sp>
      <p:pic>
        <p:nvPicPr>
          <p:cNvPr id="5" name="Рисунок 4"/>
          <p:cNvPicPr>
            <a:picLocks noChangeAspect="1"/>
          </p:cNvPicPr>
          <p:nvPr/>
        </p:nvPicPr>
        <p:blipFill>
          <a:blip r:embed="rId2"/>
          <a:stretch>
            <a:fillRect/>
          </a:stretch>
        </p:blipFill>
        <p:spPr>
          <a:xfrm>
            <a:off x="4345080" y="2958072"/>
            <a:ext cx="5112690" cy="511269"/>
          </a:xfrm>
          <a:prstGeom prst="rect">
            <a:avLst/>
          </a:prstGeom>
        </p:spPr>
      </p:pic>
      <p:pic>
        <p:nvPicPr>
          <p:cNvPr id="6" name="Рисунок 5"/>
          <p:cNvPicPr>
            <a:picLocks noChangeAspect="1"/>
          </p:cNvPicPr>
          <p:nvPr/>
        </p:nvPicPr>
        <p:blipFill>
          <a:blip r:embed="rId3"/>
          <a:stretch>
            <a:fillRect/>
          </a:stretch>
        </p:blipFill>
        <p:spPr>
          <a:xfrm>
            <a:off x="571219" y="3916455"/>
            <a:ext cx="3615299" cy="669023"/>
          </a:xfrm>
          <a:prstGeom prst="rect">
            <a:avLst/>
          </a:prstGeom>
        </p:spPr>
      </p:pic>
      <p:sp>
        <p:nvSpPr>
          <p:cNvPr id="7" name="Прямоугольник 6"/>
          <p:cNvSpPr/>
          <p:nvPr/>
        </p:nvSpPr>
        <p:spPr>
          <a:xfrm>
            <a:off x="484094" y="4885704"/>
            <a:ext cx="10847294" cy="923330"/>
          </a:xfrm>
          <a:prstGeom prst="rect">
            <a:avLst/>
          </a:prstGeom>
        </p:spPr>
        <p:txBody>
          <a:bodyPr wrap="square">
            <a:spAutoFit/>
          </a:bodyPr>
          <a:lstStyle/>
          <a:p>
            <a:r>
              <a:rPr lang="ru-RU"/>
              <a:t>Точка х1 в свою </a:t>
            </a:r>
            <a:r>
              <a:rPr lang="ru-RU" dirty="0" err="1"/>
              <a:t>чергу</a:t>
            </a:r>
            <a:r>
              <a:rPr lang="ru-RU" dirty="0"/>
              <a:t> проводить </a:t>
            </a:r>
            <a:r>
              <a:rPr lang="ru-RU" dirty="0" err="1"/>
              <a:t>золотий</a:t>
            </a:r>
            <a:r>
              <a:rPr lang="ru-RU" dirty="0"/>
              <a:t> </a:t>
            </a:r>
            <a:r>
              <a:rPr lang="ru-RU" dirty="0" err="1"/>
              <a:t>перетин</a:t>
            </a:r>
            <a:r>
              <a:rPr lang="ru-RU" dirty="0"/>
              <a:t> </a:t>
            </a:r>
            <a:r>
              <a:rPr lang="ru-RU" dirty="0" err="1"/>
              <a:t>відрізка</a:t>
            </a:r>
            <a:r>
              <a:rPr lang="ru-RU" dirty="0"/>
              <a:t> [а, х2], а точка х2 – </a:t>
            </a:r>
            <a:r>
              <a:rPr lang="ru-RU" dirty="0" err="1"/>
              <a:t>золотий</a:t>
            </a:r>
            <a:r>
              <a:rPr lang="ru-RU" dirty="0"/>
              <a:t> </a:t>
            </a:r>
            <a:r>
              <a:rPr lang="ru-RU" dirty="0" err="1"/>
              <a:t>перетин</a:t>
            </a:r>
            <a:r>
              <a:rPr lang="ru-RU" dirty="0"/>
              <a:t> </a:t>
            </a:r>
            <a:r>
              <a:rPr lang="ru-RU" dirty="0" err="1"/>
              <a:t>відрізка</a:t>
            </a:r>
            <a:r>
              <a:rPr lang="ru-RU" dirty="0"/>
              <a:t> [а, b]. </a:t>
            </a:r>
            <a:r>
              <a:rPr lang="ru-RU" dirty="0" err="1"/>
              <a:t>Опишемо</a:t>
            </a:r>
            <a:r>
              <a:rPr lang="ru-RU" dirty="0"/>
              <a:t> алгоритм </a:t>
            </a:r>
            <a:r>
              <a:rPr lang="ru-RU" dirty="0" err="1"/>
              <a:t>пошуку</a:t>
            </a:r>
            <a:r>
              <a:rPr lang="ru-RU" dirty="0"/>
              <a:t>. </a:t>
            </a:r>
            <a:r>
              <a:rPr lang="ru-RU" dirty="0" err="1"/>
              <a:t>Початковий</a:t>
            </a:r>
            <a:r>
              <a:rPr lang="ru-RU" dirty="0"/>
              <a:t> </a:t>
            </a:r>
            <a:r>
              <a:rPr lang="ru-RU" dirty="0" err="1"/>
              <a:t>відрізок</a:t>
            </a:r>
            <a:r>
              <a:rPr lang="ru-RU" dirty="0"/>
              <a:t> </a:t>
            </a:r>
            <a:r>
              <a:rPr lang="ru-RU" dirty="0" err="1"/>
              <a:t>ділимо</a:t>
            </a:r>
            <a:r>
              <a:rPr lang="ru-RU" dirty="0"/>
              <a:t> точками х1 і х2 </a:t>
            </a:r>
            <a:r>
              <a:rPr lang="ru-RU" dirty="0" err="1"/>
              <a:t>вичислюємо</a:t>
            </a:r>
            <a:r>
              <a:rPr lang="ru-RU" dirty="0"/>
              <a:t> </a:t>
            </a:r>
            <a:r>
              <a:rPr lang="ru-RU" dirty="0" err="1"/>
              <a:t>значення</a:t>
            </a:r>
            <a:r>
              <a:rPr lang="ru-RU" dirty="0"/>
              <a:t> </a:t>
            </a:r>
            <a:r>
              <a:rPr lang="ru-RU" dirty="0" err="1"/>
              <a:t>функцій</a:t>
            </a:r>
            <a:r>
              <a:rPr lang="ru-RU" dirty="0"/>
              <a:t> Q(х1) і Q(х2). </a:t>
            </a:r>
          </a:p>
        </p:txBody>
      </p:sp>
    </p:spTree>
    <p:extLst>
      <p:ext uri="{BB962C8B-B14F-4D97-AF65-F5344CB8AC3E}">
        <p14:creationId xmlns:p14="http://schemas.microsoft.com/office/powerpoint/2010/main" val="48837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78069" y="1804326"/>
            <a:ext cx="10814538" cy="2308324"/>
          </a:xfrm>
          <a:prstGeom prst="rect">
            <a:avLst/>
          </a:prstGeom>
        </p:spPr>
        <p:txBody>
          <a:bodyPr wrap="square">
            <a:spAutoFit/>
          </a:bodyPr>
          <a:lstStyle/>
          <a:p>
            <a:pPr algn="just"/>
            <a:r>
              <a:rPr lang="uk-UA" dirty="0" smtClean="0"/>
              <a:t>	Порівняння цих значень дозволяє відкинути або інтервал [а, х1] або [х2, b]. На інтервалі, що залишився, вже є одна точка , що проводить його золотий перетин, і завдання полягає в побудові другої такої точки. Після цього процес повторюємо. Таким чином, на кожному кроці, починаючи з другого, потрібне лише одне обчислення функції і інтервал невизначеності зменшується в 0,618 разу.</a:t>
            </a:r>
          </a:p>
          <a:p>
            <a:pPr algn="just"/>
            <a:r>
              <a:rPr lang="uk-UA" dirty="0" smtClean="0"/>
              <a:t>	Ітерації продовжуються до тих пір, поки інтервал невизначеності не стане менший за деяке задане число. Докладний алгоритм обчислень і стандартна програма на мові Фортран представлена </a:t>
            </a:r>
            <a:r>
              <a:rPr lang="uk-UA" dirty="0"/>
              <a:t>в роботі [6].</a:t>
            </a:r>
          </a:p>
        </p:txBody>
      </p:sp>
    </p:spTree>
    <p:extLst>
      <p:ext uri="{BB962C8B-B14F-4D97-AF65-F5344CB8AC3E}">
        <p14:creationId xmlns:p14="http://schemas.microsoft.com/office/powerpoint/2010/main" val="3004833191"/>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44</TotalTime>
  <Words>392</Words>
  <Application>Microsoft Office PowerPoint</Application>
  <PresentationFormat>Широкоэкранный</PresentationFormat>
  <Paragraphs>26</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Century Gothic</vt:lpstr>
      <vt:lpstr>Times New Roman</vt:lpstr>
      <vt:lpstr>Wingdings 3</vt:lpstr>
      <vt:lpstr>Сектор</vt:lpstr>
      <vt:lpstr> Однопараметрична безумовна оптимізація</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Основи теорії оптимізації</dc:title>
  <dc:creator>Леонид</dc:creator>
  <cp:lastModifiedBy>Леонид</cp:lastModifiedBy>
  <cp:revision>12</cp:revision>
  <dcterms:created xsi:type="dcterms:W3CDTF">2021-02-26T15:24:27Z</dcterms:created>
  <dcterms:modified xsi:type="dcterms:W3CDTF">2021-02-26T17:17:59Z</dcterms:modified>
</cp:coreProperties>
</file>