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0"/>
  </p:notesMasterIdLst>
  <p:sldIdLst>
    <p:sldId id="256" r:id="rId2"/>
    <p:sldId id="285" r:id="rId3"/>
    <p:sldId id="265" r:id="rId4"/>
    <p:sldId id="266" r:id="rId5"/>
    <p:sldId id="267" r:id="rId6"/>
    <p:sldId id="268" r:id="rId7"/>
    <p:sldId id="269" r:id="rId8"/>
    <p:sldId id="270" r:id="rId9"/>
    <p:sldId id="271" r:id="rId10"/>
    <p:sldId id="272" r:id="rId11"/>
    <p:sldId id="273" r:id="rId12"/>
    <p:sldId id="257" r:id="rId13"/>
    <p:sldId id="283" r:id="rId14"/>
    <p:sldId id="280" r:id="rId15"/>
    <p:sldId id="258" r:id="rId16"/>
    <p:sldId id="259" r:id="rId17"/>
    <p:sldId id="281" r:id="rId18"/>
    <p:sldId id="274" r:id="rId19"/>
    <p:sldId id="279" r:id="rId20"/>
    <p:sldId id="282" r:id="rId21"/>
    <p:sldId id="275" r:id="rId22"/>
    <p:sldId id="276" r:id="rId23"/>
    <p:sldId id="260" r:id="rId24"/>
    <p:sldId id="261" r:id="rId25"/>
    <p:sldId id="277" r:id="rId26"/>
    <p:sldId id="286" r:id="rId27"/>
    <p:sldId id="287" r:id="rId28"/>
    <p:sldId id="288"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069" y="-58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FC1440-05E7-4030-9305-3881EC0F0256}" type="datetimeFigureOut">
              <a:rPr lang="ru-RU" smtClean="0"/>
              <a:pPr/>
              <a:t>29.09.2022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ACA2CB-A3FD-42BA-860E-E1A49F7A8B6A}" type="slidenum">
              <a:rPr lang="ru-RU" smtClean="0"/>
              <a:pPr/>
              <a:t>‹#›</a:t>
            </a:fld>
            <a:endParaRPr lang="ru-RU"/>
          </a:p>
        </p:txBody>
      </p:sp>
    </p:spTree>
    <p:extLst>
      <p:ext uri="{BB962C8B-B14F-4D97-AF65-F5344CB8AC3E}">
        <p14:creationId xmlns:p14="http://schemas.microsoft.com/office/powerpoint/2010/main" val="1761005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FACA2CB-A3FD-42BA-860E-E1A49F7A8B6A}" type="slidenum">
              <a:rPr lang="ru-RU" smtClean="0"/>
              <a:pPr/>
              <a:t>1</a:t>
            </a:fld>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FACA2CB-A3FD-42BA-860E-E1A49F7A8B6A}" type="slidenum">
              <a:rPr lang="ru-RU" smtClean="0"/>
              <a:pPr/>
              <a:t>11</a:t>
            </a:fld>
            <a:endParaRPr lang="ru-R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FACA2CB-A3FD-42BA-860E-E1A49F7A8B6A}" type="slidenum">
              <a:rPr lang="ru-RU" smtClean="0"/>
              <a:pPr/>
              <a:t>12</a:t>
            </a:fld>
            <a:endParaRPr lang="ru-RU"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14</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15</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16</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18</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19</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21</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22</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23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3</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24</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25</a:t>
            </a:fld>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EE044AA-C14C-4A62-883F-DCA206B51188}" type="slidenum">
              <a:rPr lang="ru-RU" smtClean="0"/>
              <a:pPr/>
              <a:t>26</a:t>
            </a:fld>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EE044AA-C14C-4A62-883F-DCA206B51188}" type="slidenum">
              <a:rPr lang="ru-RU" smtClean="0"/>
              <a:pPr/>
              <a:t>27</a:t>
            </a:fld>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EE044AA-C14C-4A62-883F-DCA206B51188}" type="slidenum">
              <a:rPr lang="ru-RU" smtClean="0"/>
              <a:pPr/>
              <a:t>28</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6</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7</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8</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9</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ACA2CB-A3FD-42BA-860E-E1A49F7A8B6A}" type="slidenum">
              <a:rPr lang="ru-RU" smtClean="0"/>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29.09.2022</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29.09.2022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29.09.2022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29.09.2022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29.09.2022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29.09.2022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29.09.2022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29.09.2022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29.09.2022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29.09.2022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29.09.2022</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29.09.2022</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smtClean="0"/>
              <a:t>Графічні</a:t>
            </a:r>
            <a:r>
              <a:rPr lang="uk-UA" dirty="0" smtClean="0"/>
              <a:t>,</a:t>
            </a:r>
            <a:r>
              <a:rPr lang="uk-UA" dirty="0" smtClean="0"/>
              <a:t> фонетичні </a:t>
            </a:r>
            <a:r>
              <a:rPr lang="uk-UA" smtClean="0"/>
              <a:t>та морфологічні </a:t>
            </a:r>
            <a:r>
              <a:rPr lang="uk-UA" dirty="0" smtClean="0"/>
              <a:t>стилістичні засоби</a:t>
            </a:r>
            <a:endParaRPr lang="ru-RU" dirty="0"/>
          </a:p>
        </p:txBody>
      </p:sp>
      <p:sp>
        <p:nvSpPr>
          <p:cNvPr id="3" name="Подзаголовок 2"/>
          <p:cNvSpPr>
            <a:spLocks noGrp="1"/>
          </p:cNvSpPr>
          <p:nvPr>
            <p:ph type="subTitle" idx="1"/>
          </p:nvPr>
        </p:nvSpPr>
        <p:spPr/>
        <p:txBody>
          <a:bodyPr>
            <a:normAutofit fontScale="85000" lnSpcReduction="10000"/>
          </a:bodyPr>
          <a:lstStyle/>
          <a:p>
            <a:pPr marL="514350" indent="-514350" algn="l"/>
            <a:r>
              <a:rPr lang="en-US" dirty="0" smtClean="0"/>
              <a:t>1. </a:t>
            </a:r>
            <a:r>
              <a:rPr lang="ru-RU" dirty="0" err="1" smtClean="0"/>
              <a:t>Стилістична</a:t>
            </a:r>
            <a:r>
              <a:rPr lang="ru-RU" dirty="0" smtClean="0"/>
              <a:t> </a:t>
            </a:r>
            <a:r>
              <a:rPr lang="ru-RU" dirty="0" err="1" smtClean="0"/>
              <a:t>інформація</a:t>
            </a:r>
            <a:r>
              <a:rPr lang="ru-RU" dirty="0" smtClean="0"/>
              <a:t> </a:t>
            </a:r>
            <a:r>
              <a:rPr lang="ru-RU" dirty="0" err="1" smtClean="0"/>
              <a:t>графіки</a:t>
            </a:r>
            <a:r>
              <a:rPr lang="ru-RU" dirty="0" smtClean="0"/>
              <a:t> та </a:t>
            </a:r>
            <a:r>
              <a:rPr lang="ru-RU" dirty="0" err="1" smtClean="0"/>
              <a:t>пунктуації</a:t>
            </a:r>
            <a:r>
              <a:rPr lang="ru-RU" dirty="0" smtClean="0"/>
              <a:t>.</a:t>
            </a:r>
            <a:endParaRPr lang="en-US" dirty="0" smtClean="0"/>
          </a:p>
          <a:p>
            <a:pPr marL="514350" indent="-514350" algn="l"/>
            <a:r>
              <a:rPr lang="ru-RU" dirty="0" smtClean="0"/>
              <a:t>2. </a:t>
            </a:r>
            <a:r>
              <a:rPr lang="ru-RU" dirty="0" err="1" smtClean="0"/>
              <a:t>Фонетичні</a:t>
            </a:r>
            <a:r>
              <a:rPr lang="ru-RU" dirty="0" smtClean="0"/>
              <a:t> </a:t>
            </a:r>
            <a:r>
              <a:rPr lang="ru-RU" dirty="0" err="1" smtClean="0"/>
              <a:t>засоби</a:t>
            </a:r>
            <a:r>
              <a:rPr lang="ru-RU" dirty="0" smtClean="0"/>
              <a:t> </a:t>
            </a:r>
            <a:r>
              <a:rPr lang="ru-RU" dirty="0" err="1" smtClean="0"/>
              <a:t>стилістики</a:t>
            </a:r>
            <a:r>
              <a:rPr lang="ru-RU" dirty="0" smtClean="0"/>
              <a:t>.</a:t>
            </a:r>
          </a:p>
          <a:p>
            <a:pPr marL="514350" indent="-514350" algn="l"/>
            <a:r>
              <a:rPr lang="uk-UA" dirty="0" smtClean="0"/>
              <a:t>3. Морфологічний стилістичний інструментарій.</a:t>
            </a:r>
            <a:endParaRPr lang="ru-RU" dirty="0" smtClean="0"/>
          </a:p>
          <a:p>
            <a:endParaRPr lang="uk-UA" dirty="0" smtClean="0"/>
          </a:p>
        </p:txBody>
      </p:sp>
      <p:pic>
        <p:nvPicPr>
          <p:cNvPr id="1026" name="Picture 2"/>
          <p:cNvPicPr>
            <a:picLocks noChangeAspect="1" noChangeArrowheads="1"/>
          </p:cNvPicPr>
          <p:nvPr/>
        </p:nvPicPr>
        <p:blipFill>
          <a:blip r:embed="rId3" cstate="print"/>
          <a:srcRect/>
          <a:stretch>
            <a:fillRect/>
          </a:stretch>
        </p:blipFill>
        <p:spPr bwMode="auto">
          <a:xfrm>
            <a:off x="4495800" y="3352800"/>
            <a:ext cx="152400" cy="15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r>
              <a:rPr lang="en-US" dirty="0" smtClean="0"/>
              <a:t>What! That’s all you know about someone who’s trying to bring a shipload of – how many are aboard? (A. Hailey)</a:t>
            </a:r>
          </a:p>
          <a:p>
            <a:r>
              <a:rPr lang="uk-UA" dirty="0" smtClean="0"/>
              <a:t>Нащо мені чорні брови,</a:t>
            </a:r>
          </a:p>
          <a:p>
            <a:pPr>
              <a:buNone/>
            </a:pPr>
            <a:r>
              <a:rPr lang="uk-UA" dirty="0" smtClean="0"/>
              <a:t>   Нащо карі очі,</a:t>
            </a:r>
          </a:p>
          <a:p>
            <a:pPr>
              <a:buNone/>
            </a:pPr>
            <a:r>
              <a:rPr lang="uk-UA" dirty="0" smtClean="0"/>
              <a:t>   Нащо літа </a:t>
            </a:r>
            <a:r>
              <a:rPr lang="uk-UA" dirty="0" err="1" smtClean="0"/>
              <a:t>молодії</a:t>
            </a:r>
            <a:r>
              <a:rPr lang="uk-UA" dirty="0" smtClean="0"/>
              <a:t>,</a:t>
            </a:r>
          </a:p>
          <a:p>
            <a:pPr>
              <a:buNone/>
            </a:pPr>
            <a:r>
              <a:rPr lang="uk-UA" dirty="0" smtClean="0"/>
              <a:t>   Веселі, дівочі? (Т. Г. Шевченко)</a:t>
            </a:r>
          </a:p>
          <a:p>
            <a:r>
              <a:rPr lang="ru-RU" dirty="0" err="1" smtClean="0"/>
              <a:t>Шановний</a:t>
            </a:r>
            <a:r>
              <a:rPr lang="ru-RU" dirty="0" smtClean="0"/>
              <a:t> друг!</a:t>
            </a:r>
            <a:r>
              <a:rPr lang="en-US" dirty="0" smtClean="0"/>
              <a:t>	My dear friend,</a:t>
            </a:r>
            <a:endParaRPr lang="ru-RU" dirty="0" smtClean="0"/>
          </a:p>
          <a:p>
            <a:pPr>
              <a:buNone/>
            </a:pPr>
            <a:r>
              <a:rPr lang="ru-RU" dirty="0" smtClean="0"/>
              <a:t>Пане </a:t>
            </a:r>
            <a:r>
              <a:rPr lang="ru-RU" dirty="0" err="1" smtClean="0"/>
              <a:t>Іванов</a:t>
            </a:r>
            <a:r>
              <a:rPr lang="ru-RU" dirty="0" smtClean="0"/>
              <a:t>!	</a:t>
            </a:r>
            <a:r>
              <a:rPr lang="en-US" dirty="0" smtClean="0"/>
              <a:t>	Dear Sir,	</a:t>
            </a:r>
            <a:endParaRPr lang="ru-RU" dirty="0" smtClean="0"/>
          </a:p>
          <a:p>
            <a:pPr>
              <a:buNone/>
            </a:pPr>
            <a:r>
              <a:rPr lang="ru-RU" dirty="0" err="1" smtClean="0"/>
              <a:t>Палити</a:t>
            </a:r>
            <a:r>
              <a:rPr lang="ru-RU" dirty="0" smtClean="0"/>
              <a:t> заборонено!</a:t>
            </a:r>
            <a:r>
              <a:rPr lang="en-US" dirty="0" smtClean="0"/>
              <a:t>	No smoking</a:t>
            </a:r>
            <a:endParaRPr lang="ru-RU" dirty="0"/>
          </a:p>
          <a:p>
            <a:pPr>
              <a:buNone/>
            </a:pPr>
            <a:r>
              <a:rPr lang="ru-RU" dirty="0" err="1" smtClean="0"/>
              <a:t>Входити</a:t>
            </a:r>
            <a:r>
              <a:rPr lang="ru-RU" dirty="0" smtClean="0"/>
              <a:t> заборонено!</a:t>
            </a:r>
            <a:r>
              <a:rPr lang="en-US" dirty="0" smtClean="0"/>
              <a:t>	No admission</a:t>
            </a:r>
            <a:endParaRPr lang="uk-UA" dirty="0" smtClean="0"/>
          </a:p>
          <a:p>
            <a:endParaRPr lang="uk-UA" dirty="0" smtClean="0"/>
          </a:p>
          <a:p>
            <a:endParaRPr lang="uk-UA" dirty="0" smtClean="0"/>
          </a:p>
          <a:p>
            <a:endParaRPr lang="ru-RU" dirty="0"/>
          </a:p>
        </p:txBody>
      </p:sp>
      <p:sp>
        <p:nvSpPr>
          <p:cNvPr id="3" name="Заголовок 2"/>
          <p:cNvSpPr>
            <a:spLocks noGrp="1"/>
          </p:cNvSpPr>
          <p:nvPr>
            <p:ph type="title"/>
          </p:nvPr>
        </p:nvSpPr>
        <p:spPr/>
        <p:txBody>
          <a:bodyPr>
            <a:normAutofit fontScale="90000"/>
          </a:bodyPr>
          <a:lstStyle/>
          <a:p>
            <a:r>
              <a:rPr lang="uk-UA" dirty="0" smtClean="0"/>
              <a:t>Графіка та пунктуація: знаки оклику та питання</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r>
              <a:rPr lang="en-US" dirty="0" smtClean="0"/>
              <a:t>There can only be one reason for this problem: John’s total incompetence</a:t>
            </a:r>
          </a:p>
          <a:p>
            <a:r>
              <a:rPr lang="en-US" dirty="0" smtClean="0"/>
              <a:t>Magical Realism: Latin-American fiction today</a:t>
            </a:r>
          </a:p>
          <a:p>
            <a:r>
              <a:rPr lang="en-US" dirty="0" smtClean="0"/>
              <a:t>Neither of us spoke; we merely waited to see what would happen.</a:t>
            </a:r>
          </a:p>
          <a:p>
            <a:r>
              <a:rPr lang="en-US" dirty="0" smtClean="0"/>
              <a:t>He usually took great care; even so he made a few errors.</a:t>
            </a:r>
          </a:p>
          <a:p>
            <a:r>
              <a:rPr lang="en-US" dirty="0" smtClean="0"/>
              <a:t>The Chairman welcomed the President, Dr Harvey; the Vice-President Mr. </a:t>
            </a:r>
            <a:r>
              <a:rPr lang="en-US" dirty="0" err="1" smtClean="0"/>
              <a:t>Barncroft</a:t>
            </a:r>
            <a:r>
              <a:rPr lang="en-US" dirty="0" smtClean="0"/>
              <a:t> and his wife; several delegates from the United States; and members of the public who had been invited to attend.</a:t>
            </a:r>
            <a:endParaRPr lang="ru-RU" dirty="0"/>
          </a:p>
        </p:txBody>
      </p:sp>
      <p:sp>
        <p:nvSpPr>
          <p:cNvPr id="3" name="Заголовок 2"/>
          <p:cNvSpPr>
            <a:spLocks noGrp="1"/>
          </p:cNvSpPr>
          <p:nvPr>
            <p:ph type="title"/>
          </p:nvPr>
        </p:nvSpPr>
        <p:spPr/>
        <p:txBody>
          <a:bodyPr>
            <a:normAutofit fontScale="90000"/>
          </a:bodyPr>
          <a:lstStyle/>
          <a:p>
            <a:r>
              <a:rPr lang="uk-UA" dirty="0" smtClean="0"/>
              <a:t>Графіка та пунктуація: двокрапка, крапка з комою</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mouse tale.jpg"/>
          <p:cNvPicPr>
            <a:picLocks noGrp="1" noChangeAspect="1"/>
          </p:cNvPicPr>
          <p:nvPr>
            <p:ph idx="1"/>
          </p:nvPr>
        </p:nvPicPr>
        <p:blipFill>
          <a:blip r:embed="rId3" cstate="print"/>
          <a:stretch>
            <a:fillRect/>
          </a:stretch>
        </p:blipFill>
        <p:spPr>
          <a:xfrm>
            <a:off x="539552" y="1412776"/>
            <a:ext cx="3068449" cy="4525962"/>
          </a:xfrm>
        </p:spPr>
      </p:pic>
      <p:sp>
        <p:nvSpPr>
          <p:cNvPr id="3" name="Заголовок 2"/>
          <p:cNvSpPr>
            <a:spLocks noGrp="1"/>
          </p:cNvSpPr>
          <p:nvPr>
            <p:ph type="title"/>
          </p:nvPr>
        </p:nvSpPr>
        <p:spPr/>
        <p:txBody>
          <a:bodyPr>
            <a:normAutofit/>
          </a:bodyPr>
          <a:lstStyle/>
          <a:p>
            <a:r>
              <a:rPr lang="uk-UA" dirty="0" smtClean="0"/>
              <a:t>Графіка та пунктуація</a:t>
            </a:r>
            <a:endParaRPr lang="ru-RU" dirty="0"/>
          </a:p>
        </p:txBody>
      </p:sp>
      <p:pic>
        <p:nvPicPr>
          <p:cNvPr id="1026" name="Picture 2" descr="C:\Users\Admin\Desktop\2021 порівняльна стилістика\переклад історія про мишу Л. Керол.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615318"/>
            <a:ext cx="2158298" cy="56437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smtClean="0"/>
              <a:t>Жорж </a:t>
            </a:r>
            <a:r>
              <a:rPr lang="uk-UA" dirty="0" err="1" smtClean="0"/>
              <a:t>Перек</a:t>
            </a:r>
            <a:endParaRPr lang="uk-UA" dirty="0" smtClean="0"/>
          </a:p>
          <a:p>
            <a:pPr marL="109728" indent="0">
              <a:buNone/>
            </a:pPr>
            <a:r>
              <a:rPr lang="fr-FR" dirty="0" smtClean="0"/>
              <a:t>La disparition </a:t>
            </a:r>
            <a:r>
              <a:rPr lang="uk-UA" dirty="0" smtClean="0"/>
              <a:t>(1969)</a:t>
            </a:r>
            <a:endParaRPr lang="fr-FR" dirty="0" smtClean="0"/>
          </a:p>
          <a:p>
            <a:pPr marL="109728" indent="0">
              <a:buNone/>
            </a:pPr>
            <a:endParaRPr lang="fr-FR" dirty="0"/>
          </a:p>
          <a:p>
            <a:pPr marL="109728" indent="0">
              <a:buNone/>
            </a:pPr>
            <a:endParaRPr lang="uk-UA" dirty="0" smtClean="0"/>
          </a:p>
          <a:p>
            <a:pPr marL="109728" indent="0">
              <a:buNone/>
            </a:pPr>
            <a:endParaRPr lang="uk-UA" dirty="0"/>
          </a:p>
          <a:p>
            <a:pPr marL="109728" indent="0">
              <a:buNone/>
            </a:pPr>
            <a:endParaRPr lang="uk-UA" dirty="0" smtClean="0"/>
          </a:p>
          <a:p>
            <a:pPr marL="109728" indent="0">
              <a:buNone/>
            </a:pPr>
            <a:r>
              <a:rPr lang="fr-FR" dirty="0" smtClean="0"/>
              <a:t>Les revenentes </a:t>
            </a:r>
            <a:r>
              <a:rPr lang="uk-UA" dirty="0" smtClean="0"/>
              <a:t>(1972)</a:t>
            </a:r>
            <a:endParaRPr lang="ru-RU" dirty="0"/>
          </a:p>
        </p:txBody>
      </p:sp>
      <p:sp>
        <p:nvSpPr>
          <p:cNvPr id="3" name="Заголовок 2"/>
          <p:cNvSpPr>
            <a:spLocks noGrp="1"/>
          </p:cNvSpPr>
          <p:nvPr>
            <p:ph type="title"/>
          </p:nvPr>
        </p:nvSpPr>
        <p:spPr/>
        <p:txBody>
          <a:bodyPr>
            <a:normAutofit fontScale="90000"/>
          </a:bodyPr>
          <a:lstStyle/>
          <a:p>
            <a:r>
              <a:rPr lang="uk-UA" dirty="0" smtClean="0"/>
              <a:t>Графіка та пунктуація: </a:t>
            </a:r>
            <a:r>
              <a:rPr lang="uk-UA" dirty="0" err="1" smtClean="0"/>
              <a:t>ліпограма</a:t>
            </a:r>
            <a:endParaRPr lang="ru-RU" dirty="0"/>
          </a:p>
        </p:txBody>
      </p:sp>
      <p:pic>
        <p:nvPicPr>
          <p:cNvPr id="2050" name="Picture 2" descr="C:\Users\Admin\Desktop\2021 порівняльна стилістика\la dispari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1671463"/>
            <a:ext cx="3024336" cy="2599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6889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Графіка та пунктуація: шрифт</a:t>
            </a:r>
            <a:endParaRPr lang="ru-RU"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2309019" y="1481138"/>
            <a:ext cx="4525962" cy="45259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en-US" sz="2000" dirty="0" smtClean="0"/>
              <a:t>Dear Dad,</a:t>
            </a:r>
          </a:p>
          <a:p>
            <a:r>
              <a:rPr lang="en-US" sz="2000" dirty="0" smtClean="0"/>
              <a:t>At last I have $</a:t>
            </a:r>
            <a:r>
              <a:rPr lang="en-US" sz="2000" dirty="0" err="1" smtClean="0"/>
              <a:t>ome</a:t>
            </a:r>
            <a:r>
              <a:rPr lang="en-US" sz="2000" dirty="0" smtClean="0"/>
              <a:t> minute$ to drop you a line. I $</a:t>
            </a:r>
            <a:r>
              <a:rPr lang="en-US" sz="2000" dirty="0" err="1" smtClean="0"/>
              <a:t>tudy</a:t>
            </a:r>
            <a:r>
              <a:rPr lang="en-US" sz="2000" dirty="0" smtClean="0"/>
              <a:t> well though I’ve got $</a:t>
            </a:r>
            <a:r>
              <a:rPr lang="en-US" sz="2000" dirty="0" err="1" smtClean="0"/>
              <a:t>ome</a:t>
            </a:r>
            <a:r>
              <a:rPr lang="en-US" sz="2000" dirty="0" smtClean="0"/>
              <a:t> problem$. </a:t>
            </a:r>
            <a:r>
              <a:rPr lang="en-US" sz="2000" dirty="0" err="1" smtClean="0"/>
              <a:t>Becau$e</a:t>
            </a:r>
            <a:r>
              <a:rPr lang="en-US" sz="2000" dirty="0" smtClean="0"/>
              <a:t> of my $</a:t>
            </a:r>
            <a:r>
              <a:rPr lang="en-US" sz="2000" dirty="0" err="1" smtClean="0"/>
              <a:t>tudie</a:t>
            </a:r>
            <a:r>
              <a:rPr lang="en-US" sz="2000" dirty="0" smtClean="0"/>
              <a:t>$ I can’t think of anything </a:t>
            </a:r>
            <a:r>
              <a:rPr lang="en-US" sz="2000" dirty="0" err="1" smtClean="0"/>
              <a:t>el$e</a:t>
            </a:r>
            <a:r>
              <a:rPr lang="en-US" sz="2000" dirty="0" smtClean="0"/>
              <a:t>. Could you </a:t>
            </a:r>
            <a:r>
              <a:rPr lang="en-US" sz="2000" dirty="0" err="1" smtClean="0"/>
              <a:t>plea$e</a:t>
            </a:r>
            <a:r>
              <a:rPr lang="en-US" sz="2000" dirty="0" smtClean="0"/>
              <a:t> $end me a telegram, I’ll be $o happy to hear from you.</a:t>
            </a:r>
          </a:p>
          <a:p>
            <a:pPr algn="r"/>
            <a:r>
              <a:rPr lang="en-US" sz="2000" dirty="0" smtClean="0"/>
              <a:t>Your $on</a:t>
            </a:r>
          </a:p>
          <a:p>
            <a:r>
              <a:rPr lang="uk-UA" sz="2000" dirty="0" smtClean="0"/>
              <a:t>Дорогий батьку,</a:t>
            </a:r>
          </a:p>
          <a:p>
            <a:r>
              <a:rPr lang="uk-UA" sz="2000" dirty="0" smtClean="0"/>
              <a:t>Нарешті в мене з</a:t>
            </a:r>
            <a:r>
              <a:rPr lang="en-US" sz="2000" dirty="0" smtClean="0"/>
              <a:t>’</a:t>
            </a:r>
            <a:r>
              <a:rPr lang="uk-UA" sz="2000" dirty="0" smtClean="0"/>
              <a:t>явив</a:t>
            </a:r>
            <a:r>
              <a:rPr lang="en-US" sz="2000" dirty="0" smtClean="0"/>
              <a:t>$</a:t>
            </a:r>
            <a:r>
              <a:rPr lang="uk-UA" sz="2000" dirty="0" smtClean="0"/>
              <a:t>я</a:t>
            </a:r>
            <a:r>
              <a:rPr lang="en-US" sz="2000" dirty="0" smtClean="0"/>
              <a:t> </a:t>
            </a:r>
            <a:r>
              <a:rPr lang="uk-UA" sz="2000" dirty="0" err="1" smtClean="0"/>
              <a:t>ча</a:t>
            </a:r>
            <a:r>
              <a:rPr lang="en-US" sz="2000" dirty="0" smtClean="0"/>
              <a:t>$</a:t>
            </a:r>
            <a:r>
              <a:rPr lang="uk-UA" sz="2000" dirty="0" smtClean="0"/>
              <a:t> </a:t>
            </a:r>
            <a:r>
              <a:rPr lang="uk-UA" sz="2000" dirty="0" err="1" smtClean="0"/>
              <a:t>напи</a:t>
            </a:r>
            <a:r>
              <a:rPr lang="en-US" sz="2000" dirty="0" smtClean="0"/>
              <a:t>$</a:t>
            </a:r>
            <a:r>
              <a:rPr lang="uk-UA" sz="2000" dirty="0" smtClean="0"/>
              <a:t>ати тобі </a:t>
            </a:r>
            <a:r>
              <a:rPr lang="uk-UA" sz="2000" dirty="0" err="1" smtClean="0"/>
              <a:t>ли</a:t>
            </a:r>
            <a:r>
              <a:rPr lang="en-US" sz="2000" dirty="0" smtClean="0"/>
              <a:t>$</a:t>
            </a:r>
            <a:r>
              <a:rPr lang="uk-UA" sz="2000" dirty="0" smtClean="0"/>
              <a:t>та. У мене в</a:t>
            </a:r>
            <a:r>
              <a:rPr lang="en-US" sz="2000" dirty="0" smtClean="0"/>
              <a:t>$</a:t>
            </a:r>
            <a:r>
              <a:rPr lang="uk-UA" sz="2000" dirty="0" smtClean="0"/>
              <a:t>е гаразд. Щоправда мені </a:t>
            </a:r>
            <a:r>
              <a:rPr lang="uk-UA" sz="2000" dirty="0" err="1" smtClean="0"/>
              <a:t>зов</a:t>
            </a:r>
            <a:r>
              <a:rPr lang="en-US" sz="2000" dirty="0" smtClean="0"/>
              <a:t>$</a:t>
            </a:r>
            <a:r>
              <a:rPr lang="uk-UA" sz="2000" dirty="0" err="1" smtClean="0"/>
              <a:t>ім</a:t>
            </a:r>
            <a:r>
              <a:rPr lang="uk-UA" sz="2000" dirty="0" smtClean="0"/>
              <a:t> не легко. Через це навчання я </a:t>
            </a:r>
            <a:r>
              <a:rPr lang="uk-UA" sz="2000" dirty="0" err="1" smtClean="0"/>
              <a:t>аб</a:t>
            </a:r>
            <a:r>
              <a:rPr lang="en-US" sz="2000" dirty="0" smtClean="0"/>
              <a:t>$</a:t>
            </a:r>
            <a:r>
              <a:rPr lang="uk-UA" sz="2000" dirty="0" err="1" smtClean="0"/>
              <a:t>олютно</a:t>
            </a:r>
            <a:r>
              <a:rPr lang="uk-UA" sz="2000" dirty="0" smtClean="0"/>
              <a:t> не можу думати ні про що інше. Будь </a:t>
            </a:r>
            <a:r>
              <a:rPr lang="uk-UA" sz="2000" dirty="0" err="1" smtClean="0"/>
              <a:t>ла</a:t>
            </a:r>
            <a:r>
              <a:rPr lang="en-US" sz="2000" dirty="0" smtClean="0"/>
              <a:t>$</a:t>
            </a:r>
            <a:r>
              <a:rPr lang="uk-UA" sz="2000" dirty="0" err="1" smtClean="0"/>
              <a:t>ка</a:t>
            </a:r>
            <a:r>
              <a:rPr lang="uk-UA" sz="2000" dirty="0" smtClean="0"/>
              <a:t>, надішли мені термінову телеграму.</a:t>
            </a:r>
            <a:r>
              <a:rPr lang="en-US" sz="2000" dirty="0" smtClean="0"/>
              <a:t> </a:t>
            </a:r>
            <a:r>
              <a:rPr lang="uk-UA" sz="2000" dirty="0" smtClean="0"/>
              <a:t>Буду радий отримати від тебе </a:t>
            </a:r>
            <a:r>
              <a:rPr lang="uk-UA" sz="2000" dirty="0" err="1" smtClean="0"/>
              <a:t>ві</a:t>
            </a:r>
            <a:r>
              <a:rPr lang="en-US" sz="2000" dirty="0" smtClean="0"/>
              <a:t>$</a:t>
            </a:r>
            <a:r>
              <a:rPr lang="uk-UA" sz="2000" dirty="0" smtClean="0"/>
              <a:t>точку.</a:t>
            </a:r>
          </a:p>
          <a:p>
            <a:pPr algn="r"/>
            <a:r>
              <a:rPr lang="uk-UA" sz="2000" dirty="0" smtClean="0"/>
              <a:t>Твій </a:t>
            </a:r>
            <a:r>
              <a:rPr lang="en-US" sz="2000" dirty="0" smtClean="0"/>
              <a:t>$</a:t>
            </a:r>
            <a:r>
              <a:rPr lang="uk-UA" sz="2000" dirty="0" err="1" smtClean="0"/>
              <a:t>ин</a:t>
            </a:r>
            <a:endParaRPr lang="uk-UA" sz="2000" dirty="0" smtClean="0"/>
          </a:p>
          <a:p>
            <a:endParaRPr lang="en-US" sz="2000" dirty="0" smtClean="0"/>
          </a:p>
        </p:txBody>
      </p:sp>
      <p:sp>
        <p:nvSpPr>
          <p:cNvPr id="3" name="Заголовок 2"/>
          <p:cNvSpPr>
            <a:spLocks noGrp="1"/>
          </p:cNvSpPr>
          <p:nvPr>
            <p:ph type="title"/>
          </p:nvPr>
        </p:nvSpPr>
        <p:spPr/>
        <p:txBody>
          <a:bodyPr>
            <a:normAutofit fontScale="90000"/>
          </a:bodyPr>
          <a:lstStyle/>
          <a:p>
            <a:r>
              <a:rPr lang="uk-UA" dirty="0" smtClean="0"/>
              <a:t>Графічні стилістичні засоби та переклад</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r>
              <a:rPr lang="en-US" sz="2000" dirty="0" smtClean="0"/>
              <a:t>Dear son,</a:t>
            </a:r>
          </a:p>
          <a:p>
            <a:r>
              <a:rPr lang="en-US" sz="2000" dirty="0" smtClean="0"/>
              <a:t>Your impatience is </a:t>
            </a:r>
            <a:r>
              <a:rPr lang="en-US" sz="2000" dirty="0" err="1" smtClean="0"/>
              <a:t>NOt</a:t>
            </a:r>
            <a:r>
              <a:rPr lang="en-US" sz="2000" dirty="0" smtClean="0"/>
              <a:t> surprising. NO wonder you keep your </a:t>
            </a:r>
            <a:r>
              <a:rPr lang="en-US" sz="2000" dirty="0" err="1" smtClean="0"/>
              <a:t>NOse</a:t>
            </a:r>
            <a:r>
              <a:rPr lang="en-US" sz="2000" dirty="0" smtClean="0"/>
              <a:t> to the grindstone but it is </a:t>
            </a:r>
            <a:r>
              <a:rPr lang="en-US" sz="2000" dirty="0" err="1" smtClean="0"/>
              <a:t>abNOrmal</a:t>
            </a:r>
            <a:r>
              <a:rPr lang="en-US" sz="2000" dirty="0" smtClean="0"/>
              <a:t> to work so hard. </a:t>
            </a:r>
            <a:r>
              <a:rPr lang="en-US" sz="2000" dirty="0" err="1" smtClean="0"/>
              <a:t>NObody</a:t>
            </a:r>
            <a:r>
              <a:rPr lang="en-US" sz="2000" dirty="0" smtClean="0"/>
              <a:t> will last long breaking his neck like that. I am always glad to help you with advice.</a:t>
            </a:r>
          </a:p>
          <a:p>
            <a:pPr algn="r"/>
            <a:r>
              <a:rPr lang="en-US" sz="2000" dirty="0" smtClean="0"/>
              <a:t>Your Dad</a:t>
            </a:r>
            <a:endParaRPr lang="ru-RU" sz="2000" dirty="0" smtClean="0"/>
          </a:p>
          <a:p>
            <a:endParaRPr lang="en-US" sz="2000" dirty="0" smtClean="0"/>
          </a:p>
          <a:p>
            <a:r>
              <a:rPr lang="uk-UA" sz="2000" dirty="0" smtClean="0"/>
              <a:t>Любий синку,</a:t>
            </a:r>
          </a:p>
          <a:p>
            <a:r>
              <a:rPr lang="uk-UA" sz="2000" dirty="0" err="1" smtClean="0"/>
              <a:t>НІхто</a:t>
            </a:r>
            <a:r>
              <a:rPr lang="uk-UA" sz="2000" dirty="0" smtClean="0"/>
              <a:t> краще мене не зрозуміє твоє нетерпіння. Прикро, що навчання </a:t>
            </a:r>
            <a:r>
              <a:rPr lang="uk-UA" sz="2000" dirty="0" err="1" smtClean="0"/>
              <a:t>відНІмає</a:t>
            </a:r>
            <a:r>
              <a:rPr lang="uk-UA" sz="2000" dirty="0" smtClean="0"/>
              <a:t> в тебе</a:t>
            </a:r>
            <a:r>
              <a:rPr lang="en-US" sz="2000" dirty="0" smtClean="0"/>
              <a:t> </a:t>
            </a:r>
            <a:r>
              <a:rPr lang="uk-UA" sz="2000" dirty="0" smtClean="0"/>
              <a:t>стільки часу і ти не можеш </a:t>
            </a:r>
            <a:r>
              <a:rPr lang="uk-UA" sz="2000" dirty="0" err="1" smtClean="0"/>
              <a:t>аНІтрохи</a:t>
            </a:r>
            <a:r>
              <a:rPr lang="uk-UA" sz="2000" dirty="0" smtClean="0"/>
              <a:t> відпочити. Якщо сам </a:t>
            </a:r>
            <a:r>
              <a:rPr lang="uk-UA" sz="2000" dirty="0" err="1" smtClean="0"/>
              <a:t>НІяк</a:t>
            </a:r>
            <a:r>
              <a:rPr lang="uk-UA" sz="2000" dirty="0" smtClean="0"/>
              <a:t> не впораєшся зі своїми проблемами, пиши </a:t>
            </a:r>
            <a:r>
              <a:rPr lang="uk-UA" sz="2000" dirty="0" err="1" smtClean="0"/>
              <a:t>меНІ</a:t>
            </a:r>
            <a:r>
              <a:rPr lang="uk-UA" sz="2000" dirty="0" smtClean="0"/>
              <a:t>, я </a:t>
            </a:r>
            <a:r>
              <a:rPr lang="uk-UA" sz="2000" dirty="0" err="1" smtClean="0"/>
              <a:t>НІколи</a:t>
            </a:r>
            <a:r>
              <a:rPr lang="uk-UA" sz="2000" dirty="0" smtClean="0"/>
              <a:t> не відмовлю тобі в пораді.</a:t>
            </a:r>
          </a:p>
          <a:p>
            <a:pPr algn="r"/>
            <a:r>
              <a:rPr lang="uk-UA" sz="2000" dirty="0" smtClean="0"/>
              <a:t>Твій батько</a:t>
            </a:r>
            <a:endParaRPr lang="ru-RU" sz="2000" dirty="0"/>
          </a:p>
        </p:txBody>
      </p:sp>
      <p:sp>
        <p:nvSpPr>
          <p:cNvPr id="3" name="Заголовок 2"/>
          <p:cNvSpPr>
            <a:spLocks noGrp="1"/>
          </p:cNvSpPr>
          <p:nvPr>
            <p:ph type="title"/>
          </p:nvPr>
        </p:nvSpPr>
        <p:spPr/>
        <p:txBody>
          <a:bodyPr/>
          <a:lstStyle/>
          <a:p>
            <a:r>
              <a:rPr lang="en-US" dirty="0" smtClean="0"/>
              <a:t>   </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smtClean="0"/>
              <a:t>Мінімальна </a:t>
            </a:r>
            <a:r>
              <a:rPr lang="uk-UA" dirty="0" err="1" smtClean="0"/>
              <a:t>конверсаційна</a:t>
            </a:r>
            <a:r>
              <a:rPr lang="uk-UA" dirty="0" smtClean="0"/>
              <a:t> пауза (</a:t>
            </a:r>
            <a:r>
              <a:rPr lang="uk-UA" dirty="0" err="1" smtClean="0"/>
              <a:t>інтерпауза</a:t>
            </a:r>
            <a:r>
              <a:rPr lang="uk-UA" dirty="0" smtClean="0"/>
              <a:t>) є </a:t>
            </a:r>
            <a:r>
              <a:rPr lang="uk-UA" dirty="0" err="1" smtClean="0"/>
              <a:t>етноспецифічною</a:t>
            </a:r>
            <a:endParaRPr lang="uk-UA" dirty="0" smtClean="0"/>
          </a:p>
          <a:p>
            <a:r>
              <a:rPr lang="uk-UA" dirty="0" smtClean="0"/>
              <a:t>Американці – 0,5 с, французи – 0,3 с</a:t>
            </a:r>
          </a:p>
          <a:p>
            <a:r>
              <a:rPr lang="uk-UA" dirty="0" smtClean="0"/>
              <a:t>Корінні мешканці Аляски – 1с</a:t>
            </a:r>
          </a:p>
          <a:p>
            <a:endParaRPr lang="ru-RU" dirty="0"/>
          </a:p>
        </p:txBody>
      </p:sp>
      <p:sp>
        <p:nvSpPr>
          <p:cNvPr id="3" name="Заголовок 2"/>
          <p:cNvSpPr>
            <a:spLocks noGrp="1"/>
          </p:cNvSpPr>
          <p:nvPr>
            <p:ph type="title"/>
          </p:nvPr>
        </p:nvSpPr>
        <p:spPr/>
        <p:txBody>
          <a:bodyPr>
            <a:normAutofit fontScale="90000"/>
          </a:bodyPr>
          <a:lstStyle/>
          <a:p>
            <a:r>
              <a:rPr lang="uk-UA" dirty="0" smtClean="0"/>
              <a:t>2. Фонетичні </a:t>
            </a:r>
            <a:r>
              <a:rPr lang="uk-UA" dirty="0"/>
              <a:t>стилістичні засоби</a:t>
            </a:r>
            <a:r>
              <a:rPr lang="uk-UA" dirty="0" smtClean="0"/>
              <a:t>: пауза</a:t>
            </a:r>
            <a:endParaRPr lang="ru-RU" dirty="0"/>
          </a:p>
        </p:txBody>
      </p:sp>
    </p:spTree>
    <p:extLst>
      <p:ext uri="{BB962C8B-B14F-4D97-AF65-F5344CB8AC3E}">
        <p14:creationId xmlns:p14="http://schemas.microsoft.com/office/powerpoint/2010/main" val="40124825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pPr algn="just">
              <a:buNone/>
            </a:pPr>
            <a:r>
              <a:rPr lang="en-US" dirty="0" smtClean="0"/>
              <a:t>- But it’s no use, says he, force, hatred, history, all that. That’s not life for men and women, insult and hatred. And everybody knows that it’s the very opposite of that that is really life.</a:t>
            </a:r>
          </a:p>
          <a:p>
            <a:pPr algn="just">
              <a:buNone/>
            </a:pPr>
            <a:r>
              <a:rPr lang="en-US" dirty="0" smtClean="0"/>
              <a:t>- What, says Alf.</a:t>
            </a:r>
          </a:p>
          <a:p>
            <a:pPr algn="just">
              <a:buNone/>
            </a:pPr>
            <a:r>
              <a:rPr lang="en-US" dirty="0" smtClean="0"/>
              <a:t>- Love, says Bloom. I mean the opposite of hatred. I must go now, says he to John Wyse. Just round to the court a moment to see if Martin is there. If he comes just say I’ll be back in a second. Just a moment.</a:t>
            </a:r>
          </a:p>
          <a:p>
            <a:pPr algn="r">
              <a:buNone/>
            </a:pPr>
            <a:r>
              <a:rPr lang="en-US" dirty="0" smtClean="0"/>
              <a:t>(J. Joyce)</a:t>
            </a:r>
          </a:p>
        </p:txBody>
      </p:sp>
      <p:sp>
        <p:nvSpPr>
          <p:cNvPr id="3" name="Заголовок 2"/>
          <p:cNvSpPr>
            <a:spLocks noGrp="1"/>
          </p:cNvSpPr>
          <p:nvPr>
            <p:ph type="title"/>
          </p:nvPr>
        </p:nvSpPr>
        <p:spPr/>
        <p:txBody>
          <a:bodyPr>
            <a:normAutofit fontScale="90000"/>
          </a:bodyPr>
          <a:lstStyle/>
          <a:p>
            <a:r>
              <a:rPr lang="uk-UA" dirty="0" smtClean="0"/>
              <a:t>Фонетичні стилістичні засоби: ритм</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Фонетичні стилістичні засоби: ритм</a:t>
            </a:r>
            <a:endParaRPr lang="ru-RU" dirty="0"/>
          </a:p>
        </p:txBody>
      </p:sp>
      <p:sp>
        <p:nvSpPr>
          <p:cNvPr id="6" name="Содержимое 5"/>
          <p:cNvSpPr>
            <a:spLocks noGrp="1"/>
          </p:cNvSpPr>
          <p:nvPr>
            <p:ph sz="quarter" idx="4"/>
          </p:nvPr>
        </p:nvSpPr>
        <p:spPr>
          <a:xfrm>
            <a:off x="611560" y="1484784"/>
            <a:ext cx="4041775" cy="3941763"/>
          </a:xfrm>
        </p:spPr>
        <p:txBody>
          <a:bodyPr/>
          <a:lstStyle/>
          <a:p>
            <a:pPr>
              <a:buNone/>
            </a:pPr>
            <a:r>
              <a:rPr lang="uk-UA" dirty="0" smtClean="0"/>
              <a:t>8 0 119</a:t>
            </a:r>
          </a:p>
          <a:p>
            <a:pPr>
              <a:buNone/>
            </a:pPr>
            <a:r>
              <a:rPr lang="uk-UA" dirty="0" smtClean="0"/>
              <a:t>3 9 4</a:t>
            </a:r>
          </a:p>
          <a:p>
            <a:pPr>
              <a:buNone/>
            </a:pPr>
            <a:r>
              <a:rPr lang="uk-UA" dirty="0" smtClean="0"/>
              <a:t>310 3 40 2</a:t>
            </a:r>
          </a:p>
          <a:p>
            <a:pPr>
              <a:buNone/>
            </a:pPr>
            <a:r>
              <a:rPr lang="uk-UA" dirty="0" smtClean="0"/>
              <a:t>904</a:t>
            </a:r>
          </a:p>
          <a:p>
            <a:pPr>
              <a:buNone/>
            </a:pPr>
            <a:r>
              <a:rPr lang="uk-UA" dirty="0" smtClean="0"/>
              <a:t>43 118</a:t>
            </a:r>
          </a:p>
          <a:p>
            <a:pPr>
              <a:buNone/>
            </a:pPr>
            <a:r>
              <a:rPr lang="uk-UA" dirty="0" smtClean="0"/>
              <a:t>800 109</a:t>
            </a:r>
          </a:p>
          <a:p>
            <a:pPr>
              <a:buNone/>
            </a:pPr>
            <a:r>
              <a:rPr lang="uk-UA" dirty="0" smtClean="0"/>
              <a:t>32 715</a:t>
            </a:r>
          </a:p>
          <a:p>
            <a:pPr>
              <a:buNone/>
            </a:pPr>
            <a:r>
              <a:rPr lang="uk-UA" dirty="0" smtClean="0"/>
              <a:t>10 29</a:t>
            </a:r>
            <a:endParaRPr lang="ru-RU" dirty="0"/>
          </a:p>
        </p:txBody>
      </p:sp>
      <p:sp>
        <p:nvSpPr>
          <p:cNvPr id="10" name="TextBox 9"/>
          <p:cNvSpPr txBox="1"/>
          <p:nvPr/>
        </p:nvSpPr>
        <p:spPr>
          <a:xfrm>
            <a:off x="2987824" y="4837802"/>
            <a:ext cx="2232248" cy="369332"/>
          </a:xfrm>
          <a:prstGeom prst="rect">
            <a:avLst/>
          </a:prstGeom>
          <a:noFill/>
        </p:spPr>
        <p:txBody>
          <a:bodyPr wrap="square" rtlCol="0">
            <a:spAutoFit/>
          </a:bodyPr>
          <a:lstStyle/>
          <a:p>
            <a:r>
              <a:rPr lang="uk-UA" i="1" dirty="0" smtClean="0">
                <a:solidFill>
                  <a:srgbClr val="002060"/>
                </a:solidFill>
              </a:rPr>
              <a:t>Т. Шевченко </a:t>
            </a:r>
            <a:endParaRPr lang="ru-RU" i="1" dirty="0">
              <a:solidFill>
                <a:srgbClr val="002060"/>
              </a:solidFill>
            </a:endParaRPr>
          </a:p>
        </p:txBody>
      </p:sp>
      <p:sp>
        <p:nvSpPr>
          <p:cNvPr id="3" name="Объект 2"/>
          <p:cNvSpPr>
            <a:spLocks noGrp="1"/>
          </p:cNvSpPr>
          <p:nvPr>
            <p:ph sz="quarter" idx="2"/>
          </p:nvPr>
        </p:nvSpPr>
        <p:spPr>
          <a:xfrm>
            <a:off x="457200" y="1444295"/>
            <a:ext cx="2242592" cy="1408642"/>
          </a:xfrm>
        </p:spPr>
        <p:txBody>
          <a:bodyPr/>
          <a:lstStyle/>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99592" y="2636912"/>
            <a:ext cx="7408333" cy="3450696"/>
          </a:xfrm>
        </p:spPr>
        <p:txBody>
          <a:bodyPr>
            <a:normAutofit fontScale="92500" lnSpcReduction="20000"/>
          </a:bodyPr>
          <a:lstStyle/>
          <a:p>
            <a:r>
              <a:rPr lang="uk-UA" dirty="0" smtClean="0"/>
              <a:t>Графічний</a:t>
            </a:r>
          </a:p>
          <a:p>
            <a:r>
              <a:rPr lang="uk-UA" dirty="0" smtClean="0"/>
              <a:t>Фонетичний</a:t>
            </a:r>
          </a:p>
          <a:p>
            <a:r>
              <a:rPr lang="uk-UA" dirty="0" smtClean="0"/>
              <a:t>Морфологічний</a:t>
            </a:r>
          </a:p>
          <a:p>
            <a:r>
              <a:rPr lang="uk-UA" dirty="0" smtClean="0"/>
              <a:t>Лексичний (тільки виражальні </a:t>
            </a:r>
            <a:r>
              <a:rPr lang="uk-UA" dirty="0"/>
              <a:t>з</a:t>
            </a:r>
            <a:r>
              <a:rPr lang="uk-UA" dirty="0" smtClean="0"/>
              <a:t>асоби)</a:t>
            </a:r>
            <a:endParaRPr lang="uk-UA" dirty="0"/>
          </a:p>
          <a:p>
            <a:r>
              <a:rPr lang="uk-UA" dirty="0" smtClean="0"/>
              <a:t>Семасіологічний (тільки стилістичні прийоми)</a:t>
            </a:r>
          </a:p>
          <a:p>
            <a:r>
              <a:rPr lang="uk-UA" dirty="0" smtClean="0"/>
              <a:t>Синтаксичний</a:t>
            </a:r>
          </a:p>
          <a:p>
            <a:r>
              <a:rPr lang="uk-UA" dirty="0" smtClean="0"/>
              <a:t>Текстуальний</a:t>
            </a:r>
          </a:p>
          <a:p>
            <a:r>
              <a:rPr lang="uk-UA" dirty="0" err="1" smtClean="0"/>
              <a:t>Інтертекстуальний</a:t>
            </a:r>
            <a:endParaRPr lang="uk-UA" dirty="0" smtClean="0"/>
          </a:p>
          <a:p>
            <a:endParaRPr lang="ru-RU" dirty="0"/>
          </a:p>
        </p:txBody>
      </p:sp>
      <p:sp>
        <p:nvSpPr>
          <p:cNvPr id="4" name="Заголовок 3"/>
          <p:cNvSpPr>
            <a:spLocks noGrp="1"/>
          </p:cNvSpPr>
          <p:nvPr>
            <p:ph type="title"/>
          </p:nvPr>
        </p:nvSpPr>
        <p:spPr/>
        <p:txBody>
          <a:bodyPr>
            <a:normAutofit fontScale="90000"/>
          </a:bodyPr>
          <a:lstStyle/>
          <a:p>
            <a:r>
              <a:rPr lang="uk-UA" dirty="0" smtClean="0"/>
              <a:t>Рівні стилістичних прийомів та виражальних засобів</a:t>
            </a:r>
            <a:endParaRPr lang="ru-RU" dirty="0"/>
          </a:p>
        </p:txBody>
      </p:sp>
    </p:spTree>
    <p:extLst>
      <p:ext uri="{BB962C8B-B14F-4D97-AF65-F5344CB8AC3E}">
        <p14:creationId xmlns:p14="http://schemas.microsoft.com/office/powerpoint/2010/main" val="19935490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smtClean="0"/>
              <a:t>За місцем наголосу – жіночі, чоловічі, дактилічні</a:t>
            </a:r>
          </a:p>
          <a:p>
            <a:r>
              <a:rPr lang="uk-UA" dirty="0" smtClean="0"/>
              <a:t>За якістю </a:t>
            </a:r>
            <a:r>
              <a:rPr lang="uk-UA" dirty="0" err="1" smtClean="0"/>
              <a:t>співзвуч</a:t>
            </a:r>
            <a:r>
              <a:rPr lang="uk-UA" dirty="0" smtClean="0"/>
              <a:t> – багаті та бідні</a:t>
            </a:r>
          </a:p>
          <a:p>
            <a:r>
              <a:rPr lang="uk-UA" dirty="0" smtClean="0"/>
              <a:t>За повнотою суголось – точні, приблизні</a:t>
            </a:r>
          </a:p>
          <a:p>
            <a:r>
              <a:rPr lang="uk-UA" dirty="0" smtClean="0"/>
              <a:t>За розташуванням у строфі – суміжні </a:t>
            </a:r>
            <a:r>
              <a:rPr lang="en-US" dirty="0" smtClean="0"/>
              <a:t>(</a:t>
            </a:r>
            <a:r>
              <a:rPr lang="en-US" dirty="0" err="1" smtClean="0"/>
              <a:t>aabb</a:t>
            </a:r>
            <a:r>
              <a:rPr lang="en-US" dirty="0" smtClean="0"/>
              <a:t>)</a:t>
            </a:r>
            <a:r>
              <a:rPr lang="uk-UA" dirty="0" smtClean="0"/>
              <a:t>, перехресні</a:t>
            </a:r>
            <a:r>
              <a:rPr lang="en-US" dirty="0" smtClean="0"/>
              <a:t> (</a:t>
            </a:r>
            <a:r>
              <a:rPr lang="en-US" dirty="0" err="1" smtClean="0"/>
              <a:t>abab</a:t>
            </a:r>
            <a:r>
              <a:rPr lang="en-US" dirty="0" smtClean="0"/>
              <a:t>)</a:t>
            </a:r>
            <a:r>
              <a:rPr lang="uk-UA" dirty="0" smtClean="0"/>
              <a:t>, кільцеві</a:t>
            </a:r>
            <a:r>
              <a:rPr lang="en-US" dirty="0" smtClean="0"/>
              <a:t> (</a:t>
            </a:r>
            <a:r>
              <a:rPr lang="en-US" dirty="0" err="1" smtClean="0"/>
              <a:t>abba</a:t>
            </a:r>
            <a:r>
              <a:rPr lang="en-US" dirty="0" smtClean="0"/>
              <a:t>)</a:t>
            </a:r>
            <a:endParaRPr lang="uk-UA" dirty="0"/>
          </a:p>
        </p:txBody>
      </p:sp>
      <p:sp>
        <p:nvSpPr>
          <p:cNvPr id="3" name="Заголовок 2"/>
          <p:cNvSpPr>
            <a:spLocks noGrp="1"/>
          </p:cNvSpPr>
          <p:nvPr>
            <p:ph type="title"/>
          </p:nvPr>
        </p:nvSpPr>
        <p:spPr/>
        <p:txBody>
          <a:bodyPr>
            <a:normAutofit fontScale="90000"/>
          </a:bodyPr>
          <a:lstStyle/>
          <a:p>
            <a:r>
              <a:rPr lang="uk-UA" dirty="0"/>
              <a:t>Фонетичні стилістичні засоби: рима</a:t>
            </a:r>
            <a:endParaRPr lang="ru-RU" dirty="0"/>
          </a:p>
        </p:txBody>
      </p:sp>
    </p:spTree>
    <p:extLst>
      <p:ext uri="{BB962C8B-B14F-4D97-AF65-F5344CB8AC3E}">
        <p14:creationId xmlns:p14="http://schemas.microsoft.com/office/powerpoint/2010/main" val="16809070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uk-UA" dirty="0" smtClean="0"/>
              <a:t>О Боже мій, така мені печаль</a:t>
            </a:r>
            <a:endParaRPr lang="ru-RU" dirty="0" smtClean="0"/>
          </a:p>
          <a:p>
            <a:pPr>
              <a:buNone/>
            </a:pPr>
            <a:r>
              <a:rPr lang="uk-UA" dirty="0" smtClean="0"/>
              <a:t>і самота моя така безмежна,</a:t>
            </a:r>
            <a:endParaRPr lang="ru-RU" dirty="0" smtClean="0"/>
          </a:p>
          <a:p>
            <a:pPr>
              <a:buNone/>
            </a:pPr>
            <a:r>
              <a:rPr lang="uk-UA" dirty="0" smtClean="0"/>
              <a:t>нема вітчизни. Око обережно</a:t>
            </a:r>
            <a:endParaRPr lang="ru-RU" dirty="0" smtClean="0"/>
          </a:p>
          <a:p>
            <a:pPr>
              <a:buNone/>
            </a:pPr>
            <a:r>
              <a:rPr lang="uk-UA" dirty="0" smtClean="0"/>
              <a:t>обмацує дорогу — між проваль (В.Стус).</a:t>
            </a:r>
            <a:endParaRPr lang="ru-RU" dirty="0" smtClean="0"/>
          </a:p>
          <a:p>
            <a:pPr>
              <a:buNone/>
            </a:pPr>
            <a:endParaRPr lang="ru-RU" dirty="0"/>
          </a:p>
        </p:txBody>
      </p:sp>
      <p:sp>
        <p:nvSpPr>
          <p:cNvPr id="3" name="Заголовок 2"/>
          <p:cNvSpPr>
            <a:spLocks noGrp="1"/>
          </p:cNvSpPr>
          <p:nvPr>
            <p:ph type="title"/>
          </p:nvPr>
        </p:nvSpPr>
        <p:spPr/>
        <p:txBody>
          <a:bodyPr>
            <a:normAutofit fontScale="90000"/>
          </a:bodyPr>
          <a:lstStyle/>
          <a:p>
            <a:r>
              <a:rPr lang="uk-UA" dirty="0" smtClean="0"/>
              <a:t>Фонетичні стилістичні засоби: рима</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uk-UA" dirty="0" smtClean="0"/>
              <a:t>У синьому морі я висіяв сни,</a:t>
            </a:r>
            <a:endParaRPr lang="ru-RU" dirty="0" smtClean="0"/>
          </a:p>
          <a:p>
            <a:pPr>
              <a:buNone/>
            </a:pPr>
            <a:r>
              <a:rPr lang="uk-UA" dirty="0" smtClean="0"/>
              <a:t>У синьому морі на синьому глеї</a:t>
            </a:r>
            <a:endParaRPr lang="ru-RU" dirty="0" smtClean="0"/>
          </a:p>
          <a:p>
            <a:pPr>
              <a:buNone/>
            </a:pPr>
            <a:r>
              <a:rPr lang="uk-UA" dirty="0" smtClean="0"/>
              <a:t>Я висіяв сни із твоєї весни,</a:t>
            </a:r>
            <a:endParaRPr lang="ru-RU" dirty="0" smtClean="0"/>
          </a:p>
          <a:p>
            <a:pPr>
              <a:buNone/>
            </a:pPr>
            <a:r>
              <a:rPr lang="uk-UA" dirty="0" smtClean="0"/>
              <a:t>У синьому морі з весни із твоєї. </a:t>
            </a:r>
          </a:p>
          <a:p>
            <a:pPr algn="r">
              <a:buNone/>
            </a:pPr>
            <a:r>
              <a:rPr lang="uk-UA" dirty="0" smtClean="0"/>
              <a:t>(М. Вінграновський)</a:t>
            </a:r>
            <a:endParaRPr lang="ru-RU" dirty="0" smtClean="0"/>
          </a:p>
          <a:p>
            <a:endParaRPr lang="ru-RU" dirty="0"/>
          </a:p>
        </p:txBody>
      </p:sp>
      <p:sp>
        <p:nvSpPr>
          <p:cNvPr id="3" name="Заголовок 2"/>
          <p:cNvSpPr>
            <a:spLocks noGrp="1"/>
          </p:cNvSpPr>
          <p:nvPr>
            <p:ph type="title"/>
          </p:nvPr>
        </p:nvSpPr>
        <p:spPr/>
        <p:txBody>
          <a:bodyPr>
            <a:normAutofit fontScale="90000"/>
          </a:bodyPr>
          <a:lstStyle/>
          <a:p>
            <a:r>
              <a:rPr lang="uk-UA" dirty="0" smtClean="0"/>
              <a:t>Фонетичні стилістичні засоби: евфонія</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uk-UA" dirty="0" smtClean="0">
                <a:solidFill>
                  <a:srgbClr val="7030A0"/>
                </a:solidFill>
              </a:rPr>
              <a:t>Алітерація (повторення приголосних звуків</a:t>
            </a:r>
            <a:r>
              <a:rPr lang="en-US" dirty="0" smtClean="0">
                <a:solidFill>
                  <a:srgbClr val="7030A0"/>
                </a:solidFill>
              </a:rPr>
              <a:t> </a:t>
            </a:r>
            <a:r>
              <a:rPr lang="uk-UA" dirty="0" smtClean="0">
                <a:solidFill>
                  <a:srgbClr val="7030A0"/>
                </a:solidFill>
              </a:rPr>
              <a:t>у близько розташованих словах):</a:t>
            </a:r>
          </a:p>
          <a:p>
            <a:pPr>
              <a:buNone/>
            </a:pPr>
            <a:r>
              <a:rPr lang="en-US" sz="1800" b="1" dirty="0" smtClean="0">
                <a:solidFill>
                  <a:srgbClr val="000000"/>
                </a:solidFill>
                <a:latin typeface="Georgia"/>
              </a:rPr>
              <a:t>D</a:t>
            </a:r>
            <a:r>
              <a:rPr lang="en-US" sz="1800" dirty="0" smtClean="0">
                <a:solidFill>
                  <a:srgbClr val="000000"/>
                </a:solidFill>
                <a:latin typeface="Georgia"/>
              </a:rPr>
              <a:t>eep into that </a:t>
            </a:r>
            <a:r>
              <a:rPr lang="en-US" sz="1800" b="1" dirty="0" smtClean="0">
                <a:solidFill>
                  <a:srgbClr val="000000"/>
                </a:solidFill>
                <a:latin typeface="Georgia"/>
              </a:rPr>
              <a:t>d</a:t>
            </a:r>
            <a:r>
              <a:rPr lang="en-US" sz="1800" dirty="0" smtClean="0">
                <a:solidFill>
                  <a:srgbClr val="000000"/>
                </a:solidFill>
                <a:latin typeface="Georgia"/>
              </a:rPr>
              <a:t>arkness peering, long I stood there wondering, fearing, </a:t>
            </a:r>
          </a:p>
          <a:p>
            <a:pPr>
              <a:buNone/>
            </a:pPr>
            <a:r>
              <a:rPr lang="en-US" sz="1800" b="1" dirty="0" smtClean="0">
                <a:solidFill>
                  <a:srgbClr val="000000"/>
                </a:solidFill>
                <a:latin typeface="Georgia"/>
              </a:rPr>
              <a:t>D</a:t>
            </a:r>
            <a:r>
              <a:rPr lang="en-US" sz="1800" dirty="0" smtClean="0">
                <a:solidFill>
                  <a:srgbClr val="000000"/>
                </a:solidFill>
                <a:latin typeface="Georgia"/>
              </a:rPr>
              <a:t>oubting, </a:t>
            </a:r>
            <a:r>
              <a:rPr lang="en-US" sz="1800" b="1" dirty="0" smtClean="0">
                <a:solidFill>
                  <a:srgbClr val="000000"/>
                </a:solidFill>
                <a:latin typeface="Georgia"/>
              </a:rPr>
              <a:t>dr</a:t>
            </a:r>
            <a:r>
              <a:rPr lang="en-US" sz="1800" dirty="0" smtClean="0">
                <a:solidFill>
                  <a:srgbClr val="000000"/>
                </a:solidFill>
                <a:latin typeface="Georgia"/>
              </a:rPr>
              <a:t>eaming </a:t>
            </a:r>
            <a:r>
              <a:rPr lang="en-US" sz="1800" b="1" dirty="0" smtClean="0">
                <a:solidFill>
                  <a:srgbClr val="000000"/>
                </a:solidFill>
                <a:latin typeface="Georgia"/>
              </a:rPr>
              <a:t>dr</a:t>
            </a:r>
            <a:r>
              <a:rPr lang="en-US" sz="1800" dirty="0" smtClean="0">
                <a:solidFill>
                  <a:srgbClr val="000000"/>
                </a:solidFill>
                <a:latin typeface="Georgia"/>
              </a:rPr>
              <a:t>eams no mortal ever </a:t>
            </a:r>
            <a:r>
              <a:rPr lang="en-US" sz="1800" b="1" dirty="0" smtClean="0">
                <a:solidFill>
                  <a:srgbClr val="000000"/>
                </a:solidFill>
                <a:latin typeface="Georgia"/>
              </a:rPr>
              <a:t>d</a:t>
            </a:r>
            <a:r>
              <a:rPr lang="en-US" sz="1800" dirty="0" smtClean="0">
                <a:solidFill>
                  <a:srgbClr val="000000"/>
                </a:solidFill>
                <a:latin typeface="Georgia"/>
              </a:rPr>
              <a:t>ared to </a:t>
            </a:r>
            <a:r>
              <a:rPr lang="en-US" sz="1800" b="1" dirty="0" smtClean="0">
                <a:solidFill>
                  <a:srgbClr val="000000"/>
                </a:solidFill>
                <a:latin typeface="Georgia"/>
              </a:rPr>
              <a:t>dr</a:t>
            </a:r>
            <a:r>
              <a:rPr lang="en-US" sz="1800" dirty="0" smtClean="0">
                <a:solidFill>
                  <a:srgbClr val="000000"/>
                </a:solidFill>
                <a:latin typeface="Georgia"/>
              </a:rPr>
              <a:t>eam before</a:t>
            </a:r>
            <a:r>
              <a:rPr lang="uk-UA" sz="1800" dirty="0" smtClean="0">
                <a:solidFill>
                  <a:srgbClr val="000000"/>
                </a:solidFill>
                <a:latin typeface="Georgia"/>
              </a:rPr>
              <a:t> </a:t>
            </a:r>
            <a:endParaRPr lang="en-US" sz="1800" dirty="0" smtClean="0">
              <a:solidFill>
                <a:srgbClr val="000000"/>
              </a:solidFill>
              <a:latin typeface="Georgia"/>
            </a:endParaRPr>
          </a:p>
          <a:p>
            <a:pPr algn="r">
              <a:buNone/>
            </a:pPr>
            <a:r>
              <a:rPr lang="uk-UA" sz="2000" dirty="0" smtClean="0">
                <a:solidFill>
                  <a:srgbClr val="000000"/>
                </a:solidFill>
                <a:latin typeface="Georgia"/>
              </a:rPr>
              <a:t>(</a:t>
            </a:r>
            <a:r>
              <a:rPr lang="en-US" sz="2000" dirty="0" smtClean="0">
                <a:solidFill>
                  <a:srgbClr val="000000"/>
                </a:solidFill>
                <a:latin typeface="Georgia"/>
              </a:rPr>
              <a:t>E. A. Poe)</a:t>
            </a:r>
            <a:endParaRPr lang="uk-UA" sz="2000" dirty="0" smtClean="0">
              <a:solidFill>
                <a:srgbClr val="000000"/>
              </a:solidFill>
              <a:latin typeface="Georgia"/>
            </a:endParaRPr>
          </a:p>
          <a:p>
            <a:pPr>
              <a:buNone/>
            </a:pPr>
            <a:r>
              <a:rPr lang="ru-RU" sz="2000" dirty="0" err="1" smtClean="0">
                <a:solidFill>
                  <a:srgbClr val="000000"/>
                </a:solidFill>
                <a:latin typeface="Georgia"/>
              </a:rPr>
              <a:t>Мов</a:t>
            </a:r>
            <a:r>
              <a:rPr lang="ru-RU" sz="2000" dirty="0" smtClean="0">
                <a:solidFill>
                  <a:srgbClr val="000000"/>
                </a:solidFill>
                <a:latin typeface="Georgia"/>
              </a:rPr>
              <a:t> водопаду </a:t>
            </a:r>
            <a:r>
              <a:rPr lang="ru-RU" sz="2000" b="1" dirty="0" err="1" smtClean="0">
                <a:solidFill>
                  <a:srgbClr val="000000"/>
                </a:solidFill>
                <a:latin typeface="Georgia"/>
              </a:rPr>
              <a:t>p</a:t>
            </a:r>
            <a:r>
              <a:rPr lang="ru-RU" sz="2000" dirty="0" err="1" smtClean="0">
                <a:solidFill>
                  <a:srgbClr val="000000"/>
                </a:solidFill>
                <a:latin typeface="Georgia"/>
              </a:rPr>
              <a:t>ев</a:t>
            </a:r>
            <a:r>
              <a:rPr lang="ru-RU" sz="2000" dirty="0" smtClean="0">
                <a:solidFill>
                  <a:srgbClr val="000000"/>
                </a:solidFill>
                <a:latin typeface="Georgia"/>
              </a:rPr>
              <a:t>, </a:t>
            </a:r>
            <a:r>
              <a:rPr lang="ru-RU" sz="2000" dirty="0" err="1" smtClean="0">
                <a:solidFill>
                  <a:srgbClr val="000000"/>
                </a:solidFill>
                <a:latin typeface="Georgia"/>
              </a:rPr>
              <a:t>мов</a:t>
            </a:r>
            <a:r>
              <a:rPr lang="ru-RU" sz="2000" dirty="0" smtClean="0">
                <a:solidFill>
                  <a:srgbClr val="000000"/>
                </a:solidFill>
                <a:latin typeface="Georgia"/>
              </a:rPr>
              <a:t> </a:t>
            </a:r>
            <a:r>
              <a:rPr lang="ru-RU" sz="2000" dirty="0" err="1" smtClean="0">
                <a:solidFill>
                  <a:srgbClr val="000000"/>
                </a:solidFill>
                <a:latin typeface="Georgia"/>
              </a:rPr>
              <a:t>битви</a:t>
            </a:r>
            <a:r>
              <a:rPr lang="ru-RU" sz="2000" dirty="0" smtClean="0">
                <a:solidFill>
                  <a:srgbClr val="000000"/>
                </a:solidFill>
                <a:latin typeface="Georgia"/>
              </a:rPr>
              <a:t> </a:t>
            </a:r>
            <a:r>
              <a:rPr lang="ru-RU" sz="2000" dirty="0" err="1" smtClean="0">
                <a:solidFill>
                  <a:srgbClr val="000000"/>
                </a:solidFill>
                <a:latin typeface="Georgia"/>
              </a:rPr>
              <a:t>гук</a:t>
            </a:r>
            <a:r>
              <a:rPr lang="ru-RU" sz="2000" dirty="0" smtClean="0">
                <a:solidFill>
                  <a:srgbClr val="000000"/>
                </a:solidFill>
                <a:latin typeface="Georgia"/>
              </a:rPr>
              <a:t> </a:t>
            </a:r>
            <a:r>
              <a:rPr lang="ru-RU" sz="2000" dirty="0" err="1" smtClean="0">
                <a:solidFill>
                  <a:srgbClr val="000000"/>
                </a:solidFill>
                <a:latin typeface="Georgia"/>
              </a:rPr>
              <a:t>к</a:t>
            </a:r>
            <a:r>
              <a:rPr lang="ru-RU" sz="2000" b="1" dirty="0" err="1" smtClean="0">
                <a:solidFill>
                  <a:srgbClr val="000000"/>
                </a:solidFill>
                <a:latin typeface="Georgia"/>
              </a:rPr>
              <a:t>p</a:t>
            </a:r>
            <a:r>
              <a:rPr lang="ru-RU" sz="2000" dirty="0" err="1" smtClean="0">
                <a:solidFill>
                  <a:srgbClr val="000000"/>
                </a:solidFill>
                <a:latin typeface="Georgia"/>
              </a:rPr>
              <a:t>ивавий</a:t>
            </a:r>
            <a:r>
              <a:rPr lang="ru-RU" sz="2000" dirty="0" smtClean="0">
                <a:solidFill>
                  <a:srgbClr val="000000"/>
                </a:solidFill>
                <a:latin typeface="Georgia"/>
              </a:rPr>
              <a:t>, так </a:t>
            </a:r>
            <a:r>
              <a:rPr lang="ru-RU" sz="2000" dirty="0" err="1" smtClean="0">
                <a:solidFill>
                  <a:srgbClr val="000000"/>
                </a:solidFill>
                <a:latin typeface="Georgia"/>
              </a:rPr>
              <a:t>наші</a:t>
            </a:r>
            <a:r>
              <a:rPr lang="ru-RU" sz="2000" dirty="0" smtClean="0">
                <a:solidFill>
                  <a:srgbClr val="000000"/>
                </a:solidFill>
                <a:latin typeface="Georgia"/>
              </a:rPr>
              <a:t> молоти </a:t>
            </a:r>
            <a:r>
              <a:rPr lang="ru-RU" sz="2000" dirty="0" err="1" smtClean="0">
                <a:solidFill>
                  <a:srgbClr val="000000"/>
                </a:solidFill>
                <a:latin typeface="Georgia"/>
              </a:rPr>
              <a:t>г</a:t>
            </a:r>
            <a:r>
              <a:rPr lang="ru-RU" sz="2000" b="1" dirty="0" err="1" smtClean="0">
                <a:solidFill>
                  <a:srgbClr val="000000"/>
                </a:solidFill>
                <a:latin typeface="Georgia"/>
              </a:rPr>
              <a:t>p</a:t>
            </a:r>
            <a:r>
              <a:rPr lang="ru-RU" sz="2000" dirty="0" err="1" smtClean="0">
                <a:solidFill>
                  <a:srgbClr val="000000"/>
                </a:solidFill>
                <a:latin typeface="Georgia"/>
              </a:rPr>
              <a:t>иміли</a:t>
            </a:r>
            <a:r>
              <a:rPr lang="ru-RU" sz="2000" dirty="0" smtClean="0">
                <a:solidFill>
                  <a:srgbClr val="000000"/>
                </a:solidFill>
                <a:latin typeface="Georgia"/>
              </a:rPr>
              <a:t> </a:t>
            </a:r>
            <a:r>
              <a:rPr lang="ru-RU" sz="2000" b="1" dirty="0" err="1" smtClean="0">
                <a:solidFill>
                  <a:srgbClr val="000000"/>
                </a:solidFill>
                <a:latin typeface="Georgia"/>
              </a:rPr>
              <a:t>p</a:t>
            </a:r>
            <a:r>
              <a:rPr lang="ru-RU" sz="2000" dirty="0" err="1" smtClean="0">
                <a:solidFill>
                  <a:srgbClr val="000000"/>
                </a:solidFill>
                <a:latin typeface="Georgia"/>
              </a:rPr>
              <a:t>аз</a:t>
            </a:r>
            <a:r>
              <a:rPr lang="ru-RU" sz="2000" dirty="0" smtClean="0">
                <a:solidFill>
                  <a:srgbClr val="000000"/>
                </a:solidFill>
                <a:latin typeface="Georgia"/>
              </a:rPr>
              <a:t> у </a:t>
            </a:r>
            <a:r>
              <a:rPr lang="ru-RU" sz="2000" b="1" dirty="0" err="1" smtClean="0">
                <a:solidFill>
                  <a:srgbClr val="000000"/>
                </a:solidFill>
                <a:latin typeface="Georgia"/>
              </a:rPr>
              <a:t>p</a:t>
            </a:r>
            <a:r>
              <a:rPr lang="ru-RU" sz="2000" dirty="0" err="1" smtClean="0">
                <a:solidFill>
                  <a:srgbClr val="000000"/>
                </a:solidFill>
                <a:latin typeface="Georgia"/>
              </a:rPr>
              <a:t>аз</a:t>
            </a:r>
            <a:r>
              <a:rPr lang="ru-RU" sz="2000" dirty="0" smtClean="0">
                <a:solidFill>
                  <a:srgbClr val="000000"/>
                </a:solidFill>
                <a:latin typeface="Georgia"/>
              </a:rPr>
              <a:t>.</a:t>
            </a:r>
          </a:p>
          <a:p>
            <a:pPr algn="r">
              <a:buNone/>
            </a:pPr>
            <a:r>
              <a:rPr lang="ru-RU" sz="2000" dirty="0" smtClean="0">
                <a:solidFill>
                  <a:srgbClr val="000000"/>
                </a:solidFill>
                <a:latin typeface="Georgia"/>
              </a:rPr>
              <a:t>(I. Франко)</a:t>
            </a:r>
            <a:endParaRPr lang="en-US" sz="2000" dirty="0" smtClean="0">
              <a:solidFill>
                <a:srgbClr val="000000"/>
              </a:solidFill>
              <a:latin typeface="Georgia"/>
            </a:endParaRPr>
          </a:p>
          <a:p>
            <a:pPr>
              <a:buNone/>
            </a:pPr>
            <a:r>
              <a:rPr lang="ru-RU" sz="2000" dirty="0" err="1" smtClean="0">
                <a:solidFill>
                  <a:srgbClr val="000000"/>
                </a:solidFill>
                <a:latin typeface="Georgia"/>
              </a:rPr>
              <a:t>Рокотання-ридання</a:t>
            </a:r>
            <a:r>
              <a:rPr lang="ru-RU" sz="2000" dirty="0" smtClean="0">
                <a:solidFill>
                  <a:srgbClr val="000000"/>
                </a:solidFill>
                <a:latin typeface="Georgia"/>
              </a:rPr>
              <a:t> бандур</a:t>
            </a:r>
            <a:r>
              <a:rPr lang="en-US" sz="2000" dirty="0" smtClean="0">
                <a:solidFill>
                  <a:srgbClr val="000000"/>
                </a:solidFill>
                <a:latin typeface="Georgia"/>
              </a:rPr>
              <a:t> (</a:t>
            </a:r>
            <a:r>
              <a:rPr lang="uk-UA" sz="2000" dirty="0" smtClean="0">
                <a:solidFill>
                  <a:srgbClr val="000000"/>
                </a:solidFill>
                <a:latin typeface="Georgia"/>
              </a:rPr>
              <a:t>П. Тичина)</a:t>
            </a:r>
            <a:endParaRPr lang="ru-RU" sz="2000" dirty="0" smtClean="0">
              <a:solidFill>
                <a:srgbClr val="000000"/>
              </a:solidFill>
              <a:latin typeface="Georgia"/>
            </a:endParaRPr>
          </a:p>
          <a:p>
            <a:pPr>
              <a:buNone/>
            </a:pPr>
            <a:endParaRPr lang="en-US" sz="2000" dirty="0" smtClean="0">
              <a:solidFill>
                <a:srgbClr val="000000"/>
              </a:solidFill>
              <a:latin typeface="Georgia"/>
            </a:endParaRPr>
          </a:p>
          <a:p>
            <a:endParaRPr lang="ru-RU" sz="2000" dirty="0"/>
          </a:p>
        </p:txBody>
      </p:sp>
      <p:sp>
        <p:nvSpPr>
          <p:cNvPr id="3" name="Заголовок 2"/>
          <p:cNvSpPr>
            <a:spLocks noGrp="1"/>
          </p:cNvSpPr>
          <p:nvPr>
            <p:ph type="title"/>
          </p:nvPr>
        </p:nvSpPr>
        <p:spPr/>
        <p:txBody>
          <a:bodyPr>
            <a:normAutofit/>
          </a:bodyPr>
          <a:lstStyle/>
          <a:p>
            <a:r>
              <a:rPr lang="uk-UA" dirty="0" smtClean="0"/>
              <a:t>Фонетичні стилістичні засоби</a:t>
            </a: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uk-UA" dirty="0" smtClean="0">
                <a:solidFill>
                  <a:srgbClr val="7030A0"/>
                </a:solidFill>
              </a:rPr>
              <a:t>Асонанс (повторення однорідних голосних звуків)</a:t>
            </a:r>
          </a:p>
          <a:p>
            <a:r>
              <a:rPr lang="en-US" sz="2000" dirty="0" smtClean="0"/>
              <a:t>"I lie down by the side </a:t>
            </a:r>
            <a:r>
              <a:rPr lang="en-US" sz="2000" dirty="0" err="1" smtClean="0"/>
              <a:t>fo</a:t>
            </a:r>
            <a:r>
              <a:rPr lang="en-US" sz="2000" dirty="0" smtClean="0"/>
              <a:t> my bride"/"Fleet feet sweep by sleeping geese"/"Hear the lark and harden to the barking of the dark fox gone to ground" by Pink Floyd</a:t>
            </a:r>
            <a:endParaRPr lang="uk-UA" sz="2000" dirty="0" smtClean="0"/>
          </a:p>
          <a:p>
            <a:endParaRPr lang="uk-UA" sz="2000" dirty="0" smtClean="0"/>
          </a:p>
          <a:p>
            <a:r>
              <a:rPr lang="uk-UA" sz="2000" dirty="0" smtClean="0"/>
              <a:t>Т.Шевченко: "Гармидер, гамір, гам у </a:t>
            </a:r>
            <a:r>
              <a:rPr lang="uk-UA" sz="2000" dirty="0" err="1" smtClean="0"/>
              <a:t>гаї“</a:t>
            </a:r>
            <a:r>
              <a:rPr lang="uk-UA" sz="2000" dirty="0" smtClean="0"/>
              <a:t> – поєднання алітерації з асонансом.</a:t>
            </a:r>
          </a:p>
        </p:txBody>
      </p:sp>
      <p:sp>
        <p:nvSpPr>
          <p:cNvPr id="3" name="Заголовок 2"/>
          <p:cNvSpPr>
            <a:spLocks noGrp="1"/>
          </p:cNvSpPr>
          <p:nvPr>
            <p:ph type="title"/>
          </p:nvPr>
        </p:nvSpPr>
        <p:spPr/>
        <p:txBody>
          <a:bodyPr>
            <a:normAutofit fontScale="90000"/>
          </a:bodyPr>
          <a:lstStyle/>
          <a:p>
            <a:r>
              <a:rPr lang="uk-UA" dirty="0" smtClean="0"/>
              <a:t>   Фонетичні стилістичні засоби</a:t>
            </a: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pPr>
              <a:buNone/>
            </a:pPr>
            <a:r>
              <a:rPr lang="uk-UA" dirty="0" smtClean="0"/>
              <a:t>Я стою на кручі! —</a:t>
            </a:r>
            <a:endParaRPr lang="ru-RU" dirty="0" smtClean="0"/>
          </a:p>
          <a:p>
            <a:pPr>
              <a:buNone/>
            </a:pPr>
            <a:r>
              <a:rPr lang="uk-UA" dirty="0" smtClean="0"/>
              <a:t>За рікою дзвони:</a:t>
            </a:r>
            <a:endParaRPr lang="ru-RU" dirty="0" smtClean="0"/>
          </a:p>
          <a:p>
            <a:pPr>
              <a:buNone/>
            </a:pPr>
            <a:r>
              <a:rPr lang="uk-UA" dirty="0" smtClean="0"/>
              <a:t>Жду твоїх вітрил я —</a:t>
            </a:r>
            <a:endParaRPr lang="ru-RU" dirty="0" smtClean="0"/>
          </a:p>
          <a:p>
            <a:pPr>
              <a:buNone/>
            </a:pPr>
            <a:r>
              <a:rPr lang="uk-UA" dirty="0" smtClean="0"/>
              <a:t>Тінь там тоне, тінь там десь... (П. Тичина).</a:t>
            </a:r>
            <a:endParaRPr lang="en-US" dirty="0" smtClean="0"/>
          </a:p>
          <a:p>
            <a:pPr>
              <a:buNone/>
            </a:pPr>
            <a:r>
              <a:rPr lang="en-US" dirty="0" smtClean="0"/>
              <a:t>We’re foot – slog – slog – slog – </a:t>
            </a:r>
            <a:r>
              <a:rPr lang="en-US" dirty="0" err="1" smtClean="0"/>
              <a:t>sloggin</a:t>
            </a:r>
            <a:r>
              <a:rPr lang="en-US" dirty="0" smtClean="0"/>
              <a:t>’ over Africa – </a:t>
            </a:r>
          </a:p>
          <a:p>
            <a:pPr>
              <a:buNone/>
            </a:pPr>
            <a:r>
              <a:rPr lang="en-US" dirty="0" smtClean="0"/>
              <a:t>Foot – foot – foot – foot – </a:t>
            </a:r>
            <a:r>
              <a:rPr lang="en-US" dirty="0" err="1" smtClean="0"/>
              <a:t>sloggin</a:t>
            </a:r>
            <a:r>
              <a:rPr lang="en-US" dirty="0" smtClean="0"/>
              <a:t>’ over Africa.</a:t>
            </a:r>
          </a:p>
          <a:p>
            <a:pPr>
              <a:buNone/>
            </a:pPr>
            <a:r>
              <a:rPr lang="en-US" dirty="0" smtClean="0"/>
              <a:t>(Boots – boots – boots – boots – </a:t>
            </a:r>
            <a:r>
              <a:rPr lang="en-US" dirty="0" err="1" smtClean="0"/>
              <a:t>movin</a:t>
            </a:r>
            <a:r>
              <a:rPr lang="en-US" dirty="0" smtClean="0"/>
              <a:t>’ up and down again)					(R. </a:t>
            </a:r>
            <a:r>
              <a:rPr lang="en-US" smtClean="0"/>
              <a:t>Kipling)</a:t>
            </a:r>
            <a:endParaRPr lang="uk-UA" dirty="0" smtClean="0"/>
          </a:p>
          <a:p>
            <a:pPr>
              <a:buNone/>
            </a:pPr>
            <a:r>
              <a:rPr lang="en-US" dirty="0" smtClean="0"/>
              <a:t>Hear the sledges with the bells – </a:t>
            </a:r>
          </a:p>
          <a:p>
            <a:pPr>
              <a:buNone/>
            </a:pPr>
            <a:r>
              <a:rPr lang="en-US" dirty="0" smtClean="0"/>
              <a:t>Silver bells!</a:t>
            </a:r>
          </a:p>
          <a:p>
            <a:pPr>
              <a:buNone/>
            </a:pPr>
            <a:r>
              <a:rPr lang="en-US" dirty="0" smtClean="0"/>
              <a:t>What a world of merriment their melody foretells!</a:t>
            </a:r>
          </a:p>
          <a:p>
            <a:pPr>
              <a:buNone/>
            </a:pPr>
            <a:r>
              <a:rPr lang="en-US" dirty="0" smtClean="0"/>
              <a:t>How they tinkle, tinkle, tinkle,</a:t>
            </a:r>
          </a:p>
          <a:p>
            <a:pPr>
              <a:buNone/>
            </a:pPr>
            <a:r>
              <a:rPr lang="en-US" dirty="0" smtClean="0"/>
              <a:t>On an icy air of night! (E. Poe)</a:t>
            </a:r>
            <a:r>
              <a:rPr lang="uk-UA" dirty="0" smtClean="0"/>
              <a:t> </a:t>
            </a:r>
            <a:endParaRPr lang="ru-RU" dirty="0" smtClean="0"/>
          </a:p>
          <a:p>
            <a:pPr>
              <a:buNone/>
            </a:pPr>
            <a:endParaRPr lang="ru-RU" dirty="0"/>
          </a:p>
        </p:txBody>
      </p:sp>
      <p:sp>
        <p:nvSpPr>
          <p:cNvPr id="3" name="Заголовок 2"/>
          <p:cNvSpPr>
            <a:spLocks noGrp="1"/>
          </p:cNvSpPr>
          <p:nvPr>
            <p:ph type="title"/>
          </p:nvPr>
        </p:nvSpPr>
        <p:spPr/>
        <p:txBody>
          <a:bodyPr>
            <a:normAutofit fontScale="90000"/>
          </a:bodyPr>
          <a:lstStyle/>
          <a:p>
            <a:r>
              <a:rPr lang="uk-UA" dirty="0" smtClean="0"/>
              <a:t>Фонетичні стилістичні засоби: </a:t>
            </a:r>
            <a:r>
              <a:rPr lang="uk-UA" dirty="0" err="1" smtClean="0"/>
              <a:t>ономатопея</a:t>
            </a: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Autofit/>
          </a:bodyPr>
          <a:lstStyle/>
          <a:p>
            <a:r>
              <a:rPr lang="uk-UA" sz="2800" dirty="0" smtClean="0"/>
              <a:t>Морфологічний стилістичний інструментарій: виражальні засоби</a:t>
            </a:r>
            <a:endParaRPr lang="ru-RU" sz="2800" dirty="0"/>
          </a:p>
        </p:txBody>
      </p:sp>
      <p:sp>
        <p:nvSpPr>
          <p:cNvPr id="6" name="Содержимое 5"/>
          <p:cNvSpPr>
            <a:spLocks noGrp="1"/>
          </p:cNvSpPr>
          <p:nvPr>
            <p:ph sz="quarter" idx="1"/>
          </p:nvPr>
        </p:nvSpPr>
        <p:spPr>
          <a:xfrm>
            <a:off x="539552" y="1556792"/>
            <a:ext cx="7467600" cy="4873752"/>
          </a:xfrm>
        </p:spPr>
        <p:txBody>
          <a:bodyPr/>
          <a:lstStyle/>
          <a:p>
            <a:r>
              <a:rPr lang="en-US" sz="2000" dirty="0" smtClean="0"/>
              <a:t>He </a:t>
            </a:r>
            <a:r>
              <a:rPr lang="en-US" sz="2000" u="sng" dirty="0" smtClean="0"/>
              <a:t>came</a:t>
            </a:r>
            <a:r>
              <a:rPr lang="en-US" sz="2000" dirty="0" smtClean="0"/>
              <a:t>. – He </a:t>
            </a:r>
            <a:r>
              <a:rPr lang="en-US" sz="2000" u="sng" dirty="0" smtClean="0"/>
              <a:t>did come</a:t>
            </a:r>
            <a:r>
              <a:rPr lang="en-US" sz="2000" dirty="0" smtClean="0"/>
              <a:t>.</a:t>
            </a:r>
          </a:p>
          <a:p>
            <a:r>
              <a:rPr lang="en-US" sz="2000" dirty="0" smtClean="0"/>
              <a:t>I </a:t>
            </a:r>
            <a:r>
              <a:rPr lang="en-US" sz="2000" u="sng" dirty="0" smtClean="0"/>
              <a:t>know</a:t>
            </a:r>
            <a:r>
              <a:rPr lang="en-US" sz="2000" dirty="0" smtClean="0"/>
              <a:t>. – I </a:t>
            </a:r>
            <a:r>
              <a:rPr lang="en-US" sz="2000" u="sng" dirty="0" smtClean="0"/>
              <a:t>do know</a:t>
            </a:r>
            <a:r>
              <a:rPr lang="en-US" sz="2000" dirty="0" smtClean="0"/>
              <a:t>!</a:t>
            </a:r>
            <a:endParaRPr lang="uk-UA" sz="2000" dirty="0" smtClean="0"/>
          </a:p>
          <a:p>
            <a:r>
              <a:rPr lang="en-US" sz="2000" u="sng" dirty="0" smtClean="0"/>
              <a:t>Come</a:t>
            </a:r>
            <a:r>
              <a:rPr lang="en-US" sz="2000" dirty="0" smtClean="0"/>
              <a:t>! – </a:t>
            </a:r>
            <a:r>
              <a:rPr lang="en-US" sz="2000" u="sng" dirty="0" smtClean="0"/>
              <a:t>Do come</a:t>
            </a:r>
            <a:r>
              <a:rPr lang="en-US" sz="2000" dirty="0" smtClean="0"/>
              <a:t>!</a:t>
            </a:r>
            <a:endParaRPr lang="uk-UA" sz="2000" dirty="0" smtClean="0"/>
          </a:p>
          <a:p>
            <a:r>
              <a:rPr lang="en-US" sz="2000" u="sng" dirty="0" smtClean="0"/>
              <a:t>Don’t forget</a:t>
            </a:r>
            <a:r>
              <a:rPr lang="en-US" sz="2000" dirty="0" smtClean="0"/>
              <a:t>! – </a:t>
            </a:r>
            <a:r>
              <a:rPr lang="en-US" sz="2000" u="sng" dirty="0" smtClean="0"/>
              <a:t>Don’t you forget</a:t>
            </a:r>
            <a:r>
              <a:rPr lang="en-US" sz="2000" dirty="0" smtClean="0"/>
              <a:t>!</a:t>
            </a:r>
          </a:p>
          <a:p>
            <a:r>
              <a:rPr lang="en-US" sz="2000" dirty="0" smtClean="0"/>
              <a:t>brother</a:t>
            </a:r>
            <a:r>
              <a:rPr lang="en-US" sz="2000" u="sng" dirty="0" smtClean="0"/>
              <a:t>s</a:t>
            </a:r>
            <a:r>
              <a:rPr lang="en-US" sz="2000" dirty="0" smtClean="0"/>
              <a:t> (</a:t>
            </a:r>
            <a:r>
              <a:rPr lang="uk-UA" sz="2000" dirty="0" err="1" smtClean="0"/>
              <a:t>нейтр</a:t>
            </a:r>
            <a:r>
              <a:rPr lang="uk-UA" sz="2000" dirty="0" smtClean="0"/>
              <a:t>.) – </a:t>
            </a:r>
            <a:r>
              <a:rPr lang="fr-FR" sz="2000" dirty="0" smtClean="0"/>
              <a:t>brethr</a:t>
            </a:r>
            <a:r>
              <a:rPr lang="fr-FR" sz="2000" u="sng" dirty="0" smtClean="0"/>
              <a:t>en</a:t>
            </a:r>
            <a:r>
              <a:rPr lang="fr-FR" sz="2000" dirty="0" smtClean="0"/>
              <a:t> </a:t>
            </a:r>
            <a:r>
              <a:rPr lang="uk-UA" sz="2000" dirty="0" smtClean="0"/>
              <a:t>(використовується у клерикальному дискурсі, у поезії)</a:t>
            </a:r>
          </a:p>
          <a:p>
            <a:r>
              <a:rPr lang="en-US" sz="2000" dirty="0" smtClean="0"/>
              <a:t>he </a:t>
            </a:r>
            <a:r>
              <a:rPr lang="en-US" sz="2000" u="sng" dirty="0" smtClean="0"/>
              <a:t>has</a:t>
            </a:r>
            <a:r>
              <a:rPr lang="en-US" sz="2000" dirty="0" smtClean="0"/>
              <a:t> - </a:t>
            </a:r>
            <a:r>
              <a:rPr lang="fr-FR" sz="2000" dirty="0" smtClean="0"/>
              <a:t>he h</a:t>
            </a:r>
            <a:r>
              <a:rPr lang="en-US" sz="2000" dirty="0" err="1" smtClean="0"/>
              <a:t>ath</a:t>
            </a:r>
            <a:r>
              <a:rPr lang="uk-UA" sz="2000" dirty="0" smtClean="0"/>
              <a:t> </a:t>
            </a:r>
            <a:endParaRPr lang="en-US" sz="2000" dirty="0" smtClean="0"/>
          </a:p>
          <a:p>
            <a:r>
              <a:rPr lang="en-US" sz="2000" u="sng" dirty="0" smtClean="0"/>
              <a:t>you</a:t>
            </a:r>
            <a:r>
              <a:rPr lang="en-US" sz="2000" dirty="0" smtClean="0"/>
              <a:t> </a:t>
            </a:r>
            <a:r>
              <a:rPr lang="en-US" sz="2000" i="1" u="sng" dirty="0" smtClean="0"/>
              <a:t>have</a:t>
            </a:r>
            <a:r>
              <a:rPr lang="en-US" sz="2000" dirty="0" smtClean="0"/>
              <a:t> - </a:t>
            </a:r>
            <a:r>
              <a:rPr lang="en-US" sz="2000" u="sng" dirty="0" smtClean="0"/>
              <a:t>thou</a:t>
            </a:r>
            <a:r>
              <a:rPr lang="en-US" sz="2000" dirty="0" smtClean="0"/>
              <a:t> </a:t>
            </a:r>
            <a:r>
              <a:rPr lang="en-US" sz="2000" i="1" u="sng" dirty="0" smtClean="0"/>
              <a:t>hast</a:t>
            </a:r>
          </a:p>
          <a:p>
            <a:r>
              <a:rPr lang="en-US" sz="2000" u="sng" dirty="0" smtClean="0"/>
              <a:t>you</a:t>
            </a:r>
            <a:r>
              <a:rPr lang="en-US" sz="2000" dirty="0" smtClean="0"/>
              <a:t> </a:t>
            </a:r>
            <a:r>
              <a:rPr lang="en-US" sz="2000" i="1" u="sng" dirty="0" smtClean="0"/>
              <a:t>do</a:t>
            </a:r>
            <a:r>
              <a:rPr lang="en-US" sz="2000" dirty="0" smtClean="0"/>
              <a:t> - </a:t>
            </a:r>
            <a:r>
              <a:rPr lang="en-US" sz="2000" u="sng" dirty="0" smtClean="0"/>
              <a:t>thou</a:t>
            </a:r>
            <a:r>
              <a:rPr lang="en-US" sz="2000" dirty="0" smtClean="0"/>
              <a:t> </a:t>
            </a:r>
            <a:r>
              <a:rPr lang="en-US" sz="2000" i="1" u="sng" dirty="0" smtClean="0"/>
              <a:t>doest</a:t>
            </a:r>
          </a:p>
          <a:p>
            <a:r>
              <a:rPr lang="en-US" sz="2000" dirty="0" smtClean="0"/>
              <a:t>Participle II </a:t>
            </a:r>
            <a:r>
              <a:rPr lang="uk-UA" sz="2000" dirty="0" smtClean="0"/>
              <a:t>від </a:t>
            </a:r>
            <a:r>
              <a:rPr lang="en-US" sz="2000" dirty="0" smtClean="0"/>
              <a:t>to get</a:t>
            </a:r>
            <a:r>
              <a:rPr lang="uk-UA" sz="2000" dirty="0" smtClean="0"/>
              <a:t> – </a:t>
            </a:r>
            <a:r>
              <a:rPr lang="en-US" sz="2000" dirty="0" smtClean="0"/>
              <a:t>got</a:t>
            </a:r>
            <a:r>
              <a:rPr lang="uk-UA" sz="2000" dirty="0" smtClean="0"/>
              <a:t> (</a:t>
            </a:r>
            <a:r>
              <a:rPr lang="uk-UA" sz="2000" dirty="0" err="1" smtClean="0"/>
              <a:t>брит</a:t>
            </a:r>
            <a:r>
              <a:rPr lang="uk-UA" sz="2000" dirty="0" smtClean="0"/>
              <a:t>.),</a:t>
            </a:r>
            <a:r>
              <a:rPr lang="en-US" sz="2000" dirty="0" smtClean="0"/>
              <a:t> gotten</a:t>
            </a:r>
            <a:r>
              <a:rPr lang="uk-UA" sz="2000" dirty="0" smtClean="0"/>
              <a:t> (</a:t>
            </a:r>
            <a:r>
              <a:rPr lang="uk-UA" sz="2000" dirty="0" err="1" smtClean="0"/>
              <a:t>амер</a:t>
            </a:r>
            <a:r>
              <a:rPr lang="uk-UA" sz="2000" dirty="0" smtClean="0"/>
              <a:t>.) – може виконувати функцію локалізації подій</a:t>
            </a:r>
            <a:endParaRPr lang="en-US" sz="2000" dirty="0" smtClean="0"/>
          </a:p>
          <a:p>
            <a:r>
              <a:rPr lang="en-US" sz="2000" u="sng" dirty="0" smtClean="0"/>
              <a:t>Who</a:t>
            </a:r>
            <a:r>
              <a:rPr lang="en-US" sz="2000" dirty="0" smtClean="0"/>
              <a:t>  are you talking to? – </a:t>
            </a:r>
            <a:r>
              <a:rPr lang="uk-UA" sz="2000" dirty="0" smtClean="0"/>
              <a:t>нейтральний стиль</a:t>
            </a:r>
            <a:r>
              <a:rPr lang="en-US" sz="2000" dirty="0" smtClean="0"/>
              <a:t> - </a:t>
            </a:r>
            <a:r>
              <a:rPr lang="en-US" sz="2000" u="sng" dirty="0" smtClean="0"/>
              <a:t>Whom</a:t>
            </a:r>
            <a:r>
              <a:rPr lang="en-US" sz="2000" dirty="0" smtClean="0"/>
              <a:t> are you talking to? – </a:t>
            </a:r>
            <a:r>
              <a:rPr lang="uk-UA" sz="2000" dirty="0" smtClean="0"/>
              <a:t>формальний, підвищений стиль</a:t>
            </a:r>
          </a:p>
          <a:p>
            <a:endParaRPr lang="en-US" sz="1800" dirty="0" smtClean="0"/>
          </a:p>
          <a:p>
            <a:endParaRPr lang="ru-RU" sz="3200" dirty="0" smtClean="0"/>
          </a:p>
          <a:p>
            <a:endParaRPr lang="ru-RU" dirty="0"/>
          </a:p>
        </p:txBody>
      </p:sp>
    </p:spTree>
    <p:extLst>
      <p:ext uri="{BB962C8B-B14F-4D97-AF65-F5344CB8AC3E}">
        <p14:creationId xmlns:p14="http://schemas.microsoft.com/office/powerpoint/2010/main" val="32033478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Морфологічний стилістичний інструментарій: стилістичні прийоми</a:t>
            </a:r>
            <a:endParaRPr lang="ru-RU" dirty="0"/>
          </a:p>
        </p:txBody>
      </p:sp>
      <p:sp>
        <p:nvSpPr>
          <p:cNvPr id="3" name="Содержимое 2"/>
          <p:cNvSpPr>
            <a:spLocks noGrp="1"/>
          </p:cNvSpPr>
          <p:nvPr>
            <p:ph sz="quarter" idx="1"/>
          </p:nvPr>
        </p:nvSpPr>
        <p:spPr>
          <a:xfrm>
            <a:off x="301752" y="1527048"/>
            <a:ext cx="8503920" cy="4206208"/>
          </a:xfrm>
        </p:spPr>
        <p:txBody>
          <a:bodyPr>
            <a:normAutofit fontScale="92500" lnSpcReduction="20000"/>
          </a:bodyPr>
          <a:lstStyle/>
          <a:p>
            <a:pPr>
              <a:buNone/>
            </a:pPr>
            <a:r>
              <a:rPr lang="en-US" dirty="0" smtClean="0"/>
              <a:t>1)</a:t>
            </a:r>
            <a:r>
              <a:rPr lang="uk-UA" dirty="0" smtClean="0"/>
              <a:t> порушення сполучуваності морфем у складі слова (</a:t>
            </a:r>
            <a:r>
              <a:rPr lang="uk-UA" b="1" dirty="0" smtClean="0"/>
              <a:t>транспозиція морфеми</a:t>
            </a:r>
            <a:r>
              <a:rPr lang="uk-UA" dirty="0" smtClean="0"/>
              <a:t>)</a:t>
            </a:r>
            <a:endParaRPr lang="en-US" dirty="0" smtClean="0"/>
          </a:p>
          <a:p>
            <a:pPr>
              <a:buNone/>
            </a:pPr>
            <a:r>
              <a:rPr lang="en-US" dirty="0" smtClean="0"/>
              <a:t>the water</a:t>
            </a:r>
            <a:r>
              <a:rPr lang="en-US" u="sng" dirty="0" smtClean="0"/>
              <a:t>s</a:t>
            </a:r>
            <a:r>
              <a:rPr lang="en-US" dirty="0" smtClean="0"/>
              <a:t> of Atlantic</a:t>
            </a:r>
          </a:p>
          <a:p>
            <a:pPr>
              <a:buNone/>
            </a:pPr>
            <a:r>
              <a:rPr lang="en-US" dirty="0" smtClean="0"/>
              <a:t>	Sand</a:t>
            </a:r>
            <a:r>
              <a:rPr lang="en-US" u="sng" dirty="0" smtClean="0"/>
              <a:t>s</a:t>
            </a:r>
            <a:r>
              <a:rPr lang="en-US" dirty="0" smtClean="0"/>
              <a:t> of Africa</a:t>
            </a:r>
          </a:p>
          <a:p>
            <a:pPr>
              <a:buNone/>
            </a:pPr>
            <a:r>
              <a:rPr lang="en-US" dirty="0" smtClean="0"/>
              <a:t>	A Daughter of Snow</a:t>
            </a:r>
            <a:r>
              <a:rPr lang="en-US" u="sng" dirty="0" smtClean="0"/>
              <a:t>s</a:t>
            </a:r>
            <a:r>
              <a:rPr lang="en-US" dirty="0" smtClean="0"/>
              <a:t> (Jack London) </a:t>
            </a:r>
          </a:p>
          <a:p>
            <a:pPr>
              <a:buNone/>
            </a:pPr>
            <a:r>
              <a:rPr lang="en-US" dirty="0" smtClean="0"/>
              <a:t>	I’</a:t>
            </a:r>
            <a:r>
              <a:rPr lang="en-US" u="sng" dirty="0" smtClean="0"/>
              <a:t>m seeing </a:t>
            </a:r>
            <a:r>
              <a:rPr lang="en-US" dirty="0" smtClean="0"/>
              <a:t>a good many churches on my way south (L. Hartley)</a:t>
            </a:r>
          </a:p>
          <a:p>
            <a:pPr>
              <a:buNone/>
            </a:pPr>
            <a:r>
              <a:rPr lang="en-US" dirty="0" smtClean="0"/>
              <a:t>	</a:t>
            </a:r>
            <a:endParaRPr lang="ru-RU" dirty="0" smtClean="0"/>
          </a:p>
          <a:p>
            <a:pPr>
              <a:buNone/>
            </a:pPr>
            <a:r>
              <a:rPr lang="uk-UA" dirty="0" smtClean="0"/>
              <a:t>Граматично  неправильні форми</a:t>
            </a:r>
            <a:r>
              <a:rPr lang="en-US" dirty="0" smtClean="0"/>
              <a:t>:</a:t>
            </a:r>
            <a:endParaRPr lang="uk-UA" dirty="0" smtClean="0"/>
          </a:p>
          <a:p>
            <a:pPr>
              <a:buNone/>
            </a:pPr>
            <a:r>
              <a:rPr lang="en-US" dirty="0" smtClean="0"/>
              <a:t>	he</a:t>
            </a:r>
            <a:r>
              <a:rPr lang="en-US" b="1" dirty="0" smtClean="0"/>
              <a:t> </a:t>
            </a:r>
            <a:r>
              <a:rPr lang="en-US" b="1" dirty="0" err="1" smtClean="0"/>
              <a:t>comed</a:t>
            </a:r>
            <a:r>
              <a:rPr lang="en-US" b="1" dirty="0" smtClean="0"/>
              <a:t> </a:t>
            </a:r>
            <a:r>
              <a:rPr lang="en-US" dirty="0" smtClean="0"/>
              <a:t>(instead of </a:t>
            </a:r>
            <a:r>
              <a:rPr lang="en-US" i="1" dirty="0" smtClean="0"/>
              <a:t>he came</a:t>
            </a:r>
            <a:r>
              <a:rPr lang="en-US" dirty="0" smtClean="0"/>
              <a:t>)</a:t>
            </a:r>
          </a:p>
          <a:p>
            <a:pPr>
              <a:buNone/>
            </a:pPr>
            <a:r>
              <a:rPr lang="en-US" dirty="0" smtClean="0"/>
              <a:t>	he</a:t>
            </a:r>
            <a:r>
              <a:rPr lang="en-US" b="1" dirty="0" smtClean="0"/>
              <a:t> seed </a:t>
            </a:r>
            <a:r>
              <a:rPr lang="en-US" dirty="0" smtClean="0"/>
              <a:t>(instead of </a:t>
            </a:r>
            <a:r>
              <a:rPr lang="en-US" i="1" dirty="0" smtClean="0"/>
              <a:t>he saw</a:t>
            </a:r>
            <a:r>
              <a:rPr lang="en-US" dirty="0" smtClean="0"/>
              <a:t>)</a:t>
            </a:r>
            <a:endParaRPr lang="uk-UA" dirty="0" smtClean="0"/>
          </a:p>
          <a:p>
            <a:pPr>
              <a:buNone/>
            </a:pPr>
            <a:endParaRPr lang="ru-RU" dirty="0"/>
          </a:p>
        </p:txBody>
      </p:sp>
      <p:sp>
        <p:nvSpPr>
          <p:cNvPr id="4" name="TextBox 3"/>
          <p:cNvSpPr txBox="1"/>
          <p:nvPr/>
        </p:nvSpPr>
        <p:spPr>
          <a:xfrm>
            <a:off x="395536" y="5661248"/>
            <a:ext cx="8208912" cy="677108"/>
          </a:xfrm>
          <a:prstGeom prst="rect">
            <a:avLst/>
          </a:prstGeom>
          <a:noFill/>
        </p:spPr>
        <p:txBody>
          <a:bodyPr wrap="square" rtlCol="0">
            <a:spAutoFit/>
          </a:bodyPr>
          <a:lstStyle/>
          <a:p>
            <a:r>
              <a:rPr lang="uk-UA" dirty="0" smtClean="0"/>
              <a:t>“</a:t>
            </a:r>
            <a:r>
              <a:rPr lang="en-US" sz="2000" dirty="0" smtClean="0"/>
              <a:t>Baby, you’re the </a:t>
            </a:r>
            <a:r>
              <a:rPr lang="en-US" sz="2000" u="sng" dirty="0" err="1" smtClean="0"/>
              <a:t>bestest</a:t>
            </a:r>
            <a:r>
              <a:rPr lang="en-US" sz="2000" dirty="0" smtClean="0"/>
              <a:t>” (“Video Games” Lana del Rey)</a:t>
            </a:r>
            <a:endParaRPr lang="ru-RU" sz="2000" dirty="0" smtClean="0"/>
          </a:p>
          <a:p>
            <a:endParaRPr lang="ru-RU" dirty="0"/>
          </a:p>
        </p:txBody>
      </p:sp>
    </p:spTree>
    <p:extLst>
      <p:ext uri="{BB962C8B-B14F-4D97-AF65-F5344CB8AC3E}">
        <p14:creationId xmlns:p14="http://schemas.microsoft.com/office/powerpoint/2010/main" val="348639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Морфологічний стилістичний інструментарій: стилістичні прийоми</a:t>
            </a:r>
            <a:endParaRPr lang="ru-RU" dirty="0"/>
          </a:p>
        </p:txBody>
      </p:sp>
      <p:sp>
        <p:nvSpPr>
          <p:cNvPr id="3" name="Содержимое 2"/>
          <p:cNvSpPr>
            <a:spLocks noGrp="1"/>
          </p:cNvSpPr>
          <p:nvPr>
            <p:ph sz="quarter" idx="1"/>
          </p:nvPr>
        </p:nvSpPr>
        <p:spPr/>
        <p:txBody>
          <a:bodyPr>
            <a:normAutofit lnSpcReduction="10000"/>
          </a:bodyPr>
          <a:lstStyle/>
          <a:p>
            <a:pPr>
              <a:buNone/>
            </a:pPr>
            <a:r>
              <a:rPr lang="en-US" dirty="0" smtClean="0"/>
              <a:t>2) </a:t>
            </a:r>
            <a:r>
              <a:rPr lang="uk-UA" dirty="0" smtClean="0"/>
              <a:t>порушення сполучуваності словоформ у </a:t>
            </a:r>
            <a:r>
              <a:rPr lang="uk-UA" smtClean="0"/>
              <a:t>контексті речення (</a:t>
            </a:r>
            <a:r>
              <a:rPr lang="uk-UA" b="1" smtClean="0"/>
              <a:t>транспозиція форми)</a:t>
            </a:r>
            <a:endParaRPr lang="en-US" b="1" dirty="0" smtClean="0"/>
          </a:p>
          <a:p>
            <a:pPr>
              <a:buNone/>
            </a:pPr>
            <a:r>
              <a:rPr lang="en-US" dirty="0" smtClean="0"/>
              <a:t>[…] the whole eighteen months he’s been away. […]. Then he </a:t>
            </a:r>
            <a:r>
              <a:rPr lang="en-US" i="1" dirty="0" smtClean="0"/>
              <a:t>comes back, crooks </a:t>
            </a:r>
            <a:r>
              <a:rPr lang="en-US" dirty="0" smtClean="0"/>
              <a:t>his finger, </a:t>
            </a:r>
            <a:r>
              <a:rPr lang="en-US" i="1" dirty="0" smtClean="0"/>
              <a:t>gives</a:t>
            </a:r>
            <a:r>
              <a:rPr lang="en-US" dirty="0" smtClean="0"/>
              <a:t> you a cultured pearl necklace he’s smuggled in, and you </a:t>
            </a:r>
            <a:r>
              <a:rPr lang="en-US" i="1" dirty="0" smtClean="0"/>
              <a:t>fall</a:t>
            </a:r>
            <a:r>
              <a:rPr lang="en-US" dirty="0" smtClean="0"/>
              <a:t> into his arms (D. Cusack).</a:t>
            </a:r>
            <a:endParaRPr lang="uk-UA" dirty="0" smtClean="0"/>
          </a:p>
          <a:p>
            <a:pPr>
              <a:buNone/>
            </a:pPr>
            <a:r>
              <a:rPr lang="en-US" dirty="0" smtClean="0"/>
              <a:t>“editorial we” – we say – </a:t>
            </a:r>
            <a:r>
              <a:rPr lang="uk-UA" dirty="0" smtClean="0"/>
              <a:t>автор повідомлення виступає від імені групи людей</a:t>
            </a:r>
          </a:p>
          <a:p>
            <a:pPr>
              <a:buNone/>
            </a:pPr>
            <a:r>
              <a:rPr lang="en-US" dirty="0" smtClean="0"/>
              <a:t>“clinical we” – How do we feel? </a:t>
            </a:r>
            <a:endParaRPr lang="uk-UA" dirty="0" smtClean="0"/>
          </a:p>
          <a:p>
            <a:pPr>
              <a:buNone/>
            </a:pPr>
            <a:r>
              <a:rPr lang="en-US" dirty="0" smtClean="0"/>
              <a:t>What a bravo we are! – </a:t>
            </a:r>
            <a:r>
              <a:rPr lang="uk-UA" dirty="0" smtClean="0"/>
              <a:t>поблажливий тон</a:t>
            </a:r>
            <a:endParaRPr lang="ru-RU" dirty="0"/>
          </a:p>
        </p:txBody>
      </p:sp>
    </p:spTree>
    <p:extLst>
      <p:ext uri="{BB962C8B-B14F-4D97-AF65-F5344CB8AC3E}">
        <p14:creationId xmlns:p14="http://schemas.microsoft.com/office/powerpoint/2010/main" val="1310972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pPr>
              <a:buNone/>
            </a:pPr>
            <a:r>
              <a:rPr lang="en-US" dirty="0" smtClean="0"/>
              <a:t>O that awful deep-down torrent O and the sea the sea crimson sometimes like fire and the glorious sunsets and the </a:t>
            </a:r>
            <a:r>
              <a:rPr lang="en-US" dirty="0" err="1" smtClean="0"/>
              <a:t>figtrees</a:t>
            </a:r>
            <a:r>
              <a:rPr lang="en-US" dirty="0" smtClean="0"/>
              <a:t> in the Alameda gardens yes and all the queer little streets and pink and blue and yellow houses and the </a:t>
            </a:r>
            <a:r>
              <a:rPr lang="en-US" dirty="0" err="1" smtClean="0"/>
              <a:t>rosegardens</a:t>
            </a:r>
            <a:r>
              <a:rPr lang="en-US" dirty="0" smtClean="0"/>
              <a:t> and the </a:t>
            </a:r>
            <a:r>
              <a:rPr lang="en-US" dirty="0" err="1" smtClean="0"/>
              <a:t>jessamine</a:t>
            </a:r>
            <a:r>
              <a:rPr lang="en-US" dirty="0" smtClean="0"/>
              <a:t> and geraniums and cactuses and Gibraltar as a girl where I was a Flower of the mountain yes when I put the rose in my hair like the </a:t>
            </a:r>
            <a:r>
              <a:rPr lang="en-US" dirty="0" err="1" smtClean="0"/>
              <a:t>Andalusian</a:t>
            </a:r>
            <a:r>
              <a:rPr lang="en-US" dirty="0" smtClean="0"/>
              <a:t> girls used or shall I wear a red yes and how he kissed me under the Moorish wall… </a:t>
            </a:r>
          </a:p>
          <a:p>
            <a:pPr algn="r">
              <a:buNone/>
            </a:pPr>
            <a:r>
              <a:rPr lang="en-US" i="1" dirty="0" smtClean="0"/>
              <a:t>(J. Joyce)</a:t>
            </a:r>
            <a:endParaRPr lang="ru-RU" i="1" dirty="0"/>
          </a:p>
        </p:txBody>
      </p:sp>
      <p:sp>
        <p:nvSpPr>
          <p:cNvPr id="3" name="Заголовок 2"/>
          <p:cNvSpPr>
            <a:spLocks noGrp="1"/>
          </p:cNvSpPr>
          <p:nvPr>
            <p:ph type="title"/>
          </p:nvPr>
        </p:nvSpPr>
        <p:spPr/>
        <p:txBody>
          <a:bodyPr/>
          <a:lstStyle/>
          <a:p>
            <a:r>
              <a:rPr lang="uk-UA" dirty="0" smtClean="0"/>
              <a:t>1. Графіка та пунктуація</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dirty="0" smtClean="0"/>
              <a:t>That was the end of the matter – or so we thought.</a:t>
            </a:r>
          </a:p>
          <a:p>
            <a:r>
              <a:rPr lang="en-US" dirty="0" smtClean="0"/>
              <a:t>Everything – furniture, paintings and books – survived the fire.</a:t>
            </a:r>
          </a:p>
          <a:p>
            <a:pPr marL="109728" indent="0">
              <a:buNone/>
            </a:pPr>
            <a:endParaRPr lang="ru-RU" dirty="0"/>
          </a:p>
        </p:txBody>
      </p:sp>
      <p:sp>
        <p:nvSpPr>
          <p:cNvPr id="3" name="Заголовок 2"/>
          <p:cNvSpPr>
            <a:spLocks noGrp="1"/>
          </p:cNvSpPr>
          <p:nvPr>
            <p:ph type="title"/>
          </p:nvPr>
        </p:nvSpPr>
        <p:spPr/>
        <p:txBody>
          <a:bodyPr/>
          <a:lstStyle/>
          <a:p>
            <a:r>
              <a:rPr lang="uk-UA" dirty="0" smtClean="0"/>
              <a:t>Графіка та пунктуація: тире</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dirty="0" smtClean="0"/>
              <a:t>two-year-old cats		two year-old cats</a:t>
            </a:r>
          </a:p>
          <a:p>
            <a:r>
              <a:rPr lang="en-US" dirty="0" smtClean="0"/>
              <a:t>re-cover			recover</a:t>
            </a:r>
          </a:p>
          <a:p>
            <a:r>
              <a:rPr lang="en-US" dirty="0" smtClean="0"/>
              <a:t>re-sign			resign</a:t>
            </a:r>
          </a:p>
          <a:p>
            <a:endParaRPr lang="en-US" dirty="0" smtClean="0"/>
          </a:p>
          <a:p>
            <a:r>
              <a:rPr lang="en-US" dirty="0" smtClean="0"/>
              <a:t>bath-tub		bathtub</a:t>
            </a:r>
          </a:p>
          <a:p>
            <a:endParaRPr lang="en-US" dirty="0" smtClean="0"/>
          </a:p>
          <a:p>
            <a:r>
              <a:rPr lang="en-US" dirty="0" smtClean="0"/>
              <a:t>Word-processor	</a:t>
            </a:r>
            <a:r>
              <a:rPr lang="en-US" dirty="0" err="1" smtClean="0"/>
              <a:t>Wordprocessor</a:t>
            </a:r>
            <a:endParaRPr lang="en-US" dirty="0" smtClean="0"/>
          </a:p>
          <a:p>
            <a:pPr>
              <a:buNone/>
            </a:pPr>
            <a:r>
              <a:rPr lang="en-US" dirty="0" smtClean="0"/>
              <a:t>Word processor</a:t>
            </a:r>
            <a:endParaRPr lang="ru-RU" dirty="0"/>
          </a:p>
        </p:txBody>
      </p:sp>
      <p:sp>
        <p:nvSpPr>
          <p:cNvPr id="3" name="Заголовок 2"/>
          <p:cNvSpPr>
            <a:spLocks noGrp="1"/>
          </p:cNvSpPr>
          <p:nvPr>
            <p:ph type="title"/>
          </p:nvPr>
        </p:nvSpPr>
        <p:spPr/>
        <p:txBody>
          <a:bodyPr/>
          <a:lstStyle/>
          <a:p>
            <a:r>
              <a:rPr lang="uk-UA" dirty="0" smtClean="0"/>
              <a:t>Графіка та пунктуація: дефіс</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r>
              <a:rPr lang="en-US" dirty="0"/>
              <a:t>Bob experienced the ‘catastrophe’ of having his tooth pulled.” </a:t>
            </a:r>
            <a:r>
              <a:rPr lang="en-US" i="1" dirty="0"/>
              <a:t>Bob may have thought it was a catastrophe, but the author of the sentence is letting us know that she does </a:t>
            </a:r>
            <a:r>
              <a:rPr lang="en-US" i="1" dirty="0" smtClean="0"/>
              <a:t>not</a:t>
            </a:r>
            <a:r>
              <a:rPr lang="ru-RU" i="1" dirty="0" smtClean="0"/>
              <a:t> – </a:t>
            </a:r>
            <a:r>
              <a:rPr lang="en-US" i="1" u="sng" dirty="0"/>
              <a:t>scare quotes(may indicate irony, skepticism, </a:t>
            </a:r>
            <a:r>
              <a:rPr lang="en-US" i="1" u="sng" dirty="0" smtClean="0"/>
              <a:t>derision)</a:t>
            </a:r>
            <a:r>
              <a:rPr lang="en-US" dirty="0" smtClean="0"/>
              <a:t>.</a:t>
            </a:r>
          </a:p>
          <a:p>
            <a:pPr algn="just"/>
            <a:r>
              <a:rPr lang="en-US" dirty="0"/>
              <a:t>“Salt of the Earth” Banker Is Jailed for Stealing from Her Elderly </a:t>
            </a:r>
            <a:r>
              <a:rPr lang="en-US" dirty="0" smtClean="0"/>
              <a:t>Client</a:t>
            </a:r>
          </a:p>
          <a:p>
            <a:pPr algn="just"/>
            <a:endParaRPr lang="ru-RU" dirty="0"/>
          </a:p>
        </p:txBody>
      </p:sp>
      <p:sp>
        <p:nvSpPr>
          <p:cNvPr id="3" name="Заголовок 2"/>
          <p:cNvSpPr>
            <a:spLocks noGrp="1"/>
          </p:cNvSpPr>
          <p:nvPr>
            <p:ph type="title"/>
          </p:nvPr>
        </p:nvSpPr>
        <p:spPr/>
        <p:txBody>
          <a:bodyPr/>
          <a:lstStyle/>
          <a:p>
            <a:r>
              <a:rPr lang="uk-UA" dirty="0" smtClean="0"/>
              <a:t>Графіка та пунктуація: лапки</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en-US" dirty="0" smtClean="0"/>
              <a:t>Miss </a:t>
            </a:r>
            <a:r>
              <a:rPr lang="en-US" dirty="0" err="1" smtClean="0"/>
              <a:t>Carnaby</a:t>
            </a:r>
            <a:r>
              <a:rPr lang="en-US" dirty="0" smtClean="0"/>
              <a:t>  murmured faintly:</a:t>
            </a:r>
          </a:p>
          <a:p>
            <a:pPr>
              <a:buNone/>
            </a:pPr>
            <a:r>
              <a:rPr lang="en-US" i="1" dirty="0" smtClean="0"/>
              <a:t>“So you know?”</a:t>
            </a:r>
          </a:p>
          <a:p>
            <a:pPr>
              <a:buNone/>
            </a:pPr>
            <a:r>
              <a:rPr lang="en-US" dirty="0" err="1" smtClean="0"/>
              <a:t>Hercule</a:t>
            </a:r>
            <a:r>
              <a:rPr lang="en-US" dirty="0" smtClean="0"/>
              <a:t> </a:t>
            </a:r>
            <a:r>
              <a:rPr lang="en-US" dirty="0" err="1" smtClean="0"/>
              <a:t>Poirot</a:t>
            </a:r>
            <a:r>
              <a:rPr lang="en-US" dirty="0" smtClean="0"/>
              <a:t> nodded. (</a:t>
            </a:r>
            <a:r>
              <a:rPr lang="en-US" dirty="0" err="1" smtClean="0"/>
              <a:t>A.Christie</a:t>
            </a:r>
            <a:r>
              <a:rPr lang="en-US" dirty="0" smtClean="0"/>
              <a:t>)</a:t>
            </a:r>
          </a:p>
          <a:p>
            <a:pPr>
              <a:buNone/>
            </a:pPr>
            <a:endParaRPr lang="en-US" dirty="0" smtClean="0"/>
          </a:p>
          <a:p>
            <a:pPr>
              <a:buNone/>
            </a:pPr>
            <a:r>
              <a:rPr lang="en-US" dirty="0" smtClean="0"/>
              <a:t>“I have just been thinking, and I have come to a very important decision. </a:t>
            </a:r>
            <a:r>
              <a:rPr lang="en-US" i="1" dirty="0" smtClean="0"/>
              <a:t>These are the wrong sort of bees.</a:t>
            </a:r>
            <a:r>
              <a:rPr lang="en-US" dirty="0" smtClean="0"/>
              <a:t>” (A. Milne)</a:t>
            </a:r>
          </a:p>
          <a:p>
            <a:pPr>
              <a:buNone/>
            </a:pPr>
            <a:endParaRPr lang="en-US" dirty="0" smtClean="0"/>
          </a:p>
          <a:p>
            <a:pPr>
              <a:buNone/>
            </a:pPr>
            <a:endParaRPr lang="en-US" dirty="0" smtClean="0"/>
          </a:p>
          <a:p>
            <a:pPr>
              <a:buNone/>
            </a:pPr>
            <a:endParaRPr lang="en-US" dirty="0" smtClean="0"/>
          </a:p>
          <a:p>
            <a:pPr>
              <a:buNone/>
            </a:pPr>
            <a:endParaRPr lang="en-US" dirty="0" smtClean="0"/>
          </a:p>
        </p:txBody>
      </p:sp>
      <p:sp>
        <p:nvSpPr>
          <p:cNvPr id="3" name="Заголовок 2"/>
          <p:cNvSpPr>
            <a:spLocks noGrp="1"/>
          </p:cNvSpPr>
          <p:nvPr>
            <p:ph type="title"/>
          </p:nvPr>
        </p:nvSpPr>
        <p:spPr/>
        <p:txBody>
          <a:bodyPr/>
          <a:lstStyle/>
          <a:p>
            <a:r>
              <a:rPr lang="uk-UA" dirty="0" smtClean="0"/>
              <a:t>Графіка та пунктуація</a:t>
            </a:r>
            <a:r>
              <a:rPr lang="ru-RU" dirty="0" smtClean="0"/>
              <a:t>: курсив</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dirty="0" smtClean="0"/>
              <a:t>Every day Music comes into my house.</a:t>
            </a:r>
          </a:p>
          <a:p>
            <a:r>
              <a:rPr lang="en-US" dirty="0"/>
              <a:t>«a placard hanging from his neck that in runny ink reads THESE ARE THE TIMES THAT FRY MEN’S SOULS – NATHAN HAIL»; «WELCOME TO THE CITY OF DICKENS»; «there used to be a sign that read DICKENS – NEXT EXIT</a:t>
            </a:r>
            <a:r>
              <a:rPr lang="en-US" dirty="0" smtClean="0"/>
              <a:t>» - </a:t>
            </a:r>
            <a:r>
              <a:rPr lang="uk-UA" dirty="0" smtClean="0"/>
              <a:t>імітація оголошень та плакатів</a:t>
            </a:r>
          </a:p>
          <a:p>
            <a:r>
              <a:rPr lang="uk-UA" dirty="0" smtClean="0"/>
              <a:t>‘</a:t>
            </a:r>
            <a:r>
              <a:rPr lang="en-US" dirty="0" smtClean="0"/>
              <a:t>I’m </a:t>
            </a:r>
            <a:r>
              <a:rPr lang="en-US" dirty="0"/>
              <a:t>TRYING</a:t>
            </a:r>
            <a:r>
              <a:rPr lang="en-US" dirty="0" smtClean="0"/>
              <a:t>!</a:t>
            </a:r>
            <a:r>
              <a:rPr lang="uk-UA" dirty="0" smtClean="0"/>
              <a:t>’</a:t>
            </a:r>
            <a:r>
              <a:rPr lang="en-US" dirty="0" smtClean="0"/>
              <a:t> </a:t>
            </a:r>
            <a:r>
              <a:rPr lang="en-US" dirty="0"/>
              <a:t>she heard herself shout. Clearly she was more nervous than she’d </a:t>
            </a:r>
            <a:r>
              <a:rPr lang="en-US" dirty="0" smtClean="0"/>
              <a:t>realized</a:t>
            </a:r>
            <a:r>
              <a:rPr lang="uk-UA" dirty="0" smtClean="0"/>
              <a:t>.</a:t>
            </a:r>
            <a:endParaRPr lang="en-US" dirty="0" smtClean="0"/>
          </a:p>
        </p:txBody>
      </p:sp>
      <p:sp>
        <p:nvSpPr>
          <p:cNvPr id="3" name="Заголовок 2"/>
          <p:cNvSpPr>
            <a:spLocks noGrp="1"/>
          </p:cNvSpPr>
          <p:nvPr>
            <p:ph type="title"/>
          </p:nvPr>
        </p:nvSpPr>
        <p:spPr/>
        <p:txBody>
          <a:bodyPr>
            <a:normAutofit fontScale="90000"/>
          </a:bodyPr>
          <a:lstStyle/>
          <a:p>
            <a:pPr algn="ctr"/>
            <a:r>
              <a:rPr lang="uk-UA" dirty="0" smtClean="0"/>
              <a:t>Графіка та пунктуація: капіталізація</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dirty="0" smtClean="0"/>
              <a:t>Godwin argues that Thompson’s policies (which he clearly dislikes) would only increase the problem.</a:t>
            </a:r>
          </a:p>
          <a:p>
            <a:endParaRPr lang="en-US" dirty="0" smtClean="0"/>
          </a:p>
          <a:p>
            <a:r>
              <a:rPr lang="en-US" dirty="0" smtClean="0"/>
              <a:t>A mother wrote that her son was ‘</a:t>
            </a:r>
            <a:r>
              <a:rPr lang="en-US" dirty="0" err="1" smtClean="0"/>
              <a:t>fritened</a:t>
            </a:r>
            <a:r>
              <a:rPr lang="en-US" dirty="0" smtClean="0"/>
              <a:t> [sic] to go to school’.</a:t>
            </a:r>
            <a:endParaRPr lang="ru-RU" dirty="0"/>
          </a:p>
        </p:txBody>
      </p:sp>
      <p:sp>
        <p:nvSpPr>
          <p:cNvPr id="3" name="Заголовок 2"/>
          <p:cNvSpPr>
            <a:spLocks noGrp="1"/>
          </p:cNvSpPr>
          <p:nvPr>
            <p:ph type="title"/>
          </p:nvPr>
        </p:nvSpPr>
        <p:spPr/>
        <p:txBody>
          <a:bodyPr/>
          <a:lstStyle/>
          <a:p>
            <a:r>
              <a:rPr lang="ru-RU" dirty="0" smtClean="0"/>
              <a:t>Граф</a:t>
            </a:r>
            <a:r>
              <a:rPr lang="uk-UA" dirty="0" err="1" smtClean="0"/>
              <a:t>іка</a:t>
            </a:r>
            <a:r>
              <a:rPr lang="uk-UA" dirty="0" smtClean="0"/>
              <a:t> та пунктуація: дужки</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562</TotalTime>
  <Words>1590</Words>
  <Application>Microsoft Office PowerPoint</Application>
  <PresentationFormat>Экран (4:3)</PresentationFormat>
  <Paragraphs>203</Paragraphs>
  <Slides>28</Slides>
  <Notes>24</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Открытая</vt:lpstr>
      <vt:lpstr>Графічні, фонетичні та морфологічні стилістичні засоби</vt:lpstr>
      <vt:lpstr>Рівні стилістичних прийомів та виражальних засобів</vt:lpstr>
      <vt:lpstr>1. Графіка та пунктуація</vt:lpstr>
      <vt:lpstr>Графіка та пунктуація: тире</vt:lpstr>
      <vt:lpstr>Графіка та пунктуація: дефіс</vt:lpstr>
      <vt:lpstr>Графіка та пунктуація: лапки</vt:lpstr>
      <vt:lpstr>Графіка та пунктуація: курсив</vt:lpstr>
      <vt:lpstr>Графіка та пунктуація: капіталізація</vt:lpstr>
      <vt:lpstr>Графіка та пунктуація: дужки</vt:lpstr>
      <vt:lpstr>Графіка та пунктуація: знаки оклику та питання</vt:lpstr>
      <vt:lpstr>Графіка та пунктуація: двокрапка, крапка з комою</vt:lpstr>
      <vt:lpstr>Графіка та пунктуація</vt:lpstr>
      <vt:lpstr>Графіка та пунктуація: ліпограма</vt:lpstr>
      <vt:lpstr>Графіка та пунктуація: шрифт</vt:lpstr>
      <vt:lpstr>Графічні стилістичні засоби та переклад</vt:lpstr>
      <vt:lpstr>   </vt:lpstr>
      <vt:lpstr>2. Фонетичні стилістичні засоби: пауза</vt:lpstr>
      <vt:lpstr>Фонетичні стилістичні засоби: ритм</vt:lpstr>
      <vt:lpstr>Фонетичні стилістичні засоби: ритм</vt:lpstr>
      <vt:lpstr>Фонетичні стилістичні засоби: рима</vt:lpstr>
      <vt:lpstr>Фонетичні стилістичні засоби: рима</vt:lpstr>
      <vt:lpstr>Фонетичні стилістичні засоби: евфонія</vt:lpstr>
      <vt:lpstr>Фонетичні стилістичні засоби</vt:lpstr>
      <vt:lpstr>   Фонетичні стилістичні засоби</vt:lpstr>
      <vt:lpstr>Фонетичні стилістичні засоби: ономатопея</vt:lpstr>
      <vt:lpstr>Морфологічний стилістичний інструментарій: виражальні засоби</vt:lpstr>
      <vt:lpstr>Морфологічний стилістичний інструментарій: стилістичні прийоми</vt:lpstr>
      <vt:lpstr>Морфологічний стилістичний інструментарій: стилістичні прийоми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Графічні, фонетичні та морфологічні стилістичні засоби</dc:title>
  <cp:lastModifiedBy>Admin</cp:lastModifiedBy>
  <cp:revision>69</cp:revision>
  <dcterms:modified xsi:type="dcterms:W3CDTF">2022-09-28T21:50:13Z</dcterms:modified>
</cp:coreProperties>
</file>