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7"/>
  </p:notesMasterIdLst>
  <p:sldIdLst>
    <p:sldId id="314" r:id="rId2"/>
    <p:sldId id="256" r:id="rId3"/>
    <p:sldId id="257" r:id="rId4"/>
    <p:sldId id="258" r:id="rId5"/>
    <p:sldId id="259" r:id="rId6"/>
    <p:sldId id="260" r:id="rId7"/>
    <p:sldId id="277" r:id="rId8"/>
    <p:sldId id="286" r:id="rId9"/>
    <p:sldId id="287" r:id="rId10"/>
    <p:sldId id="288" r:id="rId11"/>
    <p:sldId id="289" r:id="rId12"/>
    <p:sldId id="290" r:id="rId13"/>
    <p:sldId id="291" r:id="rId14"/>
    <p:sldId id="292" r:id="rId15"/>
    <p:sldId id="261" r:id="rId16"/>
    <p:sldId id="298" r:id="rId17"/>
    <p:sldId id="278" r:id="rId18"/>
    <p:sldId id="262" r:id="rId19"/>
    <p:sldId id="299" r:id="rId20"/>
    <p:sldId id="300" r:id="rId21"/>
    <p:sldId id="301" r:id="rId22"/>
    <p:sldId id="302" r:id="rId23"/>
    <p:sldId id="303" r:id="rId24"/>
    <p:sldId id="304" r:id="rId25"/>
    <p:sldId id="305" r:id="rId26"/>
    <p:sldId id="306" r:id="rId27"/>
    <p:sldId id="307" r:id="rId28"/>
    <p:sldId id="308" r:id="rId29"/>
    <p:sldId id="309" r:id="rId30"/>
    <p:sldId id="279" r:id="rId31"/>
    <p:sldId id="263" r:id="rId32"/>
    <p:sldId id="264" r:id="rId33"/>
    <p:sldId id="266" r:id="rId34"/>
    <p:sldId id="281" r:id="rId35"/>
    <p:sldId id="267" r:id="rId3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BE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B2568-DAD2-436D-92CC-356C1DF1E517}" type="doc">
      <dgm:prSet loTypeId="urn:microsoft.com/office/officeart/2005/8/layout/vList2" loCatId="list" qsTypeId="urn:microsoft.com/office/officeart/2005/8/quickstyle/simple1#5" qsCatId="simple" csTypeId="urn:microsoft.com/office/officeart/2005/8/colors/colorful1" csCatId="colorful" phldr="1"/>
      <dgm:spPr/>
      <dgm:t>
        <a:bodyPr/>
        <a:lstStyle/>
        <a:p>
          <a:endParaRPr lang="ru-RU"/>
        </a:p>
      </dgm:t>
    </dgm:pt>
    <dgm:pt modelId="{A14F375B-DF01-49DE-BB92-5E3033BBE839}">
      <dgm:prSet/>
      <dgm:spPr/>
      <dgm:t>
        <a:bodyPr/>
        <a:lstStyle/>
        <a:p>
          <a:pPr rtl="0"/>
          <a:r>
            <a:rPr lang="uk-UA" noProof="0" dirty="0">
              <a:latin typeface="Times New Roman" panose="02020603050405020304" pitchFamily="18" charset="0"/>
              <a:cs typeface="Times New Roman" panose="02020603050405020304" pitchFamily="18" charset="0"/>
            </a:rPr>
            <a:t>Дамо характеристики стилів керівництва по Херсі-Бланшару</a:t>
          </a:r>
          <a:r>
            <a:rPr lang="ru-RU" dirty="0">
              <a:latin typeface="Times New Roman" panose="02020603050405020304" pitchFamily="18" charset="0"/>
              <a:cs typeface="Times New Roman" panose="02020603050405020304" pitchFamily="18" charset="0"/>
            </a:rPr>
            <a:t>.</a:t>
          </a:r>
        </a:p>
      </dgm:t>
    </dgm:pt>
    <dgm:pt modelId="{A9A5260B-D8AB-4E25-90E7-5F29D4C9D119}" type="parTrans" cxnId="{1C3F203F-CDB3-4644-B299-D9758787345D}">
      <dgm:prSet/>
      <dgm:spPr/>
      <dgm:t>
        <a:bodyPr/>
        <a:lstStyle/>
        <a:p>
          <a:endParaRPr lang="ru-RU"/>
        </a:p>
      </dgm:t>
    </dgm:pt>
    <dgm:pt modelId="{F35934E6-B273-415C-80BB-B7F2A6B1FE1B}" type="sibTrans" cxnId="{1C3F203F-CDB3-4644-B299-D9758787345D}">
      <dgm:prSet/>
      <dgm:spPr/>
      <dgm:t>
        <a:bodyPr/>
        <a:lstStyle/>
        <a:p>
          <a:endParaRPr lang="ru-RU"/>
        </a:p>
      </dgm:t>
    </dgm:pt>
    <dgm:pt modelId="{53E458EA-B5D3-4E1E-9183-E8A587272A57}">
      <dgm:prSet/>
      <dgm:spPr/>
      <dgm:t>
        <a:bodyPr/>
        <a:lstStyle/>
        <a:p>
          <a:pPr rtl="0"/>
          <a:r>
            <a:rPr lang="uk-UA" b="1" dirty="0">
              <a:latin typeface="Times New Roman" panose="02020603050405020304" pitchFamily="18" charset="0"/>
              <a:cs typeface="Times New Roman" panose="02020603050405020304" pitchFamily="18" charset="0"/>
            </a:rPr>
            <a:t>Припис (предписание) (вказівний стиль) - </a:t>
          </a:r>
          <a:r>
            <a:rPr lang="uk-UA" b="0" dirty="0">
              <a:latin typeface="Times New Roman" panose="02020603050405020304" pitchFamily="18" charset="0"/>
              <a:cs typeface="Times New Roman" panose="02020603050405020304" pitchFamily="18" charset="0"/>
            </a:rPr>
            <a:t>керівник точно ставить завдання перед підлеглим, при цьому йому не важливо, наскільки його погляди поділяються в колективі, він не приймає пропозиції підлеглих і не пояснює їм процесів, що відбуваються відповідно до чітко визначених інструкцій, суворо контролюється. керівником; заохочується чітке дотримання інструкцій та чітке виконання. завдання.</a:t>
          </a:r>
          <a:endParaRPr lang="ru-RU" b="0" dirty="0">
            <a:latin typeface="Times New Roman" panose="02020603050405020304" pitchFamily="18" charset="0"/>
            <a:cs typeface="Times New Roman" panose="02020603050405020304" pitchFamily="18" charset="0"/>
          </a:endParaRPr>
        </a:p>
      </dgm:t>
    </dgm:pt>
    <dgm:pt modelId="{811DEA79-7048-442A-B85F-5B6A17C118EE}" type="parTrans" cxnId="{7D7DE857-A030-40F4-9DDD-7B608D217C90}">
      <dgm:prSet/>
      <dgm:spPr/>
      <dgm:t>
        <a:bodyPr/>
        <a:lstStyle/>
        <a:p>
          <a:endParaRPr lang="ru-RU"/>
        </a:p>
      </dgm:t>
    </dgm:pt>
    <dgm:pt modelId="{C9C3C02F-C1EB-4638-9504-534C45DB4800}" type="sibTrans" cxnId="{7D7DE857-A030-40F4-9DDD-7B608D217C90}">
      <dgm:prSet/>
      <dgm:spPr/>
      <dgm:t>
        <a:bodyPr/>
        <a:lstStyle/>
        <a:p>
          <a:endParaRPr lang="ru-RU"/>
        </a:p>
      </dgm:t>
    </dgm:pt>
    <dgm:pt modelId="{F0123E77-5F98-46D8-AEF1-623C7A3654C1}">
      <dgm:prSet/>
      <dgm:spPr/>
      <dgm:t>
        <a:bodyPr/>
        <a:lstStyle/>
        <a:p>
          <a:pPr rtl="0"/>
          <a:r>
            <a:rPr lang="uk-UA" b="1" dirty="0">
              <a:latin typeface="Times New Roman" panose="02020603050405020304" pitchFamily="18" charset="0"/>
              <a:cs typeface="Times New Roman" panose="02020603050405020304" pitchFamily="18" charset="0"/>
            </a:rPr>
            <a:t>Переконання (наставницький стиль) – </a:t>
          </a:r>
          <a:r>
            <a:rPr lang="uk-UA" b="0" dirty="0">
              <a:latin typeface="Times New Roman" panose="02020603050405020304" pitchFamily="18" charset="0"/>
              <a:cs typeface="Times New Roman" panose="02020603050405020304" pitchFamily="18" charset="0"/>
            </a:rPr>
            <a:t>керівник рекламує свою позицію та ідеї, за допомогою переконання намагається перетворити своїх співробітників на союзників. Виникають ідеї можуть обговорюватися разом із підлеглими. Ідеї ​​групи приймаються, але при цьому керівник сам контролює та спрямовує роботу.</a:t>
          </a:r>
          <a:endParaRPr lang="ru-RU" b="0" dirty="0">
            <a:latin typeface="Times New Roman" panose="02020603050405020304" pitchFamily="18" charset="0"/>
            <a:cs typeface="Times New Roman" panose="02020603050405020304" pitchFamily="18" charset="0"/>
          </a:endParaRPr>
        </a:p>
      </dgm:t>
    </dgm:pt>
    <dgm:pt modelId="{E1885E3E-CAF6-4C47-892A-26A201A574E1}" type="parTrans" cxnId="{42A1590F-BF8F-4338-B2EF-6B3703D245C8}">
      <dgm:prSet/>
      <dgm:spPr/>
      <dgm:t>
        <a:bodyPr/>
        <a:lstStyle/>
        <a:p>
          <a:endParaRPr lang="ru-RU"/>
        </a:p>
      </dgm:t>
    </dgm:pt>
    <dgm:pt modelId="{77123613-10C8-4831-9257-DDA462A092A1}" type="sibTrans" cxnId="{42A1590F-BF8F-4338-B2EF-6B3703D245C8}">
      <dgm:prSet/>
      <dgm:spPr/>
      <dgm:t>
        <a:bodyPr/>
        <a:lstStyle/>
        <a:p>
          <a:endParaRPr lang="ru-RU"/>
        </a:p>
      </dgm:t>
    </dgm:pt>
    <dgm:pt modelId="{6E6E15F3-6DB0-4A11-85C1-D318AEE769DD}" type="pres">
      <dgm:prSet presAssocID="{A1BB2568-DAD2-436D-92CC-356C1DF1E517}" presName="linear" presStyleCnt="0">
        <dgm:presLayoutVars>
          <dgm:animLvl val="lvl"/>
          <dgm:resizeHandles val="exact"/>
        </dgm:presLayoutVars>
      </dgm:prSet>
      <dgm:spPr/>
    </dgm:pt>
    <dgm:pt modelId="{A8DDF65C-D8DE-4103-8EC8-6CA16B40C343}" type="pres">
      <dgm:prSet presAssocID="{A14F375B-DF01-49DE-BB92-5E3033BBE839}" presName="parentText" presStyleLbl="node1" presStyleIdx="0" presStyleCnt="3" custScaleX="62999" custScaleY="7657">
        <dgm:presLayoutVars>
          <dgm:chMax val="0"/>
          <dgm:bulletEnabled val="1"/>
        </dgm:presLayoutVars>
      </dgm:prSet>
      <dgm:spPr/>
    </dgm:pt>
    <dgm:pt modelId="{C0FA6A83-7E6E-4B6F-AC9B-4DB2C4B1D5BA}" type="pres">
      <dgm:prSet presAssocID="{F35934E6-B273-415C-80BB-B7F2A6B1FE1B}" presName="spacer" presStyleCnt="0"/>
      <dgm:spPr/>
    </dgm:pt>
    <dgm:pt modelId="{E55593D4-0020-4889-A9FD-C179C5B940BC}" type="pres">
      <dgm:prSet presAssocID="{53E458EA-B5D3-4E1E-9183-E8A587272A57}" presName="parentText" presStyleLbl="node1" presStyleIdx="1" presStyleCnt="3" custScaleY="35070">
        <dgm:presLayoutVars>
          <dgm:chMax val="0"/>
          <dgm:bulletEnabled val="1"/>
        </dgm:presLayoutVars>
      </dgm:prSet>
      <dgm:spPr/>
    </dgm:pt>
    <dgm:pt modelId="{8A996BB6-F29D-45C2-A2B1-4C1B8AC89EE7}" type="pres">
      <dgm:prSet presAssocID="{C9C3C02F-C1EB-4638-9504-534C45DB4800}" presName="spacer" presStyleCnt="0"/>
      <dgm:spPr/>
    </dgm:pt>
    <dgm:pt modelId="{D4162FFB-AA24-4F53-B8C2-4723F297DA35}" type="pres">
      <dgm:prSet presAssocID="{F0123E77-5F98-46D8-AEF1-623C7A3654C1}" presName="parentText" presStyleLbl="node1" presStyleIdx="2" presStyleCnt="3" custScaleY="35070" custLinFactNeighborY="62528">
        <dgm:presLayoutVars>
          <dgm:chMax val="0"/>
          <dgm:bulletEnabled val="1"/>
        </dgm:presLayoutVars>
      </dgm:prSet>
      <dgm:spPr/>
    </dgm:pt>
  </dgm:ptLst>
  <dgm:cxnLst>
    <dgm:cxn modelId="{42A1590F-BF8F-4338-B2EF-6B3703D245C8}" srcId="{A1BB2568-DAD2-436D-92CC-356C1DF1E517}" destId="{F0123E77-5F98-46D8-AEF1-623C7A3654C1}" srcOrd="2" destOrd="0" parTransId="{E1885E3E-CAF6-4C47-892A-26A201A574E1}" sibTransId="{77123613-10C8-4831-9257-DDA462A092A1}"/>
    <dgm:cxn modelId="{1C3F203F-CDB3-4644-B299-D9758787345D}" srcId="{A1BB2568-DAD2-436D-92CC-356C1DF1E517}" destId="{A14F375B-DF01-49DE-BB92-5E3033BBE839}" srcOrd="0" destOrd="0" parTransId="{A9A5260B-D8AB-4E25-90E7-5F29D4C9D119}" sibTransId="{F35934E6-B273-415C-80BB-B7F2A6B1FE1B}"/>
    <dgm:cxn modelId="{A9780342-1CF1-4ECF-A154-FABDE62CF1E1}" type="presOf" srcId="{53E458EA-B5D3-4E1E-9183-E8A587272A57}" destId="{E55593D4-0020-4889-A9FD-C179C5B940BC}" srcOrd="0" destOrd="0" presId="urn:microsoft.com/office/officeart/2005/8/layout/vList2"/>
    <dgm:cxn modelId="{7D7DE857-A030-40F4-9DDD-7B608D217C90}" srcId="{A1BB2568-DAD2-436D-92CC-356C1DF1E517}" destId="{53E458EA-B5D3-4E1E-9183-E8A587272A57}" srcOrd="1" destOrd="0" parTransId="{811DEA79-7048-442A-B85F-5B6A17C118EE}" sibTransId="{C9C3C02F-C1EB-4638-9504-534C45DB4800}"/>
    <dgm:cxn modelId="{0806FC7A-F986-480C-B7FF-CD2132AAD2A2}" type="presOf" srcId="{F0123E77-5F98-46D8-AEF1-623C7A3654C1}" destId="{D4162FFB-AA24-4F53-B8C2-4723F297DA35}" srcOrd="0" destOrd="0" presId="urn:microsoft.com/office/officeart/2005/8/layout/vList2"/>
    <dgm:cxn modelId="{2647C3BD-4853-42B7-B33E-D64EDB650CB8}" type="presOf" srcId="{A1BB2568-DAD2-436D-92CC-356C1DF1E517}" destId="{6E6E15F3-6DB0-4A11-85C1-D318AEE769DD}" srcOrd="0" destOrd="0" presId="urn:microsoft.com/office/officeart/2005/8/layout/vList2"/>
    <dgm:cxn modelId="{3458F5FD-7351-424B-8DEE-A603358E0997}" type="presOf" srcId="{A14F375B-DF01-49DE-BB92-5E3033BBE839}" destId="{A8DDF65C-D8DE-4103-8EC8-6CA16B40C343}" srcOrd="0" destOrd="0" presId="urn:microsoft.com/office/officeart/2005/8/layout/vList2"/>
    <dgm:cxn modelId="{5C3077EC-8EA2-4899-B01E-074EDBAC25B5}" type="presParOf" srcId="{6E6E15F3-6DB0-4A11-85C1-D318AEE769DD}" destId="{A8DDF65C-D8DE-4103-8EC8-6CA16B40C343}" srcOrd="0" destOrd="0" presId="urn:microsoft.com/office/officeart/2005/8/layout/vList2"/>
    <dgm:cxn modelId="{59FACED6-0E50-4B7A-80D6-9120D9ECB7DB}" type="presParOf" srcId="{6E6E15F3-6DB0-4A11-85C1-D318AEE769DD}" destId="{C0FA6A83-7E6E-4B6F-AC9B-4DB2C4B1D5BA}" srcOrd="1" destOrd="0" presId="urn:microsoft.com/office/officeart/2005/8/layout/vList2"/>
    <dgm:cxn modelId="{5AE95A16-4C7D-46E5-90BA-383B6E72A32F}" type="presParOf" srcId="{6E6E15F3-6DB0-4A11-85C1-D318AEE769DD}" destId="{E55593D4-0020-4889-A9FD-C179C5B940BC}" srcOrd="2" destOrd="0" presId="urn:microsoft.com/office/officeart/2005/8/layout/vList2"/>
    <dgm:cxn modelId="{CD36F29C-8401-4DA4-956D-0EE9325846FF}" type="presParOf" srcId="{6E6E15F3-6DB0-4A11-85C1-D318AEE769DD}" destId="{8A996BB6-F29D-45C2-A2B1-4C1B8AC89EE7}" srcOrd="3" destOrd="0" presId="urn:microsoft.com/office/officeart/2005/8/layout/vList2"/>
    <dgm:cxn modelId="{DF02EE36-B803-4008-809F-1E834B016175}" type="presParOf" srcId="{6E6E15F3-6DB0-4A11-85C1-D318AEE769DD}" destId="{D4162FFB-AA24-4F53-B8C2-4723F297DA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BB2568-DAD2-436D-92CC-356C1DF1E517}" type="doc">
      <dgm:prSet loTypeId="urn:microsoft.com/office/officeart/2005/8/layout/vList2" loCatId="list" qsTypeId="urn:microsoft.com/office/officeart/2005/8/quickstyle/simple1#6" qsCatId="simple" csTypeId="urn:microsoft.com/office/officeart/2005/8/colors/colorful1" csCatId="colorful" phldr="1"/>
      <dgm:spPr/>
      <dgm:t>
        <a:bodyPr/>
        <a:lstStyle/>
        <a:p>
          <a:endParaRPr lang="ru-RU"/>
        </a:p>
      </dgm:t>
    </dgm:pt>
    <dgm:pt modelId="{53E458EA-B5D3-4E1E-9183-E8A587272A57}">
      <dgm:prSet/>
      <dgm:spPr/>
      <dgm:t>
        <a:bodyPr/>
        <a:lstStyle/>
        <a:p>
          <a:pPr rtl="0"/>
          <a:r>
            <a:rPr lang="uk-UA" b="1" dirty="0">
              <a:latin typeface="Times New Roman" panose="02020603050405020304" pitchFamily="18" charset="0"/>
              <a:cs typeface="Times New Roman" panose="02020603050405020304" pitchFamily="18" charset="0"/>
            </a:rPr>
            <a:t>Співпраця (підтримуючий стиль) – </a:t>
          </a:r>
          <a:r>
            <a:rPr lang="uk-UA" b="0" dirty="0">
              <a:latin typeface="Times New Roman" panose="02020603050405020304" pitchFamily="18" charset="0"/>
              <a:cs typeface="Times New Roman" panose="02020603050405020304" pitchFamily="18" charset="0"/>
            </a:rPr>
            <a:t>керівник рівних із підлеглими бере участь у формуванні завдання. Ініціатива щодо визначення тактики та її реалізації належить групі, а завдання керівника – постійно підтримувати ініціативу та зацікавленість підлеглих, нарівні з ними брати участь у роботі і не надто контролювати.</a:t>
          </a:r>
          <a:endParaRPr lang="ru-RU" b="0" dirty="0">
            <a:latin typeface="Times New Roman" panose="02020603050405020304" pitchFamily="18" charset="0"/>
            <a:cs typeface="Times New Roman" panose="02020603050405020304" pitchFamily="18" charset="0"/>
          </a:endParaRPr>
        </a:p>
      </dgm:t>
    </dgm:pt>
    <dgm:pt modelId="{811DEA79-7048-442A-B85F-5B6A17C118EE}" type="parTrans" cxnId="{7D7DE857-A030-40F4-9DDD-7B608D217C90}">
      <dgm:prSet/>
      <dgm:spPr/>
      <dgm:t>
        <a:bodyPr/>
        <a:lstStyle/>
        <a:p>
          <a:endParaRPr lang="ru-RU"/>
        </a:p>
      </dgm:t>
    </dgm:pt>
    <dgm:pt modelId="{C9C3C02F-C1EB-4638-9504-534C45DB4800}" type="sibTrans" cxnId="{7D7DE857-A030-40F4-9DDD-7B608D217C90}">
      <dgm:prSet/>
      <dgm:spPr/>
      <dgm:t>
        <a:bodyPr/>
        <a:lstStyle/>
        <a:p>
          <a:endParaRPr lang="ru-RU"/>
        </a:p>
      </dgm:t>
    </dgm:pt>
    <dgm:pt modelId="{F0123E77-5F98-46D8-AEF1-623C7A3654C1}">
      <dgm:prSet/>
      <dgm:spPr/>
      <dgm:t>
        <a:bodyPr/>
        <a:lstStyle/>
        <a:p>
          <a:pPr rtl="0"/>
          <a:r>
            <a:rPr lang="uk-UA" b="1" noProof="0" dirty="0">
              <a:latin typeface="Times New Roman" panose="02020603050405020304" pitchFamily="18" charset="0"/>
              <a:cs typeface="Times New Roman" panose="02020603050405020304" pitchFamily="18" charset="0"/>
            </a:rPr>
            <a:t>Делегування </a:t>
          </a:r>
          <a:r>
            <a:rPr lang="uk-UA" b="0" noProof="0" dirty="0">
              <a:latin typeface="Times New Roman" panose="02020603050405020304" pitchFamily="18" charset="0"/>
              <a:cs typeface="Times New Roman" panose="02020603050405020304" pitchFamily="18" charset="0"/>
            </a:rPr>
            <a:t>(делегуючий стиль) – керівник делегує право прийняття рішення групі (чи підлеглому), проте за необхідності готовий надати допомогу, Група самостійно визначає завдання, виробляє тактику та виконує роботу. роботи (не завжди прямо), але відповідальність за кінцевий результат лежить на ньому.</a:t>
          </a:r>
        </a:p>
      </dgm:t>
    </dgm:pt>
    <dgm:pt modelId="{E1885E3E-CAF6-4C47-892A-26A201A574E1}" type="parTrans" cxnId="{42A1590F-BF8F-4338-B2EF-6B3703D245C8}">
      <dgm:prSet/>
      <dgm:spPr/>
      <dgm:t>
        <a:bodyPr/>
        <a:lstStyle/>
        <a:p>
          <a:endParaRPr lang="ru-RU"/>
        </a:p>
      </dgm:t>
    </dgm:pt>
    <dgm:pt modelId="{77123613-10C8-4831-9257-DDA462A092A1}" type="sibTrans" cxnId="{42A1590F-BF8F-4338-B2EF-6B3703D245C8}">
      <dgm:prSet/>
      <dgm:spPr/>
      <dgm:t>
        <a:bodyPr/>
        <a:lstStyle/>
        <a:p>
          <a:endParaRPr lang="ru-RU"/>
        </a:p>
      </dgm:t>
    </dgm:pt>
    <dgm:pt modelId="{6E6E15F3-6DB0-4A11-85C1-D318AEE769DD}" type="pres">
      <dgm:prSet presAssocID="{A1BB2568-DAD2-436D-92CC-356C1DF1E517}" presName="linear" presStyleCnt="0">
        <dgm:presLayoutVars>
          <dgm:animLvl val="lvl"/>
          <dgm:resizeHandles val="exact"/>
        </dgm:presLayoutVars>
      </dgm:prSet>
      <dgm:spPr/>
    </dgm:pt>
    <dgm:pt modelId="{E55593D4-0020-4889-A9FD-C179C5B940BC}" type="pres">
      <dgm:prSet presAssocID="{53E458EA-B5D3-4E1E-9183-E8A587272A57}" presName="parentText" presStyleLbl="node1" presStyleIdx="0" presStyleCnt="2" custScaleY="35070">
        <dgm:presLayoutVars>
          <dgm:chMax val="0"/>
          <dgm:bulletEnabled val="1"/>
        </dgm:presLayoutVars>
      </dgm:prSet>
      <dgm:spPr/>
    </dgm:pt>
    <dgm:pt modelId="{8A996BB6-F29D-45C2-A2B1-4C1B8AC89EE7}" type="pres">
      <dgm:prSet presAssocID="{C9C3C02F-C1EB-4638-9504-534C45DB4800}" presName="spacer" presStyleCnt="0"/>
      <dgm:spPr/>
    </dgm:pt>
    <dgm:pt modelId="{D4162FFB-AA24-4F53-B8C2-4723F297DA35}" type="pres">
      <dgm:prSet presAssocID="{F0123E77-5F98-46D8-AEF1-623C7A3654C1}" presName="parentText" presStyleLbl="node1" presStyleIdx="1" presStyleCnt="2" custScaleY="35070">
        <dgm:presLayoutVars>
          <dgm:chMax val="0"/>
          <dgm:bulletEnabled val="1"/>
        </dgm:presLayoutVars>
      </dgm:prSet>
      <dgm:spPr/>
    </dgm:pt>
  </dgm:ptLst>
  <dgm:cxnLst>
    <dgm:cxn modelId="{42A1590F-BF8F-4338-B2EF-6B3703D245C8}" srcId="{A1BB2568-DAD2-436D-92CC-356C1DF1E517}" destId="{F0123E77-5F98-46D8-AEF1-623C7A3654C1}" srcOrd="1" destOrd="0" parTransId="{E1885E3E-CAF6-4C47-892A-26A201A574E1}" sibTransId="{77123613-10C8-4831-9257-DDA462A092A1}"/>
    <dgm:cxn modelId="{28989114-1EE9-4058-93DE-EC96693CE296}" type="presOf" srcId="{F0123E77-5F98-46D8-AEF1-623C7A3654C1}" destId="{D4162FFB-AA24-4F53-B8C2-4723F297DA35}" srcOrd="0" destOrd="0" presId="urn:microsoft.com/office/officeart/2005/8/layout/vList2"/>
    <dgm:cxn modelId="{B73D3F6B-D648-4F76-8B3E-63786271FA58}" type="presOf" srcId="{53E458EA-B5D3-4E1E-9183-E8A587272A57}" destId="{E55593D4-0020-4889-A9FD-C179C5B940BC}" srcOrd="0" destOrd="0" presId="urn:microsoft.com/office/officeart/2005/8/layout/vList2"/>
    <dgm:cxn modelId="{7D7DE857-A030-40F4-9DDD-7B608D217C90}" srcId="{A1BB2568-DAD2-436D-92CC-356C1DF1E517}" destId="{53E458EA-B5D3-4E1E-9183-E8A587272A57}" srcOrd="0" destOrd="0" parTransId="{811DEA79-7048-442A-B85F-5B6A17C118EE}" sibTransId="{C9C3C02F-C1EB-4638-9504-534C45DB4800}"/>
    <dgm:cxn modelId="{C2E370B6-1F44-4F0B-9A17-A47BA06DC1AC}" type="presOf" srcId="{A1BB2568-DAD2-436D-92CC-356C1DF1E517}" destId="{6E6E15F3-6DB0-4A11-85C1-D318AEE769DD}" srcOrd="0" destOrd="0" presId="urn:microsoft.com/office/officeart/2005/8/layout/vList2"/>
    <dgm:cxn modelId="{CDA43D56-0264-4090-8679-91E7932A4BD6}" type="presParOf" srcId="{6E6E15F3-6DB0-4A11-85C1-D318AEE769DD}" destId="{E55593D4-0020-4889-A9FD-C179C5B940BC}" srcOrd="0" destOrd="0" presId="urn:microsoft.com/office/officeart/2005/8/layout/vList2"/>
    <dgm:cxn modelId="{8516D055-D047-40EF-BF8A-E84AFBF7AB05}" type="presParOf" srcId="{6E6E15F3-6DB0-4A11-85C1-D318AEE769DD}" destId="{8A996BB6-F29D-45C2-A2B1-4C1B8AC89EE7}" srcOrd="1" destOrd="0" presId="urn:microsoft.com/office/officeart/2005/8/layout/vList2"/>
    <dgm:cxn modelId="{D6BC1413-01F3-49FA-8B2A-10B7D056ABB1}" type="presParOf" srcId="{6E6E15F3-6DB0-4A11-85C1-D318AEE769DD}" destId="{D4162FFB-AA24-4F53-B8C2-4723F297DA3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987B9E-644F-43FC-ADC3-C2FFBB196FAC}" type="doc">
      <dgm:prSet loTypeId="urn:microsoft.com/office/officeart/2005/8/layout/venn1" loCatId="relationship" qsTypeId="urn:microsoft.com/office/officeart/2005/8/quickstyle/simple1#7" qsCatId="simple" csTypeId="urn:microsoft.com/office/officeart/2005/8/colors/colorful1" csCatId="colorful" phldr="1"/>
      <dgm:spPr/>
      <dgm:t>
        <a:bodyPr/>
        <a:lstStyle/>
        <a:p>
          <a:endParaRPr lang="ru-RU"/>
        </a:p>
      </dgm:t>
    </dgm:pt>
    <dgm:pt modelId="{6DBD2048-46DB-4845-9974-ADB0BB48BA83}">
      <dgm:prSet custT="1"/>
      <dgm:spPr/>
      <dgm:t>
        <a:bodyPr/>
        <a:lstStyle/>
        <a:p>
          <a:pPr rtl="0"/>
          <a:r>
            <a:rPr lang="uk-UA" sz="1800" b="1" noProof="0" dirty="0">
              <a:latin typeface="Times New Roman" panose="02020603050405020304" pitchFamily="18" charset="0"/>
              <a:cs typeface="Times New Roman" panose="02020603050405020304" pitchFamily="18" charset="0"/>
            </a:rPr>
            <a:t>1.Ситуація </a:t>
          </a:r>
          <a:r>
            <a:rPr lang="uk-UA" sz="1800" b="0" noProof="0" dirty="0">
              <a:latin typeface="Times New Roman" panose="02020603050405020304" pitchFamily="18" charset="0"/>
              <a:cs typeface="Times New Roman" panose="02020603050405020304" pitchFamily="18" charset="0"/>
            </a:rPr>
            <a:t>(спокійна, стресова, невизначена). У ситуації дефіциту часу виправдано авторитарний стиль (крайній приклад – військові дії).</a:t>
          </a:r>
        </a:p>
      </dgm:t>
    </dgm:pt>
    <dgm:pt modelId="{70542577-E5A0-470E-A42D-C53659C33863}" type="parTrans" cxnId="{269C029D-D31D-4B3D-8846-402920039B01}">
      <dgm:prSet/>
      <dgm:spPr/>
      <dgm:t>
        <a:bodyPr/>
        <a:lstStyle/>
        <a:p>
          <a:endParaRPr lang="ru-RU"/>
        </a:p>
      </dgm:t>
    </dgm:pt>
    <dgm:pt modelId="{AF0B3EED-5AD3-4FE6-940A-8B8D1D50F845}" type="sibTrans" cxnId="{269C029D-D31D-4B3D-8846-402920039B01}">
      <dgm:prSet/>
      <dgm:spPr/>
      <dgm:t>
        <a:bodyPr/>
        <a:lstStyle/>
        <a:p>
          <a:endParaRPr lang="ru-RU"/>
        </a:p>
      </dgm:t>
    </dgm:pt>
    <dgm:pt modelId="{F121087C-BB2D-4BF5-8847-F4A977E04241}">
      <dgm:prSet custT="1"/>
      <dgm:spPr/>
      <dgm:t>
        <a:bodyPr/>
        <a:lstStyle/>
        <a:p>
          <a:pPr algn="ctr" rtl="0">
            <a:spcAft>
              <a:spcPts val="0"/>
            </a:spcAft>
          </a:pPr>
          <a:r>
            <a:rPr lang="uk-UA" sz="1600" b="1" noProof="0" dirty="0">
              <a:latin typeface="Times New Roman" panose="02020603050405020304" pitchFamily="18" charset="0"/>
              <a:cs typeface="Times New Roman" panose="02020603050405020304" pitchFamily="18" charset="0"/>
            </a:rPr>
            <a:t>2. Завдання </a:t>
          </a:r>
          <a:r>
            <a:rPr lang="uk-UA" sz="1600" b="0" noProof="0" dirty="0">
              <a:latin typeface="Times New Roman" panose="02020603050405020304" pitchFamily="18" charset="0"/>
              <a:cs typeface="Times New Roman" panose="02020603050405020304" pitchFamily="18" charset="0"/>
            </a:rPr>
            <a:t>(наскільки чітко структуроване). До вирішення складних проблем необхідно залучати експертів, організовувати дискусії, і тут потрібен демократичний стиль.</a:t>
          </a:r>
        </a:p>
      </dgm:t>
    </dgm:pt>
    <dgm:pt modelId="{659471B1-B131-46FF-BC3F-35688F7DDCE2}" type="parTrans" cxnId="{87A17171-2DAE-4823-BDC7-A567ACE92A42}">
      <dgm:prSet/>
      <dgm:spPr/>
      <dgm:t>
        <a:bodyPr/>
        <a:lstStyle/>
        <a:p>
          <a:endParaRPr lang="ru-RU"/>
        </a:p>
      </dgm:t>
    </dgm:pt>
    <dgm:pt modelId="{F8DD1C97-32E0-44EF-9BBE-D510545DCA33}" type="sibTrans" cxnId="{87A17171-2DAE-4823-BDC7-A567ACE92A42}">
      <dgm:prSet/>
      <dgm:spPr/>
      <dgm:t>
        <a:bodyPr/>
        <a:lstStyle/>
        <a:p>
          <a:endParaRPr lang="ru-RU"/>
        </a:p>
      </dgm:t>
    </dgm:pt>
    <dgm:pt modelId="{EC76BE04-6BE5-4D58-87EB-D8704FAEC7BD}">
      <dgm:prSet custT="1"/>
      <dgm:spPr/>
      <dgm:t>
        <a:bodyPr/>
        <a:lstStyle/>
        <a:p>
          <a:pPr algn="r" rtl="0"/>
          <a:r>
            <a:rPr lang="ru-RU" sz="1600" b="1" dirty="0">
              <a:latin typeface="Times New Roman" panose="02020603050405020304" pitchFamily="18" charset="0"/>
              <a:cs typeface="Times New Roman" panose="02020603050405020304" pitchFamily="18" charset="0"/>
            </a:rPr>
            <a:t>3.Група </a:t>
          </a:r>
          <a:r>
            <a:rPr lang="uk-UA" sz="1600" b="0" noProof="0" dirty="0">
              <a:latin typeface="Times New Roman" panose="02020603050405020304" pitchFamily="18" charset="0"/>
              <a:cs typeface="Times New Roman" panose="02020603050405020304" pitchFamily="18" charset="0"/>
            </a:rPr>
            <a:t>(її особливості за статтю, віком, часом існування). Для згуртованого колективу, зацікавленого у вирішенні завдання, адекватний демократичний стиль; у творчих колективах та при вирішенні творчих завдань – ліберальний стиль (ситуації типу мозкового штурму тощо).</a:t>
          </a:r>
        </a:p>
      </dgm:t>
    </dgm:pt>
    <dgm:pt modelId="{685E2F19-33EA-4A95-82D4-55B2EB517CE9}" type="sibTrans" cxnId="{AEE3A0B4-5162-4E2A-B8AF-BEA90EB14C6B}">
      <dgm:prSet/>
      <dgm:spPr/>
      <dgm:t>
        <a:bodyPr/>
        <a:lstStyle/>
        <a:p>
          <a:endParaRPr lang="ru-RU"/>
        </a:p>
      </dgm:t>
    </dgm:pt>
    <dgm:pt modelId="{0204D4F3-C60A-429C-9716-84EE8EF7827F}" type="parTrans" cxnId="{AEE3A0B4-5162-4E2A-B8AF-BEA90EB14C6B}">
      <dgm:prSet/>
      <dgm:spPr/>
      <dgm:t>
        <a:bodyPr/>
        <a:lstStyle/>
        <a:p>
          <a:endParaRPr lang="ru-RU"/>
        </a:p>
      </dgm:t>
    </dgm:pt>
    <dgm:pt modelId="{2DF6483B-F02D-4E84-9965-545AFC40554C}" type="pres">
      <dgm:prSet presAssocID="{A1987B9E-644F-43FC-ADC3-C2FFBB196FAC}" presName="compositeShape" presStyleCnt="0">
        <dgm:presLayoutVars>
          <dgm:chMax val="7"/>
          <dgm:dir/>
          <dgm:resizeHandles val="exact"/>
        </dgm:presLayoutVars>
      </dgm:prSet>
      <dgm:spPr/>
    </dgm:pt>
    <dgm:pt modelId="{BFA542DC-8880-4279-8CD8-BA549C66013F}" type="pres">
      <dgm:prSet presAssocID="{6DBD2048-46DB-4845-9974-ADB0BB48BA83}" presName="circ1" presStyleLbl="vennNode1" presStyleIdx="0" presStyleCnt="3" custLinFactNeighborX="-78719" custLinFactNeighborY="29"/>
      <dgm:spPr/>
    </dgm:pt>
    <dgm:pt modelId="{34A59AEA-0D34-4590-85D5-2535FEA2D6BF}" type="pres">
      <dgm:prSet presAssocID="{6DBD2048-46DB-4845-9974-ADB0BB48BA83}" presName="circ1Tx" presStyleLbl="revTx" presStyleIdx="0" presStyleCnt="0">
        <dgm:presLayoutVars>
          <dgm:chMax val="0"/>
          <dgm:chPref val="0"/>
          <dgm:bulletEnabled val="1"/>
        </dgm:presLayoutVars>
      </dgm:prSet>
      <dgm:spPr/>
    </dgm:pt>
    <dgm:pt modelId="{413D64F3-C61B-4110-89BD-954BE28B61F8}" type="pres">
      <dgm:prSet presAssocID="{F121087C-BB2D-4BF5-8847-F4A977E04241}" presName="circ2" presStyleLbl="vennNode1" presStyleIdx="1" presStyleCnt="3" custLinFactNeighborX="-90830" custLinFactNeighborY="7654"/>
      <dgm:spPr/>
    </dgm:pt>
    <dgm:pt modelId="{6D2BC003-7DD8-42DE-B11C-71A21A5E9857}" type="pres">
      <dgm:prSet presAssocID="{F121087C-BB2D-4BF5-8847-F4A977E04241}" presName="circ2Tx" presStyleLbl="revTx" presStyleIdx="0" presStyleCnt="0">
        <dgm:presLayoutVars>
          <dgm:chMax val="0"/>
          <dgm:chPref val="0"/>
          <dgm:bulletEnabled val="1"/>
        </dgm:presLayoutVars>
      </dgm:prSet>
      <dgm:spPr/>
    </dgm:pt>
    <dgm:pt modelId="{487ABE7A-4AE9-4D87-97F5-9F77A767D0AA}" type="pres">
      <dgm:prSet presAssocID="{EC76BE04-6BE5-4D58-87EB-D8704FAEC7BD}" presName="circ3" presStyleLbl="vennNode1" presStyleIdx="2" presStyleCnt="3" custScaleX="117990" custScaleY="112278" custLinFactNeighborX="64429" custLinFactNeighborY="-56517"/>
      <dgm:spPr/>
    </dgm:pt>
    <dgm:pt modelId="{108BA01E-3FC0-4E7C-95FF-877A87EA032F}" type="pres">
      <dgm:prSet presAssocID="{EC76BE04-6BE5-4D58-87EB-D8704FAEC7BD}" presName="circ3Tx" presStyleLbl="revTx" presStyleIdx="0" presStyleCnt="0">
        <dgm:presLayoutVars>
          <dgm:chMax val="0"/>
          <dgm:chPref val="0"/>
          <dgm:bulletEnabled val="1"/>
        </dgm:presLayoutVars>
      </dgm:prSet>
      <dgm:spPr/>
    </dgm:pt>
  </dgm:ptLst>
  <dgm:cxnLst>
    <dgm:cxn modelId="{2769020B-2594-4418-9B62-7A9C3AD36BD2}" type="presOf" srcId="{6DBD2048-46DB-4845-9974-ADB0BB48BA83}" destId="{BFA542DC-8880-4279-8CD8-BA549C66013F}" srcOrd="0" destOrd="0" presId="urn:microsoft.com/office/officeart/2005/8/layout/venn1"/>
    <dgm:cxn modelId="{43BFBB13-A215-477D-A77D-C8AB63E5A8CF}" type="presOf" srcId="{EC76BE04-6BE5-4D58-87EB-D8704FAEC7BD}" destId="{487ABE7A-4AE9-4D87-97F5-9F77A767D0AA}" srcOrd="0" destOrd="0" presId="urn:microsoft.com/office/officeart/2005/8/layout/venn1"/>
    <dgm:cxn modelId="{E6FD0C51-848F-44A2-B9D4-559F455A6911}" type="presOf" srcId="{F121087C-BB2D-4BF5-8847-F4A977E04241}" destId="{413D64F3-C61B-4110-89BD-954BE28B61F8}" srcOrd="0" destOrd="0" presId="urn:microsoft.com/office/officeart/2005/8/layout/venn1"/>
    <dgm:cxn modelId="{87A17171-2DAE-4823-BDC7-A567ACE92A42}" srcId="{A1987B9E-644F-43FC-ADC3-C2FFBB196FAC}" destId="{F121087C-BB2D-4BF5-8847-F4A977E04241}" srcOrd="1" destOrd="0" parTransId="{659471B1-B131-46FF-BC3F-35688F7DDCE2}" sibTransId="{F8DD1C97-32E0-44EF-9BBE-D510545DCA33}"/>
    <dgm:cxn modelId="{91E05258-0FCB-4C11-9DA0-E65CABAD9B50}" type="presOf" srcId="{A1987B9E-644F-43FC-ADC3-C2FFBB196FAC}" destId="{2DF6483B-F02D-4E84-9965-545AFC40554C}" srcOrd="0" destOrd="0" presId="urn:microsoft.com/office/officeart/2005/8/layout/venn1"/>
    <dgm:cxn modelId="{269C029D-D31D-4B3D-8846-402920039B01}" srcId="{A1987B9E-644F-43FC-ADC3-C2FFBB196FAC}" destId="{6DBD2048-46DB-4845-9974-ADB0BB48BA83}" srcOrd="0" destOrd="0" parTransId="{70542577-E5A0-470E-A42D-C53659C33863}" sibTransId="{AF0B3EED-5AD3-4FE6-940A-8B8D1D50F845}"/>
    <dgm:cxn modelId="{AEE3A0B4-5162-4E2A-B8AF-BEA90EB14C6B}" srcId="{A1987B9E-644F-43FC-ADC3-C2FFBB196FAC}" destId="{EC76BE04-6BE5-4D58-87EB-D8704FAEC7BD}" srcOrd="2" destOrd="0" parTransId="{0204D4F3-C60A-429C-9716-84EE8EF7827F}" sibTransId="{685E2F19-33EA-4A95-82D4-55B2EB517CE9}"/>
    <dgm:cxn modelId="{A3B84CB7-CC2C-4149-B517-B5CDF7E72EC5}" type="presOf" srcId="{EC76BE04-6BE5-4D58-87EB-D8704FAEC7BD}" destId="{108BA01E-3FC0-4E7C-95FF-877A87EA032F}" srcOrd="1" destOrd="0" presId="urn:microsoft.com/office/officeart/2005/8/layout/venn1"/>
    <dgm:cxn modelId="{CFEDAED1-763E-447D-9FD1-851EC9C7E63D}" type="presOf" srcId="{6DBD2048-46DB-4845-9974-ADB0BB48BA83}" destId="{34A59AEA-0D34-4590-85D5-2535FEA2D6BF}" srcOrd="1" destOrd="0" presId="urn:microsoft.com/office/officeart/2005/8/layout/venn1"/>
    <dgm:cxn modelId="{FB533DDD-23BC-4D25-A24C-965A3C8F7296}" type="presOf" srcId="{F121087C-BB2D-4BF5-8847-F4A977E04241}" destId="{6D2BC003-7DD8-42DE-B11C-71A21A5E9857}" srcOrd="1" destOrd="0" presId="urn:microsoft.com/office/officeart/2005/8/layout/venn1"/>
    <dgm:cxn modelId="{2C03E920-C293-42E2-A7BB-16CFC786B2AB}" type="presParOf" srcId="{2DF6483B-F02D-4E84-9965-545AFC40554C}" destId="{BFA542DC-8880-4279-8CD8-BA549C66013F}" srcOrd="0" destOrd="0" presId="urn:microsoft.com/office/officeart/2005/8/layout/venn1"/>
    <dgm:cxn modelId="{291EB2BB-FB03-4489-88B9-082F6C962305}" type="presParOf" srcId="{2DF6483B-F02D-4E84-9965-545AFC40554C}" destId="{34A59AEA-0D34-4590-85D5-2535FEA2D6BF}" srcOrd="1" destOrd="0" presId="urn:microsoft.com/office/officeart/2005/8/layout/venn1"/>
    <dgm:cxn modelId="{B739C68C-23D2-4151-9D04-FB6C2614DBC5}" type="presParOf" srcId="{2DF6483B-F02D-4E84-9965-545AFC40554C}" destId="{413D64F3-C61B-4110-89BD-954BE28B61F8}" srcOrd="2" destOrd="0" presId="urn:microsoft.com/office/officeart/2005/8/layout/venn1"/>
    <dgm:cxn modelId="{6E0260DD-7694-4348-B058-E943153C4CA3}" type="presParOf" srcId="{2DF6483B-F02D-4E84-9965-545AFC40554C}" destId="{6D2BC003-7DD8-42DE-B11C-71A21A5E9857}" srcOrd="3" destOrd="0" presId="urn:microsoft.com/office/officeart/2005/8/layout/venn1"/>
    <dgm:cxn modelId="{F7423362-44E3-4C5B-9CA8-989FE634563D}" type="presParOf" srcId="{2DF6483B-F02D-4E84-9965-545AFC40554C}" destId="{487ABE7A-4AE9-4D87-97F5-9F77A767D0AA}" srcOrd="4" destOrd="0" presId="urn:microsoft.com/office/officeart/2005/8/layout/venn1"/>
    <dgm:cxn modelId="{630E68BF-A1AF-47E4-B258-FA710A219CFE}" type="presParOf" srcId="{2DF6483B-F02D-4E84-9965-545AFC40554C}" destId="{108BA01E-3FC0-4E7C-95FF-877A87EA032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B1C432-5554-42D8-BFFE-26BC37374945}" type="doc">
      <dgm:prSet loTypeId="urn:microsoft.com/office/officeart/2005/8/layout/vList2" loCatId="list" qsTypeId="urn:microsoft.com/office/officeart/2005/8/quickstyle/simple1#8" qsCatId="simple" csTypeId="urn:microsoft.com/office/officeart/2005/8/colors/colorful1" csCatId="colorful" phldr="1"/>
      <dgm:spPr/>
      <dgm:t>
        <a:bodyPr/>
        <a:lstStyle/>
        <a:p>
          <a:endParaRPr lang="ru-RU"/>
        </a:p>
      </dgm:t>
    </dgm:pt>
    <dgm:pt modelId="{66FAC2F6-CFFE-4640-8162-7384025ED5CF}">
      <dgm:prSet custT="1"/>
      <dgm:spPr/>
      <dgm:t>
        <a:bodyPr/>
        <a:lstStyle/>
        <a:p>
          <a:pPr rtl="0"/>
          <a:r>
            <a:rPr lang="uk-UA" sz="1400" noProof="0" dirty="0">
              <a:latin typeface="Times New Roman" panose="02020603050405020304" pitchFamily="18" charset="0"/>
              <a:cs typeface="Times New Roman" panose="02020603050405020304" pitchFamily="18" charset="0"/>
            </a:rPr>
            <a:t>С1: Директивний стиль або Лідерство шляхом наказу (Припис). Висока орієнтація завдання і низька — людей. Лідер дає конкретні вказівки та стежить за виконанням завдань. Основний спосіб лідерства - жорстка постановка цілей та накази.</a:t>
          </a:r>
        </a:p>
      </dgm:t>
    </dgm:pt>
    <dgm:pt modelId="{295952FB-B867-46E4-8165-D29438679F87}" type="parTrans" cxnId="{E38BFAE7-4AE0-4114-A43A-BF63648BB453}">
      <dgm:prSet/>
      <dgm:spPr/>
      <dgm:t>
        <a:bodyPr/>
        <a:lstStyle/>
        <a:p>
          <a:endParaRPr lang="ru-RU"/>
        </a:p>
      </dgm:t>
    </dgm:pt>
    <dgm:pt modelId="{93CF628E-70BB-4CAA-A098-E8E7F2365331}" type="sibTrans" cxnId="{E38BFAE7-4AE0-4114-A43A-BF63648BB453}">
      <dgm:prSet/>
      <dgm:spPr/>
      <dgm:t>
        <a:bodyPr/>
        <a:lstStyle/>
        <a:p>
          <a:endParaRPr lang="ru-RU"/>
        </a:p>
      </dgm:t>
    </dgm:pt>
    <dgm:pt modelId="{E6697F25-C59B-44ED-AC93-BF4975DC1BA5}">
      <dgm:prSet custT="1"/>
      <dgm:spPr/>
      <dgm:t>
        <a:bodyPr/>
        <a:lstStyle/>
        <a:p>
          <a:pPr rtl="0"/>
          <a:r>
            <a:rPr lang="uk-UA" sz="1400" noProof="0" dirty="0">
              <a:latin typeface="Times New Roman" panose="02020603050405020304" pitchFamily="18" charset="0"/>
              <a:cs typeface="Times New Roman" panose="02020603050405020304" pitchFamily="18" charset="0"/>
            </a:rPr>
            <a:t>С 2 - Наставницький стиль, або Лідерство шляхом продажу ідей (Переконання) - поєднання високої орієнтованості на завдання та на людей. Керівник продовжує давати вказівки та слідкувати за виконанням завдань, але при цьому пояснює прийняті рішення підлеглому, пропонує висловлювати свої ідеї та пропозиції.</a:t>
          </a:r>
        </a:p>
      </dgm:t>
    </dgm:pt>
    <dgm:pt modelId="{0AB96C0F-FBE7-4E4E-8094-A7F058B1AFC6}" type="parTrans" cxnId="{C76B4683-327A-4D06-8261-0FB25FE3A299}">
      <dgm:prSet/>
      <dgm:spPr/>
      <dgm:t>
        <a:bodyPr/>
        <a:lstStyle/>
        <a:p>
          <a:endParaRPr lang="ru-RU"/>
        </a:p>
      </dgm:t>
    </dgm:pt>
    <dgm:pt modelId="{64769301-92B0-4429-A9D5-B4728C881673}" type="sibTrans" cxnId="{C76B4683-327A-4D06-8261-0FB25FE3A299}">
      <dgm:prSet/>
      <dgm:spPr/>
      <dgm:t>
        <a:bodyPr/>
        <a:lstStyle/>
        <a:p>
          <a:endParaRPr lang="ru-RU"/>
        </a:p>
      </dgm:t>
    </dgm:pt>
    <dgm:pt modelId="{153DA5DD-6AD2-47A3-A6AD-8BCBAB47526F}">
      <dgm:prSet custT="1"/>
      <dgm:spPr/>
      <dgm:t>
        <a:bodyPr/>
        <a:lstStyle/>
        <a:p>
          <a:pPr rtl="0"/>
          <a:r>
            <a:rPr lang="uk-UA" sz="1400" dirty="0">
              <a:latin typeface="Times New Roman" panose="02020603050405020304" pitchFamily="18" charset="0"/>
              <a:cs typeface="Times New Roman" panose="02020603050405020304" pitchFamily="18" charset="0"/>
            </a:rPr>
            <a:t>С 3 - Підтримуючий стиль, або Лідерство шляхом участі в організації процесу роботи (Співпраця) - висока орієнтація на людей і низька - завдання. Лідер лише підтримує підлеглих, він бере участь у прийнятті рішень та допомагає, але більшою мірою рішення приймають самі співробітники (підлеглі).</a:t>
          </a:r>
          <a:endParaRPr lang="ru-RU" sz="1400" dirty="0">
            <a:latin typeface="Times New Roman" panose="02020603050405020304" pitchFamily="18" charset="0"/>
            <a:cs typeface="Times New Roman" panose="02020603050405020304" pitchFamily="18" charset="0"/>
          </a:endParaRPr>
        </a:p>
      </dgm:t>
    </dgm:pt>
    <dgm:pt modelId="{8F1A57B1-83D5-4024-83CC-BB2114B0803E}" type="parTrans" cxnId="{77955755-F652-49FE-A136-D73F996A2CB4}">
      <dgm:prSet/>
      <dgm:spPr/>
      <dgm:t>
        <a:bodyPr/>
        <a:lstStyle/>
        <a:p>
          <a:endParaRPr lang="ru-RU"/>
        </a:p>
      </dgm:t>
    </dgm:pt>
    <dgm:pt modelId="{E56037B7-76C9-4FE9-AC6B-AA30F8A88B7A}" type="sibTrans" cxnId="{77955755-F652-49FE-A136-D73F996A2CB4}">
      <dgm:prSet/>
      <dgm:spPr/>
      <dgm:t>
        <a:bodyPr/>
        <a:lstStyle/>
        <a:p>
          <a:endParaRPr lang="ru-RU"/>
        </a:p>
      </dgm:t>
    </dgm:pt>
    <dgm:pt modelId="{005EF986-C5AF-4F1B-ACA7-32AE4847CB41}">
      <dgm:prSet custT="1"/>
      <dgm:spPr/>
      <dgm:t>
        <a:bodyPr/>
        <a:lstStyle/>
        <a:p>
          <a:pPr rtl="0"/>
          <a:r>
            <a:rPr lang="uk-UA" sz="1400" dirty="0">
              <a:latin typeface="Times New Roman" panose="02020603050405020304" pitchFamily="18" charset="0"/>
              <a:cs typeface="Times New Roman" panose="02020603050405020304" pitchFamily="18" charset="0"/>
            </a:rPr>
            <a:t>С 4 - Делегуючий стиль, або Лідерство шляхом делегування (Делегування) - низька орієнтація і на людей, і завдання. Лідер керує через делегування, малою мірою орієнтуючись і на людей, і на завдання, тобто передає співробітникам право приймати рішення та відповідальність за виконання роботи</a:t>
          </a:r>
          <a:endParaRPr lang="ru-RU" sz="1400" dirty="0">
            <a:latin typeface="Times New Roman" panose="02020603050405020304" pitchFamily="18" charset="0"/>
            <a:cs typeface="Times New Roman" panose="02020603050405020304" pitchFamily="18" charset="0"/>
          </a:endParaRPr>
        </a:p>
      </dgm:t>
    </dgm:pt>
    <dgm:pt modelId="{7EBDD74C-3791-4603-A811-AC31436FF68E}" type="parTrans" cxnId="{C11B6758-BEB8-40AA-8D62-C37597237839}">
      <dgm:prSet/>
      <dgm:spPr/>
      <dgm:t>
        <a:bodyPr/>
        <a:lstStyle/>
        <a:p>
          <a:endParaRPr lang="ru-RU"/>
        </a:p>
      </dgm:t>
    </dgm:pt>
    <dgm:pt modelId="{FD6FF18B-D7E0-478E-BBD3-7908F5DDAEA1}" type="sibTrans" cxnId="{C11B6758-BEB8-40AA-8D62-C37597237839}">
      <dgm:prSet/>
      <dgm:spPr/>
      <dgm:t>
        <a:bodyPr/>
        <a:lstStyle/>
        <a:p>
          <a:endParaRPr lang="ru-RU"/>
        </a:p>
      </dgm:t>
    </dgm:pt>
    <dgm:pt modelId="{BFCB122B-E5A8-4425-A78D-CB76D25C9638}" type="pres">
      <dgm:prSet presAssocID="{70B1C432-5554-42D8-BFFE-26BC37374945}" presName="linear" presStyleCnt="0">
        <dgm:presLayoutVars>
          <dgm:animLvl val="lvl"/>
          <dgm:resizeHandles val="exact"/>
        </dgm:presLayoutVars>
      </dgm:prSet>
      <dgm:spPr/>
    </dgm:pt>
    <dgm:pt modelId="{745F0CF2-9CA8-4B8A-B71C-E9F6F7BEEEC8}" type="pres">
      <dgm:prSet presAssocID="{66FAC2F6-CFFE-4640-8162-7384025ED5CF}" presName="parentText" presStyleLbl="node1" presStyleIdx="0" presStyleCnt="4" custLinFactY="-18437" custLinFactNeighborX="-299" custLinFactNeighborY="-100000">
        <dgm:presLayoutVars>
          <dgm:chMax val="0"/>
          <dgm:bulletEnabled val="1"/>
        </dgm:presLayoutVars>
      </dgm:prSet>
      <dgm:spPr/>
    </dgm:pt>
    <dgm:pt modelId="{F3B9C0C3-0713-4284-8BB4-942549BBEF5A}" type="pres">
      <dgm:prSet presAssocID="{93CF628E-70BB-4CAA-A098-E8E7F2365331}" presName="spacer" presStyleCnt="0"/>
      <dgm:spPr/>
    </dgm:pt>
    <dgm:pt modelId="{1E766A1B-C44A-4085-9F76-5059DA1E1131}" type="pres">
      <dgm:prSet presAssocID="{E6697F25-C59B-44ED-AC93-BF4975DC1BA5}" presName="parentText" presStyleLbl="node1" presStyleIdx="1" presStyleCnt="4">
        <dgm:presLayoutVars>
          <dgm:chMax val="0"/>
          <dgm:bulletEnabled val="1"/>
        </dgm:presLayoutVars>
      </dgm:prSet>
      <dgm:spPr/>
    </dgm:pt>
    <dgm:pt modelId="{E5247687-3737-49C9-9E03-20A9DCC6EAD6}" type="pres">
      <dgm:prSet presAssocID="{64769301-92B0-4429-A9D5-B4728C881673}" presName="spacer" presStyleCnt="0"/>
      <dgm:spPr/>
    </dgm:pt>
    <dgm:pt modelId="{07AA636A-38BD-49D7-AD0D-2FB11B75595F}" type="pres">
      <dgm:prSet presAssocID="{153DA5DD-6AD2-47A3-A6AD-8BCBAB47526F}" presName="parentText" presStyleLbl="node1" presStyleIdx="2" presStyleCnt="4">
        <dgm:presLayoutVars>
          <dgm:chMax val="0"/>
          <dgm:bulletEnabled val="1"/>
        </dgm:presLayoutVars>
      </dgm:prSet>
      <dgm:spPr/>
    </dgm:pt>
    <dgm:pt modelId="{C1907074-0296-4E60-8381-EE2E234C3961}" type="pres">
      <dgm:prSet presAssocID="{E56037B7-76C9-4FE9-AC6B-AA30F8A88B7A}" presName="spacer" presStyleCnt="0"/>
      <dgm:spPr/>
    </dgm:pt>
    <dgm:pt modelId="{B28DFF0C-9329-4585-BB1F-71D6E460E582}" type="pres">
      <dgm:prSet presAssocID="{005EF986-C5AF-4F1B-ACA7-32AE4847CB41}" presName="parentText" presStyleLbl="node1" presStyleIdx="3" presStyleCnt="4">
        <dgm:presLayoutVars>
          <dgm:chMax val="0"/>
          <dgm:bulletEnabled val="1"/>
        </dgm:presLayoutVars>
      </dgm:prSet>
      <dgm:spPr/>
    </dgm:pt>
  </dgm:ptLst>
  <dgm:cxnLst>
    <dgm:cxn modelId="{FE023F16-13E2-4BA6-94D1-61A33600E944}" type="presOf" srcId="{005EF986-C5AF-4F1B-ACA7-32AE4847CB41}" destId="{B28DFF0C-9329-4585-BB1F-71D6E460E582}" srcOrd="0" destOrd="0" presId="urn:microsoft.com/office/officeart/2005/8/layout/vList2"/>
    <dgm:cxn modelId="{7753752D-5171-49F4-AAD3-50D2D12CB7D7}" type="presOf" srcId="{E6697F25-C59B-44ED-AC93-BF4975DC1BA5}" destId="{1E766A1B-C44A-4085-9F76-5059DA1E1131}" srcOrd="0" destOrd="0" presId="urn:microsoft.com/office/officeart/2005/8/layout/vList2"/>
    <dgm:cxn modelId="{BCB68D68-8456-4A28-98F8-666A7E41D647}" type="presOf" srcId="{66FAC2F6-CFFE-4640-8162-7384025ED5CF}" destId="{745F0CF2-9CA8-4B8A-B71C-E9F6F7BEEEC8}" srcOrd="0" destOrd="0" presId="urn:microsoft.com/office/officeart/2005/8/layout/vList2"/>
    <dgm:cxn modelId="{77955755-F652-49FE-A136-D73F996A2CB4}" srcId="{70B1C432-5554-42D8-BFFE-26BC37374945}" destId="{153DA5DD-6AD2-47A3-A6AD-8BCBAB47526F}" srcOrd="2" destOrd="0" parTransId="{8F1A57B1-83D5-4024-83CC-BB2114B0803E}" sibTransId="{E56037B7-76C9-4FE9-AC6B-AA30F8A88B7A}"/>
    <dgm:cxn modelId="{C11B6758-BEB8-40AA-8D62-C37597237839}" srcId="{70B1C432-5554-42D8-BFFE-26BC37374945}" destId="{005EF986-C5AF-4F1B-ACA7-32AE4847CB41}" srcOrd="3" destOrd="0" parTransId="{7EBDD74C-3791-4603-A811-AC31436FF68E}" sibTransId="{FD6FF18B-D7E0-478E-BBD3-7908F5DDAEA1}"/>
    <dgm:cxn modelId="{C76B4683-327A-4D06-8261-0FB25FE3A299}" srcId="{70B1C432-5554-42D8-BFFE-26BC37374945}" destId="{E6697F25-C59B-44ED-AC93-BF4975DC1BA5}" srcOrd="1" destOrd="0" parTransId="{0AB96C0F-FBE7-4E4E-8094-A7F058B1AFC6}" sibTransId="{64769301-92B0-4429-A9D5-B4728C881673}"/>
    <dgm:cxn modelId="{1D90AC8F-4147-4626-B3DB-C5D92ECC4EE5}" type="presOf" srcId="{70B1C432-5554-42D8-BFFE-26BC37374945}" destId="{BFCB122B-E5A8-4425-A78D-CB76D25C9638}" srcOrd="0" destOrd="0" presId="urn:microsoft.com/office/officeart/2005/8/layout/vList2"/>
    <dgm:cxn modelId="{E38BFAE7-4AE0-4114-A43A-BF63648BB453}" srcId="{70B1C432-5554-42D8-BFFE-26BC37374945}" destId="{66FAC2F6-CFFE-4640-8162-7384025ED5CF}" srcOrd="0" destOrd="0" parTransId="{295952FB-B867-46E4-8165-D29438679F87}" sibTransId="{93CF628E-70BB-4CAA-A098-E8E7F2365331}"/>
    <dgm:cxn modelId="{873294FC-585D-4DC4-8C00-E8ABFCBF3EEF}" type="presOf" srcId="{153DA5DD-6AD2-47A3-A6AD-8BCBAB47526F}" destId="{07AA636A-38BD-49D7-AD0D-2FB11B75595F}" srcOrd="0" destOrd="0" presId="urn:microsoft.com/office/officeart/2005/8/layout/vList2"/>
    <dgm:cxn modelId="{0E68A501-A8D6-4242-A7A2-587800B89934}" type="presParOf" srcId="{BFCB122B-E5A8-4425-A78D-CB76D25C9638}" destId="{745F0CF2-9CA8-4B8A-B71C-E9F6F7BEEEC8}" srcOrd="0" destOrd="0" presId="urn:microsoft.com/office/officeart/2005/8/layout/vList2"/>
    <dgm:cxn modelId="{B689BDEB-C8A4-4B22-BA8A-A09F1B63CBC5}" type="presParOf" srcId="{BFCB122B-E5A8-4425-A78D-CB76D25C9638}" destId="{F3B9C0C3-0713-4284-8BB4-942549BBEF5A}" srcOrd="1" destOrd="0" presId="urn:microsoft.com/office/officeart/2005/8/layout/vList2"/>
    <dgm:cxn modelId="{ADA266A4-7FAF-406F-9B58-68D63E3C1A91}" type="presParOf" srcId="{BFCB122B-E5A8-4425-A78D-CB76D25C9638}" destId="{1E766A1B-C44A-4085-9F76-5059DA1E1131}" srcOrd="2" destOrd="0" presId="urn:microsoft.com/office/officeart/2005/8/layout/vList2"/>
    <dgm:cxn modelId="{03811D68-5B3D-4A92-AB0C-9203944D97E4}" type="presParOf" srcId="{BFCB122B-E5A8-4425-A78D-CB76D25C9638}" destId="{E5247687-3737-49C9-9E03-20A9DCC6EAD6}" srcOrd="3" destOrd="0" presId="urn:microsoft.com/office/officeart/2005/8/layout/vList2"/>
    <dgm:cxn modelId="{7932599C-C76F-4CB8-B7BA-766A536834AA}" type="presParOf" srcId="{BFCB122B-E5A8-4425-A78D-CB76D25C9638}" destId="{07AA636A-38BD-49D7-AD0D-2FB11B75595F}" srcOrd="4" destOrd="0" presId="urn:microsoft.com/office/officeart/2005/8/layout/vList2"/>
    <dgm:cxn modelId="{A320945F-6E70-4CF4-814D-C08BB0D949FB}" type="presParOf" srcId="{BFCB122B-E5A8-4425-A78D-CB76D25C9638}" destId="{C1907074-0296-4E60-8381-EE2E234C3961}" srcOrd="5" destOrd="0" presId="urn:microsoft.com/office/officeart/2005/8/layout/vList2"/>
    <dgm:cxn modelId="{3140366D-48AB-43E8-B017-0605799B8F0C}" type="presParOf" srcId="{BFCB122B-E5A8-4425-A78D-CB76D25C9638}" destId="{B28DFF0C-9329-4585-BB1F-71D6E460E58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A2717-4F3B-4C29-A9FD-FABEF8B7A250}" type="doc">
      <dgm:prSet loTypeId="urn:microsoft.com/office/officeart/2005/8/layout/vList2" loCatId="list" qsTypeId="urn:microsoft.com/office/officeart/2005/8/quickstyle/simple1#9" qsCatId="simple" csTypeId="urn:microsoft.com/office/officeart/2005/8/colors/colorful1" csCatId="colorful" phldr="1"/>
      <dgm:spPr/>
      <dgm:t>
        <a:bodyPr/>
        <a:lstStyle/>
        <a:p>
          <a:endParaRPr lang="ru-RU"/>
        </a:p>
      </dgm:t>
    </dgm:pt>
    <dgm:pt modelId="{F5653917-075C-4B7C-BD8D-39392B2929CF}">
      <dgm:prSet custT="1"/>
      <dgm:spPr/>
      <dgm:t>
        <a:bodyPr/>
        <a:lstStyle/>
        <a:p>
          <a:pPr rtl="0"/>
          <a:r>
            <a:rPr lang="uk-UA" sz="1400" dirty="0">
              <a:latin typeface="Times New Roman" panose="02020603050405020304" pitchFamily="18" charset="0"/>
              <a:cs typeface="Times New Roman" panose="02020603050405020304" pitchFamily="18" charset="0"/>
            </a:rPr>
            <a:t>Р 1 - "Не здатний, але налаштований". Професіоналізм: Тільки базові знання та навички. Мотивація: Висока. Багато ентузіазму. Співробітник, що знаходиться на цьому рівні, високо мотивований, демонструє багато ентузіазму, але володіє лише базовими знаннями та навичками. Наприклад, випускник ВНЗ. Образно кажучи, це новачок-ентузіаст.</a:t>
          </a:r>
          <a:endParaRPr lang="ru-RU" sz="1400" dirty="0">
            <a:latin typeface="Times New Roman" panose="02020603050405020304" pitchFamily="18" charset="0"/>
            <a:cs typeface="Times New Roman" panose="02020603050405020304" pitchFamily="18" charset="0"/>
          </a:endParaRPr>
        </a:p>
      </dgm:t>
    </dgm:pt>
    <dgm:pt modelId="{B8740F11-704C-490F-9021-EF86E93944C7}" type="parTrans" cxnId="{BFA795BF-2AAA-4C27-A606-498982B72CE4}">
      <dgm:prSet/>
      <dgm:spPr/>
      <dgm:t>
        <a:bodyPr/>
        <a:lstStyle/>
        <a:p>
          <a:endParaRPr lang="ru-RU"/>
        </a:p>
      </dgm:t>
    </dgm:pt>
    <dgm:pt modelId="{2E1BD01B-CAF3-4186-A4BA-233FEB872F30}" type="sibTrans" cxnId="{BFA795BF-2AAA-4C27-A606-498982B72CE4}">
      <dgm:prSet/>
      <dgm:spPr/>
      <dgm:t>
        <a:bodyPr/>
        <a:lstStyle/>
        <a:p>
          <a:endParaRPr lang="ru-RU"/>
        </a:p>
      </dgm:t>
    </dgm:pt>
    <dgm:pt modelId="{2D43C74F-DB56-4079-AC0D-9E801973B9F5}">
      <dgm:prSet custT="1"/>
      <dgm:spPr/>
      <dgm:t>
        <a:bodyPr/>
        <a:lstStyle/>
        <a:p>
          <a:pPr rtl="0"/>
          <a:r>
            <a:rPr lang="uk-UA" sz="1400" dirty="0">
              <a:latin typeface="Times New Roman" panose="02020603050405020304" pitchFamily="18" charset="0"/>
              <a:cs typeface="Times New Roman" panose="02020603050405020304" pitchFamily="18" charset="0"/>
            </a:rPr>
            <a:t>Р 2 - "Не здатний і не налаштований". Професіоналізм: Є певні знання та навички. Мотивація: Не мотивований з тієї чи іншої причини. Наприклад, дізнався багато складних робочих ситуацій, перестав романтизувати професію, не виправдалися очікування від роботи чи керівник не відреагував на ідеї та потреби. Тобто такий співробітник із якоїсь причини демотивований.</a:t>
          </a:r>
          <a:endParaRPr lang="ru-RU" sz="1400" dirty="0">
            <a:latin typeface="Times New Roman" panose="02020603050405020304" pitchFamily="18" charset="0"/>
            <a:cs typeface="Times New Roman" panose="02020603050405020304" pitchFamily="18" charset="0"/>
          </a:endParaRPr>
        </a:p>
      </dgm:t>
    </dgm:pt>
    <dgm:pt modelId="{F0F1DDA0-4E14-40ED-BFF3-5B0B4F4310FC}" type="parTrans" cxnId="{64B4EB45-437F-4279-9800-4123775129F9}">
      <dgm:prSet/>
      <dgm:spPr/>
      <dgm:t>
        <a:bodyPr/>
        <a:lstStyle/>
        <a:p>
          <a:endParaRPr lang="ru-RU"/>
        </a:p>
      </dgm:t>
    </dgm:pt>
    <dgm:pt modelId="{B09624A9-AC27-45C9-AEB6-8D09A628769A}" type="sibTrans" cxnId="{64B4EB45-437F-4279-9800-4123775129F9}">
      <dgm:prSet/>
      <dgm:spPr/>
      <dgm:t>
        <a:bodyPr/>
        <a:lstStyle/>
        <a:p>
          <a:endParaRPr lang="ru-RU"/>
        </a:p>
      </dgm:t>
    </dgm:pt>
    <dgm:pt modelId="{FACF1527-E2C9-4651-A4BC-8D4B17D2DF4C}">
      <dgm:prSet custT="1"/>
      <dgm:spPr/>
      <dgm:t>
        <a:bodyPr/>
        <a:lstStyle/>
        <a:p>
          <a:pPr rtl="0"/>
          <a:r>
            <a:rPr lang="uk-UA" sz="1400" dirty="0">
              <a:latin typeface="Times New Roman" panose="02020603050405020304" pitchFamily="18" charset="0"/>
              <a:cs typeface="Times New Roman" panose="02020603050405020304" pitchFamily="18" charset="0"/>
            </a:rPr>
            <a:t>Р 3 - «Здатний, але не налаштований». Професіоналізм: Багато професійних знань та розвинені навички. Мотивація: Оскільки професіоналізм виріс, то ентузіазм до роботи періодично з'являється, але за невдач так само швидко і гасне. Впевненість у собі непостійна, тому непостійна і мотивація.</a:t>
          </a:r>
          <a:endParaRPr lang="ru-RU" sz="1400" dirty="0">
            <a:latin typeface="Times New Roman" panose="02020603050405020304" pitchFamily="18" charset="0"/>
            <a:cs typeface="Times New Roman" panose="02020603050405020304" pitchFamily="18" charset="0"/>
          </a:endParaRPr>
        </a:p>
      </dgm:t>
    </dgm:pt>
    <dgm:pt modelId="{7BDB29DA-8810-4408-809B-B0AB9157A6D7}" type="parTrans" cxnId="{B1996F92-F657-4CAB-8FD3-2D6CBF2E311D}">
      <dgm:prSet/>
      <dgm:spPr/>
      <dgm:t>
        <a:bodyPr/>
        <a:lstStyle/>
        <a:p>
          <a:endParaRPr lang="ru-RU"/>
        </a:p>
      </dgm:t>
    </dgm:pt>
    <dgm:pt modelId="{85B821E4-642E-4784-AB88-DD0A92B95470}" type="sibTrans" cxnId="{B1996F92-F657-4CAB-8FD3-2D6CBF2E311D}">
      <dgm:prSet/>
      <dgm:spPr/>
      <dgm:t>
        <a:bodyPr/>
        <a:lstStyle/>
        <a:p>
          <a:endParaRPr lang="ru-RU"/>
        </a:p>
      </dgm:t>
    </dgm:pt>
    <dgm:pt modelId="{491C3E0A-1E43-4520-825A-24962C5BD6E2}">
      <dgm:prSet custT="1"/>
      <dgm:spPr/>
      <dgm:t>
        <a:bodyPr/>
        <a:lstStyle/>
        <a:p>
          <a:pPr rtl="0"/>
          <a:r>
            <a:rPr lang="uk-UA" sz="1400" dirty="0">
              <a:latin typeface="Times New Roman" panose="02020603050405020304" pitchFamily="18" charset="0"/>
              <a:cs typeface="Times New Roman" panose="02020603050405020304" pitchFamily="18" charset="0"/>
            </a:rPr>
            <a:t>Р 4 - «Здатний і налаштований». Професіоналізм: Майстерній рівень навичок. </a:t>
          </a:r>
          <a:r>
            <a:rPr lang="uk-UA" sz="1400">
              <a:latin typeface="Times New Roman" panose="02020603050405020304" pitchFamily="18" charset="0"/>
              <a:cs typeface="Times New Roman" panose="02020603050405020304" pitchFamily="18" charset="0"/>
            </a:rPr>
            <a:t>Мотивація: </a:t>
          </a:r>
          <a:r>
            <a:rPr lang="uk-UA" sz="1400" dirty="0">
              <a:latin typeface="Times New Roman" panose="02020603050405020304" pitchFamily="18" charset="0"/>
              <a:cs typeface="Times New Roman" panose="02020603050405020304" pitchFamily="18" charset="0"/>
            </a:rPr>
            <a:t>Відточені навички надають впевненості у собі. Звідси висока міра мотивації. Може ділитися досвідом та розвивати інших співробітників</a:t>
          </a:r>
          <a:endParaRPr lang="ru-RU" sz="1400" dirty="0">
            <a:latin typeface="Times New Roman" panose="02020603050405020304" pitchFamily="18" charset="0"/>
            <a:cs typeface="Times New Roman" panose="02020603050405020304" pitchFamily="18" charset="0"/>
          </a:endParaRPr>
        </a:p>
      </dgm:t>
    </dgm:pt>
    <dgm:pt modelId="{AC9FA5B6-ACF1-4453-8BBF-FE7FD52A5A24}" type="parTrans" cxnId="{5249D7D1-66DE-4522-959A-4FF5C0CD4E9E}">
      <dgm:prSet/>
      <dgm:spPr/>
      <dgm:t>
        <a:bodyPr/>
        <a:lstStyle/>
        <a:p>
          <a:endParaRPr lang="ru-RU"/>
        </a:p>
      </dgm:t>
    </dgm:pt>
    <dgm:pt modelId="{E20257D8-5301-4CE9-8E53-C5D03E972B58}" type="sibTrans" cxnId="{5249D7D1-66DE-4522-959A-4FF5C0CD4E9E}">
      <dgm:prSet/>
      <dgm:spPr/>
      <dgm:t>
        <a:bodyPr/>
        <a:lstStyle/>
        <a:p>
          <a:endParaRPr lang="ru-RU"/>
        </a:p>
      </dgm:t>
    </dgm:pt>
    <dgm:pt modelId="{D21CE931-6DEB-4175-9233-CBCBF8169966}" type="pres">
      <dgm:prSet presAssocID="{AABA2717-4F3B-4C29-A9FD-FABEF8B7A250}" presName="linear" presStyleCnt="0">
        <dgm:presLayoutVars>
          <dgm:animLvl val="lvl"/>
          <dgm:resizeHandles val="exact"/>
        </dgm:presLayoutVars>
      </dgm:prSet>
      <dgm:spPr/>
    </dgm:pt>
    <dgm:pt modelId="{B0494222-4462-4838-A63C-B20AAD18B052}" type="pres">
      <dgm:prSet presAssocID="{F5653917-075C-4B7C-BD8D-39392B2929CF}" presName="parentText" presStyleLbl="node1" presStyleIdx="0" presStyleCnt="4">
        <dgm:presLayoutVars>
          <dgm:chMax val="0"/>
          <dgm:bulletEnabled val="1"/>
        </dgm:presLayoutVars>
      </dgm:prSet>
      <dgm:spPr/>
    </dgm:pt>
    <dgm:pt modelId="{841B9EA2-544C-47F7-ACEA-71A6A5F8646F}" type="pres">
      <dgm:prSet presAssocID="{2E1BD01B-CAF3-4186-A4BA-233FEB872F30}" presName="spacer" presStyleCnt="0"/>
      <dgm:spPr/>
    </dgm:pt>
    <dgm:pt modelId="{650D18CD-64E7-4CE2-BCD2-6090D3C062D1}" type="pres">
      <dgm:prSet presAssocID="{2D43C74F-DB56-4079-AC0D-9E801973B9F5}" presName="parentText" presStyleLbl="node1" presStyleIdx="1" presStyleCnt="4">
        <dgm:presLayoutVars>
          <dgm:chMax val="0"/>
          <dgm:bulletEnabled val="1"/>
        </dgm:presLayoutVars>
      </dgm:prSet>
      <dgm:spPr/>
    </dgm:pt>
    <dgm:pt modelId="{8B920942-F646-48AA-84F7-6C8EDB05CC4F}" type="pres">
      <dgm:prSet presAssocID="{B09624A9-AC27-45C9-AEB6-8D09A628769A}" presName="spacer" presStyleCnt="0"/>
      <dgm:spPr/>
    </dgm:pt>
    <dgm:pt modelId="{7C0B5689-003C-4C4B-A73C-EB59E186BC2E}" type="pres">
      <dgm:prSet presAssocID="{FACF1527-E2C9-4651-A4BC-8D4B17D2DF4C}" presName="parentText" presStyleLbl="node1" presStyleIdx="2" presStyleCnt="4">
        <dgm:presLayoutVars>
          <dgm:chMax val="0"/>
          <dgm:bulletEnabled val="1"/>
        </dgm:presLayoutVars>
      </dgm:prSet>
      <dgm:spPr/>
    </dgm:pt>
    <dgm:pt modelId="{F26C32F4-9CD0-4E1A-BDC7-8BC0DF407068}" type="pres">
      <dgm:prSet presAssocID="{85B821E4-642E-4784-AB88-DD0A92B95470}" presName="spacer" presStyleCnt="0"/>
      <dgm:spPr/>
    </dgm:pt>
    <dgm:pt modelId="{C770C543-BC31-4692-8D72-E7DE59EF8D5A}" type="pres">
      <dgm:prSet presAssocID="{491C3E0A-1E43-4520-825A-24962C5BD6E2}" presName="parentText" presStyleLbl="node1" presStyleIdx="3" presStyleCnt="4">
        <dgm:presLayoutVars>
          <dgm:chMax val="0"/>
          <dgm:bulletEnabled val="1"/>
        </dgm:presLayoutVars>
      </dgm:prSet>
      <dgm:spPr/>
    </dgm:pt>
  </dgm:ptLst>
  <dgm:cxnLst>
    <dgm:cxn modelId="{3A8CAB0B-B65A-4630-8E9F-81A179F66BBA}" type="presOf" srcId="{491C3E0A-1E43-4520-825A-24962C5BD6E2}" destId="{C770C543-BC31-4692-8D72-E7DE59EF8D5A}" srcOrd="0" destOrd="0" presId="urn:microsoft.com/office/officeart/2005/8/layout/vList2"/>
    <dgm:cxn modelId="{AC22C312-DD4B-428E-8A62-1FEBB276D0C6}" type="presOf" srcId="{FACF1527-E2C9-4651-A4BC-8D4B17D2DF4C}" destId="{7C0B5689-003C-4C4B-A73C-EB59E186BC2E}" srcOrd="0" destOrd="0" presId="urn:microsoft.com/office/officeart/2005/8/layout/vList2"/>
    <dgm:cxn modelId="{A26A2634-DC54-43F7-9DE4-0AA7E25E5887}" type="presOf" srcId="{AABA2717-4F3B-4C29-A9FD-FABEF8B7A250}" destId="{D21CE931-6DEB-4175-9233-CBCBF8169966}" srcOrd="0" destOrd="0" presId="urn:microsoft.com/office/officeart/2005/8/layout/vList2"/>
    <dgm:cxn modelId="{ED70EA64-ACB5-4B3F-936D-2521976B6A44}" type="presOf" srcId="{F5653917-075C-4B7C-BD8D-39392B2929CF}" destId="{B0494222-4462-4838-A63C-B20AAD18B052}" srcOrd="0" destOrd="0" presId="urn:microsoft.com/office/officeart/2005/8/layout/vList2"/>
    <dgm:cxn modelId="{64B4EB45-437F-4279-9800-4123775129F9}" srcId="{AABA2717-4F3B-4C29-A9FD-FABEF8B7A250}" destId="{2D43C74F-DB56-4079-AC0D-9E801973B9F5}" srcOrd="1" destOrd="0" parTransId="{F0F1DDA0-4E14-40ED-BFF3-5B0B4F4310FC}" sibTransId="{B09624A9-AC27-45C9-AEB6-8D09A628769A}"/>
    <dgm:cxn modelId="{D7F4D16A-4892-4706-B76B-FA94B5E32D5E}" type="presOf" srcId="{2D43C74F-DB56-4079-AC0D-9E801973B9F5}" destId="{650D18CD-64E7-4CE2-BCD2-6090D3C062D1}" srcOrd="0" destOrd="0" presId="urn:microsoft.com/office/officeart/2005/8/layout/vList2"/>
    <dgm:cxn modelId="{B1996F92-F657-4CAB-8FD3-2D6CBF2E311D}" srcId="{AABA2717-4F3B-4C29-A9FD-FABEF8B7A250}" destId="{FACF1527-E2C9-4651-A4BC-8D4B17D2DF4C}" srcOrd="2" destOrd="0" parTransId="{7BDB29DA-8810-4408-809B-B0AB9157A6D7}" sibTransId="{85B821E4-642E-4784-AB88-DD0A92B95470}"/>
    <dgm:cxn modelId="{BFA795BF-2AAA-4C27-A606-498982B72CE4}" srcId="{AABA2717-4F3B-4C29-A9FD-FABEF8B7A250}" destId="{F5653917-075C-4B7C-BD8D-39392B2929CF}" srcOrd="0" destOrd="0" parTransId="{B8740F11-704C-490F-9021-EF86E93944C7}" sibTransId="{2E1BD01B-CAF3-4186-A4BA-233FEB872F30}"/>
    <dgm:cxn modelId="{5249D7D1-66DE-4522-959A-4FF5C0CD4E9E}" srcId="{AABA2717-4F3B-4C29-A9FD-FABEF8B7A250}" destId="{491C3E0A-1E43-4520-825A-24962C5BD6E2}" srcOrd="3" destOrd="0" parTransId="{AC9FA5B6-ACF1-4453-8BBF-FE7FD52A5A24}" sibTransId="{E20257D8-5301-4CE9-8E53-C5D03E972B58}"/>
    <dgm:cxn modelId="{53E2DAE9-86B4-4994-ABF6-0AACF63865F6}" type="presParOf" srcId="{D21CE931-6DEB-4175-9233-CBCBF8169966}" destId="{B0494222-4462-4838-A63C-B20AAD18B052}" srcOrd="0" destOrd="0" presId="urn:microsoft.com/office/officeart/2005/8/layout/vList2"/>
    <dgm:cxn modelId="{9F2C8E30-2D5E-4B23-99E5-AC2881C99064}" type="presParOf" srcId="{D21CE931-6DEB-4175-9233-CBCBF8169966}" destId="{841B9EA2-544C-47F7-ACEA-71A6A5F8646F}" srcOrd="1" destOrd="0" presId="urn:microsoft.com/office/officeart/2005/8/layout/vList2"/>
    <dgm:cxn modelId="{34F2D0E6-5E2C-430E-B92D-8DFB47AB6E5B}" type="presParOf" srcId="{D21CE931-6DEB-4175-9233-CBCBF8169966}" destId="{650D18CD-64E7-4CE2-BCD2-6090D3C062D1}" srcOrd="2" destOrd="0" presId="urn:microsoft.com/office/officeart/2005/8/layout/vList2"/>
    <dgm:cxn modelId="{E77A3F8E-77E5-47EE-97CA-B419BAA2CFD0}" type="presParOf" srcId="{D21CE931-6DEB-4175-9233-CBCBF8169966}" destId="{8B920942-F646-48AA-84F7-6C8EDB05CC4F}" srcOrd="3" destOrd="0" presId="urn:microsoft.com/office/officeart/2005/8/layout/vList2"/>
    <dgm:cxn modelId="{2A0B6E54-5ED2-4893-8DDA-B8FF4FE51C31}" type="presParOf" srcId="{D21CE931-6DEB-4175-9233-CBCBF8169966}" destId="{7C0B5689-003C-4C4B-A73C-EB59E186BC2E}" srcOrd="4" destOrd="0" presId="urn:microsoft.com/office/officeart/2005/8/layout/vList2"/>
    <dgm:cxn modelId="{85A5AAD5-37C6-4346-81AE-D6AB51AC3626}" type="presParOf" srcId="{D21CE931-6DEB-4175-9233-CBCBF8169966}" destId="{F26C32F4-9CD0-4E1A-BDC7-8BC0DF407068}" srcOrd="5" destOrd="0" presId="urn:microsoft.com/office/officeart/2005/8/layout/vList2"/>
    <dgm:cxn modelId="{823F35ED-A22C-4206-9B47-9CCD9632E5EA}" type="presParOf" srcId="{D21CE931-6DEB-4175-9233-CBCBF8169966}" destId="{C770C543-BC31-4692-8D72-E7DE59EF8D5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897BDE-6CA7-4054-9798-3F192C2A993B}" type="doc">
      <dgm:prSet loTypeId="urn:microsoft.com/office/officeart/2005/8/layout/bProcess4" loCatId="process" qsTypeId="urn:microsoft.com/office/officeart/2005/8/quickstyle/3d3" qsCatId="3D" csTypeId="urn:microsoft.com/office/officeart/2005/8/colors/colorful1" csCatId="colorful" phldr="1"/>
      <dgm:spPr/>
      <dgm:t>
        <a:bodyPr/>
        <a:lstStyle/>
        <a:p>
          <a:endParaRPr lang="ru-RU"/>
        </a:p>
      </dgm:t>
    </dgm:pt>
    <dgm:pt modelId="{CEF02F55-3553-4455-B936-16942D6219DE}">
      <dgm:prSet phldrT="[Текст]" custT="1"/>
      <dgm:spPr/>
      <dgm:t>
        <a:bodyPr/>
        <a:lstStyle/>
        <a:p>
          <a:r>
            <a:rPr lang="uk-UA" sz="1600" b="1" noProof="0" dirty="0"/>
            <a:t>1) наявність або відсутність явно кращого рішення;</a:t>
          </a:r>
        </a:p>
      </dgm:t>
    </dgm:pt>
    <dgm:pt modelId="{A21DF33A-6148-4492-86B8-85C4CDF5F25A}" type="parTrans" cxnId="{2879B244-E34B-4727-B64C-BBB7863008D0}">
      <dgm:prSet/>
      <dgm:spPr/>
      <dgm:t>
        <a:bodyPr/>
        <a:lstStyle/>
        <a:p>
          <a:endParaRPr lang="ru-RU"/>
        </a:p>
      </dgm:t>
    </dgm:pt>
    <dgm:pt modelId="{71BB7BAC-3B24-4AFC-B377-2914750D48EE}" type="sibTrans" cxnId="{2879B244-E34B-4727-B64C-BBB7863008D0}">
      <dgm:prSet/>
      <dgm:spPr/>
      <dgm:t>
        <a:bodyPr/>
        <a:lstStyle/>
        <a:p>
          <a:endParaRPr lang="ru-RU"/>
        </a:p>
      </dgm:t>
    </dgm:pt>
    <dgm:pt modelId="{375CC611-2D6B-4906-81D5-E2BC4C9AA831}">
      <dgm:prSet custT="1"/>
      <dgm:spPr/>
      <dgm:t>
        <a:bodyPr/>
        <a:lstStyle/>
        <a:p>
          <a:r>
            <a:rPr lang="ru-RU" sz="1600" b="1" dirty="0"/>
            <a:t>2)</a:t>
          </a:r>
          <a:r>
            <a:rPr lang="uk-UA" sz="1600" b="1" dirty="0"/>
            <a:t> наявність або відсутність досвіду у вирішенні подібних завдань та необхідної інформації;</a:t>
          </a:r>
          <a:endParaRPr lang="ru-RU" sz="1600" b="1" dirty="0"/>
        </a:p>
      </dgm:t>
    </dgm:pt>
    <dgm:pt modelId="{B42748A6-16D4-420A-A124-0C56CC9FE94F}" type="parTrans" cxnId="{F106918A-F82A-4D75-ADD5-55C1BB2CD71F}">
      <dgm:prSet/>
      <dgm:spPr/>
      <dgm:t>
        <a:bodyPr/>
        <a:lstStyle/>
        <a:p>
          <a:endParaRPr lang="ru-RU"/>
        </a:p>
      </dgm:t>
    </dgm:pt>
    <dgm:pt modelId="{BD865F4C-0BA5-44AA-8C57-BB0B17132F3F}" type="sibTrans" cxnId="{F106918A-F82A-4D75-ADD5-55C1BB2CD71F}">
      <dgm:prSet/>
      <dgm:spPr/>
      <dgm:t>
        <a:bodyPr/>
        <a:lstStyle/>
        <a:p>
          <a:endParaRPr lang="ru-RU"/>
        </a:p>
      </dgm:t>
    </dgm:pt>
    <dgm:pt modelId="{797AD557-7A37-481A-A627-F34954397723}">
      <dgm:prSet custT="1"/>
      <dgm:spPr/>
      <dgm:t>
        <a:bodyPr/>
        <a:lstStyle/>
        <a:p>
          <a:r>
            <a:rPr lang="ru-RU" sz="1600" b="1" dirty="0"/>
            <a:t>3) ступінь </a:t>
          </a:r>
          <a:r>
            <a:rPr lang="uk-UA" sz="1600" b="1" noProof="0" dirty="0"/>
            <a:t>структурованості проблеми (коли вдається виявити чинники, що впливають її вирішення);</a:t>
          </a:r>
        </a:p>
      </dgm:t>
    </dgm:pt>
    <dgm:pt modelId="{70B1972F-D2EF-42AE-B703-4B73689D1F49}" type="parTrans" cxnId="{2C4DB9B7-C1D0-4DED-90E4-5D0B52D0706F}">
      <dgm:prSet/>
      <dgm:spPr/>
      <dgm:t>
        <a:bodyPr/>
        <a:lstStyle/>
        <a:p>
          <a:endParaRPr lang="ru-RU"/>
        </a:p>
      </dgm:t>
    </dgm:pt>
    <dgm:pt modelId="{015146B1-1507-4B32-9BAA-C48D337EE67D}" type="sibTrans" cxnId="{2C4DB9B7-C1D0-4DED-90E4-5D0B52D0706F}">
      <dgm:prSet/>
      <dgm:spPr/>
      <dgm:t>
        <a:bodyPr/>
        <a:lstStyle/>
        <a:p>
          <a:endParaRPr lang="ru-RU"/>
        </a:p>
      </dgm:t>
    </dgm:pt>
    <dgm:pt modelId="{F252B91F-4AE1-47D1-A2F5-76B34A6EBE9D}">
      <dgm:prSet custT="1"/>
      <dgm:spPr/>
      <dgm:t>
        <a:bodyPr/>
        <a:lstStyle/>
        <a:p>
          <a:r>
            <a:rPr lang="ru-RU" sz="1600" b="1" dirty="0"/>
            <a:t>4) </a:t>
          </a:r>
          <a:r>
            <a:rPr lang="uk-UA" sz="1600" b="1" noProof="0" dirty="0"/>
            <a:t>ставлення підлеглих до впровадження рішення (чи багато залежить від відношення підлеглих);</a:t>
          </a:r>
        </a:p>
      </dgm:t>
    </dgm:pt>
    <dgm:pt modelId="{61F58F3B-2ABD-4BC5-B53D-E38799B31E06}" type="parTrans" cxnId="{D4BF78CB-F8D0-4330-8848-574370F0A369}">
      <dgm:prSet/>
      <dgm:spPr/>
      <dgm:t>
        <a:bodyPr/>
        <a:lstStyle/>
        <a:p>
          <a:endParaRPr lang="ru-RU"/>
        </a:p>
      </dgm:t>
    </dgm:pt>
    <dgm:pt modelId="{45F09AD5-6C4E-4941-87C4-DC5156DD6A55}" type="sibTrans" cxnId="{D4BF78CB-F8D0-4330-8848-574370F0A369}">
      <dgm:prSet/>
      <dgm:spPr/>
      <dgm:t>
        <a:bodyPr/>
        <a:lstStyle/>
        <a:p>
          <a:endParaRPr lang="ru-RU"/>
        </a:p>
      </dgm:t>
    </dgm:pt>
    <dgm:pt modelId="{FF6C91C5-CB40-4962-A982-F8C3A236A87E}">
      <dgm:prSet custT="1"/>
      <dgm:spPr/>
      <dgm:t>
        <a:bodyPr/>
        <a:lstStyle/>
        <a:p>
          <a:r>
            <a:rPr lang="ru-RU" sz="1600" b="1" dirty="0"/>
            <a:t>5) </a:t>
          </a:r>
          <a:r>
            <a:rPr lang="uk-UA" sz="1600" b="1" noProof="0" dirty="0"/>
            <a:t>прогноз поведінки підлеглих у разі одноосібного ухвалення рішення керівником;</a:t>
          </a:r>
        </a:p>
      </dgm:t>
    </dgm:pt>
    <dgm:pt modelId="{527CE14A-564D-4740-8765-4730A2EA4629}" type="parTrans" cxnId="{5528576A-AB0F-4A4E-8D6F-2BAE37315D47}">
      <dgm:prSet/>
      <dgm:spPr/>
      <dgm:t>
        <a:bodyPr/>
        <a:lstStyle/>
        <a:p>
          <a:endParaRPr lang="ru-RU"/>
        </a:p>
      </dgm:t>
    </dgm:pt>
    <dgm:pt modelId="{4B5822AF-6F5A-41B5-B9EC-5F6C47DCC20C}" type="sibTrans" cxnId="{5528576A-AB0F-4A4E-8D6F-2BAE37315D47}">
      <dgm:prSet/>
      <dgm:spPr/>
      <dgm:t>
        <a:bodyPr/>
        <a:lstStyle/>
        <a:p>
          <a:endParaRPr lang="ru-RU"/>
        </a:p>
      </dgm:t>
    </dgm:pt>
    <dgm:pt modelId="{6FCB44A1-4E87-4B94-8B49-1C4EE96E7138}">
      <dgm:prSet custT="1"/>
      <dgm:spPr/>
      <dgm:t>
        <a:bodyPr/>
        <a:lstStyle/>
        <a:p>
          <a:r>
            <a:rPr lang="ru-RU" sz="1600" b="1" dirty="0"/>
            <a:t>6)</a:t>
          </a:r>
          <a:r>
            <a:rPr lang="uk-UA" sz="1600" b="1" dirty="0"/>
            <a:t> ступінь поділу підлеглими цілей організації та чи мотивують їх ці цілі;</a:t>
          </a:r>
          <a:endParaRPr lang="ru-RU" sz="1600" b="1" dirty="0"/>
        </a:p>
      </dgm:t>
    </dgm:pt>
    <dgm:pt modelId="{6399F46C-2B81-4C51-BD57-C1D97C0DC604}" type="parTrans" cxnId="{ED5E30A9-1E9F-4AAD-877A-73A13C9695BA}">
      <dgm:prSet/>
      <dgm:spPr/>
      <dgm:t>
        <a:bodyPr/>
        <a:lstStyle/>
        <a:p>
          <a:endParaRPr lang="ru-RU"/>
        </a:p>
      </dgm:t>
    </dgm:pt>
    <dgm:pt modelId="{218A8B9C-1F8E-47A7-BB72-D4D336C4F6BF}" type="sibTrans" cxnId="{ED5E30A9-1E9F-4AAD-877A-73A13C9695BA}">
      <dgm:prSet/>
      <dgm:spPr/>
      <dgm:t>
        <a:bodyPr/>
        <a:lstStyle/>
        <a:p>
          <a:endParaRPr lang="ru-RU"/>
        </a:p>
      </dgm:t>
    </dgm:pt>
    <dgm:pt modelId="{5238A0DC-1504-4373-B005-738DB3F79218}">
      <dgm:prSet custT="1"/>
      <dgm:spPr/>
      <dgm:t>
        <a:bodyPr/>
        <a:lstStyle/>
        <a:p>
          <a:r>
            <a:rPr lang="ru-RU" sz="1600" b="1" dirty="0"/>
            <a:t>7)</a:t>
          </a:r>
          <a:r>
            <a:rPr lang="uk-UA" sz="1600" b="1" dirty="0"/>
            <a:t> можливість розвитку конфліктної ситуації у зв'язку з обговоренням та прийняттям того чи іншого варіанта вирішення.</a:t>
          </a:r>
          <a:endParaRPr lang="ru-RU" sz="1600" b="1" dirty="0"/>
        </a:p>
      </dgm:t>
    </dgm:pt>
    <dgm:pt modelId="{3FE2340E-C790-40A5-BA48-F1BA9165775E}" type="parTrans" cxnId="{5768E0D9-47FD-4232-B342-7A1750D4113C}">
      <dgm:prSet/>
      <dgm:spPr/>
      <dgm:t>
        <a:bodyPr/>
        <a:lstStyle/>
        <a:p>
          <a:endParaRPr lang="ru-RU"/>
        </a:p>
      </dgm:t>
    </dgm:pt>
    <dgm:pt modelId="{796EDF2A-91FF-4DDB-A1CF-07CA5241F4FE}" type="sibTrans" cxnId="{5768E0D9-47FD-4232-B342-7A1750D4113C}">
      <dgm:prSet/>
      <dgm:spPr/>
      <dgm:t>
        <a:bodyPr/>
        <a:lstStyle/>
        <a:p>
          <a:endParaRPr lang="ru-RU"/>
        </a:p>
      </dgm:t>
    </dgm:pt>
    <dgm:pt modelId="{C1FB5715-7A99-4341-8EBA-ADA40DD01D09}" type="pres">
      <dgm:prSet presAssocID="{E3897BDE-6CA7-4054-9798-3F192C2A993B}" presName="Name0" presStyleCnt="0">
        <dgm:presLayoutVars>
          <dgm:dir/>
          <dgm:resizeHandles/>
        </dgm:presLayoutVars>
      </dgm:prSet>
      <dgm:spPr/>
    </dgm:pt>
    <dgm:pt modelId="{B33C4A73-1B35-4AA7-A464-AC4D5318F9AD}" type="pres">
      <dgm:prSet presAssocID="{CEF02F55-3553-4455-B936-16942D6219DE}" presName="compNode" presStyleCnt="0"/>
      <dgm:spPr/>
    </dgm:pt>
    <dgm:pt modelId="{9EDFE269-54FC-441C-AE2E-E10F4EFD5D43}" type="pres">
      <dgm:prSet presAssocID="{CEF02F55-3553-4455-B936-16942D6219DE}" presName="dummyConnPt" presStyleCnt="0"/>
      <dgm:spPr/>
    </dgm:pt>
    <dgm:pt modelId="{875A51D6-6CB8-4841-9242-E089829999CD}" type="pres">
      <dgm:prSet presAssocID="{CEF02F55-3553-4455-B936-16942D6219DE}" presName="node" presStyleLbl="node1" presStyleIdx="0" presStyleCnt="7" custScaleX="125838">
        <dgm:presLayoutVars>
          <dgm:bulletEnabled val="1"/>
        </dgm:presLayoutVars>
      </dgm:prSet>
      <dgm:spPr/>
    </dgm:pt>
    <dgm:pt modelId="{195624E4-C769-4D90-96B3-422CCFBED978}" type="pres">
      <dgm:prSet presAssocID="{71BB7BAC-3B24-4AFC-B377-2914750D48EE}" presName="sibTrans" presStyleLbl="bgSibTrans2D1" presStyleIdx="0" presStyleCnt="6"/>
      <dgm:spPr/>
    </dgm:pt>
    <dgm:pt modelId="{6F3C03A6-9766-4ABF-81DE-77AAD8FD7E7F}" type="pres">
      <dgm:prSet presAssocID="{375CC611-2D6B-4906-81D5-E2BC4C9AA831}" presName="compNode" presStyleCnt="0"/>
      <dgm:spPr/>
    </dgm:pt>
    <dgm:pt modelId="{ED16AD2B-E37B-4C99-84C5-6B603EDBAEC1}" type="pres">
      <dgm:prSet presAssocID="{375CC611-2D6B-4906-81D5-E2BC4C9AA831}" presName="dummyConnPt" presStyleCnt="0"/>
      <dgm:spPr/>
    </dgm:pt>
    <dgm:pt modelId="{E0DFF95E-F633-4EC0-AD88-848B85917C78}" type="pres">
      <dgm:prSet presAssocID="{375CC611-2D6B-4906-81D5-E2BC4C9AA831}" presName="node" presStyleLbl="node1" presStyleIdx="1" presStyleCnt="7" custScaleX="122498">
        <dgm:presLayoutVars>
          <dgm:bulletEnabled val="1"/>
        </dgm:presLayoutVars>
      </dgm:prSet>
      <dgm:spPr/>
    </dgm:pt>
    <dgm:pt modelId="{AB15FDE8-E075-44E6-AD0F-1B0021C0A16C}" type="pres">
      <dgm:prSet presAssocID="{BD865F4C-0BA5-44AA-8C57-BB0B17132F3F}" presName="sibTrans" presStyleLbl="bgSibTrans2D1" presStyleIdx="1" presStyleCnt="6"/>
      <dgm:spPr/>
    </dgm:pt>
    <dgm:pt modelId="{566A272A-C106-4C52-BC25-0D50B4853B74}" type="pres">
      <dgm:prSet presAssocID="{797AD557-7A37-481A-A627-F34954397723}" presName="compNode" presStyleCnt="0"/>
      <dgm:spPr/>
    </dgm:pt>
    <dgm:pt modelId="{5D45C349-DA7F-48EA-96C9-201F2AE9CE77}" type="pres">
      <dgm:prSet presAssocID="{797AD557-7A37-481A-A627-F34954397723}" presName="dummyConnPt" presStyleCnt="0"/>
      <dgm:spPr/>
    </dgm:pt>
    <dgm:pt modelId="{0B07B70B-E7D0-486D-A98C-3B7519F16485}" type="pres">
      <dgm:prSet presAssocID="{797AD557-7A37-481A-A627-F34954397723}" presName="node" presStyleLbl="node1" presStyleIdx="2" presStyleCnt="7" custScaleX="142344">
        <dgm:presLayoutVars>
          <dgm:bulletEnabled val="1"/>
        </dgm:presLayoutVars>
      </dgm:prSet>
      <dgm:spPr/>
    </dgm:pt>
    <dgm:pt modelId="{193F5DD6-D1B1-448B-9956-20A59D227766}" type="pres">
      <dgm:prSet presAssocID="{015146B1-1507-4B32-9BAA-C48D337EE67D}" presName="sibTrans" presStyleLbl="bgSibTrans2D1" presStyleIdx="2" presStyleCnt="6"/>
      <dgm:spPr/>
    </dgm:pt>
    <dgm:pt modelId="{F35672CA-2909-4C47-AEAD-82A54F7291CA}" type="pres">
      <dgm:prSet presAssocID="{F252B91F-4AE1-47D1-A2F5-76B34A6EBE9D}" presName="compNode" presStyleCnt="0"/>
      <dgm:spPr/>
    </dgm:pt>
    <dgm:pt modelId="{90E6D026-D398-4852-98ED-7246A580B690}" type="pres">
      <dgm:prSet presAssocID="{F252B91F-4AE1-47D1-A2F5-76B34A6EBE9D}" presName="dummyConnPt" presStyleCnt="0"/>
      <dgm:spPr/>
    </dgm:pt>
    <dgm:pt modelId="{B43C9F35-A176-4246-961A-A32BCD74573F}" type="pres">
      <dgm:prSet presAssocID="{F252B91F-4AE1-47D1-A2F5-76B34A6EBE9D}" presName="node" presStyleLbl="node1" presStyleIdx="3" presStyleCnt="7" custScaleX="143389">
        <dgm:presLayoutVars>
          <dgm:bulletEnabled val="1"/>
        </dgm:presLayoutVars>
      </dgm:prSet>
      <dgm:spPr/>
    </dgm:pt>
    <dgm:pt modelId="{F9611FA4-12A6-47F0-973A-F0BB2F321A5C}" type="pres">
      <dgm:prSet presAssocID="{45F09AD5-6C4E-4941-87C4-DC5156DD6A55}" presName="sibTrans" presStyleLbl="bgSibTrans2D1" presStyleIdx="3" presStyleCnt="6"/>
      <dgm:spPr/>
    </dgm:pt>
    <dgm:pt modelId="{D487F5F4-72F0-4424-B8AA-FAED65E2F957}" type="pres">
      <dgm:prSet presAssocID="{FF6C91C5-CB40-4962-A982-F8C3A236A87E}" presName="compNode" presStyleCnt="0"/>
      <dgm:spPr/>
    </dgm:pt>
    <dgm:pt modelId="{1CF577B2-5966-4BDE-9858-C5D1952D4D07}" type="pres">
      <dgm:prSet presAssocID="{FF6C91C5-CB40-4962-A982-F8C3A236A87E}" presName="dummyConnPt" presStyleCnt="0"/>
      <dgm:spPr/>
    </dgm:pt>
    <dgm:pt modelId="{5CBB3783-FE24-442E-AFE7-50A3F745607A}" type="pres">
      <dgm:prSet presAssocID="{FF6C91C5-CB40-4962-A982-F8C3A236A87E}" presName="node" presStyleLbl="node1" presStyleIdx="4" presStyleCnt="7" custScaleX="135943">
        <dgm:presLayoutVars>
          <dgm:bulletEnabled val="1"/>
        </dgm:presLayoutVars>
      </dgm:prSet>
      <dgm:spPr/>
    </dgm:pt>
    <dgm:pt modelId="{C0DC29E4-E3B4-4072-8EA6-9AF07A4020B0}" type="pres">
      <dgm:prSet presAssocID="{4B5822AF-6F5A-41B5-B9EC-5F6C47DCC20C}" presName="sibTrans" presStyleLbl="bgSibTrans2D1" presStyleIdx="4" presStyleCnt="6"/>
      <dgm:spPr/>
    </dgm:pt>
    <dgm:pt modelId="{AF6D747C-3996-4C73-A41F-353D6DDE0B2C}" type="pres">
      <dgm:prSet presAssocID="{6FCB44A1-4E87-4B94-8B49-1C4EE96E7138}" presName="compNode" presStyleCnt="0"/>
      <dgm:spPr/>
    </dgm:pt>
    <dgm:pt modelId="{6ABA194B-CB85-4E4E-82A1-2850CCB27C5C}" type="pres">
      <dgm:prSet presAssocID="{6FCB44A1-4E87-4B94-8B49-1C4EE96E7138}" presName="dummyConnPt" presStyleCnt="0"/>
      <dgm:spPr/>
    </dgm:pt>
    <dgm:pt modelId="{05C835FD-C98E-4DCA-A89D-B85F61BB5903}" type="pres">
      <dgm:prSet presAssocID="{6FCB44A1-4E87-4B94-8B49-1C4EE96E7138}" presName="node" presStyleLbl="node1" presStyleIdx="5" presStyleCnt="7" custScaleX="132110">
        <dgm:presLayoutVars>
          <dgm:bulletEnabled val="1"/>
        </dgm:presLayoutVars>
      </dgm:prSet>
      <dgm:spPr/>
    </dgm:pt>
    <dgm:pt modelId="{D6F27C88-343A-482C-956F-E2E2CF924C1B}" type="pres">
      <dgm:prSet presAssocID="{218A8B9C-1F8E-47A7-BB72-D4D336C4F6BF}" presName="sibTrans" presStyleLbl="bgSibTrans2D1" presStyleIdx="5" presStyleCnt="6"/>
      <dgm:spPr/>
    </dgm:pt>
    <dgm:pt modelId="{46E36476-6B7C-44AD-BFEC-3341900290BB}" type="pres">
      <dgm:prSet presAssocID="{5238A0DC-1504-4373-B005-738DB3F79218}" presName="compNode" presStyleCnt="0"/>
      <dgm:spPr/>
    </dgm:pt>
    <dgm:pt modelId="{8349887B-406C-40B6-839B-EB340B0F9909}" type="pres">
      <dgm:prSet presAssocID="{5238A0DC-1504-4373-B005-738DB3F79218}" presName="dummyConnPt" presStyleCnt="0"/>
      <dgm:spPr/>
    </dgm:pt>
    <dgm:pt modelId="{710448A4-B773-4B94-B081-67E24C5C5C5B}" type="pres">
      <dgm:prSet presAssocID="{5238A0DC-1504-4373-B005-738DB3F79218}" presName="node" presStyleLbl="node1" presStyleIdx="6" presStyleCnt="7" custScaleX="141336">
        <dgm:presLayoutVars>
          <dgm:bulletEnabled val="1"/>
        </dgm:presLayoutVars>
      </dgm:prSet>
      <dgm:spPr/>
    </dgm:pt>
  </dgm:ptLst>
  <dgm:cxnLst>
    <dgm:cxn modelId="{CED32809-7036-472A-AC59-F7565F7F1293}" type="presOf" srcId="{CEF02F55-3553-4455-B936-16942D6219DE}" destId="{875A51D6-6CB8-4841-9242-E089829999CD}" srcOrd="0" destOrd="0" presId="urn:microsoft.com/office/officeart/2005/8/layout/bProcess4"/>
    <dgm:cxn modelId="{3512B50E-BFF3-40B0-AC2A-69661D903F17}" type="presOf" srcId="{F252B91F-4AE1-47D1-A2F5-76B34A6EBE9D}" destId="{B43C9F35-A176-4246-961A-A32BCD74573F}" srcOrd="0" destOrd="0" presId="urn:microsoft.com/office/officeart/2005/8/layout/bProcess4"/>
    <dgm:cxn modelId="{3192341A-8798-4FE1-9C4B-47912150C6E3}" type="presOf" srcId="{FF6C91C5-CB40-4962-A982-F8C3A236A87E}" destId="{5CBB3783-FE24-442E-AFE7-50A3F745607A}" srcOrd="0" destOrd="0" presId="urn:microsoft.com/office/officeart/2005/8/layout/bProcess4"/>
    <dgm:cxn modelId="{6023681E-5EB3-4C93-AE36-FADEC65FD6A1}" type="presOf" srcId="{015146B1-1507-4B32-9BAA-C48D337EE67D}" destId="{193F5DD6-D1B1-448B-9956-20A59D227766}" srcOrd="0" destOrd="0" presId="urn:microsoft.com/office/officeart/2005/8/layout/bProcess4"/>
    <dgm:cxn modelId="{B3D03B21-AE9E-4F20-A1CB-E3CAB273B4F4}" type="presOf" srcId="{218A8B9C-1F8E-47A7-BB72-D4D336C4F6BF}" destId="{D6F27C88-343A-482C-956F-E2E2CF924C1B}" srcOrd="0" destOrd="0" presId="urn:microsoft.com/office/officeart/2005/8/layout/bProcess4"/>
    <dgm:cxn modelId="{BFCCF230-3BD2-4B5A-95C4-124CC222DE82}" type="presOf" srcId="{4B5822AF-6F5A-41B5-B9EC-5F6C47DCC20C}" destId="{C0DC29E4-E3B4-4072-8EA6-9AF07A4020B0}" srcOrd="0" destOrd="0" presId="urn:microsoft.com/office/officeart/2005/8/layout/bProcess4"/>
    <dgm:cxn modelId="{D1DB295E-4DED-42A7-9EA4-FB099CEF8728}" type="presOf" srcId="{5238A0DC-1504-4373-B005-738DB3F79218}" destId="{710448A4-B773-4B94-B081-67E24C5C5C5B}" srcOrd="0" destOrd="0" presId="urn:microsoft.com/office/officeart/2005/8/layout/bProcess4"/>
    <dgm:cxn modelId="{2879B244-E34B-4727-B64C-BBB7863008D0}" srcId="{E3897BDE-6CA7-4054-9798-3F192C2A993B}" destId="{CEF02F55-3553-4455-B936-16942D6219DE}" srcOrd="0" destOrd="0" parTransId="{A21DF33A-6148-4492-86B8-85C4CDF5F25A}" sibTransId="{71BB7BAC-3B24-4AFC-B377-2914750D48EE}"/>
    <dgm:cxn modelId="{5528576A-AB0F-4A4E-8D6F-2BAE37315D47}" srcId="{E3897BDE-6CA7-4054-9798-3F192C2A993B}" destId="{FF6C91C5-CB40-4962-A982-F8C3A236A87E}" srcOrd="4" destOrd="0" parTransId="{527CE14A-564D-4740-8765-4730A2EA4629}" sibTransId="{4B5822AF-6F5A-41B5-B9EC-5F6C47DCC20C}"/>
    <dgm:cxn modelId="{0F564381-5CDF-4390-AD0F-C3B570ABD546}" type="presOf" srcId="{E3897BDE-6CA7-4054-9798-3F192C2A993B}" destId="{C1FB5715-7A99-4341-8EBA-ADA40DD01D09}" srcOrd="0" destOrd="0" presId="urn:microsoft.com/office/officeart/2005/8/layout/bProcess4"/>
    <dgm:cxn modelId="{F106918A-F82A-4D75-ADD5-55C1BB2CD71F}" srcId="{E3897BDE-6CA7-4054-9798-3F192C2A993B}" destId="{375CC611-2D6B-4906-81D5-E2BC4C9AA831}" srcOrd="1" destOrd="0" parTransId="{B42748A6-16D4-420A-A124-0C56CC9FE94F}" sibTransId="{BD865F4C-0BA5-44AA-8C57-BB0B17132F3F}"/>
    <dgm:cxn modelId="{ED5E30A9-1E9F-4AAD-877A-73A13C9695BA}" srcId="{E3897BDE-6CA7-4054-9798-3F192C2A993B}" destId="{6FCB44A1-4E87-4B94-8B49-1C4EE96E7138}" srcOrd="5" destOrd="0" parTransId="{6399F46C-2B81-4C51-BD57-C1D97C0DC604}" sibTransId="{218A8B9C-1F8E-47A7-BB72-D4D336C4F6BF}"/>
    <dgm:cxn modelId="{2C4DB9B7-C1D0-4DED-90E4-5D0B52D0706F}" srcId="{E3897BDE-6CA7-4054-9798-3F192C2A993B}" destId="{797AD557-7A37-481A-A627-F34954397723}" srcOrd="2" destOrd="0" parTransId="{70B1972F-D2EF-42AE-B703-4B73689D1F49}" sibTransId="{015146B1-1507-4B32-9BAA-C48D337EE67D}"/>
    <dgm:cxn modelId="{062256B8-DB1E-4289-B564-A01A351E04A3}" type="presOf" srcId="{BD865F4C-0BA5-44AA-8C57-BB0B17132F3F}" destId="{AB15FDE8-E075-44E6-AD0F-1B0021C0A16C}" srcOrd="0" destOrd="0" presId="urn:microsoft.com/office/officeart/2005/8/layout/bProcess4"/>
    <dgm:cxn modelId="{D4BF78CB-F8D0-4330-8848-574370F0A369}" srcId="{E3897BDE-6CA7-4054-9798-3F192C2A993B}" destId="{F252B91F-4AE1-47D1-A2F5-76B34A6EBE9D}" srcOrd="3" destOrd="0" parTransId="{61F58F3B-2ABD-4BC5-B53D-E38799B31E06}" sibTransId="{45F09AD5-6C4E-4941-87C4-DC5156DD6A55}"/>
    <dgm:cxn modelId="{26904ED2-0823-4553-A7B9-2B9EA7C3F827}" type="presOf" srcId="{71BB7BAC-3B24-4AFC-B377-2914750D48EE}" destId="{195624E4-C769-4D90-96B3-422CCFBED978}" srcOrd="0" destOrd="0" presId="urn:microsoft.com/office/officeart/2005/8/layout/bProcess4"/>
    <dgm:cxn modelId="{76A732D5-D97C-42A1-93A9-D31A2AD0A1E8}" type="presOf" srcId="{45F09AD5-6C4E-4941-87C4-DC5156DD6A55}" destId="{F9611FA4-12A6-47F0-973A-F0BB2F321A5C}" srcOrd="0" destOrd="0" presId="urn:microsoft.com/office/officeart/2005/8/layout/bProcess4"/>
    <dgm:cxn modelId="{8F62E6D8-1505-4E3A-AE53-3DF7A5C3947A}" type="presOf" srcId="{375CC611-2D6B-4906-81D5-E2BC4C9AA831}" destId="{E0DFF95E-F633-4EC0-AD88-848B85917C78}" srcOrd="0" destOrd="0" presId="urn:microsoft.com/office/officeart/2005/8/layout/bProcess4"/>
    <dgm:cxn modelId="{5768E0D9-47FD-4232-B342-7A1750D4113C}" srcId="{E3897BDE-6CA7-4054-9798-3F192C2A993B}" destId="{5238A0DC-1504-4373-B005-738DB3F79218}" srcOrd="6" destOrd="0" parTransId="{3FE2340E-C790-40A5-BA48-F1BA9165775E}" sibTransId="{796EDF2A-91FF-4DDB-A1CF-07CA5241F4FE}"/>
    <dgm:cxn modelId="{930293ED-2FCB-42F0-A137-3D25E7E51A52}" type="presOf" srcId="{6FCB44A1-4E87-4B94-8B49-1C4EE96E7138}" destId="{05C835FD-C98E-4DCA-A89D-B85F61BB5903}" srcOrd="0" destOrd="0" presId="urn:microsoft.com/office/officeart/2005/8/layout/bProcess4"/>
    <dgm:cxn modelId="{FE44ADFF-49F3-45E0-8129-22A388AA5395}" type="presOf" srcId="{797AD557-7A37-481A-A627-F34954397723}" destId="{0B07B70B-E7D0-486D-A98C-3B7519F16485}" srcOrd="0" destOrd="0" presId="urn:microsoft.com/office/officeart/2005/8/layout/bProcess4"/>
    <dgm:cxn modelId="{02E6153B-06D3-45FB-ABED-078AA40CBC8E}" type="presParOf" srcId="{C1FB5715-7A99-4341-8EBA-ADA40DD01D09}" destId="{B33C4A73-1B35-4AA7-A464-AC4D5318F9AD}" srcOrd="0" destOrd="0" presId="urn:microsoft.com/office/officeart/2005/8/layout/bProcess4"/>
    <dgm:cxn modelId="{E15DE339-804E-4DAA-8FC1-9DC7DCAC6BE6}" type="presParOf" srcId="{B33C4A73-1B35-4AA7-A464-AC4D5318F9AD}" destId="{9EDFE269-54FC-441C-AE2E-E10F4EFD5D43}" srcOrd="0" destOrd="0" presId="urn:microsoft.com/office/officeart/2005/8/layout/bProcess4"/>
    <dgm:cxn modelId="{9AE31E58-9920-47AC-A2CA-19383CB54D63}" type="presParOf" srcId="{B33C4A73-1B35-4AA7-A464-AC4D5318F9AD}" destId="{875A51D6-6CB8-4841-9242-E089829999CD}" srcOrd="1" destOrd="0" presId="urn:microsoft.com/office/officeart/2005/8/layout/bProcess4"/>
    <dgm:cxn modelId="{3D5EC398-0978-4B07-ACA5-0231598919A0}" type="presParOf" srcId="{C1FB5715-7A99-4341-8EBA-ADA40DD01D09}" destId="{195624E4-C769-4D90-96B3-422CCFBED978}" srcOrd="1" destOrd="0" presId="urn:microsoft.com/office/officeart/2005/8/layout/bProcess4"/>
    <dgm:cxn modelId="{64F6B415-33B4-4D4B-9D3F-8B594A9D1A1A}" type="presParOf" srcId="{C1FB5715-7A99-4341-8EBA-ADA40DD01D09}" destId="{6F3C03A6-9766-4ABF-81DE-77AAD8FD7E7F}" srcOrd="2" destOrd="0" presId="urn:microsoft.com/office/officeart/2005/8/layout/bProcess4"/>
    <dgm:cxn modelId="{42D3FB5E-F075-4B8A-9802-DB44D01776F0}" type="presParOf" srcId="{6F3C03A6-9766-4ABF-81DE-77AAD8FD7E7F}" destId="{ED16AD2B-E37B-4C99-84C5-6B603EDBAEC1}" srcOrd="0" destOrd="0" presId="urn:microsoft.com/office/officeart/2005/8/layout/bProcess4"/>
    <dgm:cxn modelId="{6E8A4F40-29C1-4C3B-B873-2F7A2146CA9E}" type="presParOf" srcId="{6F3C03A6-9766-4ABF-81DE-77AAD8FD7E7F}" destId="{E0DFF95E-F633-4EC0-AD88-848B85917C78}" srcOrd="1" destOrd="0" presId="urn:microsoft.com/office/officeart/2005/8/layout/bProcess4"/>
    <dgm:cxn modelId="{4F223454-16C6-454D-8BEC-EAC91BD8A2D7}" type="presParOf" srcId="{C1FB5715-7A99-4341-8EBA-ADA40DD01D09}" destId="{AB15FDE8-E075-44E6-AD0F-1B0021C0A16C}" srcOrd="3" destOrd="0" presId="urn:microsoft.com/office/officeart/2005/8/layout/bProcess4"/>
    <dgm:cxn modelId="{F2AB6E87-F0CA-4169-90C2-26E808F11F8E}" type="presParOf" srcId="{C1FB5715-7A99-4341-8EBA-ADA40DD01D09}" destId="{566A272A-C106-4C52-BC25-0D50B4853B74}" srcOrd="4" destOrd="0" presId="urn:microsoft.com/office/officeart/2005/8/layout/bProcess4"/>
    <dgm:cxn modelId="{BEA2EDA0-A508-42CB-B37D-DD33907AC723}" type="presParOf" srcId="{566A272A-C106-4C52-BC25-0D50B4853B74}" destId="{5D45C349-DA7F-48EA-96C9-201F2AE9CE77}" srcOrd="0" destOrd="0" presId="urn:microsoft.com/office/officeart/2005/8/layout/bProcess4"/>
    <dgm:cxn modelId="{E54E62D3-F2AB-4C0C-8720-4FEF3237C65D}" type="presParOf" srcId="{566A272A-C106-4C52-BC25-0D50B4853B74}" destId="{0B07B70B-E7D0-486D-A98C-3B7519F16485}" srcOrd="1" destOrd="0" presId="urn:microsoft.com/office/officeart/2005/8/layout/bProcess4"/>
    <dgm:cxn modelId="{B70E0DD8-4F18-4DED-907F-8E5A6ED72237}" type="presParOf" srcId="{C1FB5715-7A99-4341-8EBA-ADA40DD01D09}" destId="{193F5DD6-D1B1-448B-9956-20A59D227766}" srcOrd="5" destOrd="0" presId="urn:microsoft.com/office/officeart/2005/8/layout/bProcess4"/>
    <dgm:cxn modelId="{C22966A7-9F10-4A98-9FB7-E987DA01C82B}" type="presParOf" srcId="{C1FB5715-7A99-4341-8EBA-ADA40DD01D09}" destId="{F35672CA-2909-4C47-AEAD-82A54F7291CA}" srcOrd="6" destOrd="0" presId="urn:microsoft.com/office/officeart/2005/8/layout/bProcess4"/>
    <dgm:cxn modelId="{0338D96A-7F5F-4F97-9840-60AE1EB93E4C}" type="presParOf" srcId="{F35672CA-2909-4C47-AEAD-82A54F7291CA}" destId="{90E6D026-D398-4852-98ED-7246A580B690}" srcOrd="0" destOrd="0" presId="urn:microsoft.com/office/officeart/2005/8/layout/bProcess4"/>
    <dgm:cxn modelId="{BE4F46C1-1792-4017-97D8-C7B05317F8F4}" type="presParOf" srcId="{F35672CA-2909-4C47-AEAD-82A54F7291CA}" destId="{B43C9F35-A176-4246-961A-A32BCD74573F}" srcOrd="1" destOrd="0" presId="urn:microsoft.com/office/officeart/2005/8/layout/bProcess4"/>
    <dgm:cxn modelId="{B875EED2-D26A-4459-9E4C-F74DE81E7A1B}" type="presParOf" srcId="{C1FB5715-7A99-4341-8EBA-ADA40DD01D09}" destId="{F9611FA4-12A6-47F0-973A-F0BB2F321A5C}" srcOrd="7" destOrd="0" presId="urn:microsoft.com/office/officeart/2005/8/layout/bProcess4"/>
    <dgm:cxn modelId="{1CF00FE9-17C6-44BE-9DD9-EB2497A4136B}" type="presParOf" srcId="{C1FB5715-7A99-4341-8EBA-ADA40DD01D09}" destId="{D487F5F4-72F0-4424-B8AA-FAED65E2F957}" srcOrd="8" destOrd="0" presId="urn:microsoft.com/office/officeart/2005/8/layout/bProcess4"/>
    <dgm:cxn modelId="{B62B911E-53EB-4838-A754-411EEB14C6F8}" type="presParOf" srcId="{D487F5F4-72F0-4424-B8AA-FAED65E2F957}" destId="{1CF577B2-5966-4BDE-9858-C5D1952D4D07}" srcOrd="0" destOrd="0" presId="urn:microsoft.com/office/officeart/2005/8/layout/bProcess4"/>
    <dgm:cxn modelId="{EA210CC3-A124-41D4-9D41-AF3B046B61BD}" type="presParOf" srcId="{D487F5F4-72F0-4424-B8AA-FAED65E2F957}" destId="{5CBB3783-FE24-442E-AFE7-50A3F745607A}" srcOrd="1" destOrd="0" presId="urn:microsoft.com/office/officeart/2005/8/layout/bProcess4"/>
    <dgm:cxn modelId="{7E0BC8D0-2231-43A4-B13B-359C930A365E}" type="presParOf" srcId="{C1FB5715-7A99-4341-8EBA-ADA40DD01D09}" destId="{C0DC29E4-E3B4-4072-8EA6-9AF07A4020B0}" srcOrd="9" destOrd="0" presId="urn:microsoft.com/office/officeart/2005/8/layout/bProcess4"/>
    <dgm:cxn modelId="{8D359191-A0F7-4D68-A0CB-034401F75573}" type="presParOf" srcId="{C1FB5715-7A99-4341-8EBA-ADA40DD01D09}" destId="{AF6D747C-3996-4C73-A41F-353D6DDE0B2C}" srcOrd="10" destOrd="0" presId="urn:microsoft.com/office/officeart/2005/8/layout/bProcess4"/>
    <dgm:cxn modelId="{9C324792-FF5D-4A9D-BFA1-68B6DFF90CE8}" type="presParOf" srcId="{AF6D747C-3996-4C73-A41F-353D6DDE0B2C}" destId="{6ABA194B-CB85-4E4E-82A1-2850CCB27C5C}" srcOrd="0" destOrd="0" presId="urn:microsoft.com/office/officeart/2005/8/layout/bProcess4"/>
    <dgm:cxn modelId="{2ED7C6BC-6E75-46A4-BD22-CB53E46A60D1}" type="presParOf" srcId="{AF6D747C-3996-4C73-A41F-353D6DDE0B2C}" destId="{05C835FD-C98E-4DCA-A89D-B85F61BB5903}" srcOrd="1" destOrd="0" presId="urn:microsoft.com/office/officeart/2005/8/layout/bProcess4"/>
    <dgm:cxn modelId="{6A92890F-2E11-4FBC-A82D-CEEEB9314A2C}" type="presParOf" srcId="{C1FB5715-7A99-4341-8EBA-ADA40DD01D09}" destId="{D6F27C88-343A-482C-956F-E2E2CF924C1B}" srcOrd="11" destOrd="0" presId="urn:microsoft.com/office/officeart/2005/8/layout/bProcess4"/>
    <dgm:cxn modelId="{84A65499-77A8-4DB6-84B7-9DD2A693292D}" type="presParOf" srcId="{C1FB5715-7A99-4341-8EBA-ADA40DD01D09}" destId="{46E36476-6B7C-44AD-BFEC-3341900290BB}" srcOrd="12" destOrd="0" presId="urn:microsoft.com/office/officeart/2005/8/layout/bProcess4"/>
    <dgm:cxn modelId="{7855E779-27DA-48E3-BA69-A967D3A50125}" type="presParOf" srcId="{46E36476-6B7C-44AD-BFEC-3341900290BB}" destId="{8349887B-406C-40B6-839B-EB340B0F9909}" srcOrd="0" destOrd="0" presId="urn:microsoft.com/office/officeart/2005/8/layout/bProcess4"/>
    <dgm:cxn modelId="{645AA508-49DC-4076-83D1-3D777E82D280}" type="presParOf" srcId="{46E36476-6B7C-44AD-BFEC-3341900290BB}" destId="{710448A4-B773-4B94-B081-67E24C5C5C5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DF65C-D8DE-4103-8EC8-6CA16B40C343}">
      <dsp:nvSpPr>
        <dsp:cNvPr id="0" name=""/>
        <dsp:cNvSpPr/>
      </dsp:nvSpPr>
      <dsp:spPr>
        <a:xfrm>
          <a:off x="845842" y="140445"/>
          <a:ext cx="2880313" cy="59261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uk-UA" sz="1500" kern="1200" noProof="0" dirty="0">
              <a:latin typeface="Times New Roman" panose="02020603050405020304" pitchFamily="18" charset="0"/>
              <a:cs typeface="Times New Roman" panose="02020603050405020304" pitchFamily="18" charset="0"/>
            </a:rPr>
            <a:t>Дамо характеристики стилів керівництва по Херсі-Бланшару</a:t>
          </a:r>
          <a:r>
            <a:rPr lang="ru-RU" sz="1500" kern="1200" dirty="0">
              <a:latin typeface="Times New Roman" panose="02020603050405020304" pitchFamily="18" charset="0"/>
              <a:cs typeface="Times New Roman" panose="02020603050405020304" pitchFamily="18" charset="0"/>
            </a:rPr>
            <a:t>.</a:t>
          </a:r>
        </a:p>
      </dsp:txBody>
      <dsp:txXfrm>
        <a:off x="874771" y="169374"/>
        <a:ext cx="2822455" cy="534759"/>
      </dsp:txXfrm>
    </dsp:sp>
    <dsp:sp modelId="{E55593D4-0020-4889-A9FD-C179C5B940BC}">
      <dsp:nvSpPr>
        <dsp:cNvPr id="0" name=""/>
        <dsp:cNvSpPr/>
      </dsp:nvSpPr>
      <dsp:spPr>
        <a:xfrm>
          <a:off x="0" y="813702"/>
          <a:ext cx="4571999" cy="27142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uk-UA" sz="1500" b="1" kern="1200" dirty="0">
              <a:latin typeface="Times New Roman" panose="02020603050405020304" pitchFamily="18" charset="0"/>
              <a:cs typeface="Times New Roman" panose="02020603050405020304" pitchFamily="18" charset="0"/>
            </a:rPr>
            <a:t>Припис (предписание) (вказівний стиль) - </a:t>
          </a:r>
          <a:r>
            <a:rPr lang="uk-UA" sz="1500" b="0" kern="1200" dirty="0">
              <a:latin typeface="Times New Roman" panose="02020603050405020304" pitchFamily="18" charset="0"/>
              <a:cs typeface="Times New Roman" panose="02020603050405020304" pitchFamily="18" charset="0"/>
            </a:rPr>
            <a:t>керівник точно ставить завдання перед підлеглим, при цьому йому не важливо, наскільки його погляди поділяються в колективі, він не приймає пропозиції підлеглих і не пояснює їм процесів, що відбуваються відповідно до чітко визначених інструкцій, суворо контролюється. керівником; заохочується чітке дотримання інструкцій та чітке виконання. завдання.</a:t>
          </a:r>
          <a:endParaRPr lang="ru-RU" sz="1500" b="0" kern="1200" dirty="0">
            <a:latin typeface="Times New Roman" panose="02020603050405020304" pitchFamily="18" charset="0"/>
            <a:cs typeface="Times New Roman" panose="02020603050405020304" pitchFamily="18" charset="0"/>
          </a:endParaRPr>
        </a:p>
      </dsp:txBody>
      <dsp:txXfrm>
        <a:off x="132499" y="946201"/>
        <a:ext cx="4307001" cy="2449262"/>
      </dsp:txXfrm>
    </dsp:sp>
    <dsp:sp modelId="{D4162FFB-AA24-4F53-B8C2-4723F297DA35}">
      <dsp:nvSpPr>
        <dsp:cNvPr id="0" name=""/>
        <dsp:cNvSpPr/>
      </dsp:nvSpPr>
      <dsp:spPr>
        <a:xfrm>
          <a:off x="0" y="3659025"/>
          <a:ext cx="4571999" cy="27142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uk-UA" sz="1500" b="1" kern="1200" dirty="0">
              <a:latin typeface="Times New Roman" panose="02020603050405020304" pitchFamily="18" charset="0"/>
              <a:cs typeface="Times New Roman" panose="02020603050405020304" pitchFamily="18" charset="0"/>
            </a:rPr>
            <a:t>Переконання (наставницький стиль) – </a:t>
          </a:r>
          <a:r>
            <a:rPr lang="uk-UA" sz="1500" b="0" kern="1200" dirty="0">
              <a:latin typeface="Times New Roman" panose="02020603050405020304" pitchFamily="18" charset="0"/>
              <a:cs typeface="Times New Roman" panose="02020603050405020304" pitchFamily="18" charset="0"/>
            </a:rPr>
            <a:t>керівник рекламує свою позицію та ідеї, за допомогою переконання намагається перетворити своїх співробітників на союзників. Виникають ідеї можуть обговорюватися разом із підлеглими. Ідеї ​​групи приймаються, але при цьому керівник сам контролює та спрямовує роботу.</a:t>
          </a:r>
          <a:endParaRPr lang="ru-RU" sz="1500" b="0" kern="1200" dirty="0">
            <a:latin typeface="Times New Roman" panose="02020603050405020304" pitchFamily="18" charset="0"/>
            <a:cs typeface="Times New Roman" panose="02020603050405020304" pitchFamily="18" charset="0"/>
          </a:endParaRPr>
        </a:p>
      </dsp:txBody>
      <dsp:txXfrm>
        <a:off x="132499" y="3791524"/>
        <a:ext cx="4307001" cy="2449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593D4-0020-4889-A9FD-C179C5B940BC}">
      <dsp:nvSpPr>
        <dsp:cNvPr id="0" name=""/>
        <dsp:cNvSpPr/>
      </dsp:nvSpPr>
      <dsp:spPr>
        <a:xfrm>
          <a:off x="0" y="42731"/>
          <a:ext cx="4572000" cy="314140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Співпраця (підтримуючий стиль) – </a:t>
          </a:r>
          <a:r>
            <a:rPr lang="uk-UA" sz="2000" b="0" kern="1200" dirty="0">
              <a:latin typeface="Times New Roman" panose="02020603050405020304" pitchFamily="18" charset="0"/>
              <a:cs typeface="Times New Roman" panose="02020603050405020304" pitchFamily="18" charset="0"/>
            </a:rPr>
            <a:t>керівник рівних із підлеглими бере участь у формуванні завдання. Ініціатива щодо визначення тактики та її реалізації належить групі, а завдання керівника – постійно підтримувати ініціативу та зацікавленість підлеглих, нарівні з ними брати участь у роботі і не надто контролювати.</a:t>
          </a:r>
          <a:endParaRPr lang="ru-RU" sz="2000" b="0" kern="1200" dirty="0">
            <a:latin typeface="Times New Roman" panose="02020603050405020304" pitchFamily="18" charset="0"/>
            <a:cs typeface="Times New Roman" panose="02020603050405020304" pitchFamily="18" charset="0"/>
          </a:endParaRPr>
        </a:p>
      </dsp:txBody>
      <dsp:txXfrm>
        <a:off x="153351" y="196082"/>
        <a:ext cx="4265298" cy="2834700"/>
      </dsp:txXfrm>
    </dsp:sp>
    <dsp:sp modelId="{D4162FFB-AA24-4F53-B8C2-4723F297DA35}">
      <dsp:nvSpPr>
        <dsp:cNvPr id="0" name=""/>
        <dsp:cNvSpPr/>
      </dsp:nvSpPr>
      <dsp:spPr>
        <a:xfrm>
          <a:off x="0" y="3279174"/>
          <a:ext cx="4572000" cy="314140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uk-UA" sz="2000" b="1" kern="1200" noProof="0" dirty="0">
              <a:latin typeface="Times New Roman" panose="02020603050405020304" pitchFamily="18" charset="0"/>
              <a:cs typeface="Times New Roman" panose="02020603050405020304" pitchFamily="18" charset="0"/>
            </a:rPr>
            <a:t>Делегування </a:t>
          </a:r>
          <a:r>
            <a:rPr lang="uk-UA" sz="2000" b="0" kern="1200" noProof="0" dirty="0">
              <a:latin typeface="Times New Roman" panose="02020603050405020304" pitchFamily="18" charset="0"/>
              <a:cs typeface="Times New Roman" panose="02020603050405020304" pitchFamily="18" charset="0"/>
            </a:rPr>
            <a:t>(делегуючий стиль) – керівник делегує право прийняття рішення групі (чи підлеглому), проте за необхідності готовий надати допомогу, Група самостійно визначає завдання, виробляє тактику та виконує роботу. роботи (не завжди прямо), але відповідальність за кінцевий результат лежить на ньому.</a:t>
          </a:r>
        </a:p>
      </dsp:txBody>
      <dsp:txXfrm>
        <a:off x="153351" y="3432525"/>
        <a:ext cx="4265298" cy="2834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542DC-8880-4279-8CD8-BA549C66013F}">
      <dsp:nvSpPr>
        <dsp:cNvPr id="0" name=""/>
        <dsp:cNvSpPr/>
      </dsp:nvSpPr>
      <dsp:spPr>
        <a:xfrm>
          <a:off x="0" y="59237"/>
          <a:ext cx="3304142" cy="330414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uk-UA" sz="1800" b="1" kern="1200" noProof="0" dirty="0">
              <a:latin typeface="Times New Roman" panose="02020603050405020304" pitchFamily="18" charset="0"/>
              <a:cs typeface="Times New Roman" panose="02020603050405020304" pitchFamily="18" charset="0"/>
            </a:rPr>
            <a:t>1.Ситуація </a:t>
          </a:r>
          <a:r>
            <a:rPr lang="uk-UA" sz="1800" b="0" kern="1200" noProof="0" dirty="0">
              <a:latin typeface="Times New Roman" panose="02020603050405020304" pitchFamily="18" charset="0"/>
              <a:cs typeface="Times New Roman" panose="02020603050405020304" pitchFamily="18" charset="0"/>
            </a:rPr>
            <a:t>(спокійна, стресова, невизначена). У ситуації дефіциту часу виправдано авторитарний стиль (крайній приклад – військові дії).</a:t>
          </a:r>
        </a:p>
      </dsp:txBody>
      <dsp:txXfrm>
        <a:off x="440552" y="637462"/>
        <a:ext cx="2423037" cy="1486864"/>
      </dsp:txXfrm>
    </dsp:sp>
    <dsp:sp modelId="{413D64F3-C61B-4110-89BD-954BE28B61F8}">
      <dsp:nvSpPr>
        <dsp:cNvPr id="0" name=""/>
        <dsp:cNvSpPr/>
      </dsp:nvSpPr>
      <dsp:spPr>
        <a:xfrm>
          <a:off x="648064" y="2376267"/>
          <a:ext cx="3304142" cy="330414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ts val="0"/>
            </a:spcAft>
            <a:buNone/>
          </a:pPr>
          <a:r>
            <a:rPr lang="uk-UA" sz="1600" b="1" kern="1200" noProof="0" dirty="0">
              <a:latin typeface="Times New Roman" panose="02020603050405020304" pitchFamily="18" charset="0"/>
              <a:cs typeface="Times New Roman" panose="02020603050405020304" pitchFamily="18" charset="0"/>
            </a:rPr>
            <a:t>2. Завдання </a:t>
          </a:r>
          <a:r>
            <a:rPr lang="uk-UA" sz="1600" b="0" kern="1200" noProof="0" dirty="0">
              <a:latin typeface="Times New Roman" panose="02020603050405020304" pitchFamily="18" charset="0"/>
              <a:cs typeface="Times New Roman" panose="02020603050405020304" pitchFamily="18" charset="0"/>
            </a:rPr>
            <a:t>(наскільки чітко структуроване). До вирішення складних проблем необхідно залучати експертів, організовувати дискусії, і тут потрібен демократичний стиль.</a:t>
          </a:r>
        </a:p>
      </dsp:txBody>
      <dsp:txXfrm>
        <a:off x="1658581" y="3229837"/>
        <a:ext cx="1982485" cy="1817278"/>
      </dsp:txXfrm>
    </dsp:sp>
    <dsp:sp modelId="{487ABE7A-4AE9-4D87-97F5-9F77A767D0AA}">
      <dsp:nvSpPr>
        <dsp:cNvPr id="0" name=""/>
        <dsp:cNvSpPr/>
      </dsp:nvSpPr>
      <dsp:spPr>
        <a:xfrm>
          <a:off x="3096346" y="53125"/>
          <a:ext cx="3898557" cy="370982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711200" rtl="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3.Група </a:t>
          </a:r>
          <a:r>
            <a:rPr lang="uk-UA" sz="1600" b="0" kern="1200" noProof="0" dirty="0">
              <a:latin typeface="Times New Roman" panose="02020603050405020304" pitchFamily="18" charset="0"/>
              <a:cs typeface="Times New Roman" panose="02020603050405020304" pitchFamily="18" charset="0"/>
            </a:rPr>
            <a:t>(її особливості за статтю, віком, часом існування). Для згуртованого колективу, зацікавленого у вирішенні завдання, адекватний демократичний стиль; у творчих колективах та при вирішенні творчих завдань – ліберальний стиль (ситуації типу мозкового штурму тощо).</a:t>
          </a:r>
        </a:p>
      </dsp:txBody>
      <dsp:txXfrm>
        <a:off x="3463460" y="1011496"/>
        <a:ext cx="2339134" cy="20404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F0CF2-9CA8-4B8A-B71C-E9F6F7BEEEC8}">
      <dsp:nvSpPr>
        <dsp:cNvPr id="0" name=""/>
        <dsp:cNvSpPr/>
      </dsp:nvSpPr>
      <dsp:spPr>
        <a:xfrm>
          <a:off x="0" y="0"/>
          <a:ext cx="8208912" cy="1048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uk-UA" sz="1400" kern="1200" noProof="0" dirty="0">
              <a:latin typeface="Times New Roman" panose="02020603050405020304" pitchFamily="18" charset="0"/>
              <a:cs typeface="Times New Roman" panose="02020603050405020304" pitchFamily="18" charset="0"/>
            </a:rPr>
            <a:t>С1: Директивний стиль або Лідерство шляхом наказу (Припис). Висока орієнтація завдання і низька — людей. Лідер дає конкретні вказівки та стежить за виконанням завдань. Основний спосіб лідерства - жорстка постановка цілей та накази.</a:t>
          </a:r>
        </a:p>
      </dsp:txBody>
      <dsp:txXfrm>
        <a:off x="51175" y="51175"/>
        <a:ext cx="8106562" cy="945970"/>
      </dsp:txXfrm>
    </dsp:sp>
    <dsp:sp modelId="{1E766A1B-C44A-4085-9F76-5059DA1E1131}">
      <dsp:nvSpPr>
        <dsp:cNvPr id="0" name=""/>
        <dsp:cNvSpPr/>
      </dsp:nvSpPr>
      <dsp:spPr>
        <a:xfrm>
          <a:off x="0" y="1224659"/>
          <a:ext cx="8208912" cy="1048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uk-UA" sz="1400" kern="1200" noProof="0" dirty="0">
              <a:latin typeface="Times New Roman" panose="02020603050405020304" pitchFamily="18" charset="0"/>
              <a:cs typeface="Times New Roman" panose="02020603050405020304" pitchFamily="18" charset="0"/>
            </a:rPr>
            <a:t>С 2 - Наставницький стиль, або Лідерство шляхом продажу ідей (Переконання) - поєднання високої орієнтованості на завдання та на людей. Керівник продовжує давати вказівки та слідкувати за виконанням завдань, але при цьому пояснює прийняті рішення підлеглому, пропонує висловлювати свої ідеї та пропозиції.</a:t>
          </a:r>
        </a:p>
      </dsp:txBody>
      <dsp:txXfrm>
        <a:off x="51175" y="1275834"/>
        <a:ext cx="8106562" cy="945970"/>
      </dsp:txXfrm>
    </dsp:sp>
    <dsp:sp modelId="{07AA636A-38BD-49D7-AD0D-2FB11B75595F}">
      <dsp:nvSpPr>
        <dsp:cNvPr id="0" name=""/>
        <dsp:cNvSpPr/>
      </dsp:nvSpPr>
      <dsp:spPr>
        <a:xfrm>
          <a:off x="0" y="2434259"/>
          <a:ext cx="8208912" cy="1048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С 3 - Підтримуючий стиль, або Лідерство шляхом участі в організації процесу роботи (Співпраця) - висока орієнтація на людей і низька - завдання. Лідер лише підтримує підлеглих, він бере участь у прийнятті рішень та допомагає, але більшою мірою рішення приймають самі співробітники (підлеглі).</a:t>
          </a:r>
          <a:endParaRPr lang="ru-RU" sz="1400" kern="1200" dirty="0">
            <a:latin typeface="Times New Roman" panose="02020603050405020304" pitchFamily="18" charset="0"/>
            <a:cs typeface="Times New Roman" panose="02020603050405020304" pitchFamily="18" charset="0"/>
          </a:endParaRPr>
        </a:p>
      </dsp:txBody>
      <dsp:txXfrm>
        <a:off x="51175" y="2485434"/>
        <a:ext cx="8106562" cy="945970"/>
      </dsp:txXfrm>
    </dsp:sp>
    <dsp:sp modelId="{B28DFF0C-9329-4585-BB1F-71D6E460E582}">
      <dsp:nvSpPr>
        <dsp:cNvPr id="0" name=""/>
        <dsp:cNvSpPr/>
      </dsp:nvSpPr>
      <dsp:spPr>
        <a:xfrm>
          <a:off x="0" y="3643860"/>
          <a:ext cx="8208912" cy="10483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С 4 - Делегуючий стиль, або Лідерство шляхом делегування (Делегування) - низька орієнтація і на людей, і завдання. Лідер керує через делегування, малою мірою орієнтуючись і на людей, і на завдання, тобто передає співробітникам право приймати рішення та відповідальність за виконання роботи</a:t>
          </a:r>
          <a:endParaRPr lang="ru-RU" sz="1400" kern="1200" dirty="0">
            <a:latin typeface="Times New Roman" panose="02020603050405020304" pitchFamily="18" charset="0"/>
            <a:cs typeface="Times New Roman" panose="02020603050405020304" pitchFamily="18" charset="0"/>
          </a:endParaRPr>
        </a:p>
      </dsp:txBody>
      <dsp:txXfrm>
        <a:off x="51175" y="3695035"/>
        <a:ext cx="8106562" cy="945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94222-4462-4838-A63C-B20AAD18B052}">
      <dsp:nvSpPr>
        <dsp:cNvPr id="0" name=""/>
        <dsp:cNvSpPr/>
      </dsp:nvSpPr>
      <dsp:spPr>
        <a:xfrm>
          <a:off x="0" y="135147"/>
          <a:ext cx="8424936" cy="1216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Р 1 - "Не здатний, але налаштований". Професіоналізм: Тільки базові знання та навички. Мотивація: Висока. Багато ентузіазму. Співробітник, що знаходиться на цьому рівні, високо мотивований, демонструє багато ентузіазму, але володіє лише базовими знаннями та навичками. Наприклад, випускник ВНЗ. Образно кажучи, це новачок-ентузіаст.</a:t>
          </a:r>
          <a:endParaRPr lang="ru-RU" sz="1400" kern="1200" dirty="0">
            <a:latin typeface="Times New Roman" panose="02020603050405020304" pitchFamily="18" charset="0"/>
            <a:cs typeface="Times New Roman" panose="02020603050405020304" pitchFamily="18" charset="0"/>
          </a:endParaRPr>
        </a:p>
      </dsp:txBody>
      <dsp:txXfrm>
        <a:off x="59399" y="194546"/>
        <a:ext cx="8306138" cy="1098002"/>
      </dsp:txXfrm>
    </dsp:sp>
    <dsp:sp modelId="{650D18CD-64E7-4CE2-BCD2-6090D3C062D1}">
      <dsp:nvSpPr>
        <dsp:cNvPr id="0" name=""/>
        <dsp:cNvSpPr/>
      </dsp:nvSpPr>
      <dsp:spPr>
        <a:xfrm>
          <a:off x="0" y="1539147"/>
          <a:ext cx="8424936" cy="1216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Р 2 - "Не здатний і не налаштований". Професіоналізм: Є певні знання та навички. Мотивація: Не мотивований з тієї чи іншої причини. Наприклад, дізнався багато складних робочих ситуацій, перестав романтизувати професію, не виправдалися очікування від роботи чи керівник не відреагував на ідеї та потреби. Тобто такий співробітник із якоїсь причини демотивований.</a:t>
          </a:r>
          <a:endParaRPr lang="ru-RU" sz="1400" kern="1200" dirty="0">
            <a:latin typeface="Times New Roman" panose="02020603050405020304" pitchFamily="18" charset="0"/>
            <a:cs typeface="Times New Roman" panose="02020603050405020304" pitchFamily="18" charset="0"/>
          </a:endParaRPr>
        </a:p>
      </dsp:txBody>
      <dsp:txXfrm>
        <a:off x="59399" y="1598546"/>
        <a:ext cx="8306138" cy="1098002"/>
      </dsp:txXfrm>
    </dsp:sp>
    <dsp:sp modelId="{7C0B5689-003C-4C4B-A73C-EB59E186BC2E}">
      <dsp:nvSpPr>
        <dsp:cNvPr id="0" name=""/>
        <dsp:cNvSpPr/>
      </dsp:nvSpPr>
      <dsp:spPr>
        <a:xfrm>
          <a:off x="0" y="2943147"/>
          <a:ext cx="8424936" cy="1216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Р 3 - «Здатний, але не налаштований». Професіоналізм: Багато професійних знань та розвинені навички. Мотивація: Оскільки професіоналізм виріс, то ентузіазм до роботи періодично з'являється, але за невдач так само швидко і гасне. Впевненість у собі непостійна, тому непостійна і мотивація.</a:t>
          </a:r>
          <a:endParaRPr lang="ru-RU" sz="1400" kern="1200" dirty="0">
            <a:latin typeface="Times New Roman" panose="02020603050405020304" pitchFamily="18" charset="0"/>
            <a:cs typeface="Times New Roman" panose="02020603050405020304" pitchFamily="18" charset="0"/>
          </a:endParaRPr>
        </a:p>
      </dsp:txBody>
      <dsp:txXfrm>
        <a:off x="59399" y="3002546"/>
        <a:ext cx="8306138" cy="1098002"/>
      </dsp:txXfrm>
    </dsp:sp>
    <dsp:sp modelId="{C770C543-BC31-4692-8D72-E7DE59EF8D5A}">
      <dsp:nvSpPr>
        <dsp:cNvPr id="0" name=""/>
        <dsp:cNvSpPr/>
      </dsp:nvSpPr>
      <dsp:spPr>
        <a:xfrm>
          <a:off x="0" y="4347147"/>
          <a:ext cx="8424936" cy="1216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Р 4 - «Здатний і налаштований». Професіоналізм: Майстерній рівень навичок. </a:t>
          </a:r>
          <a:r>
            <a:rPr lang="uk-UA" sz="1400" kern="1200">
              <a:latin typeface="Times New Roman" panose="02020603050405020304" pitchFamily="18" charset="0"/>
              <a:cs typeface="Times New Roman" panose="02020603050405020304" pitchFamily="18" charset="0"/>
            </a:rPr>
            <a:t>Мотивація: </a:t>
          </a:r>
          <a:r>
            <a:rPr lang="uk-UA" sz="1400" kern="1200" dirty="0">
              <a:latin typeface="Times New Roman" panose="02020603050405020304" pitchFamily="18" charset="0"/>
              <a:cs typeface="Times New Roman" panose="02020603050405020304" pitchFamily="18" charset="0"/>
            </a:rPr>
            <a:t>Відточені навички надають впевненості у собі. Звідси висока міра мотивації. Може ділитися досвідом та розвивати інших співробітників</a:t>
          </a:r>
          <a:endParaRPr lang="ru-RU" sz="1400" kern="1200" dirty="0">
            <a:latin typeface="Times New Roman" panose="02020603050405020304" pitchFamily="18" charset="0"/>
            <a:cs typeface="Times New Roman" panose="02020603050405020304" pitchFamily="18" charset="0"/>
          </a:endParaRPr>
        </a:p>
      </dsp:txBody>
      <dsp:txXfrm>
        <a:off x="59399" y="4406546"/>
        <a:ext cx="8306138"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624E4-C769-4D90-96B3-422CCFBED978}">
      <dsp:nvSpPr>
        <dsp:cNvPr id="0" name=""/>
        <dsp:cNvSpPr/>
      </dsp:nvSpPr>
      <dsp:spPr>
        <a:xfrm rot="5400000">
          <a:off x="79470" y="967271"/>
          <a:ext cx="1386239" cy="167224"/>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75A51D6-6CB8-4841-9242-E089829999CD}">
      <dsp:nvSpPr>
        <dsp:cNvPr id="0" name=""/>
        <dsp:cNvSpPr/>
      </dsp:nvSpPr>
      <dsp:spPr>
        <a:xfrm>
          <a:off x="157292" y="81051"/>
          <a:ext cx="2338127" cy="1114827"/>
        </a:xfrm>
        <a:prstGeom prst="roundRect">
          <a:avLst>
            <a:gd name="adj" fmla="val 10000"/>
          </a:avLst>
        </a:prstGeom>
        <a:solidFill>
          <a:schemeClr val="accent2">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b="1" kern="1200" noProof="0" dirty="0"/>
            <a:t>1) наявність або відсутність явно кращого рішення;</a:t>
          </a:r>
        </a:p>
      </dsp:txBody>
      <dsp:txXfrm>
        <a:off x="189944" y="113703"/>
        <a:ext cx="2272823" cy="1049523"/>
      </dsp:txXfrm>
    </dsp:sp>
    <dsp:sp modelId="{AB15FDE8-E075-44E6-AD0F-1B0021C0A16C}">
      <dsp:nvSpPr>
        <dsp:cNvPr id="0" name=""/>
        <dsp:cNvSpPr/>
      </dsp:nvSpPr>
      <dsp:spPr>
        <a:xfrm rot="5400000">
          <a:off x="79470" y="2360805"/>
          <a:ext cx="1386239" cy="167224"/>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0DFF95E-F633-4EC0-AD88-848B85917C78}">
      <dsp:nvSpPr>
        <dsp:cNvPr id="0" name=""/>
        <dsp:cNvSpPr/>
      </dsp:nvSpPr>
      <dsp:spPr>
        <a:xfrm>
          <a:off x="188322" y="1474586"/>
          <a:ext cx="2276069" cy="1114827"/>
        </a:xfrm>
        <a:prstGeom prst="roundRect">
          <a:avLst>
            <a:gd name="adj" fmla="val 10000"/>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2)</a:t>
          </a:r>
          <a:r>
            <a:rPr lang="uk-UA" sz="1600" b="1" kern="1200" dirty="0"/>
            <a:t> наявність або відсутність досвіду у вирішенні подібних завдань та необхідної інформації;</a:t>
          </a:r>
          <a:endParaRPr lang="ru-RU" sz="1600" b="1" kern="1200" dirty="0"/>
        </a:p>
      </dsp:txBody>
      <dsp:txXfrm>
        <a:off x="220974" y="1507238"/>
        <a:ext cx="2210765" cy="1049523"/>
      </dsp:txXfrm>
    </dsp:sp>
    <dsp:sp modelId="{193F5DD6-D1B1-448B-9956-20A59D227766}">
      <dsp:nvSpPr>
        <dsp:cNvPr id="0" name=""/>
        <dsp:cNvSpPr/>
      </dsp:nvSpPr>
      <dsp:spPr>
        <a:xfrm>
          <a:off x="777782" y="3057572"/>
          <a:ext cx="3257258" cy="167224"/>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B07B70B-E7D0-486D-A98C-3B7519F16485}">
      <dsp:nvSpPr>
        <dsp:cNvPr id="0" name=""/>
        <dsp:cNvSpPr/>
      </dsp:nvSpPr>
      <dsp:spPr>
        <a:xfrm>
          <a:off x="3948" y="2868120"/>
          <a:ext cx="2644816" cy="1114827"/>
        </a:xfrm>
        <a:prstGeom prst="roundRect">
          <a:avLst>
            <a:gd name="adj" fmla="val 10000"/>
          </a:avLst>
        </a:prstGeom>
        <a:solidFill>
          <a:schemeClr val="accent4">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3) ступінь </a:t>
          </a:r>
          <a:r>
            <a:rPr lang="uk-UA" sz="1600" b="1" kern="1200" noProof="0" dirty="0"/>
            <a:t>структурованості проблеми (коли вдається виявити чинники, що впливають її вирішення);</a:t>
          </a:r>
        </a:p>
      </dsp:txBody>
      <dsp:txXfrm>
        <a:off x="36600" y="2900772"/>
        <a:ext cx="2579512" cy="1049523"/>
      </dsp:txXfrm>
    </dsp:sp>
    <dsp:sp modelId="{F9611FA4-12A6-47F0-973A-F0BB2F321A5C}">
      <dsp:nvSpPr>
        <dsp:cNvPr id="0" name=""/>
        <dsp:cNvSpPr/>
      </dsp:nvSpPr>
      <dsp:spPr>
        <a:xfrm rot="16200000">
          <a:off x="3347150" y="2360805"/>
          <a:ext cx="1386239" cy="167224"/>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43C9F35-A176-4246-961A-A32BCD74573F}">
      <dsp:nvSpPr>
        <dsp:cNvPr id="0" name=""/>
        <dsp:cNvSpPr/>
      </dsp:nvSpPr>
      <dsp:spPr>
        <a:xfrm>
          <a:off x="3261920" y="2868120"/>
          <a:ext cx="2664233" cy="1114827"/>
        </a:xfrm>
        <a:prstGeom prst="roundRect">
          <a:avLst>
            <a:gd name="adj" fmla="val 10000"/>
          </a:avLst>
        </a:prstGeom>
        <a:solidFill>
          <a:schemeClr val="accent5">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4) </a:t>
          </a:r>
          <a:r>
            <a:rPr lang="uk-UA" sz="1600" b="1" kern="1200" noProof="0" dirty="0"/>
            <a:t>ставлення підлеглих до впровадження рішення (чи багато залежить від відношення підлеглих);</a:t>
          </a:r>
        </a:p>
      </dsp:txBody>
      <dsp:txXfrm>
        <a:off x="3294572" y="2900772"/>
        <a:ext cx="2598929" cy="1049523"/>
      </dsp:txXfrm>
    </dsp:sp>
    <dsp:sp modelId="{C0DC29E4-E3B4-4072-8EA6-9AF07A4020B0}">
      <dsp:nvSpPr>
        <dsp:cNvPr id="0" name=""/>
        <dsp:cNvSpPr/>
      </dsp:nvSpPr>
      <dsp:spPr>
        <a:xfrm rot="16200000">
          <a:off x="3347150" y="967271"/>
          <a:ext cx="1386239" cy="167224"/>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CBB3783-FE24-442E-AFE7-50A3F745607A}">
      <dsp:nvSpPr>
        <dsp:cNvPr id="0" name=""/>
        <dsp:cNvSpPr/>
      </dsp:nvSpPr>
      <dsp:spPr>
        <a:xfrm>
          <a:off x="3331095" y="1474586"/>
          <a:ext cx="2525883" cy="1114827"/>
        </a:xfrm>
        <a:prstGeom prst="roundRect">
          <a:avLst>
            <a:gd name="adj" fmla="val 10000"/>
          </a:avLst>
        </a:prstGeom>
        <a:solidFill>
          <a:schemeClr val="accent6">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5) </a:t>
          </a:r>
          <a:r>
            <a:rPr lang="uk-UA" sz="1600" b="1" kern="1200" noProof="0" dirty="0"/>
            <a:t>прогноз поведінки підлеглих у разі одноосібного ухвалення рішення керівником;</a:t>
          </a:r>
        </a:p>
      </dsp:txBody>
      <dsp:txXfrm>
        <a:off x="3363747" y="1507238"/>
        <a:ext cx="2460579" cy="1049523"/>
      </dsp:txXfrm>
    </dsp:sp>
    <dsp:sp modelId="{D6F27C88-343A-482C-956F-E2E2CF924C1B}">
      <dsp:nvSpPr>
        <dsp:cNvPr id="0" name=""/>
        <dsp:cNvSpPr/>
      </dsp:nvSpPr>
      <dsp:spPr>
        <a:xfrm>
          <a:off x="4045089" y="270503"/>
          <a:ext cx="3248342" cy="167224"/>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5C835FD-C98E-4DCA-A89D-B85F61BB5903}">
      <dsp:nvSpPr>
        <dsp:cNvPr id="0" name=""/>
        <dsp:cNvSpPr/>
      </dsp:nvSpPr>
      <dsp:spPr>
        <a:xfrm>
          <a:off x="3366704" y="81051"/>
          <a:ext cx="2454664" cy="1114827"/>
        </a:xfrm>
        <a:prstGeom prst="roundRect">
          <a:avLst>
            <a:gd name="adj" fmla="val 10000"/>
          </a:avLst>
        </a:prstGeom>
        <a:solidFill>
          <a:schemeClr val="accent2">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6)</a:t>
          </a:r>
          <a:r>
            <a:rPr lang="uk-UA" sz="1600" b="1" kern="1200" dirty="0"/>
            <a:t> ступінь поділу підлеглими цілей організації та чи мотивують їх ці цілі;</a:t>
          </a:r>
          <a:endParaRPr lang="ru-RU" sz="1600" b="1" kern="1200" dirty="0"/>
        </a:p>
      </dsp:txBody>
      <dsp:txXfrm>
        <a:off x="3399356" y="113703"/>
        <a:ext cx="2389360" cy="1049523"/>
      </dsp:txXfrm>
    </dsp:sp>
    <dsp:sp modelId="{710448A4-B773-4B94-B081-67E24C5C5C5B}">
      <dsp:nvSpPr>
        <dsp:cNvPr id="0" name=""/>
        <dsp:cNvSpPr/>
      </dsp:nvSpPr>
      <dsp:spPr>
        <a:xfrm>
          <a:off x="6539309" y="81051"/>
          <a:ext cx="2626087" cy="1114827"/>
        </a:xfrm>
        <a:prstGeom prst="roundRect">
          <a:avLst>
            <a:gd name="adj" fmla="val 10000"/>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7)</a:t>
          </a:r>
          <a:r>
            <a:rPr lang="uk-UA" sz="1600" b="1" kern="1200" dirty="0"/>
            <a:t> можливість розвитку конфліктної ситуації у зв'язку з обговоренням та прийняттям того чи іншого варіанта вирішення.</a:t>
          </a:r>
          <a:endParaRPr lang="ru-RU" sz="1600" b="1" kern="1200" dirty="0"/>
        </a:p>
      </dsp:txBody>
      <dsp:txXfrm>
        <a:off x="6571961" y="113703"/>
        <a:ext cx="2560783" cy="10495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3E31CFF-FE4E-449C-AAEE-3362FFC68506}" type="datetimeFigureOut">
              <a:rPr lang="ru-RU"/>
              <a:pPr>
                <a:defRPr/>
              </a:pPr>
              <a:t>01.12.2025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167546B-6229-4AAF-977D-64153562045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Образ слайда 1"/>
          <p:cNvSpPr>
            <a:spLocks noGrp="1" noRot="1" noChangeAspect="1"/>
          </p:cNvSpPr>
          <p:nvPr>
            <p:ph type="sldImg"/>
          </p:nvPr>
        </p:nvSpPr>
        <p:spPr bwMode="auto">
          <a:noFill/>
          <a:ln>
            <a:solidFill>
              <a:srgbClr val="000000"/>
            </a:solidFill>
            <a:miter lim="800000"/>
            <a:headEnd/>
            <a:tailEnd/>
          </a:ln>
        </p:spPr>
      </p:sp>
      <p:sp>
        <p:nvSpPr>
          <p:cNvPr id="5222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2253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62575B-CB9A-419B-9FE1-9E42C6345C5B}" type="slidenum">
              <a:rPr lang="ru-RU">
                <a:cs typeface="Arial" charset="0"/>
              </a:rPr>
              <a:pPr fontAlgn="base">
                <a:spcBef>
                  <a:spcPct val="0"/>
                </a:spcBef>
                <a:spcAft>
                  <a:spcPct val="0"/>
                </a:spcAft>
                <a:defRPr/>
              </a:pPr>
              <a:t>31</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Овал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571C837A-652E-4DD3-8146-656306AE209C}" type="datetimeFigureOut">
              <a:rPr lang="ru-RU"/>
              <a:pPr>
                <a:defRPr/>
              </a:pPr>
              <a:t>01.12.2025</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E0F83644-966B-43B4-B69B-DE5160D93D5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24926070-9310-4862-A50A-FC62A8E048AF}" type="datetimeFigureOut">
              <a:rPr lang="ru-RU"/>
              <a:pPr>
                <a:defRPr/>
              </a:pPr>
              <a:t>01.12.2025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D3B59331-536B-44E8-9B9A-B845A0DF1C4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EAE68AFA-F1AD-41DB-8841-FB9E86D8DB01}" type="datetimeFigureOut">
              <a:rPr lang="ru-RU"/>
              <a:pPr>
                <a:defRPr/>
              </a:pPr>
              <a:t>01.12.2025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5FA390C6-2D38-414D-88AD-29C96A355C4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9360E5D1-5222-493F-8702-45FEB195E8B9}" type="datetimeFigureOut">
              <a:rPr lang="ru-RU"/>
              <a:pPr>
                <a:defRPr/>
              </a:pPr>
              <a:t>01.12.2025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E7B7AD45-359E-4BEE-BD54-697E55FDF58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t>Образец текста</a:t>
            </a:r>
          </a:p>
        </p:txBody>
      </p:sp>
      <p:sp>
        <p:nvSpPr>
          <p:cNvPr id="8" name="Дата 3"/>
          <p:cNvSpPr>
            <a:spLocks noGrp="1"/>
          </p:cNvSpPr>
          <p:nvPr>
            <p:ph type="dt" sz="half" idx="10"/>
          </p:nvPr>
        </p:nvSpPr>
        <p:spPr/>
        <p:txBody>
          <a:bodyPr/>
          <a:lstStyle>
            <a:lvl1pPr>
              <a:defRPr/>
            </a:lvl1pPr>
            <a:extLst/>
          </a:lstStyle>
          <a:p>
            <a:pPr>
              <a:defRPr/>
            </a:pPr>
            <a:fld id="{4A4DF200-2DF1-4178-885D-4A75446244F6}" type="datetimeFigureOut">
              <a:rPr lang="ru-RU"/>
              <a:pPr>
                <a:defRPr/>
              </a:pPr>
              <a:t>01.12.2025</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D2668AA5-9B86-43C4-9E0A-B724845F296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lang="ru-RU"/>
              <a:t>Образец заголовка</a:t>
            </a:r>
            <a:endParaRPr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954DC683-AFC2-4F2C-9FEB-D1FA474588B0}" type="datetimeFigureOut">
              <a:rPr lang="ru-RU"/>
              <a:pPr>
                <a:defRPr/>
              </a:pPr>
              <a:t>01.12.2025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3683035D-7CEF-478A-949F-29EA403339D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8BD0B2A0-1102-47E5-A765-906F7F094B77}" type="datetimeFigureOut">
              <a:rPr lang="ru-RU"/>
              <a:pPr>
                <a:defRPr/>
              </a:pPr>
              <a:t>01.12.2025</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5A93599F-8089-4319-A5FE-E41742A4BDA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lang="ru-RU"/>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E2407BA0-7BD5-42D2-85FB-F0B11BC568AC}" type="datetimeFigureOut">
              <a:rPr lang="ru-RU"/>
              <a:pPr>
                <a:defRPr/>
              </a:pPr>
              <a:t>01.12.2025</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CB6BE5D4-BD68-4E2F-B157-2A8B98917AB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56F9119F-5DF9-4871-8A4E-908A7735385F}" type="datetimeFigureOut">
              <a:rPr lang="ru-RU"/>
              <a:pPr>
                <a:defRPr/>
              </a:pPr>
              <a:t>01.12.2025</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E404E42F-2892-412C-B501-2A387582B4E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18E3D525-920B-48F2-AE8C-588888E5F10F}" type="datetimeFigureOut">
              <a:rPr lang="ru-RU"/>
              <a:pPr>
                <a:defRPr/>
              </a:pPr>
              <a:t>01.12.2025</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296C754D-08C5-478A-B710-267128E2E4E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a:t>Образец текста</a:t>
            </a:r>
          </a:p>
        </p:txBody>
      </p:sp>
      <p:sp>
        <p:nvSpPr>
          <p:cNvPr id="8" name="Дата 4"/>
          <p:cNvSpPr>
            <a:spLocks noGrp="1"/>
          </p:cNvSpPr>
          <p:nvPr>
            <p:ph type="dt" sz="half" idx="10"/>
          </p:nvPr>
        </p:nvSpPr>
        <p:spPr/>
        <p:txBody>
          <a:bodyPr/>
          <a:lstStyle>
            <a:lvl1pPr>
              <a:defRPr/>
            </a:lvl1pPr>
            <a:extLst/>
          </a:lstStyle>
          <a:p>
            <a:pPr>
              <a:defRPr/>
            </a:pPr>
            <a:fld id="{9576C53C-CF23-4BEA-A86A-E68778A24D9C}" type="datetimeFigureOut">
              <a:rPr lang="ru-RU"/>
              <a:pPr>
                <a:defRPr/>
              </a:pPr>
              <a:t>01.12.2025</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8D7E2030-9D0E-497F-93AF-F41E2A9E90D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p>
            <a:r>
              <a:rPr lang="ru-RU"/>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60B802F7-AB1B-4274-801D-1E70F5BE6487}" type="datetimeFigureOut">
              <a:rPr lang="ru-RU"/>
              <a:pPr>
                <a:defRPr/>
              </a:pPr>
              <a:t>01.12.2025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3FC1FB4C-EA05-4FAA-8C1E-1D0FCFD2BBA2}"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32" r:id="rId1"/>
    <p:sldLayoutId id="2147483727" r:id="rId2"/>
    <p:sldLayoutId id="2147483733" r:id="rId3"/>
    <p:sldLayoutId id="2147483728" r:id="rId4"/>
    <p:sldLayoutId id="2147483734" r:id="rId5"/>
    <p:sldLayoutId id="2147483729" r:id="rId6"/>
    <p:sldLayoutId id="2147483735" r:id="rId7"/>
    <p:sldLayoutId id="2147483736" r:id="rId8"/>
    <p:sldLayoutId id="2147483737" r:id="rId9"/>
    <p:sldLayoutId id="2147483730" r:id="rId10"/>
    <p:sldLayoutId id="2147483731" r:id="rId11"/>
  </p:sldLayoutIdLst>
  <p:txStyles>
    <p:titleStyle>
      <a:lvl1pPr algn="l" rtl="0" eaLnBrk="0" fontAlgn="base" hangingPunct="0">
        <a:spcBef>
          <a:spcPct val="0"/>
        </a:spcBef>
        <a:spcAft>
          <a:spcPct val="0"/>
        </a:spcAft>
        <a:defRPr sz="4300" kern="1200">
          <a:solidFill>
            <a:srgbClr val="69666E"/>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66E"/>
          </a:solidFill>
          <a:latin typeface="Corbel" pitchFamily="34" charset="0"/>
        </a:defRPr>
      </a:lvl2pPr>
      <a:lvl3pPr algn="l" rtl="0" eaLnBrk="0" fontAlgn="base" hangingPunct="0">
        <a:spcBef>
          <a:spcPct val="0"/>
        </a:spcBef>
        <a:spcAft>
          <a:spcPct val="0"/>
        </a:spcAft>
        <a:defRPr sz="4300">
          <a:solidFill>
            <a:srgbClr val="69666E"/>
          </a:solidFill>
          <a:latin typeface="Corbel" pitchFamily="34" charset="0"/>
        </a:defRPr>
      </a:lvl3pPr>
      <a:lvl4pPr algn="l" rtl="0" eaLnBrk="0" fontAlgn="base" hangingPunct="0">
        <a:spcBef>
          <a:spcPct val="0"/>
        </a:spcBef>
        <a:spcAft>
          <a:spcPct val="0"/>
        </a:spcAft>
        <a:defRPr sz="4300">
          <a:solidFill>
            <a:srgbClr val="69666E"/>
          </a:solidFill>
          <a:latin typeface="Corbel" pitchFamily="34" charset="0"/>
        </a:defRPr>
      </a:lvl4pPr>
      <a:lvl5pPr algn="l" rtl="0" eaLnBrk="0" fontAlgn="base" hangingPunct="0">
        <a:spcBef>
          <a:spcPct val="0"/>
        </a:spcBef>
        <a:spcAft>
          <a:spcPct val="0"/>
        </a:spcAft>
        <a:defRPr sz="4300">
          <a:solidFill>
            <a:srgbClr val="69666E"/>
          </a:solidFill>
          <a:latin typeface="Corbel" pitchFamily="34" charset="0"/>
        </a:defRPr>
      </a:lvl5pPr>
      <a:lvl6pPr marL="457200" algn="l" rtl="0" fontAlgn="base">
        <a:spcBef>
          <a:spcPct val="0"/>
        </a:spcBef>
        <a:spcAft>
          <a:spcPct val="0"/>
        </a:spcAft>
        <a:defRPr sz="4300">
          <a:solidFill>
            <a:srgbClr val="69666E"/>
          </a:solidFill>
          <a:latin typeface="Corbel" pitchFamily="34" charset="0"/>
        </a:defRPr>
      </a:lvl6pPr>
      <a:lvl7pPr marL="914400" algn="l" rtl="0" fontAlgn="base">
        <a:spcBef>
          <a:spcPct val="0"/>
        </a:spcBef>
        <a:spcAft>
          <a:spcPct val="0"/>
        </a:spcAft>
        <a:defRPr sz="4300">
          <a:solidFill>
            <a:srgbClr val="69666E"/>
          </a:solidFill>
          <a:latin typeface="Corbel" pitchFamily="34" charset="0"/>
        </a:defRPr>
      </a:lvl7pPr>
      <a:lvl8pPr marL="1371600" algn="l" rtl="0" fontAlgn="base">
        <a:spcBef>
          <a:spcPct val="0"/>
        </a:spcBef>
        <a:spcAft>
          <a:spcPct val="0"/>
        </a:spcAft>
        <a:defRPr sz="4300">
          <a:solidFill>
            <a:srgbClr val="69666E"/>
          </a:solidFill>
          <a:latin typeface="Corbel" pitchFamily="34" charset="0"/>
        </a:defRPr>
      </a:lvl8pPr>
      <a:lvl9pPr marL="1828800" algn="l" rtl="0" fontAlgn="base">
        <a:spcBef>
          <a:spcPct val="0"/>
        </a:spcBef>
        <a:spcAft>
          <a:spcPct val="0"/>
        </a:spcAft>
        <a:defRPr sz="4300">
          <a:solidFill>
            <a:srgbClr val="69666E"/>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6BB1C9"/>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6585CF"/>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r>
              <a:rPr lang="uk-UA">
                <a:effectLst/>
                <a:latin typeface="Arial" charset="0"/>
              </a:rPr>
              <a:t>Теорії та стилі лідерства</a:t>
            </a:r>
            <a:endParaRPr lang="ru-RU">
              <a:effectLst/>
              <a:latin typeface="Arial" charset="0"/>
            </a:endParaRPr>
          </a:p>
        </p:txBody>
      </p:sp>
      <p:sp>
        <p:nvSpPr>
          <p:cNvPr id="14338" name="Rectangle 3"/>
          <p:cNvSpPr>
            <a:spLocks noGrp="1"/>
          </p:cNvSpPr>
          <p:nvPr>
            <p:ph type="body" idx="4294967295"/>
          </p:nvPr>
        </p:nvSpPr>
        <p:spPr/>
        <p:txBody>
          <a:bodyPr/>
          <a:lstStyle/>
          <a:p>
            <a:r>
              <a:rPr lang="uk-UA">
                <a:latin typeface="Arial" charset="0"/>
              </a:rPr>
              <a:t>1. Основні класичні теорії лідерства</a:t>
            </a:r>
          </a:p>
          <a:p>
            <a:pPr eaLnBrk="1" hangingPunct="1">
              <a:spcBef>
                <a:spcPct val="0"/>
              </a:spcBef>
              <a:buClrTx/>
              <a:buSzTx/>
              <a:buFontTx/>
              <a:buNone/>
            </a:pPr>
            <a:r>
              <a:rPr lang="uk-UA" b="1">
                <a:solidFill>
                  <a:srgbClr val="FF0000"/>
                </a:solidFill>
                <a:latin typeface="Arial" charset="0"/>
              </a:rPr>
              <a:t>2. Сучасні теорії лідерства (поведінкові)</a:t>
            </a:r>
          </a:p>
          <a:p>
            <a:pPr eaLnBrk="1" hangingPunct="1">
              <a:spcBef>
                <a:spcPct val="0"/>
              </a:spcBef>
              <a:buClrTx/>
              <a:buSzTx/>
              <a:buFontTx/>
              <a:buNone/>
            </a:pPr>
            <a:r>
              <a:rPr lang="uk-UA" b="1">
                <a:solidFill>
                  <a:srgbClr val="FF0000"/>
                </a:solidFill>
                <a:latin typeface="Arial" charset="0"/>
              </a:rPr>
              <a:t>3. </a:t>
            </a:r>
            <a:r>
              <a:rPr lang="ru-RU" b="1">
                <a:solidFill>
                  <a:srgbClr val="002060"/>
                </a:solidFill>
                <a:latin typeface="Arial" charset="0"/>
              </a:rPr>
              <a:t>СИТУАЦІЙНІ ТЕОРІЇ ЛІДЕРСТВА (СИТУАЦІЙНІ ТЕОРІЇ)</a:t>
            </a:r>
          </a:p>
          <a:p>
            <a:pPr eaLnBrk="1" hangingPunct="1">
              <a:spcBef>
                <a:spcPct val="0"/>
              </a:spcBef>
              <a:buClrTx/>
              <a:buSzTx/>
              <a:buFontTx/>
              <a:buNone/>
            </a:pPr>
            <a:endParaRPr lang="uk-UA" b="1">
              <a:solidFill>
                <a:srgbClr val="FF0000"/>
              </a:solidFill>
              <a:latin typeface="Arial" charset="0"/>
            </a:endParaRPr>
          </a:p>
          <a:p>
            <a:pPr eaLnBrk="1" hangingPunct="1">
              <a:spcBef>
                <a:spcPct val="0"/>
              </a:spcBef>
              <a:buClrTx/>
              <a:buSzTx/>
              <a:buFontTx/>
              <a:buNone/>
            </a:pPr>
            <a:endParaRPr lang="uk-UA" b="1">
              <a:solidFill>
                <a:srgbClr val="FF0000"/>
              </a:solidFill>
              <a:latin typeface="Arial" charset="0"/>
            </a:endParaRPr>
          </a:p>
          <a:p>
            <a:endParaRPr lang="uk-UA">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64" name="Group 12"/>
          <p:cNvGraphicFramePr>
            <a:graphicFrameLocks noGrp="1"/>
          </p:cNvGraphicFramePr>
          <p:nvPr/>
        </p:nvGraphicFramePr>
        <p:xfrm>
          <a:off x="107950" y="3789363"/>
          <a:ext cx="8928100" cy="2636520"/>
        </p:xfrm>
        <a:graphic>
          <a:graphicData uri="http://schemas.openxmlformats.org/drawingml/2006/table">
            <a:tbl>
              <a:tblPr/>
              <a:tblGrid>
                <a:gridCol w="8928100">
                  <a:extLst>
                    <a:ext uri="{9D8B030D-6E8A-4147-A177-3AD203B41FA5}">
                      <a16:colId xmlns:a16="http://schemas.microsoft.com/office/drawing/2014/main" val="20000"/>
                    </a:ext>
                  </a:extLst>
                </a:gridCol>
              </a:tblGrid>
              <a:tr h="2592388">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800" b="0" i="0" u="none" strike="noStrike" cap="none" normalizeH="0" baseline="0">
                          <a:ln>
                            <a:noFill/>
                          </a:ln>
                          <a:solidFill>
                            <a:schemeClr val="tx1"/>
                          </a:solidFill>
                          <a:effectLst/>
                          <a:latin typeface="Arial" charset="0"/>
                        </a:rPr>
                        <a:t>1.1 – «злиденне» управління або «примітивне керівництво» – керівник докладає мінімальних зусиль, достатніх лише для того, щоб зберегти організацію;</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800" b="0" i="0" u="none" strike="noStrike" cap="none" normalizeH="0" baseline="0">
                          <a:ln>
                            <a:noFill/>
                          </a:ln>
                          <a:solidFill>
                            <a:schemeClr val="tx1"/>
                          </a:solidFill>
                          <a:effectLst/>
                          <a:latin typeface="Arial" charset="0"/>
                        </a:rPr>
                        <a:t>Ця позиція характеризує такий тип керівника, який досить холодно ставиться як до своїх підлеглих, так і до процесу виробництва. Він вважає, що управлінець може завжди вдатися до допомоги стороннього експерта чи фахівця. Як правило, такого керуючого не можна назвати лідером, маяком. Він скоріше просто «охоронець свого портфеля та крісла». Але такий стан речей не може зберігатись довго. Рано чи пізно серйозні труднощі змусять переглянути стиль керівництва, або змінити самого керівника.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8" name="Group 12"/>
          <p:cNvGraphicFramePr>
            <a:graphicFrameLocks noGrp="1"/>
          </p:cNvGraphicFramePr>
          <p:nvPr/>
        </p:nvGraphicFramePr>
        <p:xfrm>
          <a:off x="0" y="3344863"/>
          <a:ext cx="9144000" cy="3429000"/>
        </p:xfrm>
        <a:graphic>
          <a:graphicData uri="http://schemas.openxmlformats.org/drawingml/2006/table">
            <a:tbl>
              <a:tblPr/>
              <a:tblGrid>
                <a:gridCol w="9144000">
                  <a:extLst>
                    <a:ext uri="{9D8B030D-6E8A-4147-A177-3AD203B41FA5}">
                      <a16:colId xmlns:a16="http://schemas.microsoft.com/office/drawing/2014/main" val="20000"/>
                    </a:ext>
                  </a:extLst>
                </a:gridCol>
              </a:tblGrid>
              <a:tr h="34290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1.9 "затишне управління", "будинок відпочинку" (соціальне керівництво) - уважне ставлення до людей, що створює приємну, дружню атмосферу в організації (атмосферу "заміського клубу"). Керівник зосереджується на добрих, теплих людських взаєминах, але мало дбає про ефективність виконання завдань. Ця позиція характеризує керівників, які приділяють особливу увагу потребам і потребам своїх підлеглих, чого не можна сказати про процес виробництва. Менеджери такого типу вважають, що основу успіху закладено у підтримці атмосфери довіри, взаєморозуміння у колективі. Такий керівник, як правило, любимо підлеглими, вони готові у скрутну хвилину підтримати свого лідера. Плинність кадрів на підприємствах з таким стилем управління дуже низька, як, втім, і кількість прогулів, а рівень задоволення дуже високий.</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На жаль, надмірна довірливість до підлеглих часто веде до прийняття половинчастих непродуманих рішень, за рахунок цього страждає виробництво. Розторопні підлеглі часто зловживають довірою керівника і навіть намагаються замінити собою м'якотілого лідера.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0B5"/>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13" name="Group 13"/>
          <p:cNvGraphicFramePr>
            <a:graphicFrameLocks noGrp="1"/>
          </p:cNvGraphicFramePr>
          <p:nvPr/>
        </p:nvGraphicFramePr>
        <p:xfrm>
          <a:off x="107950" y="3500438"/>
          <a:ext cx="8928100" cy="3313113"/>
        </p:xfrm>
        <a:graphic>
          <a:graphicData uri="http://schemas.openxmlformats.org/drawingml/2006/table">
            <a:tbl>
              <a:tblPr/>
              <a:tblGrid>
                <a:gridCol w="8928100">
                  <a:extLst>
                    <a:ext uri="{9D8B030D-6E8A-4147-A177-3AD203B41FA5}">
                      <a16:colId xmlns:a16="http://schemas.microsoft.com/office/drawing/2014/main" val="20000"/>
                    </a:ext>
                  </a:extLst>
                </a:gridCol>
              </a:tblGrid>
              <a:tr h="3313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a:ln>
                            <a:noFill/>
                          </a:ln>
                          <a:solidFill>
                            <a:schemeClr val="tx1"/>
                          </a:solidFill>
                          <a:effectLst/>
                          <a:latin typeface="Arial" charset="0"/>
                        </a:rPr>
                        <a:t>9.1 "підпорядкування керівнику", "авторитарне керівництво" - керівник забезпечує високий рівень функціонування організації, при цьому нехтуючи інтересами людей. Керівник дуже дбає про ефективність виконуваної роботи, але мало звертає уваги на моральний настрій підлеглих. Ця позиція характерна для менеджерів, які в основу ставлять турботу про виробництво і практично не здійснюють жодної соціальної діяльності. Вони вважають, що така діяльність є проявом м'якотілісті та веде до посередніх результатів. Крім того, вони вважають, що якість управлінських рішень не залежить від ступеня участі підлеглих у його ухваленні. Позитивними рисами менеджерів цього є високий рівень відповідальності, працездатності, організаторський талант, інтелект. Однак між таким керівником та його підлеглими постійно зберігається дистанція, часто відсутній прямий зв'язок та взаєморозуміння, зберігається лише задовільний рівень групової дисципліни.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ABEAC"/>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38" name="Group 14"/>
          <p:cNvGraphicFramePr>
            <a:graphicFrameLocks noGrp="1"/>
          </p:cNvGraphicFramePr>
          <p:nvPr/>
        </p:nvGraphicFramePr>
        <p:xfrm>
          <a:off x="0" y="3500438"/>
          <a:ext cx="9144000" cy="2941320"/>
        </p:xfrm>
        <a:graphic>
          <a:graphicData uri="http://schemas.openxmlformats.org/drawingml/2006/table">
            <a:tbl>
              <a:tblPr/>
              <a:tblGrid>
                <a:gridCol w="9144000">
                  <a:extLst>
                    <a:ext uri="{9D8B030D-6E8A-4147-A177-3AD203B41FA5}">
                      <a16:colId xmlns:a16="http://schemas.microsoft.com/office/drawing/2014/main" val="20000"/>
                    </a:ext>
                  </a:extLst>
                </a:gridCol>
              </a:tblGrid>
              <a:tr h="371475">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5.5 «компроміс», «організація» (виробничо-командне управління) – баланс між необхідністю виконувати роботу та підтримувати моральний стан людей на задовільному рівні. Керівник досягає прийнятної якості виконання завдань, знаходячи баланс ефективності та гарного морального настрою. Ця позиція характеризує той тип керівника, який вміло поєднує турботу про людей із турботою про виробництво. Такий менеджер вважає, що компроміс у всіх випадках найкраще рішення, він є основою для ефективного управління. Рішення повинні прийматися керівником, але обов'язково обговорюватися та коригуватися з підлеглими. Контроль за процесом прийняття рішень є хіба що компенсацією для робітників за здійсненням контролю за їх діяльністю у процесі виробництва.</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Позитивними рисами керівників такого типу є постійність, зацікавленість в успіху починань, нестандартність мислення, прогресивні погляди. Однак, на жаль, прогресивність поглядів мало поширюється безпосередньо на сам стиль управління, що не сприяє розвитку та руху вперед всього виробництва. Конкурентоспроможність фірм із таким стилем управління іноді залишає бажати кращого. Як, зрештою, і деякі сторони внутрішнього життя колективу.</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E0E9"/>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60" name="Group 12"/>
          <p:cNvGraphicFramePr>
            <a:graphicFrameLocks noGrp="1"/>
          </p:cNvGraphicFramePr>
          <p:nvPr/>
        </p:nvGraphicFramePr>
        <p:xfrm>
          <a:off x="0" y="3344863"/>
          <a:ext cx="9144000" cy="2727960"/>
        </p:xfrm>
        <a:graphic>
          <a:graphicData uri="http://schemas.openxmlformats.org/drawingml/2006/table">
            <a:tbl>
              <a:tblPr/>
              <a:tblGrid>
                <a:gridCol w="9144000">
                  <a:extLst>
                    <a:ext uri="{9D8B030D-6E8A-4147-A177-3AD203B41FA5}">
                      <a16:colId xmlns:a16="http://schemas.microsoft.com/office/drawing/2014/main" val="20000"/>
                    </a:ext>
                  </a:extLst>
                </a:gridCol>
              </a:tblGrid>
              <a:tr h="371475">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9.9 «колективне управління», «команда», «командне керівництво» – виконання роботи здійснюється відданими справі людьми, які розуміють цілі організації, що створює відносини довіри та поваги. Завдяки посиленій увазі до підлеглих та ефективності, керівник домагається того, що підлеглі свідомо долучаються до цілей організації. Це забезпечує високий моральний настрій, і високу продуктивність. Ця позиція характеризує такий тип керівника, який однаково дбайливо ставиться як до людей, так і до очолюваного ним виробництва.</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На відміну від менеджера позиції (5.5), який вважає, що запорука успіху в компромісі, цей тип управлінця не зупиняється на півдорозі. Він прагне докласти максимум зусиль як у сфері соціальної політики, і у самому виробництві. Причому найкращим способом збільшення продуктивності, підвищення якості продукції та послуг вони вважають активне залучення підлеглих у процес прийняття рішень. Це дозволяє підвищити задоволеність працею всіх працюючих та врахувати найменші нюанси, що впливають на ефективність виробництва.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DE4F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32" name="Group 16"/>
          <p:cNvGraphicFramePr>
            <a:graphicFrameLocks noGrp="1"/>
          </p:cNvGraphicFramePr>
          <p:nvPr/>
        </p:nvGraphicFramePr>
        <p:xfrm>
          <a:off x="-36513" y="0"/>
          <a:ext cx="9180513" cy="3879533"/>
        </p:xfrm>
        <a:graphic>
          <a:graphicData uri="http://schemas.openxmlformats.org/drawingml/2006/table">
            <a:tbl>
              <a:tblPr/>
              <a:tblGrid>
                <a:gridCol w="1655763">
                  <a:extLst>
                    <a:ext uri="{9D8B030D-6E8A-4147-A177-3AD203B41FA5}">
                      <a16:colId xmlns:a16="http://schemas.microsoft.com/office/drawing/2014/main" val="20000"/>
                    </a:ext>
                  </a:extLst>
                </a:gridCol>
                <a:gridCol w="7524750">
                  <a:extLst>
                    <a:ext uri="{9D8B030D-6E8A-4147-A177-3AD203B41FA5}">
                      <a16:colId xmlns:a16="http://schemas.microsoft.com/office/drawing/2014/main" val="20001"/>
                    </a:ext>
                  </a:extLst>
                </a:gridCol>
              </a:tblGrid>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a:ln>
                            <a:noFill/>
                          </a:ln>
                          <a:solidFill>
                            <a:srgbClr val="FFFFFF"/>
                          </a:solidFill>
                          <a:effectLst/>
                          <a:latin typeface="Corbel" pitchFamily="34" charset="0"/>
                          <a:cs typeface="Arial" charset="0"/>
                        </a:rPr>
                        <a:t>Назва, автор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a:ln>
                            <a:noFill/>
                          </a:ln>
                          <a:solidFill>
                            <a:srgbClr val="FFFFFF"/>
                          </a:solidFill>
                          <a:effectLst/>
                          <a:latin typeface="Arial" charset="0"/>
                          <a:cs typeface="Arial" charset="0"/>
                        </a:rPr>
                        <a:t>ЗМІСТ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extLst>
                  <a:ext uri="{0D108BD9-81ED-4DB2-BD59-A6C34878D82A}">
                    <a16:rowId xmlns:a16="http://schemas.microsoft.com/office/drawing/2014/main" val="10000"/>
                  </a:ext>
                </a:extLst>
              </a:tr>
              <a:tr h="1069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Corbel" pitchFamily="34" charset="0"/>
                          <a:cs typeface="Arial" charset="0"/>
                        </a:rPr>
                        <a:t>Ситуац</a:t>
                      </a:r>
                      <a:r>
                        <a:rPr kumimoji="0" lang="ru-RU" sz="1800" b="0" i="0" u="none" strike="noStrike" cap="none" normalizeH="0" baseline="0">
                          <a:ln>
                            <a:noFill/>
                          </a:ln>
                          <a:solidFill>
                            <a:srgbClr val="000000"/>
                          </a:solidFill>
                          <a:effectLst/>
                          <a:latin typeface="Arial" charset="0"/>
                          <a:cs typeface="Arial" charset="0"/>
                        </a:rPr>
                        <a:t>ійна</a:t>
                      </a:r>
                      <a:r>
                        <a:rPr kumimoji="0" lang="ru-RU" sz="1800" b="0" i="0" u="none" strike="noStrike" cap="none" normalizeH="0" baseline="0">
                          <a:ln>
                            <a:noFill/>
                          </a:ln>
                          <a:solidFill>
                            <a:srgbClr val="000000"/>
                          </a:solidFill>
                          <a:effectLst/>
                          <a:latin typeface="Corbel" pitchFamily="34" charset="0"/>
                          <a:cs typeface="Arial" charset="0"/>
                        </a:rPr>
                        <a:t> теор</a:t>
                      </a:r>
                      <a:r>
                        <a:rPr kumimoji="0" lang="ru-RU" sz="1800" b="0" i="0" u="none" strike="noStrike" cap="none" normalizeH="0" baseline="0">
                          <a:ln>
                            <a:noFill/>
                          </a:ln>
                          <a:solidFill>
                            <a:srgbClr val="000000"/>
                          </a:solidFill>
                          <a:effectLst/>
                          <a:latin typeface="Arial" charset="0"/>
                          <a:cs typeface="Arial" charset="0"/>
                        </a:rPr>
                        <a:t>і</a:t>
                      </a:r>
                      <a:r>
                        <a:rPr kumimoji="0" lang="ru-RU" sz="1800" b="0" i="0" u="none" strike="noStrike" cap="none" normalizeH="0" baseline="0">
                          <a:ln>
                            <a:noFill/>
                          </a:ln>
                          <a:solidFill>
                            <a:srgbClr val="000000"/>
                          </a:solidFill>
                          <a:effectLst/>
                          <a:latin typeface="Corbel" pitchFamily="34" charset="0"/>
                          <a:cs typeface="Arial" charset="0"/>
                        </a:rPr>
                        <a:t>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Corbel" pitchFamily="34" charset="0"/>
                          <a:cs typeface="Arial" charset="0"/>
                        </a:rPr>
                        <a:t>Ф. Ф</a:t>
                      </a:r>
                      <a:r>
                        <a:rPr kumimoji="0" lang="ru-RU" sz="1800" b="0" i="0" u="none" strike="noStrike" cap="none" normalizeH="0" baseline="0">
                          <a:ln>
                            <a:noFill/>
                          </a:ln>
                          <a:solidFill>
                            <a:srgbClr val="000000"/>
                          </a:solidFill>
                          <a:effectLst/>
                          <a:latin typeface="Arial" charset="0"/>
                          <a:cs typeface="Arial" charset="0"/>
                        </a:rPr>
                        <a:t>і</a:t>
                      </a:r>
                      <a:r>
                        <a:rPr kumimoji="0" lang="ru-RU" sz="1800" b="0" i="0" u="none" strike="noStrike" cap="none" normalizeH="0" baseline="0">
                          <a:ln>
                            <a:noFill/>
                          </a:ln>
                          <a:solidFill>
                            <a:srgbClr val="000000"/>
                          </a:solidFill>
                          <a:effectLst/>
                          <a:latin typeface="Corbel" pitchFamily="34" charset="0"/>
                          <a:cs typeface="Arial" charset="0"/>
                        </a:rPr>
                        <a:t>длер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cs typeface="Arial" charset="0"/>
                        </a:rPr>
                        <a:t>Ситуація, в якій керівництво може аналізуватись на основі використання трьох елементів:</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ru-RU" sz="1600" b="1" i="1" u="none" strike="noStrike" cap="none" normalizeH="0" baseline="0">
                          <a:ln>
                            <a:noFill/>
                          </a:ln>
                          <a:solidFill>
                            <a:schemeClr val="tx1"/>
                          </a:solidFill>
                          <a:effectLst/>
                          <a:latin typeface="Arial" charset="0"/>
                          <a:cs typeface="Arial" charset="0"/>
                        </a:rPr>
                        <a:t>Я</a:t>
                      </a:r>
                      <a:r>
                        <a:rPr kumimoji="0" lang="uk-UA" sz="1600" b="1" i="1" u="none" strike="noStrike" cap="none" normalizeH="0" baseline="0">
                          <a:ln>
                            <a:noFill/>
                          </a:ln>
                          <a:solidFill>
                            <a:schemeClr val="tx1"/>
                          </a:solidFill>
                          <a:effectLst/>
                          <a:latin typeface="Arial" charset="0"/>
                          <a:cs typeface="Arial" charset="0"/>
                        </a:rPr>
                        <a:t>кість взаємовідносин між керівником та підлеглими </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1" i="1" u="none" strike="noStrike" cap="none" normalizeH="0" baseline="0">
                          <a:ln>
                            <a:noFill/>
                          </a:ln>
                          <a:solidFill>
                            <a:schemeClr val="tx1"/>
                          </a:solidFill>
                          <a:effectLst/>
                          <a:latin typeface="Arial" charset="0"/>
                          <a:cs typeface="Arial" charset="0"/>
                        </a:rPr>
                        <a:t>Структура завдання</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1" i="1" u="none" strike="noStrike" cap="none" normalizeH="0" baseline="0">
                          <a:ln>
                            <a:noFill/>
                          </a:ln>
                          <a:solidFill>
                            <a:schemeClr val="tx1"/>
                          </a:solidFill>
                          <a:effectLst/>
                          <a:latin typeface="Arial" charset="0"/>
                          <a:cs typeface="Arial" charset="0"/>
                        </a:rPr>
                        <a:t>Посадова влада</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cs typeface="Arial" charset="0"/>
                        </a:rPr>
                        <a:t>Кожен із зазначених елементів розглядається як сприятливий чи несприятливий для керівника</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cs typeface="Arial" charset="0"/>
                        </a:rPr>
                        <a:t>По-перше, керівник повинен знати себе, орієнтований він виконання завдань чи взаємини.</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cs typeface="Arial" charset="0"/>
                        </a:rPr>
                        <a:t>По-друге, лідер повинен діагностувати ситуацію та визначити, сприятливі чи несприятливі відносини з підлеглими, добре чи погано структуровані завдання та яка сила його посадової влади.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extLst>
                  <a:ext uri="{0D108BD9-81ED-4DB2-BD59-A6C34878D82A}">
                    <a16:rowId xmlns:a16="http://schemas.microsoft.com/office/drawing/2014/main" val="10001"/>
                  </a:ext>
                </a:extLst>
              </a:tr>
            </a:tbl>
          </a:graphicData>
        </a:graphic>
      </p:graphicFrame>
      <p:pic>
        <p:nvPicPr>
          <p:cNvPr id="34828" name="Picture 18" descr="R1da6bf47d35d383e525ba37f0eeea801"/>
          <p:cNvPicPr>
            <a:picLocks noChangeAspect="1" noChangeArrowheads="1"/>
          </p:cNvPicPr>
          <p:nvPr/>
        </p:nvPicPr>
        <p:blipFill>
          <a:blip r:embed="rId2"/>
          <a:srcRect/>
          <a:stretch>
            <a:fillRect/>
          </a:stretch>
        </p:blipFill>
        <p:spPr bwMode="auto">
          <a:xfrm>
            <a:off x="755650" y="3910013"/>
            <a:ext cx="7723188" cy="29479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288" y="115888"/>
            <a:ext cx="8640762" cy="941387"/>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uk-UA">
                <a:solidFill>
                  <a:schemeClr val="tx1"/>
                </a:solidFill>
                <a:latin typeface="Arial" charset="0"/>
                <a:cs typeface="Arial" charset="0"/>
              </a:rPr>
              <a:t>Типологія Херсі-Бланшара розроблена та описана у книзі 1960 року «Менеджмент організаційної поведінки» американськими дослідниками поведінки людей Полом Херсі та Кеном Бланшаром</a:t>
            </a:r>
          </a:p>
        </p:txBody>
      </p:sp>
      <p:sp>
        <p:nvSpPr>
          <p:cNvPr id="5" name="Прямоугольник 4"/>
          <p:cNvSpPr/>
          <p:nvPr/>
        </p:nvSpPr>
        <p:spPr>
          <a:xfrm>
            <a:off x="251520" y="4491132"/>
            <a:ext cx="8676456" cy="120032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uk-UA" sz="1200">
                <a:solidFill>
                  <a:schemeClr val="tx1"/>
                </a:solidFill>
                <a:latin typeface="Arial" charset="0"/>
                <a:cs typeface="Arial" charset="0"/>
              </a:rPr>
              <a:t>Як інтерпретуються осі координат?</a:t>
            </a:r>
          </a:p>
          <a:p>
            <a:pPr>
              <a:defRPr/>
            </a:pPr>
            <a:r>
              <a:rPr lang="uk-UA" sz="1200">
                <a:solidFill>
                  <a:schemeClr val="tx1"/>
                </a:solidFill>
                <a:latin typeface="Arial" charset="0"/>
                <a:cs typeface="Arial" charset="0"/>
              </a:rPr>
              <a:t>Сильна орієнтація на людей (вертикальна вісь) означає, що для керівника важливим є мікроклімат у колективі (групі), наскільки співробітники зацікавлені завданням, чи отримують вони задоволення від дорученої їм роботи. Слабка орієнтація на людей, у свою чергу, не означає, що керівника взагалі не турбують потреби його підлеглих; вона означає, що в даній ситуації (при вирішенні цього завдання) керівник безпосередньо не вирішує проблеми створення сприятливого мікроклімату, його контакти з підлеглими є мінімальними.</a:t>
            </a:r>
          </a:p>
        </p:txBody>
      </p:sp>
      <p:sp>
        <p:nvSpPr>
          <p:cNvPr id="7" name="Прямоугольник 6"/>
          <p:cNvSpPr/>
          <p:nvPr/>
        </p:nvSpPr>
        <p:spPr>
          <a:xfrm>
            <a:off x="1134666" y="5792564"/>
            <a:ext cx="7704856" cy="954107"/>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defRPr/>
            </a:pPr>
            <a:r>
              <a:rPr lang="ru-RU" sz="1400" dirty="0">
                <a:latin typeface="Times New Roman" panose="02020603050405020304" pitchFamily="18" charset="0"/>
                <a:cs typeface="Times New Roman" panose="02020603050405020304" pitchFamily="18" charset="0"/>
              </a:rPr>
              <a:t>Ориентация на задачу (горизонтальная ось) означает степень структурированности задания (руководитель лишь обозначает проблему или же он четко указывает, что, как и в какие сроки должно быть сделано). Другими словами, слабая ориентация на задачу вовсе не означает, что руководителя на заботит конечный результат.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81" name="Group 17"/>
          <p:cNvGraphicFramePr>
            <a:graphicFrameLocks noGrp="1"/>
          </p:cNvGraphicFramePr>
          <p:nvPr/>
        </p:nvGraphicFramePr>
        <p:xfrm>
          <a:off x="-36513" y="0"/>
          <a:ext cx="9180513" cy="3794760"/>
        </p:xfrm>
        <a:graphic>
          <a:graphicData uri="http://schemas.openxmlformats.org/drawingml/2006/table">
            <a:tbl>
              <a:tblPr/>
              <a:tblGrid>
                <a:gridCol w="1368426">
                  <a:extLst>
                    <a:ext uri="{9D8B030D-6E8A-4147-A177-3AD203B41FA5}">
                      <a16:colId xmlns:a16="http://schemas.microsoft.com/office/drawing/2014/main" val="20000"/>
                    </a:ext>
                  </a:extLst>
                </a:gridCol>
                <a:gridCol w="7812087">
                  <a:extLst>
                    <a:ext uri="{9D8B030D-6E8A-4147-A177-3AD203B41FA5}">
                      <a16:colId xmlns:a16="http://schemas.microsoft.com/office/drawing/2014/main" val="20001"/>
                    </a:ext>
                  </a:extLst>
                </a:gridCol>
              </a:tblGrid>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Corbel" pitchFamily="34" charset="0"/>
                          <a:cs typeface="Arial" charset="0"/>
                        </a:rPr>
                        <a:t>Назва, автор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Arial" charset="0"/>
                        </a:rPr>
                        <a:t>Зміст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extLst>
                  <a:ext uri="{0D108BD9-81ED-4DB2-BD59-A6C34878D82A}">
                    <a16:rowId xmlns:a16="http://schemas.microsoft.com/office/drawing/2014/main" val="10000"/>
                  </a:ext>
                </a:extLst>
              </a:tr>
              <a:tr h="1069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a:ln>
                            <a:noFill/>
                          </a:ln>
                          <a:solidFill>
                            <a:srgbClr val="000000"/>
                          </a:solidFill>
                          <a:effectLst/>
                          <a:latin typeface="Arial" charset="0"/>
                          <a:cs typeface="Arial" charset="0"/>
                        </a:rPr>
                        <a:t>Ситуаційна теорія</a:t>
                      </a:r>
                      <a:r>
                        <a:rPr kumimoji="0" lang="uk-UA" sz="1400" b="0" i="0" u="none" strike="noStrike" cap="none" normalizeH="0" baseline="0">
                          <a:ln>
                            <a:noFill/>
                          </a:ln>
                          <a:solidFill>
                            <a:srgbClr val="000000"/>
                          </a:solidFill>
                          <a:effectLst/>
                          <a:latin typeface="Corbel" pitchFamily="34"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a:ln>
                            <a:noFill/>
                          </a:ln>
                          <a:solidFill>
                            <a:srgbClr val="000000"/>
                          </a:solidFill>
                          <a:effectLst/>
                          <a:latin typeface="Corbel" pitchFamily="34" charset="0"/>
                          <a:cs typeface="Arial" charset="0"/>
                        </a:rPr>
                        <a:t>П. Херс</a:t>
                      </a:r>
                      <a:r>
                        <a:rPr kumimoji="0" lang="uk-UA" sz="1400" b="0" i="0" u="none" strike="noStrike" cap="none" normalizeH="0" baseline="0">
                          <a:ln>
                            <a:noFill/>
                          </a:ln>
                          <a:solidFill>
                            <a:srgbClr val="000000"/>
                          </a:solidFill>
                          <a:effectLst/>
                          <a:latin typeface="Arial" charset="0"/>
                          <a:cs typeface="Arial" charset="0"/>
                        </a:rPr>
                        <a:t>і</a:t>
                      </a:r>
                      <a:r>
                        <a:rPr kumimoji="0" lang="uk-UA" sz="1400" b="0" i="0" u="none" strike="noStrike" cap="none" normalizeH="0" baseline="0">
                          <a:ln>
                            <a:noFill/>
                          </a:ln>
                          <a:solidFill>
                            <a:srgbClr val="000000"/>
                          </a:solidFill>
                          <a:effectLst/>
                          <a:latin typeface="Corbel" pitchFamily="34" charset="0"/>
                          <a:cs typeface="Arial" charset="0"/>
                        </a:rPr>
                        <a:t> </a:t>
                      </a:r>
                      <a:r>
                        <a:rPr kumimoji="0" lang="uk-UA" sz="1400" b="0" i="0" u="none" strike="noStrike" cap="none" normalizeH="0" baseline="0">
                          <a:ln>
                            <a:noFill/>
                          </a:ln>
                          <a:solidFill>
                            <a:srgbClr val="000000"/>
                          </a:solidFill>
                          <a:effectLst/>
                          <a:latin typeface="Arial" charset="0"/>
                          <a:cs typeface="Arial" charset="0"/>
                        </a:rPr>
                        <a:t>та</a:t>
                      </a:r>
                      <a:r>
                        <a:rPr kumimoji="0" lang="uk-UA" sz="1400" b="0" i="0" u="none" strike="noStrike" cap="none" normalizeH="0" baseline="0">
                          <a:ln>
                            <a:noFill/>
                          </a:ln>
                          <a:solidFill>
                            <a:srgbClr val="000000"/>
                          </a:solidFill>
                          <a:effectLst/>
                          <a:latin typeface="Corbel" pitchFamily="34"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a:ln>
                            <a:noFill/>
                          </a:ln>
                          <a:solidFill>
                            <a:srgbClr val="000000"/>
                          </a:solidFill>
                          <a:effectLst/>
                          <a:latin typeface="Corbel" pitchFamily="34" charset="0"/>
                          <a:cs typeface="Arial" charset="0"/>
                        </a:rPr>
                        <a:t>Б. Бланшара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CF3"/>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200" b="0" i="0" u="none" strike="noStrike" cap="none" normalizeH="0" baseline="0" dirty="0">
                          <a:ln>
                            <a:noFill/>
                          </a:ln>
                          <a:solidFill>
                            <a:schemeClr val="tx1"/>
                          </a:solidFill>
                          <a:effectLst/>
                          <a:latin typeface="Arial" charset="0"/>
                          <a:cs typeface="Arial" charset="0"/>
                        </a:rPr>
                        <a:t>При визначенні прийнятного стилю керівництва увага зосереджується на характеристиках співробітників, ступеня їхньої готовності до виконання завдання.</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200" b="1" i="0" u="none" strike="noStrike" cap="none" normalizeH="0" baseline="0" dirty="0">
                          <a:ln>
                            <a:noFill/>
                          </a:ln>
                          <a:solidFill>
                            <a:schemeClr val="tx1"/>
                          </a:solidFill>
                          <a:effectLst/>
                          <a:latin typeface="Arial" charset="0"/>
                          <a:cs typeface="Arial" charset="0"/>
                        </a:rPr>
                        <a:t>Делегуючий стиль</a:t>
                      </a:r>
                      <a:r>
                        <a:rPr kumimoji="0" lang="uk-UA" sz="1200" b="0" i="0" u="none" strike="noStrike" cap="none" normalizeH="0" baseline="0" dirty="0">
                          <a:ln>
                            <a:noFill/>
                          </a:ln>
                          <a:solidFill>
                            <a:schemeClr val="tx1"/>
                          </a:solidFill>
                          <a:effectLst/>
                          <a:latin typeface="Arial" charset="0"/>
                          <a:cs typeface="Arial" charset="0"/>
                        </a:rPr>
                        <a:t> відображає невеликий рівень турботи як про виробництво, так і людей. Лідер </a:t>
                      </a:r>
                      <a:r>
                        <a:rPr kumimoji="0" lang="uk-UA" sz="1200" b="0" i="0" u="none" strike="noStrike" cap="none" normalizeH="0" baseline="0" dirty="0" err="1">
                          <a:ln>
                            <a:noFill/>
                          </a:ln>
                          <a:solidFill>
                            <a:schemeClr val="tx1"/>
                          </a:solidFill>
                          <a:effectLst/>
                          <a:latin typeface="Arial" charset="0"/>
                          <a:cs typeface="Arial" charset="0"/>
                        </a:rPr>
                        <a:t>рідко</a:t>
                      </a:r>
                      <a:r>
                        <a:rPr kumimoji="0" lang="uk-UA" sz="1200" b="0" i="0" u="none" strike="noStrike" cap="none" normalizeH="0" baseline="0" dirty="0">
                          <a:ln>
                            <a:noFill/>
                          </a:ln>
                          <a:solidFill>
                            <a:schemeClr val="tx1"/>
                          </a:solidFill>
                          <a:effectLst/>
                          <a:latin typeface="Arial" charset="0"/>
                          <a:cs typeface="Arial" charset="0"/>
                        </a:rPr>
                        <a:t> віддає розпорядження та надає слабку підтримку співробітникам, покладає відповідальність за рішення та їх виконання на підлеглих.</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200" b="0" i="0" u="none" strike="noStrike" cap="none" normalizeH="0" baseline="0" dirty="0">
                          <a:ln>
                            <a:noFill/>
                          </a:ln>
                          <a:solidFill>
                            <a:schemeClr val="tx1"/>
                          </a:solidFill>
                          <a:effectLst/>
                          <a:latin typeface="Arial" charset="0"/>
                          <a:cs typeface="Arial" charset="0"/>
                        </a:rPr>
                        <a:t>  Ця ситуаційна модель легше розуміння, ніж модель </a:t>
                      </a:r>
                      <a:r>
                        <a:rPr kumimoji="0" lang="uk-UA" sz="1200" b="0" i="0" u="none" strike="noStrike" cap="none" normalizeH="0" baseline="0" dirty="0" err="1">
                          <a:ln>
                            <a:noFill/>
                          </a:ln>
                          <a:solidFill>
                            <a:schemeClr val="tx1"/>
                          </a:solidFill>
                          <a:effectLst/>
                          <a:latin typeface="Arial" charset="0"/>
                          <a:cs typeface="Arial" charset="0"/>
                        </a:rPr>
                        <a:t>Фідлера</a:t>
                      </a:r>
                      <a:r>
                        <a:rPr kumimoji="0" lang="uk-UA" sz="1200" b="0" i="0" u="none" strike="noStrike" cap="none" normalizeH="0" baseline="0" dirty="0">
                          <a:ln>
                            <a:noFill/>
                          </a:ln>
                          <a:solidFill>
                            <a:schemeClr val="tx1"/>
                          </a:solidFill>
                          <a:effectLst/>
                          <a:latin typeface="Arial" charset="0"/>
                          <a:cs typeface="Arial" charset="0"/>
                        </a:rPr>
                        <a:t>, але її рамках розглядаються характеристики лише співробітників і залишаються поза увагою особливості ситуації. Керівники ретельно оцінюють рівень готовності підлеглих та вирішують, який стиль – </a:t>
                      </a:r>
                      <a:r>
                        <a:rPr kumimoji="0" lang="uk-UA" sz="1200" b="0" i="0" u="none" strike="noStrike" cap="none" normalizeH="0" baseline="0" dirty="0" err="1">
                          <a:ln>
                            <a:noFill/>
                          </a:ln>
                          <a:solidFill>
                            <a:schemeClr val="tx1"/>
                          </a:solidFill>
                          <a:effectLst/>
                          <a:latin typeface="Arial" charset="0"/>
                          <a:cs typeface="Arial" charset="0"/>
                        </a:rPr>
                        <a:t>вселяючий</a:t>
                      </a:r>
                      <a:r>
                        <a:rPr kumimoji="0" lang="uk-UA" sz="1200" b="0" i="0" u="none" strike="noStrike" cap="none" normalizeH="0" baseline="0" dirty="0">
                          <a:ln>
                            <a:noFill/>
                          </a:ln>
                          <a:solidFill>
                            <a:schemeClr val="tx1"/>
                          </a:solidFill>
                          <a:effectLst/>
                          <a:latin typeface="Arial" charset="0"/>
                          <a:cs typeface="Arial" charset="0"/>
                        </a:rPr>
                        <a:t>, переконливий, співучасті чи делегування – застосовувати.</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200" b="1" i="0" u="none" strike="noStrike" cap="none" normalizeH="0" baseline="0" dirty="0">
                          <a:ln>
                            <a:noFill/>
                          </a:ln>
                          <a:solidFill>
                            <a:schemeClr val="tx1"/>
                          </a:solidFill>
                          <a:effectLst/>
                          <a:latin typeface="Arial" charset="0"/>
                          <a:cs typeface="Arial" charset="0"/>
                        </a:rPr>
                        <a:t>Для стилю, що підтримує  (підтримуючий</a:t>
                      </a:r>
                      <a:r>
                        <a:rPr kumimoji="0" lang="uk-UA" sz="1200" b="0" i="0" u="none" strike="noStrike" cap="none" normalizeH="0" baseline="0" dirty="0">
                          <a:ln>
                            <a:noFill/>
                          </a:ln>
                          <a:solidFill>
                            <a:schemeClr val="tx1"/>
                          </a:solidFill>
                          <a:effectLst/>
                          <a:latin typeface="Arial" charset="0"/>
                          <a:cs typeface="Arial" charset="0"/>
                        </a:rPr>
                        <a:t>), </a:t>
                      </a:r>
                      <a:r>
                        <a:rPr kumimoji="0" lang="uk-UA" sz="1400" b="0" i="0" u="none" strike="noStrike" cap="none" normalizeH="0" baseline="0" dirty="0">
                          <a:ln>
                            <a:noFill/>
                          </a:ln>
                          <a:solidFill>
                            <a:schemeClr val="tx1"/>
                          </a:solidFill>
                          <a:effectLst/>
                          <a:latin typeface="Arial" charset="0"/>
                          <a:cs typeface="Arial" charset="0"/>
                        </a:rPr>
                        <a:t>характерна комбінація високого рівня турботи про людей та низького рівня турботи про виробництво.</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dirty="0">
                          <a:ln>
                            <a:noFill/>
                          </a:ln>
                          <a:solidFill>
                            <a:schemeClr val="tx1"/>
                          </a:solidFill>
                          <a:effectLst/>
                          <a:latin typeface="Arial" charset="0"/>
                          <a:cs typeface="Arial" charset="0"/>
                        </a:rPr>
                        <a:t>Лідер ділиться своїми ідеями з підлеглими і дає їм шанс та можливість брати участь у прийнятті рішень.</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uk-UA" sz="12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CF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10" name="Group 22"/>
          <p:cNvGraphicFramePr>
            <a:graphicFrameLocks noGrp="1"/>
          </p:cNvGraphicFramePr>
          <p:nvPr/>
        </p:nvGraphicFramePr>
        <p:xfrm>
          <a:off x="-36513" y="0"/>
          <a:ext cx="9180513" cy="2623820"/>
        </p:xfrm>
        <a:graphic>
          <a:graphicData uri="http://schemas.openxmlformats.org/drawingml/2006/table">
            <a:tbl>
              <a:tblPr/>
              <a:tblGrid>
                <a:gridCol w="1368426">
                  <a:extLst>
                    <a:ext uri="{9D8B030D-6E8A-4147-A177-3AD203B41FA5}">
                      <a16:colId xmlns:a16="http://schemas.microsoft.com/office/drawing/2014/main" val="20000"/>
                    </a:ext>
                  </a:extLst>
                </a:gridCol>
                <a:gridCol w="7812087">
                  <a:extLst>
                    <a:ext uri="{9D8B030D-6E8A-4147-A177-3AD203B41FA5}">
                      <a16:colId xmlns:a16="http://schemas.microsoft.com/office/drawing/2014/main" val="20001"/>
                    </a:ext>
                  </a:extLst>
                </a:gridCol>
              </a:tblGrid>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orbel" pitchFamily="34" charset="0"/>
                          <a:cs typeface="Arial" charset="0"/>
                        </a:rPr>
                        <a:t>Назва, автор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Arial" charset="0"/>
                          <a:cs typeface="Arial" charset="0"/>
                        </a:rPr>
                        <a:t>Зміст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extLst>
                  <a:ext uri="{0D108BD9-81ED-4DB2-BD59-A6C34878D82A}">
                    <a16:rowId xmlns:a16="http://schemas.microsoft.com/office/drawing/2014/main" val="10000"/>
                  </a:ext>
                </a:extLst>
              </a:tr>
              <a:tr h="190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a:ln>
                            <a:noFill/>
                          </a:ln>
                          <a:solidFill>
                            <a:srgbClr val="000000"/>
                          </a:solidFill>
                          <a:effectLst/>
                          <a:latin typeface="Arial" charset="0"/>
                          <a:cs typeface="Arial" charset="0"/>
                        </a:rPr>
                        <a:t>Ситуаційна теорія</a:t>
                      </a:r>
                      <a:r>
                        <a:rPr kumimoji="0" lang="uk-UA" sz="1400" b="0" i="0" u="none" strike="noStrike" cap="none" normalizeH="0" baseline="0">
                          <a:ln>
                            <a:noFill/>
                          </a:ln>
                          <a:solidFill>
                            <a:srgbClr val="000000"/>
                          </a:solidFill>
                          <a:effectLst/>
                          <a:latin typeface="Corbel" pitchFamily="34"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a:ln>
                            <a:noFill/>
                          </a:ln>
                          <a:solidFill>
                            <a:srgbClr val="000000"/>
                          </a:solidFill>
                          <a:effectLst/>
                          <a:latin typeface="Corbel" pitchFamily="34" charset="0"/>
                          <a:cs typeface="Arial" charset="0"/>
                        </a:rPr>
                        <a:t>П. Херс</a:t>
                      </a:r>
                      <a:r>
                        <a:rPr kumimoji="0" lang="uk-UA" sz="1400" b="0" i="0" u="none" strike="noStrike" cap="none" normalizeH="0" baseline="0">
                          <a:ln>
                            <a:noFill/>
                          </a:ln>
                          <a:solidFill>
                            <a:srgbClr val="000000"/>
                          </a:solidFill>
                          <a:effectLst/>
                          <a:latin typeface="Arial" charset="0"/>
                          <a:cs typeface="Arial" charset="0"/>
                        </a:rPr>
                        <a:t>і</a:t>
                      </a:r>
                      <a:r>
                        <a:rPr kumimoji="0" lang="uk-UA" sz="1400" b="0" i="0" u="none" strike="noStrike" cap="none" normalizeH="0" baseline="0">
                          <a:ln>
                            <a:noFill/>
                          </a:ln>
                          <a:solidFill>
                            <a:srgbClr val="000000"/>
                          </a:solidFill>
                          <a:effectLst/>
                          <a:latin typeface="Corbel" pitchFamily="34" charset="0"/>
                          <a:cs typeface="Arial" charset="0"/>
                        </a:rPr>
                        <a:t> </a:t>
                      </a:r>
                      <a:r>
                        <a:rPr kumimoji="0" lang="uk-UA" sz="1400" b="0" i="0" u="none" strike="noStrike" cap="none" normalizeH="0" baseline="0">
                          <a:ln>
                            <a:noFill/>
                          </a:ln>
                          <a:solidFill>
                            <a:srgbClr val="000000"/>
                          </a:solidFill>
                          <a:effectLst/>
                          <a:latin typeface="Arial" charset="0"/>
                          <a:cs typeface="Arial" charset="0"/>
                        </a:rPr>
                        <a:t>та</a:t>
                      </a:r>
                      <a:r>
                        <a:rPr kumimoji="0" lang="uk-UA" sz="1400" b="0" i="0" u="none" strike="noStrike" cap="none" normalizeH="0" baseline="0">
                          <a:ln>
                            <a:noFill/>
                          </a:ln>
                          <a:solidFill>
                            <a:srgbClr val="000000"/>
                          </a:solidFill>
                          <a:effectLst/>
                          <a:latin typeface="Corbel" pitchFamily="34"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a:ln>
                            <a:noFill/>
                          </a:ln>
                          <a:solidFill>
                            <a:srgbClr val="000000"/>
                          </a:solidFill>
                          <a:effectLst/>
                          <a:latin typeface="Corbel" pitchFamily="34" charset="0"/>
                          <a:cs typeface="Arial" charset="0"/>
                        </a:rPr>
                        <a:t>Б. Бланшара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1" i="0" u="none" strike="noStrike" cap="none" normalizeH="0" baseline="0">
                          <a:ln>
                            <a:noFill/>
                          </a:ln>
                          <a:solidFill>
                            <a:schemeClr val="tx1"/>
                          </a:solidFill>
                          <a:effectLst/>
                          <a:latin typeface="Arial" charset="0"/>
                          <a:cs typeface="Arial" charset="0"/>
                        </a:rPr>
                        <a:t>Для стилю співучасті (партисипативний, наставницький стиль) </a:t>
                      </a:r>
                      <a:r>
                        <a:rPr kumimoji="0" lang="uk-UA" sz="1400" b="0" i="0" u="none" strike="noStrike" cap="none" normalizeH="0" baseline="0">
                          <a:ln>
                            <a:noFill/>
                          </a:ln>
                          <a:solidFill>
                            <a:schemeClr val="tx1"/>
                          </a:solidFill>
                          <a:effectLst/>
                          <a:latin typeface="Arial" charset="0"/>
                          <a:cs typeface="Arial" charset="0"/>
                        </a:rPr>
                        <a:t>характерний високий рівень турботи і про виробництво, і про людей.</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cs typeface="Arial" charset="0"/>
                        </a:rPr>
                        <a:t>У рамках цього стилю керівник роз'яснює свої рішення підлеглим і дає їм можливість поставити запитання та усвідомити для себе, як слід виконувати завдання.</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uk-UA" sz="14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1" i="0" u="none" strike="noStrike" cap="none" normalizeH="0" baseline="0">
                          <a:ln>
                            <a:noFill/>
                          </a:ln>
                          <a:solidFill>
                            <a:schemeClr val="tx1"/>
                          </a:solidFill>
                          <a:effectLst/>
                          <a:latin typeface="Arial" charset="0"/>
                          <a:cs typeface="Arial" charset="0"/>
                        </a:rPr>
                        <a:t>Стиль, що вказує (вказуючий),</a:t>
                      </a:r>
                      <a:r>
                        <a:rPr kumimoji="0" lang="uk-UA" sz="1400" b="0" i="0" u="none" strike="noStrike" cap="none" normalizeH="0" baseline="0">
                          <a:ln>
                            <a:noFill/>
                          </a:ln>
                          <a:solidFill>
                            <a:schemeClr val="tx1"/>
                          </a:solidFill>
                          <a:effectLst/>
                          <a:latin typeface="Arial" charset="0"/>
                          <a:cs typeface="Arial" charset="0"/>
                        </a:rPr>
                        <a:t> що по суті своїй є жорстко директивним, відображає високу турботу про виробництво і низький рівень турботи про людей.</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cs typeface="Arial" charset="0"/>
                        </a:rPr>
                        <a:t>У разі керівник віддає чіткі розпорядження у тому, як мають виконуватися завдання.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991635943"/>
              </p:ext>
            </p:extLst>
          </p:nvPr>
        </p:nvGraphicFramePr>
        <p:xfrm>
          <a:off x="485007" y="194990"/>
          <a:ext cx="4571999" cy="6463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1116013" y="333375"/>
            <a:ext cx="7559675" cy="822325"/>
          </a:xfrm>
          <a:prstGeom prst="rect">
            <a:avLst/>
          </a:prstGeom>
          <a:noFill/>
          <a:ln w="9525">
            <a:noFill/>
            <a:miter lim="800000"/>
            <a:headEnd/>
            <a:tailEnd/>
          </a:ln>
        </p:spPr>
        <p:txBody>
          <a:bodyPr>
            <a:spAutoFit/>
          </a:bodyPr>
          <a:lstStyle/>
          <a:p>
            <a:pPr marL="342900" indent="-342900">
              <a:buFontTx/>
              <a:buAutoNum type="arabicPeriod"/>
            </a:pPr>
            <a:r>
              <a:rPr lang="uk-UA" sz="2400" b="1"/>
              <a:t>Основні класичні та сучасні теорії лідерства</a:t>
            </a:r>
          </a:p>
          <a:p>
            <a:pPr marL="342900" indent="-342900"/>
            <a:r>
              <a:rPr lang="uk-UA" sz="2400" b="1">
                <a:solidFill>
                  <a:srgbClr val="FF0000"/>
                </a:solidFill>
              </a:rPr>
              <a:t>Класичні теорії:</a:t>
            </a:r>
            <a:endParaRPr lang="uk-UA" sz="2400" b="1">
              <a:solidFill>
                <a:srgbClr val="FF0000"/>
              </a:solidFill>
              <a:latin typeface="Corbel" pitchFamily="34" charset="0"/>
            </a:endParaRPr>
          </a:p>
        </p:txBody>
      </p:sp>
      <p:graphicFrame>
        <p:nvGraphicFramePr>
          <p:cNvPr id="14357" name="Group 21"/>
          <p:cNvGraphicFramePr>
            <a:graphicFrameLocks noGrp="1"/>
          </p:cNvGraphicFramePr>
          <p:nvPr/>
        </p:nvGraphicFramePr>
        <p:xfrm>
          <a:off x="684213" y="1354138"/>
          <a:ext cx="8459787" cy="5004435"/>
        </p:xfrm>
        <a:graphic>
          <a:graphicData uri="http://schemas.openxmlformats.org/drawingml/2006/table">
            <a:tbl>
              <a:tblPr/>
              <a:tblGrid>
                <a:gridCol w="3910012">
                  <a:extLst>
                    <a:ext uri="{9D8B030D-6E8A-4147-A177-3AD203B41FA5}">
                      <a16:colId xmlns:a16="http://schemas.microsoft.com/office/drawing/2014/main" val="20000"/>
                    </a:ext>
                  </a:extLst>
                </a:gridCol>
                <a:gridCol w="4549775">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Corbel" pitchFamily="34" charset="0"/>
                          <a:cs typeface="Arial" charset="0"/>
                        </a:rPr>
                        <a:t>Назва, автор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Arial" charset="0"/>
                        </a:rPr>
                        <a:t>Зміст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Теорія рис або теорія великої особистості</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(Давній світ: "Дао де цзін", "Артхашастра", "Держава", "Політик", "Політика";</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XIX століття (Е. Богардус та ін.)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6D3"/>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Спочатку на перший план вийшли фізичні риси (зріст, вага тощо. буд.). Бути вище за інших, мати велику вагу – такими уявлялися ознаки лідера не тільки у переносному, а й у прямому значенні цього слова. Але основне підкріплення "теорія рис" намагалася знайти у вивченні особистісних характеристик лідера.</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  Оцінювалися якості людини, що сприяють успіху у ролі лідера:</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особливості особистості (креативність, впевненість у собі), фізичні параметри (вік, енергійність), здібності (обсяг знань, вільне володіння мовою), соціальні якості (популярність, комунікабельність) та якості, пов'язані з роботою (прагнення досягти високих результатів, завзятість у подоланні труднощів)</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6D3"/>
                    </a:solidFill>
                  </a:tcPr>
                </a:tc>
                <a:extLst>
                  <a:ext uri="{0D108BD9-81ED-4DB2-BD59-A6C34878D82A}">
                    <a16:rowId xmlns:a16="http://schemas.microsoft.com/office/drawing/2014/main" val="10001"/>
                  </a:ext>
                </a:extLst>
              </a:tr>
            </a:tbl>
          </a:graphicData>
        </a:graphic>
      </p:graphicFrame>
      <p:pic>
        <p:nvPicPr>
          <p:cNvPr id="8" name="Рисунок 7"/>
          <p:cNvPicPr>
            <a:picLocks noChangeAspect="1"/>
          </p:cNvPicPr>
          <p:nvPr/>
        </p:nvPicPr>
        <p:blipFill>
          <a:blip r:embed="rId2"/>
          <a:stretch>
            <a:fillRect/>
          </a:stretch>
        </p:blipFill>
        <p:spPr>
          <a:xfrm>
            <a:off x="1331913" y="3716338"/>
            <a:ext cx="2857500" cy="28575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670296269"/>
              </p:ext>
            </p:extLst>
          </p:nvPr>
        </p:nvGraphicFramePr>
        <p:xfrm>
          <a:off x="467544" y="188640"/>
          <a:ext cx="4572000" cy="6463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Рисунок 4"/>
          <p:cNvPicPr>
            <a:picLocks noChangeAspect="1"/>
          </p:cNvPicPr>
          <p:nvPr/>
        </p:nvPicPr>
        <p:blipFill>
          <a:blip r:embed="rId2"/>
          <a:srcRect/>
          <a:stretch>
            <a:fillRect/>
          </a:stretch>
        </p:blipFill>
        <p:spPr bwMode="auto">
          <a:xfrm>
            <a:off x="11113" y="685800"/>
            <a:ext cx="9132887" cy="6172200"/>
          </a:xfrm>
          <a:prstGeom prst="rect">
            <a:avLst/>
          </a:prstGeom>
          <a:noFill/>
          <a:ln w="9525">
            <a:noFill/>
            <a:miter lim="800000"/>
            <a:headEnd/>
            <a:tailEnd/>
          </a:ln>
        </p:spPr>
      </p:pic>
      <p:sp>
        <p:nvSpPr>
          <p:cNvPr id="2" name="Прямоугольник 1"/>
          <p:cNvSpPr/>
          <p:nvPr/>
        </p:nvSpPr>
        <p:spPr>
          <a:xfrm>
            <a:off x="481140" y="116632"/>
            <a:ext cx="8424936"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uk-UA">
                <a:solidFill>
                  <a:schemeClr val="tx1"/>
                </a:solidFill>
                <a:latin typeface="Arial" charset="0"/>
                <a:cs typeface="Arial" charset="0"/>
              </a:rPr>
              <a:t>Відповідно до цієї концепції, керівник/лідер повинен мати різні стилі керівництва залежно від обстановки. При виборі конкретного стилю керівництва потрібно враховувати щонайменше три фактори:</a:t>
            </a:r>
          </a:p>
        </p:txBody>
      </p:sp>
      <p:graphicFrame>
        <p:nvGraphicFramePr>
          <p:cNvPr id="4" name="Схема 3"/>
          <p:cNvGraphicFramePr/>
          <p:nvPr>
            <p:extLst>
              <p:ext uri="{D42A27DB-BD31-4B8C-83A1-F6EECF244321}">
                <p14:modId xmlns:p14="http://schemas.microsoft.com/office/powerpoint/2010/main" val="2345999420"/>
              </p:ext>
            </p:extLst>
          </p:nvPr>
        </p:nvGraphicFramePr>
        <p:xfrm>
          <a:off x="915467" y="987078"/>
          <a:ext cx="792088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260648"/>
            <a:ext cx="8568952" cy="286232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spAutoFit/>
          </a:bodyPr>
          <a:lstStyle/>
          <a:p>
            <a:pPr>
              <a:defRPr/>
            </a:pPr>
            <a:r>
              <a:rPr lang="uk-UA">
                <a:solidFill>
                  <a:schemeClr val="tx1"/>
                </a:solidFill>
                <a:latin typeface="Arial" charset="0"/>
                <a:cs typeface="Arial" charset="0"/>
              </a:rPr>
              <a:t>Ефективний керівник повинен мати у своєму арсеналі всі чотири стилі та використовувати їх відповідно до конкретної ситуації.</a:t>
            </a:r>
          </a:p>
          <a:p>
            <a:pPr>
              <a:defRPr/>
            </a:pPr>
            <a:r>
              <a:rPr lang="uk-UA" b="1">
                <a:solidFill>
                  <a:schemeClr val="tx1"/>
                </a:solidFill>
                <a:latin typeface="Arial" charset="0"/>
                <a:cs typeface="Arial" charset="0"/>
              </a:rPr>
              <a:t>Проте насправді кожен керівник має свій домінуючий, допоміжний і небажаний йому стиль.</a:t>
            </a:r>
          </a:p>
          <a:p>
            <a:pPr>
              <a:defRPr/>
            </a:pPr>
            <a:r>
              <a:rPr lang="uk-UA">
                <a:solidFill>
                  <a:schemeClr val="tx1"/>
                </a:solidFill>
                <a:latin typeface="Arial" charset="0"/>
                <a:cs typeface="Arial" charset="0"/>
              </a:rPr>
              <a:t>Крім того, не можна сказати, що ефективність організації залежить тільки від керівника або лише від співробітників. Це активна зустрічна робота: співробітнику потрібно зростати професійно, психологічно та мотиваційно, а лідеру – застосовувати потрібний стиль керівництва: вчасно давати вказівки, настанови та підтримку, а також у потрібний момент надавати свободу дій.</a:t>
            </a:r>
          </a:p>
        </p:txBody>
      </p:sp>
      <p:pic>
        <p:nvPicPr>
          <p:cNvPr id="2" name="Рисунок 1"/>
          <p:cNvPicPr>
            <a:picLocks noChangeAspect="1"/>
          </p:cNvPicPr>
          <p:nvPr/>
        </p:nvPicPr>
        <p:blipFill>
          <a:blip r:embed="rId2"/>
          <a:stretch>
            <a:fillRect/>
          </a:stretch>
        </p:blipFill>
        <p:spPr>
          <a:xfrm>
            <a:off x="750888" y="3429000"/>
            <a:ext cx="7715250" cy="30480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083" y="63674"/>
            <a:ext cx="8784975" cy="17543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spAutoFit/>
          </a:bodyPr>
          <a:lstStyle/>
          <a:p>
            <a:pPr>
              <a:defRPr/>
            </a:pPr>
            <a:r>
              <a:rPr lang="uk-UA" sz="1600">
                <a:solidFill>
                  <a:schemeClr val="tx1"/>
                </a:solidFill>
                <a:latin typeface="Arial" charset="0"/>
                <a:cs typeface="Arial" charset="0"/>
              </a:rPr>
              <a:t>Отже, </a:t>
            </a:r>
            <a:r>
              <a:rPr lang="uk-UA" sz="1600" b="1">
                <a:solidFill>
                  <a:schemeClr val="folHlink"/>
                </a:solidFill>
                <a:latin typeface="Arial" charset="0"/>
                <a:cs typeface="Arial" charset="0"/>
              </a:rPr>
              <a:t>Ситуаційне лідерство/ Ситуаційне керівництво</a:t>
            </a:r>
            <a:r>
              <a:rPr lang="uk-UA" sz="1600">
                <a:solidFill>
                  <a:schemeClr val="tx1"/>
                </a:solidFill>
                <a:latin typeface="Arial" charset="0"/>
                <a:cs typeface="Arial" charset="0"/>
              </a:rPr>
              <a:t> – це підхід до управління людьми, що ґрунтується на використанні 4 стилів управління залежно від ситуації та рівня розвитку співробітників по відношенню до завдання.</a:t>
            </a:r>
          </a:p>
          <a:p>
            <a:pPr>
              <a:defRPr/>
            </a:pPr>
            <a:r>
              <a:rPr lang="uk-UA" sz="1600">
                <a:solidFill>
                  <a:schemeClr val="tx1"/>
                </a:solidFill>
                <a:latin typeface="Arial" charset="0"/>
                <a:cs typeface="Arial" charset="0"/>
              </a:rPr>
              <a:t>Теорія має на увазі, що є всього 4 типи ситуацій взаємодії лідера та співробітників його компанії: 4 стилі лідерства, що застосовуються для 4 рівнів розвитку підлеглого</a:t>
            </a:r>
          </a:p>
        </p:txBody>
      </p:sp>
      <p:sp>
        <p:nvSpPr>
          <p:cNvPr id="43012" name="Прямоугольник 2"/>
          <p:cNvSpPr>
            <a:spLocks noChangeArrowheads="1"/>
          </p:cNvSpPr>
          <p:nvPr/>
        </p:nvSpPr>
        <p:spPr bwMode="auto">
          <a:xfrm>
            <a:off x="3597275" y="2420938"/>
            <a:ext cx="2238375" cy="369887"/>
          </a:xfrm>
          <a:prstGeom prst="rect">
            <a:avLst/>
          </a:prstGeom>
          <a:noFill/>
          <a:ln w="9525">
            <a:noFill/>
            <a:miter lim="800000"/>
            <a:headEnd/>
            <a:tailEnd/>
          </a:ln>
        </p:spPr>
        <p:txBody>
          <a:bodyPr wrap="none">
            <a:spAutoFit/>
          </a:bodyPr>
          <a:lstStyle/>
          <a:p>
            <a:r>
              <a:rPr lang="ru-RU"/>
              <a:t>4 стиля лидерства:</a:t>
            </a:r>
          </a:p>
        </p:txBody>
      </p:sp>
      <p:graphicFrame>
        <p:nvGraphicFramePr>
          <p:cNvPr id="5" name="Схема 4"/>
          <p:cNvGraphicFramePr/>
          <p:nvPr>
            <p:extLst>
              <p:ext uri="{D42A27DB-BD31-4B8C-83A1-F6EECF244321}">
                <p14:modId xmlns:p14="http://schemas.microsoft.com/office/powerpoint/2010/main" val="3885087722"/>
              </p:ext>
            </p:extLst>
          </p:nvPr>
        </p:nvGraphicFramePr>
        <p:xfrm>
          <a:off x="632198" y="1937470"/>
          <a:ext cx="8208912" cy="4707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737022305"/>
              </p:ext>
            </p:extLst>
          </p:nvPr>
        </p:nvGraphicFramePr>
        <p:xfrm>
          <a:off x="395536" y="1052736"/>
          <a:ext cx="8424936" cy="5699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539552" y="222193"/>
            <a:ext cx="8136904" cy="830997"/>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uk-UA" sz="1600" b="1" dirty="0">
                <a:latin typeface="Times New Roman" panose="02020603050405020304" pitchFamily="18" charset="0"/>
                <a:cs typeface="Times New Roman" panose="02020603050405020304" pitchFamily="18" charset="0"/>
              </a:rPr>
              <a:t>4 рівня розвитку співробітників стосовно роботи. Два основних критерії, на підставі яких співробітника можна віднести до того чи іншого рівня розвитку по відношенню до завдання, – професіоналізм та мотивація</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950" y="188913"/>
            <a:ext cx="8135938" cy="267017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indent="449263">
              <a:defRPr/>
            </a:pPr>
            <a:r>
              <a:rPr lang="uk-UA" sz="1400">
                <a:solidFill>
                  <a:schemeClr val="tx1"/>
                </a:solidFill>
                <a:latin typeface="Arial" charset="0"/>
                <a:cs typeface="Arial" charset="0"/>
              </a:rPr>
              <a:t>Відповідно до моделі ситуаційного лідерства (ситуаційного керівництва) лідер використовує один із чотирьох стилів залежно від ситуації та рівня розвитку співробітників по відношенню до завдання.</a:t>
            </a:r>
          </a:p>
          <a:p>
            <a:pPr indent="449263">
              <a:defRPr/>
            </a:pPr>
            <a:r>
              <a:rPr lang="uk-UA" sz="1400">
                <a:solidFill>
                  <a:schemeClr val="tx1"/>
                </a:solidFill>
                <a:latin typeface="Arial" charset="0"/>
                <a:cs typeface="Arial" charset="0"/>
              </a:rPr>
              <a:t>Вибір стилю посібника щодо ситуації</a:t>
            </a:r>
          </a:p>
          <a:p>
            <a:pPr indent="449263">
              <a:defRPr/>
            </a:pPr>
            <a:r>
              <a:rPr lang="uk-UA" sz="1400">
                <a:solidFill>
                  <a:schemeClr val="tx1"/>
                </a:solidFill>
                <a:latin typeface="Arial" charset="0"/>
                <a:cs typeface="Arial" charset="0"/>
              </a:rPr>
              <a:t>Модель Херсі-Бланшара люблять за її практичний підхід та простоту.</a:t>
            </a:r>
          </a:p>
          <a:p>
            <a:pPr indent="449263">
              <a:defRPr/>
            </a:pPr>
            <a:r>
              <a:rPr lang="uk-UA" sz="1400">
                <a:solidFill>
                  <a:schemeClr val="tx1"/>
                </a:solidFill>
                <a:latin typeface="Arial" charset="0"/>
                <a:cs typeface="Arial" charset="0"/>
              </a:rPr>
              <a:t>Отже, починаємо підбирати для кожного рівня розвитку співробітника стиль керівництва, що дасть потрібний результат:</a:t>
            </a:r>
          </a:p>
          <a:p>
            <a:pPr indent="449263">
              <a:defRPr/>
            </a:pPr>
            <a:r>
              <a:rPr lang="uk-UA" sz="1400">
                <a:solidFill>
                  <a:schemeClr val="tx1"/>
                </a:solidFill>
                <a:latin typeface="Arial" charset="0"/>
                <a:cs typeface="Arial" charset="0"/>
              </a:rPr>
              <a:t>•Оптимальне вирішення робочої задачі.</a:t>
            </a:r>
          </a:p>
          <a:p>
            <a:pPr indent="449263">
              <a:defRPr/>
            </a:pPr>
            <a:r>
              <a:rPr lang="uk-UA" sz="1400">
                <a:solidFill>
                  <a:schemeClr val="tx1"/>
                </a:solidFill>
                <a:latin typeface="Arial" charset="0"/>
                <a:cs typeface="Arial" charset="0"/>
              </a:rPr>
              <a:t>•Вивільнення часу керівника.</a:t>
            </a:r>
          </a:p>
          <a:p>
            <a:pPr indent="449263">
              <a:defRPr/>
            </a:pPr>
            <a:r>
              <a:rPr lang="uk-UA" sz="1400">
                <a:solidFill>
                  <a:schemeClr val="tx1"/>
                </a:solidFill>
                <a:latin typeface="Arial" charset="0"/>
                <a:cs typeface="Arial" charset="0"/>
              </a:rPr>
              <a:t>•Психологічно комфортна робоча взаємодія.</a:t>
            </a:r>
          </a:p>
          <a:p>
            <a:pPr indent="449263">
              <a:defRPr/>
            </a:pPr>
            <a:r>
              <a:rPr lang="uk-UA" sz="1400">
                <a:solidFill>
                  <a:schemeClr val="tx1"/>
                </a:solidFill>
                <a:latin typeface="Arial" charset="0"/>
                <a:cs typeface="Arial" charset="0"/>
              </a:rPr>
              <a:t>•Професійний розвиток та зростання співробітника.</a:t>
            </a:r>
          </a:p>
          <a:p>
            <a:pPr indent="449263">
              <a:defRPr/>
            </a:pPr>
            <a:r>
              <a:rPr lang="uk-UA" sz="1400">
                <a:solidFill>
                  <a:schemeClr val="tx1"/>
                </a:solidFill>
                <a:latin typeface="Arial" charset="0"/>
                <a:cs typeface="Arial" charset="0"/>
              </a:rPr>
              <a:t>•Підтримка управлінської форми лідера.</a:t>
            </a:r>
          </a:p>
        </p:txBody>
      </p:sp>
      <p:sp>
        <p:nvSpPr>
          <p:cNvPr id="3" name="Прямоугольник 2"/>
          <p:cNvSpPr/>
          <p:nvPr/>
        </p:nvSpPr>
        <p:spPr>
          <a:xfrm>
            <a:off x="900113" y="3933825"/>
            <a:ext cx="4319587" cy="23145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defRPr/>
            </a:pPr>
            <a:r>
              <a:rPr lang="uk-UA">
                <a:solidFill>
                  <a:schemeClr val="tx1"/>
                </a:solidFill>
                <a:latin typeface="Arial" charset="0"/>
                <a:cs typeface="Arial" charset="0"/>
              </a:rPr>
              <a:t>P1 – С1: мотивований, але непрофесійний – потрібні директиви</a:t>
            </a:r>
          </a:p>
          <a:p>
            <a:pPr>
              <a:defRPr/>
            </a:pPr>
            <a:r>
              <a:rPr lang="uk-UA">
                <a:solidFill>
                  <a:schemeClr val="tx1"/>
                </a:solidFill>
                <a:latin typeface="Arial" charset="0"/>
                <a:cs typeface="Arial" charset="0"/>
              </a:rPr>
              <a:t>Співробітник рівня Р 1 («нездатний, але налаштований») потребує чіткої постановки завдання, навчання та роз'яснення, інструкцій та контролю з боку керівника — лідер використовує директивний стиль (Припис) (С 1).</a:t>
            </a:r>
          </a:p>
        </p:txBody>
      </p:sp>
      <p:sp>
        <p:nvSpPr>
          <p:cNvPr id="4" name="Прямоугольник 3"/>
          <p:cNvSpPr/>
          <p:nvPr/>
        </p:nvSpPr>
        <p:spPr>
          <a:xfrm>
            <a:off x="395536" y="2924944"/>
            <a:ext cx="6681454" cy="83099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uk-UA">
                <a:solidFill>
                  <a:schemeClr val="tx1"/>
                </a:solidFill>
                <a:latin typeface="Arial" charset="0"/>
                <a:cs typeface="Arial" charset="0"/>
              </a:rPr>
              <a:t>Кожному типу розвитку співробітника відповідає свій стиль управління:</a:t>
            </a:r>
          </a:p>
        </p:txBody>
      </p:sp>
      <p:pic>
        <p:nvPicPr>
          <p:cNvPr id="5" name="Рисунок 4"/>
          <p:cNvPicPr>
            <a:picLocks noChangeAspect="1"/>
          </p:cNvPicPr>
          <p:nvPr/>
        </p:nvPicPr>
        <p:blipFill>
          <a:blip r:embed="rId2"/>
          <a:stretch>
            <a:fillRect/>
          </a:stretch>
        </p:blipFill>
        <p:spPr>
          <a:xfrm>
            <a:off x="5364163" y="4005263"/>
            <a:ext cx="3425825" cy="222726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260350"/>
            <a:ext cx="4608512" cy="47863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r>
              <a:rPr lang="uk-UA" dirty="0">
                <a:solidFill>
                  <a:schemeClr val="tx1"/>
                </a:solidFill>
                <a:latin typeface="Arial" charset="0"/>
                <a:cs typeface="Arial" charset="0"/>
              </a:rPr>
              <a:t>Р2 - С2: не мотивований і непрофесійний - потрібно натягування</a:t>
            </a:r>
          </a:p>
          <a:p>
            <a:pPr>
              <a:defRPr/>
            </a:pPr>
            <a:r>
              <a:rPr lang="uk-UA" dirty="0">
                <a:solidFill>
                  <a:schemeClr val="tx1"/>
                </a:solidFill>
                <a:latin typeface="Arial" charset="0"/>
                <a:cs typeface="Arial" charset="0"/>
              </a:rPr>
              <a:t>Співробітник рівня Р 2 («нездатний і не налаштований») потребує і директив керівника, і його підтримки, управління за допомогою наказів і вказівок, жорсткий і покроковий контроль — використовується наставницький стиль (Наставництво) (С 2)</a:t>
            </a:r>
          </a:p>
          <a:p>
            <a:pPr>
              <a:defRPr/>
            </a:pPr>
            <a:r>
              <a:rPr lang="uk-UA" dirty="0">
                <a:solidFill>
                  <a:schemeClr val="tx1"/>
                </a:solidFill>
                <a:latin typeface="Arial" charset="0"/>
                <a:cs typeface="Arial" charset="0"/>
              </a:rPr>
              <a:t>Тоді велика ймовірність, що він набуде знань, освоїть навички, доросте до швидкого і точного виконання завдання і повірить у себе, а значить – у майбутньому досягне вищих рівнів розвитку стосовно завдання. Таким чином, ви натягуєте співробітника, підвищуючи його професіоналізм.</a:t>
            </a:r>
          </a:p>
        </p:txBody>
      </p:sp>
      <p:pic>
        <p:nvPicPr>
          <p:cNvPr id="46083" name="Рисунок 2"/>
          <p:cNvPicPr>
            <a:picLocks noChangeAspect="1"/>
          </p:cNvPicPr>
          <p:nvPr/>
        </p:nvPicPr>
        <p:blipFill>
          <a:blip r:embed="rId2"/>
          <a:srcRect/>
          <a:stretch>
            <a:fillRect/>
          </a:stretch>
        </p:blipFill>
        <p:spPr bwMode="auto">
          <a:xfrm>
            <a:off x="5867400" y="3405188"/>
            <a:ext cx="2538413" cy="317658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1968" y="188640"/>
            <a:ext cx="8293203" cy="28623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uk-UA" dirty="0">
                <a:solidFill>
                  <a:schemeClr val="tx1"/>
                </a:solidFill>
                <a:latin typeface="Arial" charset="0"/>
                <a:cs typeface="Arial" charset="0"/>
              </a:rPr>
              <a:t>Р3 - С3: професійний, але не мотивований - потрібна підтримка</a:t>
            </a:r>
          </a:p>
          <a:p>
            <a:pPr>
              <a:defRPr/>
            </a:pPr>
            <a:r>
              <a:rPr lang="uk-UA" dirty="0">
                <a:solidFill>
                  <a:schemeClr val="tx1"/>
                </a:solidFill>
                <a:latin typeface="Arial" charset="0"/>
                <a:cs typeface="Arial" charset="0"/>
              </a:rPr>
              <a:t>Співробітник рівня Р 3 (або «здатний, але не налаштований») має досить глибокі знання та добре розвинені навички для виконання завдання, проте має низьку мотивацію – лідер мотивує його, використовуючи підтримуючий стиль (Співпраця</a:t>
            </a:r>
            <a:r>
              <a:rPr lang="en-US" dirty="0">
                <a:solidFill>
                  <a:schemeClr val="tx1"/>
                </a:solidFill>
                <a:latin typeface="Arial" charset="0"/>
                <a:cs typeface="Arial" charset="0"/>
              </a:rPr>
              <a:t>/</a:t>
            </a:r>
            <a:r>
              <a:rPr lang="uk-UA" dirty="0">
                <a:solidFill>
                  <a:schemeClr val="tx1"/>
                </a:solidFill>
                <a:latin typeface="Arial" charset="0"/>
                <a:cs typeface="Arial" charset="0"/>
              </a:rPr>
              <a:t>Переконання) (С 3).</a:t>
            </a:r>
          </a:p>
          <a:p>
            <a:pPr>
              <a:defRPr/>
            </a:pPr>
            <a:r>
              <a:rPr lang="uk-UA" dirty="0">
                <a:solidFill>
                  <a:schemeClr val="tx1"/>
                </a:solidFill>
                <a:latin typeface="Arial" charset="0"/>
                <a:cs typeface="Arial" charset="0"/>
              </a:rPr>
              <a:t>У такого працівника все гаразд і зі знаннями, і з навичками, і зі здібностями, проблема лише з мотивацією та впевненістю у собі. Відповідно, такому співробітнику потрібно допомогти усвідомити, що він впорається із завданнями самостійно, що його ідеї знаходять відгук та конвертуються у робочі успіхи.</a:t>
            </a:r>
          </a:p>
        </p:txBody>
      </p:sp>
      <p:pic>
        <p:nvPicPr>
          <p:cNvPr id="3" name="Рисунок 2"/>
          <p:cNvPicPr>
            <a:picLocks noChangeAspect="1"/>
          </p:cNvPicPr>
          <p:nvPr/>
        </p:nvPicPr>
        <p:blipFill>
          <a:blip r:embed="rId2"/>
          <a:stretch>
            <a:fillRect/>
          </a:stretch>
        </p:blipFill>
        <p:spPr>
          <a:xfrm>
            <a:off x="2897188" y="3141663"/>
            <a:ext cx="5888037" cy="353218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4383" y="257680"/>
            <a:ext cx="7595225" cy="23661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defRPr/>
            </a:pPr>
            <a:r>
              <a:rPr lang="uk-UA" dirty="0">
                <a:solidFill>
                  <a:schemeClr val="tx1"/>
                </a:solidFill>
                <a:latin typeface="Arial" charset="0"/>
                <a:cs typeface="Arial" charset="0"/>
              </a:rPr>
              <a:t>Р4 – С4: мотивований та професійний – потрібне делегування</a:t>
            </a:r>
          </a:p>
          <a:p>
            <a:pPr>
              <a:defRPr/>
            </a:pPr>
            <a:r>
              <a:rPr lang="uk-UA" dirty="0">
                <a:solidFill>
                  <a:schemeClr val="tx1"/>
                </a:solidFill>
                <a:latin typeface="Arial" charset="0"/>
                <a:cs typeface="Arial" charset="0"/>
              </a:rPr>
              <a:t>Співробітник рівня Р 4 («здатен і налаштований») мотивований і досвідчений, тому не вимагає особливої уваги з боку керівника — у разі ефективний делегуючий стиль (Делегування) (З 4).</a:t>
            </a:r>
          </a:p>
          <a:p>
            <a:pPr>
              <a:defRPr/>
            </a:pPr>
            <a:r>
              <a:rPr lang="uk-UA" dirty="0">
                <a:solidFill>
                  <a:schemeClr val="tx1"/>
                </a:solidFill>
                <a:latin typeface="Arial" charset="0"/>
                <a:cs typeface="Arial" charset="0"/>
              </a:rPr>
              <a:t>Такий співробітник може керувати та застосовувати розвиваючі стилі лідерства до менш досвідчених співробітників. Йому особливу увагу лідера не потрібно.</a:t>
            </a:r>
          </a:p>
        </p:txBody>
      </p:sp>
      <p:pic>
        <p:nvPicPr>
          <p:cNvPr id="3" name="Рисунок 2"/>
          <p:cNvPicPr>
            <a:picLocks noChangeAspect="1"/>
          </p:cNvPicPr>
          <p:nvPr/>
        </p:nvPicPr>
        <p:blipFill>
          <a:blip r:embed="rId2"/>
          <a:stretch>
            <a:fillRect/>
          </a:stretch>
        </p:blipFill>
        <p:spPr>
          <a:xfrm>
            <a:off x="765175" y="2781300"/>
            <a:ext cx="5332413" cy="35306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450" y="260350"/>
            <a:ext cx="7632700" cy="15843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uk-UA" sz="1600">
                <a:solidFill>
                  <a:schemeClr val="tx1"/>
                </a:solidFill>
                <a:latin typeface="Arial" charset="0"/>
                <a:cs typeface="Arial" charset="0"/>
              </a:rPr>
              <a:t>Модель ситуаційного лідерства має яскраво виражену практичну спрямованість, тому популярна серед менеджерів.</a:t>
            </a:r>
          </a:p>
          <a:p>
            <a:pPr>
              <a:defRPr/>
            </a:pPr>
            <a:r>
              <a:rPr lang="uk-UA" sz="1600">
                <a:solidFill>
                  <a:schemeClr val="tx1"/>
                </a:solidFill>
                <a:latin typeface="Arial" charset="0"/>
                <a:cs typeface="Arial" charset="0"/>
              </a:rPr>
              <a:t>Тут варто зазначити, що йдеться саме про розвиток співробітників по відношенню до завдання. Одна і та сама людина може бути на різних щаблях розвитку по відношенню до різних завдань. Одні вже даються йому легко, а інші ще складно. Відповідно, і стиль управління ситуативний.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86" name="Group 26"/>
          <p:cNvGraphicFramePr>
            <a:graphicFrameLocks noGrp="1"/>
          </p:cNvGraphicFramePr>
          <p:nvPr/>
        </p:nvGraphicFramePr>
        <p:xfrm>
          <a:off x="0" y="115888"/>
          <a:ext cx="9144000" cy="6400800"/>
        </p:xfrm>
        <a:graphic>
          <a:graphicData uri="http://schemas.openxmlformats.org/drawingml/2006/table">
            <a:tbl>
              <a:tblPr/>
              <a:tblGrid>
                <a:gridCol w="3348038">
                  <a:extLst>
                    <a:ext uri="{9D8B030D-6E8A-4147-A177-3AD203B41FA5}">
                      <a16:colId xmlns:a16="http://schemas.microsoft.com/office/drawing/2014/main" val="20000"/>
                    </a:ext>
                  </a:extLst>
                </a:gridCol>
                <a:gridCol w="5795962">
                  <a:extLst>
                    <a:ext uri="{9D8B030D-6E8A-4147-A177-3AD203B41FA5}">
                      <a16:colId xmlns:a16="http://schemas.microsoft.com/office/drawing/2014/main" val="20001"/>
                    </a:ext>
                  </a:extLst>
                </a:gridCol>
              </a:tblGrid>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Corbel" pitchFamily="34" charset="0"/>
                          <a:cs typeface="Arial" charset="0"/>
                        </a:rPr>
                        <a:t>Назва, автор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Arial" charset="0"/>
                        </a:rPr>
                        <a:t>Зміст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Теорія лідерських якостей</a:t>
                      </a:r>
                      <a:r>
                        <a:rPr kumimoji="0" lang="uk-UA" sz="1800" b="0" i="0" u="none" strike="noStrike" cap="none" normalizeH="0" baseline="0">
                          <a:ln>
                            <a:noFill/>
                          </a:ln>
                          <a:solidFill>
                            <a:srgbClr val="000000"/>
                          </a:solidFill>
                          <a:effectLst/>
                          <a:latin typeface="Corbel" pitchFamily="34"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Corbel" pitchFamily="34" charset="0"/>
                          <a:cs typeface="Arial" charset="0"/>
                        </a:rPr>
                        <a:t>(</a:t>
                      </a:r>
                      <a:r>
                        <a:rPr kumimoji="0" lang="uk-UA" sz="1800" b="0" i="0" u="none" strike="noStrike" cap="none" normalizeH="0" baseline="0">
                          <a:ln>
                            <a:noFill/>
                          </a:ln>
                          <a:solidFill>
                            <a:srgbClr val="000000"/>
                          </a:solidFill>
                          <a:effectLst/>
                          <a:latin typeface="Gill Sans MT" pitchFamily="34" charset="0"/>
                          <a:cs typeface="Arial" charset="0"/>
                        </a:rPr>
                        <a:t>XIX </a:t>
                      </a:r>
                      <a:r>
                        <a:rPr kumimoji="0" lang="uk-UA" sz="1800" b="0" i="0" u="none" strike="noStrike" cap="none" normalizeH="0" baseline="0">
                          <a:ln>
                            <a:noFill/>
                          </a:ln>
                          <a:solidFill>
                            <a:srgbClr val="000000"/>
                          </a:solidFill>
                          <a:effectLst/>
                          <a:latin typeface="Arial" charset="0"/>
                          <a:cs typeface="Arial" charset="0"/>
                        </a:rPr>
                        <a:t>ст.</a:t>
                      </a:r>
                      <a:r>
                        <a:rPr kumimoji="0" lang="uk-UA" sz="1800" b="0" i="0" u="none" strike="noStrike" cap="none" normalizeH="0" baseline="0">
                          <a:ln>
                            <a:noFill/>
                          </a:ln>
                          <a:solidFill>
                            <a:srgbClr val="000000"/>
                          </a:solidFill>
                          <a:effectLst/>
                          <a:latin typeface="Corbel" pitchFamily="34" charset="0"/>
                          <a:cs typeface="Arial" charset="0"/>
                        </a:rPr>
                        <a:t> , Т. Карлайл)</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6D3"/>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800" b="0" i="0" u="none" strike="noStrike" cap="none" normalizeH="0" baseline="0">
                          <a:ln>
                            <a:noFill/>
                          </a:ln>
                          <a:solidFill>
                            <a:schemeClr val="tx1"/>
                          </a:solidFill>
                          <a:effectLst/>
                          <a:latin typeface="Corbel" pitchFamily="34" charset="0"/>
                        </a:rPr>
                        <a:t>Трансформувалася з Особистісної теорії лідерства. Окрім особистісних якостей виділяли зовнішні атрибути лідерства – освіта, досвід, професійні знання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6D3"/>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Corbel" pitchFamily="34" charset="0"/>
                          <a:cs typeface="Arial" charset="0"/>
                        </a:rPr>
                        <a:t>Теор</a:t>
                      </a:r>
                      <a:r>
                        <a:rPr kumimoji="0" lang="uk-UA" sz="1800" b="0" i="0" u="none" strike="noStrike" cap="none" normalizeH="0" baseline="0">
                          <a:ln>
                            <a:noFill/>
                          </a:ln>
                          <a:solidFill>
                            <a:srgbClr val="000000"/>
                          </a:solidFill>
                          <a:effectLst/>
                          <a:latin typeface="Arial" charset="0"/>
                          <a:cs typeface="Arial" charset="0"/>
                        </a:rPr>
                        <a:t>і</a:t>
                      </a:r>
                      <a:r>
                        <a:rPr kumimoji="0" lang="uk-UA" sz="1800" b="0" i="0" u="none" strike="noStrike" cap="none" normalizeH="0" baseline="0">
                          <a:ln>
                            <a:noFill/>
                          </a:ln>
                          <a:solidFill>
                            <a:srgbClr val="000000"/>
                          </a:solidFill>
                          <a:effectLst/>
                          <a:latin typeface="Corbel" pitchFamily="34" charset="0"/>
                          <a:cs typeface="Arial" charset="0"/>
                        </a:rPr>
                        <a:t>я с</a:t>
                      </a:r>
                      <a:r>
                        <a:rPr kumimoji="0" lang="uk-UA" sz="1800" b="0" i="0" u="none" strike="noStrike" cap="none" normalizeH="0" baseline="0">
                          <a:ln>
                            <a:noFill/>
                          </a:ln>
                          <a:solidFill>
                            <a:srgbClr val="000000"/>
                          </a:solidFill>
                          <a:effectLst/>
                          <a:latin typeface="Arial" charset="0"/>
                          <a:cs typeface="Arial" charset="0"/>
                        </a:rPr>
                        <a:t>ередовища</a:t>
                      </a:r>
                      <a:r>
                        <a:rPr kumimoji="0" lang="uk-UA" sz="1800" b="0" i="0" u="none" strike="noStrike" cap="none" normalizeH="0" baseline="0">
                          <a:ln>
                            <a:noFill/>
                          </a:ln>
                          <a:solidFill>
                            <a:srgbClr val="000000"/>
                          </a:solidFill>
                          <a:effectLst/>
                          <a:latin typeface="Corbel" pitchFamily="34" charset="0"/>
                          <a:cs typeface="Arial" charset="0"/>
                        </a:rPr>
                        <a:t> (1940-1950 Стогд</a:t>
                      </a:r>
                      <a:r>
                        <a:rPr kumimoji="0" lang="uk-UA" sz="1800" b="0" i="0" u="none" strike="noStrike" cap="none" normalizeH="0" baseline="0">
                          <a:ln>
                            <a:noFill/>
                          </a:ln>
                          <a:solidFill>
                            <a:srgbClr val="000000"/>
                          </a:solidFill>
                          <a:effectLst/>
                          <a:latin typeface="Arial" charset="0"/>
                          <a:cs typeface="Arial" charset="0"/>
                        </a:rPr>
                        <a:t>і</a:t>
                      </a:r>
                      <a:r>
                        <a:rPr kumimoji="0" lang="uk-UA" sz="1800" b="0" i="0" u="none" strike="noStrike" cap="none" normalizeH="0" baseline="0">
                          <a:ln>
                            <a:noFill/>
                          </a:ln>
                          <a:solidFill>
                            <a:srgbClr val="000000"/>
                          </a:solidFill>
                          <a:effectLst/>
                          <a:latin typeface="Corbel" pitchFamily="34" charset="0"/>
                          <a:cs typeface="Arial" charset="0"/>
                        </a:rPr>
                        <a:t>лл, Манн </a:t>
                      </a:r>
                      <a:r>
                        <a:rPr kumimoji="0" lang="uk-UA" sz="1800" b="0" i="0" u="none" strike="noStrike" cap="none" normalizeH="0" baseline="0">
                          <a:ln>
                            <a:noFill/>
                          </a:ln>
                          <a:solidFill>
                            <a:srgbClr val="000000"/>
                          </a:solidFill>
                          <a:effectLst/>
                          <a:latin typeface="Arial" charset="0"/>
                          <a:cs typeface="Arial" charset="0"/>
                        </a:rPr>
                        <a:t>та ін</a:t>
                      </a:r>
                      <a:r>
                        <a:rPr kumimoji="0" lang="uk-UA" sz="1800" b="0" i="0" u="none" strike="noStrike" cap="none" normalizeH="0" baseline="0">
                          <a:ln>
                            <a:noFill/>
                          </a:ln>
                          <a:solidFill>
                            <a:srgbClr val="000000"/>
                          </a:solidFill>
                          <a:effectLst/>
                          <a:latin typeface="Corbel" pitchFamily="34"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800" b="0" i="0" u="none" strike="noStrike" cap="none" normalizeH="0" baseline="0">
                          <a:ln>
                            <a:noFill/>
                          </a:ln>
                          <a:solidFill>
                            <a:schemeClr val="tx1"/>
                          </a:solidFill>
                          <a:effectLst/>
                          <a:latin typeface="Corbel" pitchFamily="34" charset="0"/>
                        </a:rPr>
                        <a:t>Виросла з критики Теорії </a:t>
                      </a:r>
                      <a:r>
                        <a:rPr kumimoji="0" lang="uk-UA" sz="1800" b="0" i="0" u="none" strike="noStrike" cap="none" normalizeH="0" baseline="0">
                          <a:ln>
                            <a:noFill/>
                          </a:ln>
                          <a:solidFill>
                            <a:schemeClr val="tx1"/>
                          </a:solidFill>
                          <a:effectLst/>
                          <a:latin typeface="Arial" charset="0"/>
                        </a:rPr>
                        <a:t>рис</a:t>
                      </a:r>
                      <a:r>
                        <a:rPr kumimoji="0" lang="uk-UA" sz="1800" b="0" i="0" u="none" strike="noStrike" cap="none" normalizeH="0" baseline="0">
                          <a:ln>
                            <a:noFill/>
                          </a:ln>
                          <a:solidFill>
                            <a:schemeClr val="tx1"/>
                          </a:solidFill>
                          <a:effectLst/>
                          <a:latin typeface="Corbel" pitchFamily="34" charset="0"/>
                        </a:rPr>
                        <a:t>. Лідерство - не набір особистих характеристик, а довкілля (ситуація), яка визначає лідера та його дії. Започаткувала нові сучасні концепції лідерства з інтеграційним підходом із застосуванням ситуаційного та поведінкового аналізу лідерства.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3EA"/>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Corbel" pitchFamily="34" charset="0"/>
                          <a:cs typeface="Arial" charset="0"/>
                        </a:rPr>
                        <a:t>Теор</a:t>
                      </a:r>
                      <a:r>
                        <a:rPr kumimoji="0" lang="uk-UA" sz="1800" b="0" i="0" u="none" strike="noStrike" cap="none" normalizeH="0" baseline="0">
                          <a:ln>
                            <a:noFill/>
                          </a:ln>
                          <a:solidFill>
                            <a:srgbClr val="000000"/>
                          </a:solidFill>
                          <a:effectLst/>
                          <a:latin typeface="Arial" charset="0"/>
                          <a:cs typeface="Arial" charset="0"/>
                        </a:rPr>
                        <a:t>і</a:t>
                      </a:r>
                      <a:r>
                        <a:rPr kumimoji="0" lang="uk-UA" sz="1800" b="0" i="0" u="none" strike="noStrike" cap="none" normalizeH="0" baseline="0">
                          <a:ln>
                            <a:noFill/>
                          </a:ln>
                          <a:solidFill>
                            <a:srgbClr val="000000"/>
                          </a:solidFill>
                          <a:effectLst/>
                          <a:latin typeface="Corbel" pitchFamily="34" charset="0"/>
                          <a:cs typeface="Arial" charset="0"/>
                        </a:rPr>
                        <a:t>я </a:t>
                      </a:r>
                      <a:r>
                        <a:rPr kumimoji="0" lang="uk-UA" sz="1800" b="0" i="0" u="none" strike="noStrike" cap="none" normalizeH="0" baseline="0">
                          <a:ln>
                            <a:noFill/>
                          </a:ln>
                          <a:solidFill>
                            <a:srgbClr val="000000"/>
                          </a:solidFill>
                          <a:effectLst/>
                          <a:latin typeface="Arial" charset="0"/>
                          <a:cs typeface="Arial" charset="0"/>
                        </a:rPr>
                        <a:t>лідерства як функції ситуації</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Corbel" pitchFamily="34" charset="0"/>
                          <a:cs typeface="Arial" charset="0"/>
                        </a:rPr>
                        <a:t>(Р. Бейлс, Т. Ньюком, А. Хейр).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6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chemeClr val="tx1"/>
                          </a:solidFill>
                          <a:effectLst/>
                          <a:latin typeface="Arial" charset="0"/>
                        </a:rPr>
                        <a:t>Розвинулася з Теорії середовища. Сьогодні, будучи класичною, це найбільш узвичаєна в західній соціології теорія. Спостерігаючи, як одні й ті самі люди в різних групах можуть займати різне становище, грати в них різні ролі (дитина може бути «лідером» серед дітей свого двору та «відомим» у класі; вчитель може бути «лідером» у школі та позбавлятися цього положення в сім'ї), її автори зробили висновок, що лідерство є не так функцією особистості або групи, скільки результатом складного та багатопланового впливу різних факторів при входженні в різні ситуації.</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6D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94" name="Group 18"/>
          <p:cNvGraphicFramePr>
            <a:graphicFrameLocks noGrp="1"/>
          </p:cNvGraphicFramePr>
          <p:nvPr/>
        </p:nvGraphicFramePr>
        <p:xfrm>
          <a:off x="-36513" y="0"/>
          <a:ext cx="9180513" cy="4337050"/>
        </p:xfrm>
        <a:graphic>
          <a:graphicData uri="http://schemas.openxmlformats.org/drawingml/2006/table">
            <a:tbl>
              <a:tblPr/>
              <a:tblGrid>
                <a:gridCol w="1368426">
                  <a:extLst>
                    <a:ext uri="{9D8B030D-6E8A-4147-A177-3AD203B41FA5}">
                      <a16:colId xmlns:a16="http://schemas.microsoft.com/office/drawing/2014/main" val="20000"/>
                    </a:ext>
                  </a:extLst>
                </a:gridCol>
                <a:gridCol w="7812087">
                  <a:extLst>
                    <a:ext uri="{9D8B030D-6E8A-4147-A177-3AD203B41FA5}">
                      <a16:colId xmlns:a16="http://schemas.microsoft.com/office/drawing/2014/main" val="20001"/>
                    </a:ext>
                  </a:extLst>
                </a:gridCol>
              </a:tblGrid>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orbel" pitchFamily="34" charset="0"/>
                          <a:cs typeface="Arial" charset="0"/>
                        </a:rPr>
                        <a:t>Назва, автор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a:ln>
                            <a:noFill/>
                          </a:ln>
                          <a:solidFill>
                            <a:srgbClr val="FFFFFF"/>
                          </a:solidFill>
                          <a:effectLst/>
                          <a:latin typeface="Arial" charset="0"/>
                          <a:cs typeface="Arial" charset="0"/>
                        </a:rPr>
                        <a:t>Зміст</a:t>
                      </a:r>
                      <a:endParaRPr kumimoji="0" lang="ru-RU" sz="1600" b="1" i="0" u="none" strike="noStrike" cap="none" normalizeH="0" baseline="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extLst>
                  <a:ext uri="{0D108BD9-81ED-4DB2-BD59-A6C34878D82A}">
                    <a16:rowId xmlns:a16="http://schemas.microsoft.com/office/drawing/2014/main" val="10000"/>
                  </a:ext>
                </a:extLst>
              </a:tr>
              <a:tr h="3787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Arial" charset="0"/>
                          <a:cs typeface="Arial" charset="0"/>
                        </a:rPr>
                        <a:t>Ситуаційна теорія</a:t>
                      </a:r>
                      <a:r>
                        <a:rPr kumimoji="0" lang="ru-RU" sz="1400" b="0" i="0" u="none" strike="noStrike" cap="none" normalizeH="0" baseline="0">
                          <a:ln>
                            <a:noFill/>
                          </a:ln>
                          <a:solidFill>
                            <a:srgbClr val="000000"/>
                          </a:solidFill>
                          <a:effectLst/>
                          <a:latin typeface="Corbel" pitchFamily="34"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Corbel" pitchFamily="34" charset="0"/>
                          <a:cs typeface="Arial" charset="0"/>
                        </a:rPr>
                        <a:t>В. Врум</a:t>
                      </a:r>
                      <a:r>
                        <a:rPr kumimoji="0" lang="ru-RU" sz="1400" b="0" i="0" u="none" strike="noStrike" cap="none" normalizeH="0" baseline="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Corbel" pitchFamily="34" charset="0"/>
                          <a:cs typeface="Arial" charset="0"/>
                        </a:rPr>
                        <a:t>Ф. Йеттон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Два підвиди автократичного стилю управління, два підвиди консультативного стилю та груповий стиль залежно від характеру взаємодії керівника з підлеглими у процесі прийняття рішення:</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 Автократичний А1: керівник приймає рішення одноосібно на основі наявної у нього інформації;</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 Автократичний А2: роль підлеглих зводиться до збору інформації для керівника, який на її основі приймає одноосібні рішення;</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 стиль консультативний К1: керівник обговорює проблему з обмеженим колом підлеглих у процесі індивідуальних контактів та приймає рішення з урахуванням чи без урахування їхньої думки;</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 консультативний К2: керівник проводить групове обговорення проблеми, збирає та узагальнює висловлені думки та пропозиції, приймає рішення одноосібно з урахуванням або без урахування пропозицій підлеглих;</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 стиль груповий Г2: керівник організує та проводить групове обговорення проблеми та забезпечує прийняття колективного рішення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extLst>
                  <a:ext uri="{0D108BD9-81ED-4DB2-BD59-A6C34878D82A}">
                    <a16:rowId xmlns:a16="http://schemas.microsoft.com/office/drawing/2014/main" val="10001"/>
                  </a:ext>
                </a:extLst>
              </a:tr>
            </a:tbl>
          </a:graphicData>
        </a:graphic>
      </p:graphicFrame>
      <p:pic>
        <p:nvPicPr>
          <p:cNvPr id="2" name="Рисунок 1"/>
          <p:cNvPicPr>
            <a:picLocks noChangeAspect="1"/>
          </p:cNvPicPr>
          <p:nvPr/>
        </p:nvPicPr>
        <p:blipFill>
          <a:blip r:embed="rId2"/>
          <a:stretch>
            <a:fillRect/>
          </a:stretch>
        </p:blipFill>
        <p:spPr>
          <a:xfrm>
            <a:off x="1847205" y="4319642"/>
            <a:ext cx="6048672" cy="2506018"/>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15" name="Group 15"/>
          <p:cNvGraphicFramePr>
            <a:graphicFrameLocks noGrp="1"/>
          </p:cNvGraphicFramePr>
          <p:nvPr/>
        </p:nvGraphicFramePr>
        <p:xfrm>
          <a:off x="-36513" y="0"/>
          <a:ext cx="9180513" cy="1593533"/>
        </p:xfrm>
        <a:graphic>
          <a:graphicData uri="http://schemas.openxmlformats.org/drawingml/2006/table">
            <a:tbl>
              <a:tblPr/>
              <a:tblGrid>
                <a:gridCol w="1655763">
                  <a:extLst>
                    <a:ext uri="{9D8B030D-6E8A-4147-A177-3AD203B41FA5}">
                      <a16:colId xmlns:a16="http://schemas.microsoft.com/office/drawing/2014/main" val="20000"/>
                    </a:ext>
                  </a:extLst>
                </a:gridCol>
                <a:gridCol w="7524750">
                  <a:extLst>
                    <a:ext uri="{9D8B030D-6E8A-4147-A177-3AD203B41FA5}">
                      <a16:colId xmlns:a16="http://schemas.microsoft.com/office/drawing/2014/main" val="20001"/>
                    </a:ext>
                  </a:extLst>
                </a:gridCol>
              </a:tblGrid>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a:ln>
                            <a:noFill/>
                          </a:ln>
                          <a:solidFill>
                            <a:srgbClr val="FFFFFF"/>
                          </a:solidFill>
                          <a:effectLst/>
                          <a:latin typeface="Corbel" pitchFamily="34" charset="0"/>
                          <a:cs typeface="Arial" charset="0"/>
                        </a:rPr>
                        <a:t>Назва, автор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Arial" charset="0"/>
                        </a:rPr>
                        <a:t>Автор</a:t>
                      </a:r>
                      <a:endParaRPr kumimoji="0" lang="ru-RU" sz="1800" b="1" i="0" u="none" strike="noStrike" cap="none" normalizeH="0" baseline="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extLst>
                  <a:ext uri="{0D108BD9-81ED-4DB2-BD59-A6C34878D82A}">
                    <a16:rowId xmlns:a16="http://schemas.microsoft.com/office/drawing/2014/main" val="10000"/>
                  </a:ext>
                </a:extLst>
              </a:tr>
              <a:tr h="1069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Corbel" pitchFamily="34" charset="0"/>
                          <a:cs typeface="Arial" charset="0"/>
                        </a:rPr>
                        <a:t>Ситуац</a:t>
                      </a:r>
                      <a:r>
                        <a:rPr kumimoji="0" lang="ru-RU" sz="1800" b="0" i="0" u="none" strike="noStrike" cap="none" normalizeH="0" baseline="0">
                          <a:ln>
                            <a:noFill/>
                          </a:ln>
                          <a:solidFill>
                            <a:srgbClr val="000000"/>
                          </a:solidFill>
                          <a:effectLst/>
                          <a:latin typeface="Arial" charset="0"/>
                          <a:cs typeface="Arial" charset="0"/>
                        </a:rPr>
                        <a:t>ійна</a:t>
                      </a:r>
                      <a:r>
                        <a:rPr kumimoji="0" lang="ru-RU" sz="1800" b="0" i="0" u="none" strike="noStrike" cap="none" normalizeH="0" baseline="0">
                          <a:ln>
                            <a:noFill/>
                          </a:ln>
                          <a:solidFill>
                            <a:srgbClr val="000000"/>
                          </a:solidFill>
                          <a:effectLst/>
                          <a:latin typeface="Corbel" pitchFamily="34" charset="0"/>
                          <a:cs typeface="Arial" charset="0"/>
                        </a:rPr>
                        <a:t> теор</a:t>
                      </a:r>
                      <a:r>
                        <a:rPr kumimoji="0" lang="ru-RU" sz="1800" b="0" i="0" u="none" strike="noStrike" cap="none" normalizeH="0" baseline="0">
                          <a:ln>
                            <a:noFill/>
                          </a:ln>
                          <a:solidFill>
                            <a:srgbClr val="000000"/>
                          </a:solidFill>
                          <a:effectLst/>
                          <a:latin typeface="Arial" charset="0"/>
                          <a:cs typeface="Arial" charset="0"/>
                        </a:rPr>
                        <a:t>і</a:t>
                      </a:r>
                      <a:r>
                        <a:rPr kumimoji="0" lang="ru-RU" sz="1800" b="0" i="0" u="none" strike="noStrike" cap="none" normalizeH="0" baseline="0">
                          <a:ln>
                            <a:noFill/>
                          </a:ln>
                          <a:solidFill>
                            <a:srgbClr val="000000"/>
                          </a:solidFill>
                          <a:effectLst/>
                          <a:latin typeface="Corbel" pitchFamily="34" charset="0"/>
                          <a:cs typeface="Arial" charset="0"/>
                        </a:rPr>
                        <a:t>я, В. Врум и Ф. Йеттон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800" b="1" i="0" u="sng" strike="noStrike" cap="none" normalizeH="0" baseline="0">
                          <a:ln>
                            <a:noFill/>
                          </a:ln>
                          <a:solidFill>
                            <a:schemeClr val="tx1"/>
                          </a:solidFill>
                          <a:effectLst/>
                          <a:latin typeface="Arial" charset="0"/>
                        </a:rPr>
                        <a:t>Керівник вибирає стиль керування залежно від ситуаційних параметрів</a:t>
                      </a:r>
                      <a:r>
                        <a:rPr kumimoji="0" lang="ru-RU" sz="2800" b="1" i="0" u="sng" strike="noStrike" cap="none" normalizeH="0" baseline="0">
                          <a:ln>
                            <a:noFill/>
                          </a:ln>
                          <a:solidFill>
                            <a:schemeClr val="tx1"/>
                          </a:solidFill>
                          <a:effectLst/>
                          <a:latin typeface="Arial" charset="0"/>
                        </a:rPr>
                        <a:t>:</a:t>
                      </a:r>
                      <a:endParaRPr kumimoji="0" lang="ru-RU" sz="1600" b="1" i="0" u="sng" strike="noStrike" cap="none" normalizeH="0" baseline="0">
                        <a:ln>
                          <a:noFill/>
                        </a:ln>
                        <a:solidFill>
                          <a:srgbClr val="000000"/>
                        </a:solidFill>
                        <a:effectLst/>
                        <a:latin typeface="Corbel"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a:ln>
                          <a:noFill/>
                        </a:ln>
                        <a:solidFill>
                          <a:srgbClr val="000000"/>
                        </a:solidFill>
                        <a:effectLst/>
                        <a:latin typeface="Corbel"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extLst>
                  <a:ext uri="{0D108BD9-81ED-4DB2-BD59-A6C34878D82A}">
                    <a16:rowId xmlns:a16="http://schemas.microsoft.com/office/drawing/2014/main" val="10001"/>
                  </a:ext>
                </a:extLst>
              </a:tr>
            </a:tbl>
          </a:graphicData>
        </a:graphic>
      </p:graphicFrame>
      <p:graphicFrame>
        <p:nvGraphicFramePr>
          <p:cNvPr id="3" name="Схема 2"/>
          <p:cNvGraphicFramePr/>
          <p:nvPr>
            <p:extLst>
              <p:ext uri="{D42A27DB-BD31-4B8C-83A1-F6EECF244321}">
                <p14:modId xmlns:p14="http://schemas.microsoft.com/office/powerpoint/2010/main" val="2895137254"/>
              </p:ext>
            </p:extLst>
          </p:nvPr>
        </p:nvGraphicFramePr>
        <p:xfrm>
          <a:off x="84192" y="2185814"/>
          <a:ext cx="916934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Рисунок 3"/>
          <p:cNvPicPr>
            <a:picLocks noChangeAspect="1"/>
          </p:cNvPicPr>
          <p:nvPr/>
        </p:nvPicPr>
        <p:blipFill>
          <a:blip r:embed="rId8"/>
          <a:stretch>
            <a:fillRect/>
          </a:stretch>
        </p:blipFill>
        <p:spPr>
          <a:xfrm>
            <a:off x="6181725" y="3860800"/>
            <a:ext cx="2879725" cy="189388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89" name="Group 17"/>
          <p:cNvGraphicFramePr>
            <a:graphicFrameLocks noGrp="1"/>
          </p:cNvGraphicFramePr>
          <p:nvPr/>
        </p:nvGraphicFramePr>
        <p:xfrm>
          <a:off x="0" y="0"/>
          <a:ext cx="9144000" cy="5324158"/>
        </p:xfrm>
        <a:graphic>
          <a:graphicData uri="http://schemas.openxmlformats.org/drawingml/2006/table">
            <a:tbl>
              <a:tblPr/>
              <a:tblGrid>
                <a:gridCol w="1362075">
                  <a:extLst>
                    <a:ext uri="{9D8B030D-6E8A-4147-A177-3AD203B41FA5}">
                      <a16:colId xmlns:a16="http://schemas.microsoft.com/office/drawing/2014/main" val="20000"/>
                    </a:ext>
                  </a:extLst>
                </a:gridCol>
                <a:gridCol w="7781925">
                  <a:extLst>
                    <a:ext uri="{9D8B030D-6E8A-4147-A177-3AD203B41FA5}">
                      <a16:colId xmlns:a16="http://schemas.microsoft.com/office/drawing/2014/main" val="20001"/>
                    </a:ext>
                  </a:extLst>
                </a:gridCol>
              </a:tblGrid>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orbel" pitchFamily="34" charset="0"/>
                          <a:cs typeface="Arial" charset="0"/>
                        </a:rPr>
                        <a:t>Назва, автор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a:ln>
                            <a:noFill/>
                          </a:ln>
                          <a:solidFill>
                            <a:srgbClr val="FFFFFF"/>
                          </a:solidFill>
                          <a:effectLst/>
                          <a:latin typeface="Arial" charset="0"/>
                          <a:cs typeface="Arial" charset="0"/>
                        </a:rPr>
                        <a:t>Зміст</a:t>
                      </a:r>
                      <a:endParaRPr kumimoji="0" lang="ru-RU" sz="1600" b="1" i="0" u="none" strike="noStrike" cap="none" normalizeH="0" baseline="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extLst>
                  <a:ext uri="{0D108BD9-81ED-4DB2-BD59-A6C34878D82A}">
                    <a16:rowId xmlns:a16="http://schemas.microsoft.com/office/drawing/2014/main" val="10000"/>
                  </a:ext>
                </a:extLst>
              </a:tr>
              <a:tr h="292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orbel" pitchFamily="34" charset="0"/>
                          <a:cs typeface="Arial" charset="0"/>
                        </a:rPr>
                        <a:t>7. Теор</a:t>
                      </a:r>
                      <a:r>
                        <a:rPr kumimoji="0" lang="ru-RU" sz="1600" b="0" i="0" u="none" strike="noStrike" cap="none" normalizeH="0" baseline="0">
                          <a:ln>
                            <a:noFill/>
                          </a:ln>
                          <a:solidFill>
                            <a:srgbClr val="000000"/>
                          </a:solidFill>
                          <a:effectLst/>
                          <a:latin typeface="Arial" charset="0"/>
                          <a:cs typeface="Arial" charset="0"/>
                        </a:rPr>
                        <a:t>і</a:t>
                      </a:r>
                      <a:r>
                        <a:rPr kumimoji="0" lang="ru-RU" sz="1600" b="0" i="0" u="none" strike="noStrike" cap="none" normalizeH="0" baseline="0">
                          <a:ln>
                            <a:noFill/>
                          </a:ln>
                          <a:solidFill>
                            <a:srgbClr val="000000"/>
                          </a:solidFill>
                          <a:effectLst/>
                          <a:latin typeface="Corbel" pitchFamily="34" charset="0"/>
                          <a:cs typeface="Arial" charset="0"/>
                        </a:rPr>
                        <a:t>я «</a:t>
                      </a:r>
                      <a:r>
                        <a:rPr kumimoji="0" lang="ru-RU" sz="1600" b="0" i="0" u="none" strike="noStrike" cap="none" normalizeH="0" baseline="0">
                          <a:ln>
                            <a:noFill/>
                          </a:ln>
                          <a:solidFill>
                            <a:srgbClr val="000000"/>
                          </a:solidFill>
                          <a:effectLst/>
                          <a:latin typeface="Arial" charset="0"/>
                          <a:cs typeface="Arial" charset="0"/>
                        </a:rPr>
                        <a:t>Шлях</a:t>
                      </a:r>
                      <a:r>
                        <a:rPr kumimoji="0" lang="ru-RU" sz="1600" b="0" i="0" u="none" strike="noStrike" cap="none" normalizeH="0" baseline="0">
                          <a:ln>
                            <a:noFill/>
                          </a:ln>
                          <a:solidFill>
                            <a:srgbClr val="000000"/>
                          </a:solidFill>
                          <a:effectLst/>
                          <a:latin typeface="Corbel" pitchFamily="34" charset="0"/>
                          <a:cs typeface="Arial" charset="0"/>
                        </a:rPr>
                        <a:t> - ц</a:t>
                      </a:r>
                      <a:r>
                        <a:rPr kumimoji="0" lang="ru-RU" sz="1600" b="0" i="0" u="none" strike="noStrike" cap="none" normalizeH="0" baseline="0">
                          <a:ln>
                            <a:noFill/>
                          </a:ln>
                          <a:solidFill>
                            <a:srgbClr val="000000"/>
                          </a:solidFill>
                          <a:effectLst/>
                          <a:latin typeface="Arial" charset="0"/>
                          <a:cs typeface="Arial" charset="0"/>
                        </a:rPr>
                        <a:t>і</a:t>
                      </a:r>
                      <a:r>
                        <a:rPr kumimoji="0" lang="ru-RU" sz="1600" b="0" i="0" u="none" strike="noStrike" cap="none" normalizeH="0" baseline="0">
                          <a:ln>
                            <a:noFill/>
                          </a:ln>
                          <a:solidFill>
                            <a:srgbClr val="000000"/>
                          </a:solidFill>
                          <a:effectLst/>
                          <a:latin typeface="Corbel" pitchFamily="34" charset="0"/>
                          <a:cs typeface="Arial" charset="0"/>
                        </a:rPr>
                        <a:t>ль",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orbel" pitchFamily="34" charset="0"/>
                          <a:cs typeface="Arial" charset="0"/>
                        </a:rPr>
                        <a:t>М. Эванс 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orbel" pitchFamily="34" charset="0"/>
                          <a:cs typeface="Arial" charset="0"/>
                        </a:rPr>
                        <a:t>Р. Хаус</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orbel" pitchFamily="34"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ru-RU" sz="1600" b="0" i="0" u="none" strike="noStrike" cap="none" normalizeH="0" baseline="0">
                          <a:ln>
                            <a:noFill/>
                          </a:ln>
                          <a:solidFill>
                            <a:srgbClr val="000000"/>
                          </a:solidFill>
                          <a:effectLst/>
                          <a:latin typeface="Corbel" pitchFamily="34" charset="0"/>
                          <a:cs typeface="Arial" charset="0"/>
                        </a:rPr>
                        <a:t>1</a:t>
                      </a:r>
                      <a:r>
                        <a:rPr kumimoji="0" lang="ru-RU" sz="2800" b="0" i="0" u="none" strike="noStrike" cap="none" normalizeH="0" baseline="0">
                          <a:ln>
                            <a:noFill/>
                          </a:ln>
                          <a:solidFill>
                            <a:schemeClr val="tx1"/>
                          </a:solidFill>
                          <a:effectLst/>
                          <a:latin typeface="Arial" charset="0"/>
                        </a:rPr>
                        <a:t>. </a:t>
                      </a:r>
                      <a:r>
                        <a:rPr kumimoji="0" lang="uk-UA" sz="1400" b="0" i="0" u="none" strike="noStrike" cap="none" normalizeH="0" baseline="0">
                          <a:ln>
                            <a:noFill/>
                          </a:ln>
                          <a:solidFill>
                            <a:schemeClr val="tx1"/>
                          </a:solidFill>
                          <a:effectLst/>
                          <a:latin typeface="Arial" charset="0"/>
                        </a:rPr>
                        <a:t>Лідер повинен встановити причину недостатнього прагнення підлеглих до виконання завдання:</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невпевненість підлеглих</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неясність завдання</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брак інтересу до завдання</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неадекватне винагороду.</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2. Підібрати відповідний стиль:</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Підтримуючий</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Директивний</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Орієнтований на досягнення</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Співучасть.</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3. Роз'яснити цілі, вказати шляхи їх досягнення, надати підлеглим впевненості, посилити стимулювання і тим самим сприяти тому, що співробітники докладуть більше зусиль, зросте їхня задоволеність працею і буде досягнуто кращих результатів.</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  Керівник спонукає підлеглих до досягнення цілей організації, роз'яснюючи ці цілі, допомагаючи побачити свою вигоду, визначити та полегшити шляхи досягнення особистих та організаційних цілей.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extLst>
                  <a:ext uri="{0D108BD9-81ED-4DB2-BD59-A6C34878D82A}">
                    <a16:rowId xmlns:a16="http://schemas.microsoft.com/office/drawing/2014/main" val="10001"/>
                  </a:ext>
                </a:extLst>
              </a:tr>
            </a:tbl>
          </a:graphicData>
        </a:graphic>
      </p:graphicFrame>
      <p:pic>
        <p:nvPicPr>
          <p:cNvPr id="54284" name="Рисунок 3"/>
          <p:cNvPicPr>
            <a:picLocks noChangeAspect="1"/>
          </p:cNvPicPr>
          <p:nvPr/>
        </p:nvPicPr>
        <p:blipFill>
          <a:blip r:embed="rId2"/>
          <a:srcRect/>
          <a:stretch>
            <a:fillRect/>
          </a:stretch>
        </p:blipFill>
        <p:spPr bwMode="auto">
          <a:xfrm>
            <a:off x="0" y="5300663"/>
            <a:ext cx="9144000" cy="155733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11" name="Group 15"/>
          <p:cNvGraphicFramePr>
            <a:graphicFrameLocks noGrp="1"/>
          </p:cNvGraphicFramePr>
          <p:nvPr/>
        </p:nvGraphicFramePr>
        <p:xfrm>
          <a:off x="15875" y="0"/>
          <a:ext cx="9128125" cy="2852738"/>
        </p:xfrm>
        <a:graphic>
          <a:graphicData uri="http://schemas.openxmlformats.org/drawingml/2006/table">
            <a:tbl>
              <a:tblPr/>
              <a:tblGrid>
                <a:gridCol w="1360488">
                  <a:extLst>
                    <a:ext uri="{9D8B030D-6E8A-4147-A177-3AD203B41FA5}">
                      <a16:colId xmlns:a16="http://schemas.microsoft.com/office/drawing/2014/main" val="20000"/>
                    </a:ext>
                  </a:extLst>
                </a:gridCol>
                <a:gridCol w="7767637">
                  <a:extLst>
                    <a:ext uri="{9D8B030D-6E8A-4147-A177-3AD203B41FA5}">
                      <a16:colId xmlns:a16="http://schemas.microsoft.com/office/drawing/2014/main" val="20001"/>
                    </a:ext>
                  </a:extLst>
                </a:gridCol>
              </a:tblGrid>
              <a:tr h="695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orbel" pitchFamily="34" charset="0"/>
                          <a:cs typeface="Arial" charset="0"/>
                        </a:rPr>
                        <a:t>Назва, автор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Arial" charset="0"/>
                          <a:cs typeface="Arial" charset="0"/>
                        </a:rPr>
                        <a:t>Зміст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extLst>
                  <a:ext uri="{0D108BD9-81ED-4DB2-BD59-A6C34878D82A}">
                    <a16:rowId xmlns:a16="http://schemas.microsoft.com/office/drawing/2014/main" val="10000"/>
                  </a:ext>
                </a:extLst>
              </a:tr>
              <a:tr h="2157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orbel" pitchFamily="34" charset="0"/>
                          <a:cs typeface="Arial" charset="0"/>
                        </a:rPr>
                        <a:t>Трансакц</a:t>
                      </a:r>
                      <a:r>
                        <a:rPr kumimoji="0" lang="ru-RU" sz="1600" b="0" i="0" u="none" strike="noStrike" cap="none" normalizeH="0" baseline="0">
                          <a:ln>
                            <a:noFill/>
                          </a:ln>
                          <a:solidFill>
                            <a:srgbClr val="000000"/>
                          </a:solidFill>
                          <a:effectLst/>
                          <a:latin typeface="Arial" charset="0"/>
                          <a:cs typeface="Arial" charset="0"/>
                        </a:rPr>
                        <a:t>ійне </a:t>
                      </a:r>
                      <a:r>
                        <a:rPr kumimoji="0" lang="ru-RU" sz="1600" b="0" i="0" u="none" strike="noStrike" cap="none" normalizeH="0" baseline="0">
                          <a:ln>
                            <a:noFill/>
                          </a:ln>
                          <a:solidFill>
                            <a:srgbClr val="000000"/>
                          </a:solidFill>
                          <a:effectLst/>
                          <a:latin typeface="Corbel" pitchFamily="34" charset="0"/>
                          <a:cs typeface="Arial" charset="0"/>
                        </a:rPr>
                        <a:t>л</a:t>
                      </a:r>
                      <a:r>
                        <a:rPr kumimoji="0" lang="ru-RU" sz="1600" b="0" i="0" u="none" strike="noStrike" cap="none" normalizeH="0" baseline="0">
                          <a:ln>
                            <a:noFill/>
                          </a:ln>
                          <a:solidFill>
                            <a:srgbClr val="000000"/>
                          </a:solidFill>
                          <a:effectLst/>
                          <a:latin typeface="Arial" charset="0"/>
                          <a:cs typeface="Arial" charset="0"/>
                        </a:rPr>
                        <a:t>і</a:t>
                      </a:r>
                      <a:r>
                        <a:rPr kumimoji="0" lang="ru-RU" sz="1600" b="0" i="0" u="none" strike="noStrike" cap="none" normalizeH="0" baseline="0">
                          <a:ln>
                            <a:noFill/>
                          </a:ln>
                          <a:solidFill>
                            <a:srgbClr val="000000"/>
                          </a:solidFill>
                          <a:effectLst/>
                          <a:latin typeface="Corbel" pitchFamily="34" charset="0"/>
                          <a:cs typeface="Arial" charset="0"/>
                        </a:rPr>
                        <a:t>дерство</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Трансакційні (ділові) лідери роз'яснюють підлеглим вимоги їхньої ролі та завдання, шляхи їх виконання, ініціюють створення структур, планів, графіків виконання, забезпечують прийнятні винагороди та намагаються враховувати соціальні потреби співробітників</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  Трансакційні лідери працелюбні, терпимі, чесні, досконало володіють навичками менеджменту, приділяють багато уваги планам, графікам робіт і бюджету, віддані своїй організації, дотримуються її норм і зберігають її цінності.</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extLst>
                  <a:ext uri="{0D108BD9-81ED-4DB2-BD59-A6C34878D82A}">
                    <a16:rowId xmlns:a16="http://schemas.microsoft.com/office/drawing/2014/main" val="10001"/>
                  </a:ext>
                </a:extLst>
              </a:tr>
            </a:tbl>
          </a:graphicData>
        </a:graphic>
      </p:graphicFrame>
      <p:pic>
        <p:nvPicPr>
          <p:cNvPr id="55308" name="Рисунок 1"/>
          <p:cNvPicPr>
            <a:picLocks noChangeAspect="1"/>
          </p:cNvPicPr>
          <p:nvPr/>
        </p:nvPicPr>
        <p:blipFill>
          <a:blip r:embed="rId2"/>
          <a:srcRect/>
          <a:stretch>
            <a:fillRect/>
          </a:stretch>
        </p:blipFill>
        <p:spPr bwMode="auto">
          <a:xfrm>
            <a:off x="0" y="2832100"/>
            <a:ext cx="9144000" cy="35115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36" name="Group 16"/>
          <p:cNvGraphicFramePr>
            <a:graphicFrameLocks noGrp="1"/>
          </p:cNvGraphicFramePr>
          <p:nvPr/>
        </p:nvGraphicFramePr>
        <p:xfrm>
          <a:off x="-36513" y="0"/>
          <a:ext cx="9180513" cy="3825240"/>
        </p:xfrm>
        <a:graphic>
          <a:graphicData uri="http://schemas.openxmlformats.org/drawingml/2006/table">
            <a:tbl>
              <a:tblPr/>
              <a:tblGrid>
                <a:gridCol w="1152526">
                  <a:extLst>
                    <a:ext uri="{9D8B030D-6E8A-4147-A177-3AD203B41FA5}">
                      <a16:colId xmlns:a16="http://schemas.microsoft.com/office/drawing/2014/main" val="20000"/>
                    </a:ext>
                  </a:extLst>
                </a:gridCol>
                <a:gridCol w="8027987">
                  <a:extLst>
                    <a:ext uri="{9D8B030D-6E8A-4147-A177-3AD203B41FA5}">
                      <a16:colId xmlns:a16="http://schemas.microsoft.com/office/drawing/2014/main" val="20001"/>
                    </a:ext>
                  </a:extLst>
                </a:gridCol>
              </a:tblGrid>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orbel" pitchFamily="34" charset="0"/>
                          <a:cs typeface="Arial" charset="0"/>
                        </a:rPr>
                        <a:t>Назва, автор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Arial" charset="0"/>
                          <a:cs typeface="Arial" charset="0"/>
                        </a:rPr>
                        <a:t>Зміст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extLst>
                  <a:ext uri="{0D108BD9-81ED-4DB2-BD59-A6C34878D82A}">
                    <a16:rowId xmlns:a16="http://schemas.microsoft.com/office/drawing/2014/main" val="10000"/>
                  </a:ext>
                </a:extLst>
              </a:tr>
              <a:tr h="2686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orbel" pitchFamily="34" charset="0"/>
                          <a:cs typeface="Arial" charset="0"/>
                        </a:rPr>
                        <a:t>Харизма</a:t>
                      </a:r>
                      <a:r>
                        <a:rPr kumimoji="0" lang="ru-RU" sz="1600" b="0" i="0" u="none" strike="noStrike" cap="none" normalizeH="0" baseline="0">
                          <a:ln>
                            <a:noFill/>
                          </a:ln>
                          <a:solidFill>
                            <a:srgbClr val="000000"/>
                          </a:solidFill>
                          <a:effectLst/>
                          <a:latin typeface="Arial" charset="0"/>
                          <a:cs typeface="Arial" charset="0"/>
                        </a:rPr>
                        <a:t>тичне </a:t>
                      </a:r>
                      <a:r>
                        <a:rPr kumimoji="0" lang="ru-RU" sz="1600" b="0" i="0" u="none" strike="noStrike" cap="none" normalizeH="0" baseline="0">
                          <a:ln>
                            <a:noFill/>
                          </a:ln>
                          <a:solidFill>
                            <a:srgbClr val="000000"/>
                          </a:solidFill>
                          <a:effectLst/>
                          <a:latin typeface="Corbel" pitchFamily="34" charset="0"/>
                          <a:cs typeface="Arial" charset="0"/>
                        </a:rPr>
                        <a:t>л</a:t>
                      </a:r>
                      <a:r>
                        <a:rPr kumimoji="0" lang="ru-RU" sz="1600" b="0" i="0" u="none" strike="noStrike" cap="none" normalizeH="0" baseline="0">
                          <a:ln>
                            <a:noFill/>
                          </a:ln>
                          <a:solidFill>
                            <a:srgbClr val="000000"/>
                          </a:solidFill>
                          <a:effectLst/>
                          <a:latin typeface="Arial" charset="0"/>
                          <a:cs typeface="Arial" charset="0"/>
                        </a:rPr>
                        <a:t>і</a:t>
                      </a:r>
                      <a:r>
                        <a:rPr kumimoji="0" lang="ru-RU" sz="1600" b="0" i="0" u="none" strike="noStrike" cap="none" normalizeH="0" baseline="0">
                          <a:ln>
                            <a:noFill/>
                          </a:ln>
                          <a:solidFill>
                            <a:srgbClr val="000000"/>
                          </a:solidFill>
                          <a:effectLst/>
                          <a:latin typeface="Corbel" pitchFamily="34" charset="0"/>
                          <a:cs typeface="Arial" charset="0"/>
                        </a:rPr>
                        <a:t>дерство</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Харизматичний лідер має здатність надихати і мотивувати підлеглих отже вони перевищують свої нормальні трудові норми, попри труднощі та особисті жертви.</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Співробітники відсувають другий план власні інтереси заради інтересів свого відділу чи організації. На відміну від трансакційного, харизматичний лідер менш передбачуваний. Харизматичні лідери часто мають мистецтво провидіння. Такі лідери запалюють серця підлеглих, говорячи їм про те, що вони мають вийти за межі свого "я" і не обмежуватись власними інтересами.</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  Харизматичний лідер зазвичай впливає шляхом:</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створення привабливого бачення майбутнього, якого прагнуть співробітники;</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формування системи корпоративних цінностей, що підтримує весь персонал;</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400" b="0" i="0" u="none" strike="noStrike" cap="none" normalizeH="0" baseline="0">
                          <a:ln>
                            <a:noFill/>
                          </a:ln>
                          <a:solidFill>
                            <a:schemeClr val="tx1"/>
                          </a:solidFill>
                          <a:effectLst/>
                          <a:latin typeface="Arial" charset="0"/>
                        </a:rPr>
                        <a:t>3) встановлення відносин взаємної довіри. Він створює атмосферу, сприятливу для змін, постійно пропонує нові ідеї, які захоплюють уяву співробітників, стимулюють їх і змушують працювати щосили.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extLst>
                  <a:ext uri="{0D108BD9-81ED-4DB2-BD59-A6C34878D82A}">
                    <a16:rowId xmlns:a16="http://schemas.microsoft.com/office/drawing/2014/main" val="10001"/>
                  </a:ext>
                </a:extLst>
              </a:tr>
            </a:tbl>
          </a:graphicData>
        </a:graphic>
      </p:graphicFrame>
      <p:pic>
        <p:nvPicPr>
          <p:cNvPr id="2" name="Рисунок 1"/>
          <p:cNvPicPr>
            <a:picLocks noChangeAspect="1"/>
          </p:cNvPicPr>
          <p:nvPr/>
        </p:nvPicPr>
        <p:blipFill>
          <a:blip r:embed="rId2"/>
          <a:stretch>
            <a:fillRect/>
          </a:stretch>
        </p:blipFill>
        <p:spPr>
          <a:xfrm>
            <a:off x="1835695" y="3726793"/>
            <a:ext cx="5914365" cy="3096344"/>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74" name="Group 30"/>
          <p:cNvGraphicFramePr>
            <a:graphicFrameLocks noGrp="1"/>
          </p:cNvGraphicFramePr>
          <p:nvPr/>
        </p:nvGraphicFramePr>
        <p:xfrm>
          <a:off x="-36513" y="0"/>
          <a:ext cx="9180513" cy="4976495"/>
        </p:xfrm>
        <a:graphic>
          <a:graphicData uri="http://schemas.openxmlformats.org/drawingml/2006/table">
            <a:tbl>
              <a:tblPr/>
              <a:tblGrid>
                <a:gridCol w="1368426">
                  <a:extLst>
                    <a:ext uri="{9D8B030D-6E8A-4147-A177-3AD203B41FA5}">
                      <a16:colId xmlns:a16="http://schemas.microsoft.com/office/drawing/2014/main" val="20000"/>
                    </a:ext>
                  </a:extLst>
                </a:gridCol>
                <a:gridCol w="7812087">
                  <a:extLst>
                    <a:ext uri="{9D8B030D-6E8A-4147-A177-3AD203B41FA5}">
                      <a16:colId xmlns:a16="http://schemas.microsoft.com/office/drawing/2014/main" val="20001"/>
                    </a:ext>
                  </a:extLst>
                </a:gridCol>
              </a:tblGrid>
              <a:tr h="557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orbel" pitchFamily="34" charset="0"/>
                          <a:cs typeface="Arial" charset="0"/>
                        </a:rPr>
                        <a:t>Название, автор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orbel" pitchFamily="34" charset="0"/>
                          <a:cs typeface="Arial" charset="0"/>
                        </a:rPr>
                        <a:t>Содержание</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extLst>
                  <a:ext uri="{0D108BD9-81ED-4DB2-BD59-A6C34878D82A}">
                    <a16:rowId xmlns:a16="http://schemas.microsoft.com/office/drawing/2014/main" val="10000"/>
                  </a:ext>
                </a:extLst>
              </a:tr>
              <a:tr h="290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orbel" pitchFamily="34" charset="0"/>
                          <a:cs typeface="Arial" charset="0"/>
                        </a:rPr>
                        <a:t>Трансформац</a:t>
                      </a:r>
                      <a:r>
                        <a:rPr kumimoji="0" lang="ru-RU" sz="1600" b="0" i="0" u="none" strike="noStrike" cap="none" normalizeH="0" baseline="0">
                          <a:ln>
                            <a:noFill/>
                          </a:ln>
                          <a:solidFill>
                            <a:srgbClr val="000000"/>
                          </a:solidFill>
                          <a:effectLst/>
                          <a:latin typeface="Arial" charset="0"/>
                          <a:cs typeface="Arial" charset="0"/>
                        </a:rPr>
                        <a:t>ійне </a:t>
                      </a:r>
                      <a:r>
                        <a:rPr kumimoji="0" lang="ru-RU" sz="1600" b="0" i="0" u="none" strike="noStrike" cap="none" normalizeH="0" baseline="0">
                          <a:ln>
                            <a:noFill/>
                          </a:ln>
                          <a:solidFill>
                            <a:srgbClr val="000000"/>
                          </a:solidFill>
                          <a:effectLst/>
                          <a:latin typeface="Corbel" pitchFamily="34" charset="0"/>
                          <a:cs typeface="Arial" charset="0"/>
                        </a:rPr>
                        <a:t>л</a:t>
                      </a:r>
                      <a:r>
                        <a:rPr kumimoji="0" lang="ru-RU" sz="1600" b="0" i="0" u="none" strike="noStrike" cap="none" normalizeH="0" baseline="0">
                          <a:ln>
                            <a:noFill/>
                          </a:ln>
                          <a:solidFill>
                            <a:srgbClr val="000000"/>
                          </a:solidFill>
                          <a:effectLst/>
                          <a:latin typeface="Arial" charset="0"/>
                          <a:cs typeface="Arial" charset="0"/>
                        </a:rPr>
                        <a:t>і</a:t>
                      </a:r>
                      <a:r>
                        <a:rPr kumimoji="0" lang="ru-RU" sz="1600" b="0" i="0" u="none" strike="noStrike" cap="none" normalizeH="0" baseline="0">
                          <a:ln>
                            <a:noFill/>
                          </a:ln>
                          <a:solidFill>
                            <a:srgbClr val="000000"/>
                          </a:solidFill>
                          <a:effectLst/>
                          <a:latin typeface="Corbel" pitchFamily="34" charset="0"/>
                          <a:cs typeface="Arial" charset="0"/>
                        </a:rPr>
                        <a:t>дерство</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Трансформаційні (трансформуючі) лідери схожі на харизматичних, але відрізняються від останніх специфічною здатністю ініціювати зміни та впроваджувати інновації, завдяки виявленню потреб та інтересів співробітників, допомоги їм у знаходженні нових способів вирішення старих проблем та заохочення підлеглих піддавати сумніву існуючий стан речей. Керівники цього привносять істотні зміни у роботу співробітників та організації загалом.</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Керуючи підлеглими, трансформаційні керівники покладаються не тільки на точні правила та матеріальні стимули, вони концентрують увагу на баченні майбутнього, спільних цінностях та ідеях, щоб побудувати взаємини, надаванні значущості різним видам діяльності та знаходженню спільної мови з підлеглими, залучаючи їх до процесу змін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extLst>
                  <a:ext uri="{0D108BD9-81ED-4DB2-BD59-A6C34878D82A}">
                    <a16:rowId xmlns:a16="http://schemas.microsoft.com/office/drawing/2014/main" val="10001"/>
                  </a:ext>
                </a:extLst>
              </a:tr>
              <a:tr h="1495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charset="0"/>
                        </a:rPr>
                        <a:t>Інтерактивне керівництво, жіночий підхід до лідерства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CF3"/>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Менеджер засновує свою роботу більшою мірою на досягненні консенсусу, встановленні співробітництва, і вплив здійснюється швидше на основі взаємовідносин, ніж на силі позиції та офіційної влади</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 Інтерактивний лідер добре розуміється на технології, але вважає основою успіху ефективну взаємодію (інтеракції) між співробітниками.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CF3"/>
                    </a:solidFill>
                  </a:tcPr>
                </a:tc>
                <a:extLst>
                  <a:ext uri="{0D108BD9-81ED-4DB2-BD59-A6C34878D82A}">
                    <a16:rowId xmlns:a16="http://schemas.microsoft.com/office/drawing/2014/main" val="10002"/>
                  </a:ext>
                </a:extLst>
              </a:tr>
            </a:tbl>
          </a:graphicData>
        </a:graphic>
      </p:graphicFrame>
      <p:pic>
        <p:nvPicPr>
          <p:cNvPr id="57359" name="Рисунок 4"/>
          <p:cNvPicPr>
            <a:picLocks noChangeAspect="1"/>
          </p:cNvPicPr>
          <p:nvPr/>
        </p:nvPicPr>
        <p:blipFill>
          <a:blip r:embed="rId2"/>
          <a:srcRect/>
          <a:stretch>
            <a:fillRect/>
          </a:stretch>
        </p:blipFill>
        <p:spPr bwMode="auto">
          <a:xfrm>
            <a:off x="-36513" y="5157788"/>
            <a:ext cx="9180513" cy="17002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41388"/>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uk-UA">
                <a:solidFill>
                  <a:schemeClr val="tx1"/>
                </a:solidFill>
                <a:latin typeface="Arial" charset="0"/>
                <a:cs typeface="Arial" charset="0"/>
              </a:rPr>
              <a:t>Ця точка зору, як правило, не піддається перегляду в сучасній соціальній психології, хоча і отримує водночас низку уточнень. При цьому використовується підхід, знайдений ще в 50-х роках Р. Бейлсом і уточнений Ф. Фідлером:</a:t>
            </a:r>
          </a:p>
        </p:txBody>
      </p:sp>
      <p:sp>
        <p:nvSpPr>
          <p:cNvPr id="3" name="Прямоугольник 2"/>
          <p:cNvSpPr/>
          <p:nvPr/>
        </p:nvSpPr>
        <p:spPr>
          <a:xfrm>
            <a:off x="4787900" y="1200150"/>
            <a:ext cx="4356100" cy="203993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uk-UA">
                <a:solidFill>
                  <a:schemeClr val="tx1"/>
                </a:solidFill>
                <a:latin typeface="Arial" charset="0"/>
                <a:cs typeface="Arial" charset="0"/>
              </a:rPr>
              <a:t>У кожній групі є щонайменше два типи лідерів: емоційний (що забезпечує регулювання міжособистісних відносин) та інструментальний (що захоплює ініціативу у специфічних видах діяльності та координує спільні зусилля щодо досягнення мети).</a:t>
            </a:r>
          </a:p>
        </p:txBody>
      </p:sp>
      <p:pic>
        <p:nvPicPr>
          <p:cNvPr id="4" name="Рисунок 3"/>
          <p:cNvPicPr>
            <a:picLocks noChangeAspect="1"/>
          </p:cNvPicPr>
          <p:nvPr/>
        </p:nvPicPr>
        <p:blipFill>
          <a:blip r:embed="rId2"/>
          <a:stretch>
            <a:fillRect/>
          </a:stretch>
        </p:blipFill>
        <p:spPr>
          <a:xfrm>
            <a:off x="125413" y="1400175"/>
            <a:ext cx="4630737" cy="2185988"/>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46038" y="3860800"/>
            <a:ext cx="9118600" cy="2039938"/>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uk-UA">
                <a:solidFill>
                  <a:schemeClr val="tx1"/>
                </a:solidFill>
                <a:latin typeface="Arial" charset="0"/>
                <a:cs typeface="Arial" charset="0"/>
              </a:rPr>
              <a:t>Розуміння лідерства як «функції ситуації» породжує уявлення про множинності лідерів (або лідерських функцій) у групі, які приймають він відповідальність за організацію тих чи інших справ чи окремих сторін спільної діяльності.</a:t>
            </a:r>
          </a:p>
          <a:p>
            <a:pPr>
              <a:defRPr/>
            </a:pPr>
            <a:r>
              <a:rPr lang="uk-UA">
                <a:solidFill>
                  <a:schemeClr val="tx1"/>
                </a:solidFill>
                <a:latin typeface="Arial" charset="0"/>
                <a:cs typeface="Arial" charset="0"/>
              </a:rPr>
              <a:t>Передбачається, що кожна ситуація спілкування групи здатна висунути свого «ситуативного» лідера й у принципі лідерів може бути стільки, скільки членів групи.</a:t>
            </a:r>
          </a:p>
          <a:p>
            <a:pPr>
              <a:defRPr/>
            </a:pPr>
            <a:r>
              <a:rPr lang="uk-UA">
                <a:solidFill>
                  <a:schemeClr val="tx1"/>
                </a:solidFill>
                <a:latin typeface="Arial" charset="0"/>
                <a:cs typeface="Arial" charset="0"/>
              </a:rPr>
              <a:t>У той самий час визнається можливість появи універсального, чи абсолютного, лідера, одноосібно забезпечує багатопланову групову діяльність.</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1116013" y="188913"/>
            <a:ext cx="7559675" cy="822325"/>
          </a:xfrm>
          <a:prstGeom prst="rect">
            <a:avLst/>
          </a:prstGeom>
          <a:noFill/>
          <a:ln w="9525">
            <a:noFill/>
            <a:miter lim="800000"/>
            <a:headEnd/>
            <a:tailEnd/>
          </a:ln>
        </p:spPr>
        <p:txBody>
          <a:bodyPr>
            <a:spAutoFit/>
          </a:bodyPr>
          <a:lstStyle/>
          <a:p>
            <a:r>
              <a:rPr lang="ru-RU" sz="2400" b="1">
                <a:solidFill>
                  <a:srgbClr val="FF0000"/>
                </a:solidFill>
              </a:rPr>
              <a:t>2. </a:t>
            </a:r>
            <a:r>
              <a:rPr lang="uk-UA" sz="2400" b="1">
                <a:solidFill>
                  <a:srgbClr val="FF0000"/>
                </a:solidFill>
              </a:rPr>
              <a:t>Сучасні теорії лідерства</a:t>
            </a:r>
            <a:r>
              <a:rPr lang="uk-UA" sz="2400" b="1">
                <a:solidFill>
                  <a:srgbClr val="FF0000"/>
                </a:solidFill>
                <a:latin typeface="Corbel" pitchFamily="34" charset="0"/>
              </a:rPr>
              <a:t> (</a:t>
            </a:r>
            <a:r>
              <a:rPr lang="uk-UA" sz="2400" b="1">
                <a:solidFill>
                  <a:srgbClr val="FF0000"/>
                </a:solidFill>
              </a:rPr>
              <a:t>поведінкові та ситуаційні</a:t>
            </a:r>
            <a:r>
              <a:rPr lang="uk-UA" sz="2400" b="1">
                <a:solidFill>
                  <a:srgbClr val="FF0000"/>
                </a:solidFill>
                <a:latin typeface="Corbel" pitchFamily="34" charset="0"/>
              </a:rPr>
              <a:t>):</a:t>
            </a:r>
          </a:p>
        </p:txBody>
      </p:sp>
      <p:graphicFrame>
        <p:nvGraphicFramePr>
          <p:cNvPr id="17424" name="Group 16"/>
          <p:cNvGraphicFramePr>
            <a:graphicFrameLocks noGrp="1"/>
          </p:cNvGraphicFramePr>
          <p:nvPr/>
        </p:nvGraphicFramePr>
        <p:xfrm>
          <a:off x="0" y="1019175"/>
          <a:ext cx="9144000" cy="5293995"/>
        </p:xfrm>
        <a:graphic>
          <a:graphicData uri="http://schemas.openxmlformats.org/drawingml/2006/table">
            <a:tbl>
              <a:tblPr/>
              <a:tblGrid>
                <a:gridCol w="1547813">
                  <a:extLst>
                    <a:ext uri="{9D8B030D-6E8A-4147-A177-3AD203B41FA5}">
                      <a16:colId xmlns:a16="http://schemas.microsoft.com/office/drawing/2014/main" val="20000"/>
                    </a:ext>
                  </a:extLst>
                </a:gridCol>
                <a:gridCol w="7596187">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Corbel" pitchFamily="34" charset="0"/>
                          <a:cs typeface="Arial" charset="0"/>
                        </a:rPr>
                        <a:t>Назва, автор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Arial" charset="0"/>
                        </a:rPr>
                        <a:t>Зміст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Поведінкова теорія</a:t>
                      </a:r>
                      <a:r>
                        <a:rPr kumimoji="0" lang="uk-UA" sz="1800" b="0" i="0" u="none" strike="noStrike" cap="none" normalizeH="0" baseline="0">
                          <a:ln>
                            <a:noFill/>
                          </a:ln>
                          <a:solidFill>
                            <a:srgbClr val="000000"/>
                          </a:solidFill>
                          <a:effectLst/>
                          <a:latin typeface="Corbel" pitchFamily="34" charset="0"/>
                          <a:cs typeface="Arial" charset="0"/>
                        </a:rPr>
                        <a:t>, ун</a:t>
                      </a:r>
                      <a:r>
                        <a:rPr kumimoji="0" lang="uk-UA" sz="1800" b="0" i="0" u="none" strike="noStrike" cap="none" normalizeH="0" baseline="0">
                          <a:ln>
                            <a:noFill/>
                          </a:ln>
                          <a:solidFill>
                            <a:srgbClr val="000000"/>
                          </a:solidFill>
                          <a:effectLst/>
                          <a:latin typeface="Arial" charset="0"/>
                          <a:cs typeface="Arial" charset="0"/>
                        </a:rPr>
                        <a:t>і</a:t>
                      </a:r>
                      <a:r>
                        <a:rPr kumimoji="0" lang="uk-UA" sz="1800" b="0" i="0" u="none" strike="noStrike" cap="none" normalizeH="0" baseline="0">
                          <a:ln>
                            <a:noFill/>
                          </a:ln>
                          <a:solidFill>
                            <a:srgbClr val="000000"/>
                          </a:solidFill>
                          <a:effectLst/>
                          <a:latin typeface="Corbel" pitchFamily="34" charset="0"/>
                          <a:cs typeface="Arial" charset="0"/>
                        </a:rPr>
                        <a:t>верситет Огайо</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a:ln>
                          <a:noFill/>
                        </a:ln>
                        <a:solidFill>
                          <a:srgbClr val="000000"/>
                        </a:solidFill>
                        <a:effectLst/>
                        <a:latin typeface="Corbel"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Поведінка, орієнтована на повагу (на людей), означає, що лідер уважний до підлеглих, поважає їхні ідеї та почуття та встановлює взаємну довіру. Шановні лідери дружні, відкриті у спілкуванні, заохочують роботу в командах та піклуються про благополуччя співробітників.</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Поведінка, орієнтована на структуризацію (на результат),</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означає орієнтацію лідера на завдання, "на справу", напрямок трудової діяльності підлеглих на досягнення мети. Лідери, які використовують цей стиль, здебільшого дають інструкції, приділяють велику увагу плануванню та звітності та складають докладні графіки робіт.</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  Керівник може мати один із чотирьох стилів:</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1. Високий рівень структуризації – невисокий ступінь поважності</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2. Високий рівень структуризації – високий рівень поважності</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3. Невисокий рівень структуризації – невисокий ступінь поважності</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4. Невисокий рівень структуризації – високий рівень поважності.</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uk-UA" sz="1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Але ситуація може продиктувати будь-який із стилів, хоча, в цілому, останній найчастіше ефективніший за інші</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52" name="Group 20"/>
          <p:cNvGraphicFramePr>
            <a:graphicFrameLocks noGrp="1"/>
          </p:cNvGraphicFramePr>
          <p:nvPr/>
        </p:nvGraphicFramePr>
        <p:xfrm>
          <a:off x="-36513" y="0"/>
          <a:ext cx="9180513" cy="2767013"/>
        </p:xfrm>
        <a:graphic>
          <a:graphicData uri="http://schemas.openxmlformats.org/drawingml/2006/table">
            <a:tbl>
              <a:tblPr/>
              <a:tblGrid>
                <a:gridCol w="1871663">
                  <a:extLst>
                    <a:ext uri="{9D8B030D-6E8A-4147-A177-3AD203B41FA5}">
                      <a16:colId xmlns:a16="http://schemas.microsoft.com/office/drawing/2014/main" val="20000"/>
                    </a:ext>
                  </a:extLst>
                </a:gridCol>
                <a:gridCol w="7308850">
                  <a:extLst>
                    <a:ext uri="{9D8B030D-6E8A-4147-A177-3AD203B41FA5}">
                      <a16:colId xmlns:a16="http://schemas.microsoft.com/office/drawing/2014/main" val="20001"/>
                    </a:ext>
                  </a:extLst>
                </a:gridCol>
              </a:tblGrid>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Corbel" pitchFamily="34" charset="0"/>
                          <a:cs typeface="Arial" charset="0"/>
                        </a:rPr>
                        <a:t>Назва, автор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Arial" charset="0"/>
                        </a:rPr>
                        <a:t>Зміст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extLst>
                  <a:ext uri="{0D108BD9-81ED-4DB2-BD59-A6C34878D82A}">
                    <a16:rowId xmlns:a16="http://schemas.microsoft.com/office/drawing/2014/main" val="10000"/>
                  </a:ext>
                </a:extLst>
              </a:tr>
              <a:tr h="1069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Поведінкова теорія</a:t>
                      </a:r>
                      <a:r>
                        <a:rPr kumimoji="0" lang="uk-UA" sz="1800" b="0" i="0" u="none" strike="noStrike" cap="none" normalizeH="0" baseline="0">
                          <a:ln>
                            <a:noFill/>
                          </a:ln>
                          <a:solidFill>
                            <a:srgbClr val="000000"/>
                          </a:solidFill>
                          <a:effectLst/>
                          <a:latin typeface="Corbel" pitchFamily="34" charset="0"/>
                          <a:cs typeface="Arial" charset="0"/>
                        </a:rPr>
                        <a:t>, Мічиганський ун</a:t>
                      </a:r>
                      <a:r>
                        <a:rPr kumimoji="0" lang="uk-UA" sz="1800" b="0" i="0" u="none" strike="noStrike" cap="none" normalizeH="0" baseline="0">
                          <a:ln>
                            <a:noFill/>
                          </a:ln>
                          <a:solidFill>
                            <a:srgbClr val="000000"/>
                          </a:solidFill>
                          <a:effectLst/>
                          <a:latin typeface="Arial" charset="0"/>
                          <a:cs typeface="Arial" charset="0"/>
                        </a:rPr>
                        <a:t>і</a:t>
                      </a:r>
                      <a:r>
                        <a:rPr kumimoji="0" lang="uk-UA" sz="1800" b="0" i="0" u="none" strike="noStrike" cap="none" normalizeH="0" baseline="0">
                          <a:ln>
                            <a:noFill/>
                          </a:ln>
                          <a:solidFill>
                            <a:srgbClr val="000000"/>
                          </a:solidFill>
                          <a:effectLst/>
                          <a:latin typeface="Corbel" pitchFamily="34" charset="0"/>
                          <a:cs typeface="Arial" charset="0"/>
                        </a:rPr>
                        <a:t>верситет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У мічиганських дослідженнях застосовувався термін "керівник, орієнтований співробітників (людей)". Менш ефективні керівники, орієнтовані працювати (справа). Вони не приділяли багато уваги досягненню цілей та людським потребам, але були зосереджені на дотриманні графіка робіт, зниженні витрат та досягненні економічного виробництва.</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rPr>
                        <a:t>   Найефективніший керівник, орієнтований людей. Такий керівник встановлює високі цілі та виявляє підтримуючу поведінку стосовно підлеглих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19" name="Group 15"/>
          <p:cNvGraphicFramePr>
            <a:graphicFrameLocks noGrp="1"/>
          </p:cNvGraphicFramePr>
          <p:nvPr/>
        </p:nvGraphicFramePr>
        <p:xfrm>
          <a:off x="-36513" y="0"/>
          <a:ext cx="9180513" cy="3067050"/>
        </p:xfrm>
        <a:graphic>
          <a:graphicData uri="http://schemas.openxmlformats.org/drawingml/2006/table">
            <a:tbl>
              <a:tblPr/>
              <a:tblGrid>
                <a:gridCol w="1871663">
                  <a:extLst>
                    <a:ext uri="{9D8B030D-6E8A-4147-A177-3AD203B41FA5}">
                      <a16:colId xmlns:a16="http://schemas.microsoft.com/office/drawing/2014/main" val="20000"/>
                    </a:ext>
                  </a:extLst>
                </a:gridCol>
                <a:gridCol w="7308850">
                  <a:extLst>
                    <a:ext uri="{9D8B030D-6E8A-4147-A177-3AD203B41FA5}">
                      <a16:colId xmlns:a16="http://schemas.microsoft.com/office/drawing/2014/main" val="20001"/>
                    </a:ext>
                  </a:extLst>
                </a:gridCol>
              </a:tblGrid>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a:ln>
                            <a:noFill/>
                          </a:ln>
                          <a:solidFill>
                            <a:srgbClr val="FFFFFF"/>
                          </a:solidFill>
                          <a:effectLst/>
                          <a:latin typeface="Corbel" pitchFamily="34" charset="0"/>
                          <a:cs typeface="Arial" charset="0"/>
                        </a:rPr>
                        <a:t>Назва, автор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Arial" charset="0"/>
                        </a:rPr>
                        <a:t>Зміст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79BB"/>
                    </a:solidFill>
                  </a:tcPr>
                </a:tc>
                <a:extLst>
                  <a:ext uri="{0D108BD9-81ED-4DB2-BD59-A6C34878D82A}">
                    <a16:rowId xmlns:a16="http://schemas.microsoft.com/office/drawing/2014/main" val="10000"/>
                  </a:ext>
                </a:extLst>
              </a:tr>
              <a:tr h="2501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outerShdw blurRad="38100" dist="38100" dir="2700000" algn="tl">
                              <a:srgbClr val="FFFFFF"/>
                            </a:outerShdw>
                          </a:effectLst>
                          <a:latin typeface="Corbel" pitchFamily="34" charset="0"/>
                          <a:cs typeface="Arial" charset="0"/>
                        </a:rPr>
                        <a:t>Повед</a:t>
                      </a:r>
                      <a:r>
                        <a:rPr kumimoji="0" lang="uk-UA" sz="1800" b="1" i="0" u="none" strike="noStrike" cap="none" normalizeH="0" baseline="0">
                          <a:ln>
                            <a:noFill/>
                          </a:ln>
                          <a:solidFill>
                            <a:srgbClr val="000000"/>
                          </a:solidFill>
                          <a:effectLst>
                            <a:outerShdw blurRad="38100" dist="38100" dir="2700000" algn="tl">
                              <a:srgbClr val="FFFFFF"/>
                            </a:outerShdw>
                          </a:effectLst>
                          <a:latin typeface="Arial" charset="0"/>
                          <a:cs typeface="Arial" charset="0"/>
                        </a:rPr>
                        <a:t>інкова</a:t>
                      </a:r>
                      <a:r>
                        <a:rPr kumimoji="0" lang="uk-UA" sz="1800" b="1" i="0" u="none" strike="noStrike" cap="none" normalizeH="0" baseline="0">
                          <a:ln>
                            <a:noFill/>
                          </a:ln>
                          <a:solidFill>
                            <a:srgbClr val="000000"/>
                          </a:solidFill>
                          <a:effectLst>
                            <a:outerShdw blurRad="38100" dist="38100" dir="2700000" algn="tl">
                              <a:srgbClr val="FFFFFF"/>
                            </a:outerShdw>
                          </a:effectLst>
                          <a:latin typeface="Corbel" pitchFamily="34" charset="0"/>
                          <a:cs typeface="Arial" charset="0"/>
                        </a:rPr>
                        <a:t> теорія, "</a:t>
                      </a:r>
                      <a:r>
                        <a:rPr kumimoji="0" lang="uk-UA" sz="1800" b="1" i="0" u="none" strike="noStrike" cap="none" normalizeH="0" baseline="0">
                          <a:ln>
                            <a:noFill/>
                          </a:ln>
                          <a:solidFill>
                            <a:schemeClr val="tx1"/>
                          </a:solidFill>
                          <a:effectLst>
                            <a:outerShdw blurRad="38100" dist="38100" dir="2700000" algn="tl">
                              <a:srgbClr val="FFFFFF"/>
                            </a:outerShdw>
                          </a:effectLst>
                          <a:latin typeface="Arial" charset="0"/>
                          <a:cs typeface="Arial" charset="0"/>
                        </a:rPr>
                        <a:t>управлінська решітка</a:t>
                      </a:r>
                      <a:r>
                        <a:rPr kumimoji="0" lang="uk-UA" sz="1800" b="1" i="0" u="none" strike="noStrike" cap="none" normalizeH="0" baseline="0">
                          <a:ln>
                            <a:noFill/>
                          </a:ln>
                          <a:solidFill>
                            <a:srgbClr val="000000"/>
                          </a:solidFill>
                          <a:effectLst>
                            <a:outerShdw blurRad="38100" dist="38100" dir="2700000" algn="tl">
                              <a:srgbClr val="FFFFFF"/>
                            </a:outerShdw>
                          </a:effectLst>
                          <a:latin typeface="Corbel" pitchFamily="34" charset="0"/>
                          <a:cs typeface="Arial" charset="0"/>
                        </a:rPr>
                        <a:t>", </a:t>
                      </a:r>
                      <a:r>
                        <a:rPr kumimoji="0" lang="uk-UA" sz="1800" b="0" i="0" u="none" strike="noStrike" cap="none" normalizeH="0" baseline="0">
                          <a:ln>
                            <a:noFill/>
                          </a:ln>
                          <a:solidFill>
                            <a:srgbClr val="000000"/>
                          </a:solidFill>
                          <a:effectLst/>
                          <a:latin typeface="Corbel" pitchFamily="34" charset="0"/>
                          <a:cs typeface="Arial" charset="0"/>
                        </a:rPr>
                        <a:t>Роберт Блейк </a:t>
                      </a:r>
                      <a:r>
                        <a:rPr kumimoji="0" lang="uk-UA" sz="1800" b="0" i="0" u="none" strike="noStrike" cap="none" normalizeH="0" baseline="0">
                          <a:ln>
                            <a:noFill/>
                          </a:ln>
                          <a:solidFill>
                            <a:srgbClr val="000000"/>
                          </a:solidFill>
                          <a:effectLst/>
                          <a:latin typeface="Arial" charset="0"/>
                          <a:cs typeface="Arial" charset="0"/>
                        </a:rPr>
                        <a:t>і</a:t>
                      </a:r>
                      <a:r>
                        <a:rPr kumimoji="0" lang="uk-UA" sz="1800" b="0" i="0" u="none" strike="noStrike" cap="none" normalizeH="0" baseline="0">
                          <a:ln>
                            <a:noFill/>
                          </a:ln>
                          <a:solidFill>
                            <a:srgbClr val="000000"/>
                          </a:solidFill>
                          <a:effectLst/>
                          <a:latin typeface="Corbel" pitchFamily="34" charset="0"/>
                          <a:cs typeface="Arial" charset="0"/>
                        </a:rPr>
                        <a:t> Джейн Моутон, Техас</a:t>
                      </a:r>
                      <a:r>
                        <a:rPr kumimoji="0" lang="uk-UA" sz="1800" b="0" i="0" u="none" strike="noStrike" cap="none" normalizeH="0" baseline="0">
                          <a:ln>
                            <a:noFill/>
                          </a:ln>
                          <a:solidFill>
                            <a:srgbClr val="000000"/>
                          </a:solidFill>
                          <a:effectLst/>
                          <a:latin typeface="Arial" charset="0"/>
                          <a:cs typeface="Arial" charset="0"/>
                        </a:rPr>
                        <a:t>ь</a:t>
                      </a:r>
                      <a:r>
                        <a:rPr kumimoji="0" lang="uk-UA" sz="1800" b="0" i="0" u="none" strike="noStrike" cap="none" normalizeH="0" baseline="0">
                          <a:ln>
                            <a:noFill/>
                          </a:ln>
                          <a:solidFill>
                            <a:srgbClr val="000000"/>
                          </a:solidFill>
                          <a:effectLst/>
                          <a:latin typeface="Corbel" pitchFamily="34" charset="0"/>
                          <a:cs typeface="Arial" charset="0"/>
                        </a:rPr>
                        <a:t>кий ун</a:t>
                      </a:r>
                      <a:r>
                        <a:rPr kumimoji="0" lang="uk-UA" sz="1800" b="0" i="0" u="none" strike="noStrike" cap="none" normalizeH="0" baseline="0">
                          <a:ln>
                            <a:noFill/>
                          </a:ln>
                          <a:solidFill>
                            <a:srgbClr val="000000"/>
                          </a:solidFill>
                          <a:effectLst/>
                          <a:latin typeface="Arial" charset="0"/>
                          <a:cs typeface="Arial" charset="0"/>
                        </a:rPr>
                        <a:t>і</a:t>
                      </a:r>
                      <a:r>
                        <a:rPr kumimoji="0" lang="uk-UA" sz="1800" b="0" i="0" u="none" strike="noStrike" cap="none" normalizeH="0" baseline="0">
                          <a:ln>
                            <a:noFill/>
                          </a:ln>
                          <a:solidFill>
                            <a:srgbClr val="000000"/>
                          </a:solidFill>
                          <a:effectLst/>
                          <a:latin typeface="Corbel" pitchFamily="34" charset="0"/>
                          <a:cs typeface="Arial" charset="0"/>
                        </a:rPr>
                        <a:t>верситет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CF3"/>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cs typeface="Arial" charset="0"/>
                        </a:rPr>
                        <a:t>Розглядаються п'ять стилів поведінки керівника в організації в осях "Інтерес до справи та інтерес до людей":</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cs typeface="Arial" charset="0"/>
                        </a:rPr>
                        <a:t>1</a:t>
                      </a:r>
                      <a:r>
                        <a:rPr kumimoji="0" lang="en-US" sz="1600" b="0" i="0" u="none" strike="noStrike" cap="none" normalizeH="0" baseline="0">
                          <a:ln>
                            <a:noFill/>
                          </a:ln>
                          <a:solidFill>
                            <a:schemeClr val="tx1"/>
                          </a:solidFill>
                          <a:effectLst/>
                          <a:latin typeface="Arial" charset="0"/>
                          <a:cs typeface="Arial" charset="0"/>
                        </a:rPr>
                        <a:t>.1</a:t>
                      </a:r>
                      <a:r>
                        <a:rPr kumimoji="0" lang="uk-UA" sz="1600" b="0" i="0" u="none" strike="noStrike" cap="none" normalizeH="0" baseline="0">
                          <a:ln>
                            <a:noFill/>
                          </a:ln>
                          <a:solidFill>
                            <a:schemeClr val="tx1"/>
                          </a:solidFill>
                          <a:effectLst/>
                          <a:latin typeface="Arial" charset="0"/>
                          <a:cs typeface="Arial" charset="0"/>
                        </a:rPr>
                        <a:t> Убогий менеджмент (Примітивне керівництво)</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cs typeface="Arial" charset="0"/>
                        </a:rPr>
                        <a:t>9.1 Влада - підпорядкування з орієнтацією на справу (Авторитарне керівництво)</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a:ln>
                            <a:noFill/>
                          </a:ln>
                          <a:solidFill>
                            <a:schemeClr val="tx1"/>
                          </a:solidFill>
                          <a:effectLst/>
                          <a:latin typeface="Arial" charset="0"/>
                          <a:cs typeface="Arial" charset="0"/>
                        </a:rPr>
                        <a:t>5.5</a:t>
                      </a:r>
                      <a:r>
                        <a:rPr kumimoji="0" lang="uk-UA" sz="1600" b="0" i="0" u="none" strike="noStrike" cap="none" normalizeH="0" baseline="0">
                          <a:ln>
                            <a:noFill/>
                          </a:ln>
                          <a:solidFill>
                            <a:schemeClr val="tx1"/>
                          </a:solidFill>
                          <a:effectLst/>
                          <a:latin typeface="Arial" charset="0"/>
                          <a:cs typeface="Arial" charset="0"/>
                        </a:rPr>
                        <a:t> Типова організація із середнім компромісним рівнем турботи про інтереси справи та людей (Організаційне управління)</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uk-UA" sz="1600" b="0" i="0" u="none" strike="noStrike" cap="none" normalizeH="0" baseline="0">
                          <a:ln>
                            <a:noFill/>
                          </a:ln>
                          <a:solidFill>
                            <a:schemeClr val="tx1"/>
                          </a:solidFill>
                          <a:effectLst/>
                          <a:latin typeface="Arial" charset="0"/>
                          <a:cs typeface="Arial" charset="0"/>
                        </a:rPr>
                        <a:t>1.9 «Будинок відпочинку» з переважаючою орієнтацією на благополуччя людей, команда (Соціальне керівництво)</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CF3"/>
                    </a:solidFill>
                  </a:tcPr>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4476750" y="3106738"/>
            <a:ext cx="4537075" cy="3662362"/>
          </a:xfrm>
          <a:prstGeom prst="rect">
            <a:avLst/>
          </a:prstGeom>
          <a:solidFill>
            <a:schemeClr val="accent6">
              <a:lumMod val="20000"/>
              <a:lumOff val="80000"/>
            </a:schemeClr>
          </a:solidFill>
        </p:spPr>
        <p:txBody>
          <a:bodyPr>
            <a:spAutoFit/>
          </a:bodyPr>
          <a:lstStyle/>
          <a:p>
            <a:pPr>
              <a:defRPr/>
            </a:pPr>
            <a:r>
              <a:rPr lang="uk-UA"/>
              <a:t>9.9 Командний менеджмент (робота в команді, Групове управління): виконання завдань забезпечується за рахунок лояльності співробітників, взаємозалежність та спільність цілей сприяють встановленню довіри та поваги</a:t>
            </a:r>
          </a:p>
          <a:p>
            <a:pPr>
              <a:defRPr/>
            </a:pPr>
            <a:r>
              <a:rPr lang="uk-UA"/>
              <a:t> </a:t>
            </a:r>
          </a:p>
          <a:p>
            <a:pPr>
              <a:defRPr/>
            </a:pPr>
            <a:r>
              <a:rPr lang="uk-UA"/>
              <a:t>Командний менеджмент - найбільш ефективний стиль, який рекомендують використовувати менеджерам, тому що він дозволяє згуртувати співробітників для виконання завдань</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8313" y="4292600"/>
            <a:ext cx="8408987" cy="23145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a:solidFill>
                  <a:schemeClr val="tx1"/>
                </a:solidFill>
                <a:latin typeface="Arial" charset="0"/>
                <a:cs typeface="Arial" charset="0"/>
              </a:rPr>
              <a:t>На </a:t>
            </a:r>
            <a:r>
              <a:rPr lang="uk-UA">
                <a:solidFill>
                  <a:schemeClr val="tx1"/>
                </a:solidFill>
                <a:latin typeface="Arial" charset="0"/>
                <a:cs typeface="Arial" charset="0"/>
              </a:rPr>
              <a:t>зміну «одномірним» стилям управління (авторитарний, демократичний потурання по К. Левіну) в даний час прийшли «багатомірні». Для успішної діяльності організації вже недостатньо лише якихось певних відносин між керівником та його підлеглими, є безліч різних обставин, які також мають братися до уваги.</a:t>
            </a:r>
          </a:p>
          <a:p>
            <a:pPr>
              <a:defRPr/>
            </a:pPr>
            <a:r>
              <a:rPr lang="uk-UA">
                <a:solidFill>
                  <a:schemeClr val="tx1"/>
                </a:solidFill>
                <a:latin typeface="Arial" charset="0"/>
                <a:cs typeface="Arial" charset="0"/>
              </a:rPr>
              <a:t>Першою серед «багатомірних» стилів управління стали «управлінські ґрати», розроблені на початку 80-х років американськими фахівцями в теорії менеджменту Робертом Блейком та Джейн Моутон.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8313" y="4437063"/>
            <a:ext cx="8408987" cy="17653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uk-UA">
                <a:solidFill>
                  <a:schemeClr val="tx1"/>
                </a:solidFill>
                <a:latin typeface="Arial" charset="0"/>
                <a:cs typeface="Arial" charset="0"/>
              </a:rPr>
              <a:t>Управлінська решітка є досить наочною схемою, що складається з 81 квадрата: 9 вертикальних стовпців і 9 горизонтальних. По вертикальній осі управлінської решітки відбувається ранжування "турботи про людину" або "орієнтація на людей", а по горизонтальній - "турботи про виробництво" або "орієнтація на завдання". Стиль управління визначається за обома даними критеріями. Тобто. ми отримуємо 81 варіант стилю управління</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590</TotalTime>
  <Words>4546</Words>
  <Application>Microsoft Office PowerPoint</Application>
  <PresentationFormat>Экран (4:3)</PresentationFormat>
  <Paragraphs>217</Paragraphs>
  <Slides>35</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35</vt:i4>
      </vt:variant>
    </vt:vector>
  </HeadingPairs>
  <TitlesOfParts>
    <vt:vector size="43" baseType="lpstr">
      <vt:lpstr>Arial</vt:lpstr>
      <vt:lpstr>Calibri</vt:lpstr>
      <vt:lpstr>Corbel</vt:lpstr>
      <vt:lpstr>Gill Sans MT</vt:lpstr>
      <vt:lpstr>Times New Roman</vt:lpstr>
      <vt:lpstr>Verdana</vt:lpstr>
      <vt:lpstr>Wingdings 2</vt:lpstr>
      <vt:lpstr>Солнцестояние</vt:lpstr>
      <vt:lpstr>Теорії та стилі лідерства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UN23 006986</cp:lastModifiedBy>
  <cp:revision>92</cp:revision>
  <dcterms:created xsi:type="dcterms:W3CDTF">2020-03-08T22:54:51Z</dcterms:created>
  <dcterms:modified xsi:type="dcterms:W3CDTF">2025-12-01T11:43:41Z</dcterms:modified>
</cp:coreProperties>
</file>