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9"/>
  </p:notesMasterIdLst>
  <p:sldIdLst>
    <p:sldId id="303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3994" autoAdjust="0"/>
  </p:normalViewPr>
  <p:slideViewPr>
    <p:cSldViewPr snapToGrid="0">
      <p:cViewPr varScale="1">
        <p:scale>
          <a:sx n="99" d="100"/>
          <a:sy n="99" d="100"/>
        </p:scale>
        <p:origin x="10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DE823-087E-484D-9A71-A2B21B35F906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A3B9E-C8E9-4347-A227-8DB7EA679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772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1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1" y="3869635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1">
                <a:solidFill>
                  <a:srgbClr val="FFFFFF"/>
                </a:solidFill>
              </a:defRPr>
            </a:lvl1pPr>
            <a:lvl2pPr marL="457206" indent="0" algn="ctr">
              <a:buNone/>
              <a:defRPr sz="2201"/>
            </a:lvl2pPr>
            <a:lvl3pPr marL="914411" indent="0" algn="ctr">
              <a:buNone/>
              <a:defRPr sz="2201"/>
            </a:lvl3pPr>
            <a:lvl4pPr marL="1371617" indent="0" algn="ctr">
              <a:buNone/>
              <a:defRPr sz="2000"/>
            </a:lvl4pPr>
            <a:lvl5pPr marL="1828823" indent="0" algn="ctr">
              <a:buNone/>
              <a:defRPr sz="2000"/>
            </a:lvl5pPr>
            <a:lvl6pPr marL="2286029" indent="0" algn="ctr">
              <a:buNone/>
              <a:defRPr sz="2000"/>
            </a:lvl6pPr>
            <a:lvl7pPr marL="2743234" indent="0" algn="ctr">
              <a:buNone/>
              <a:defRPr sz="2000"/>
            </a:lvl7pPr>
            <a:lvl8pPr marL="3200440" indent="0" algn="ctr">
              <a:buNone/>
              <a:defRPr sz="2000"/>
            </a:lvl8pPr>
            <a:lvl9pPr marL="3657646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2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21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4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2999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4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80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6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7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1">
                <a:solidFill>
                  <a:schemeClr val="accent1"/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1" y="4020408"/>
            <a:ext cx="8229602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04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1" y="2057399"/>
            <a:ext cx="4754880" cy="4023360"/>
          </a:xfrm>
        </p:spPr>
        <p:txBody>
          <a:bodyPr/>
          <a:lstStyle>
            <a:lvl1pPr>
              <a:defRPr sz="2201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1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24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1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1" y="2721483"/>
            <a:ext cx="4754880" cy="3383280"/>
          </a:xfrm>
        </p:spPr>
        <p:txBody>
          <a:bodyPr/>
          <a:lstStyle>
            <a:lvl1pPr>
              <a:defRPr sz="2201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1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44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58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730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2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1"/>
              </a:spcBef>
              <a:buNone/>
              <a:defRPr sz="1700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89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9" y="1069847"/>
            <a:ext cx="6099049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2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1"/>
              </a:spcBef>
              <a:buNone/>
              <a:defRPr sz="1700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1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1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5" y="6223829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626609A-208D-4C6D-9D53-000386121947}" type="datetimeFigureOut">
              <a:rPr lang="ru-RU" smtClean="0"/>
              <a:t>13.07.2023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9" y="6223829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2" y="6223829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E7F0ECD-F644-4F09-A59C-366BBBA1F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3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4" indent="-182882" algn="l" defTabSz="914411" rtl="0" eaLnBrk="1" latinLnBrk="0" hangingPunct="1">
        <a:lnSpc>
          <a:spcPct val="90000"/>
        </a:lnSpc>
        <a:spcBef>
          <a:spcPts val="1401"/>
        </a:spcBef>
        <a:buClr>
          <a:schemeClr val="accent1"/>
        </a:buClr>
        <a:buSzPct val="80000"/>
        <a:buFont typeface="Corbel" pitchFamily="34" charset="0"/>
        <a:buChar char="•"/>
        <a:defRPr sz="2201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6" indent="-182882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9" indent="-182882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1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53" indent="-182882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76" indent="-182882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20" indent="-228604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24" indent="-228604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28" indent="-228604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31" indent="-228604" algn="l" defTabSz="914411" rtl="0" eaLnBrk="1" latinLnBrk="0" hangingPunct="1">
        <a:lnSpc>
          <a:spcPct val="90000"/>
        </a:lnSpc>
        <a:spcBef>
          <a:spcPts val="201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Мікроелектронні пристрої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200" b="1" dirty="0"/>
              <a:t>Лекція 5. Великі інтегральні схеми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705557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7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7597" y="1470651"/>
            <a:ext cx="4632761" cy="271733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215249" y="4910382"/>
            <a:ext cx="6096000" cy="6955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224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Схематичне пояснення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магніторезистивного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ефекту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4" name="Picture 4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80751" y="2051000"/>
            <a:ext cx="5166326" cy="305856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53182" y="5109562"/>
            <a:ext cx="6096000" cy="12187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Конструкція (а) і вольт-амперна характеристика (б)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магнітодіода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.</a:t>
            </a:r>
          </a:p>
          <a:p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92762" y="836927"/>
            <a:ext cx="6096000" cy="1014893"/>
          </a:xfrm>
          <a:prstGeom prst="rect">
            <a:avLst/>
          </a:prstGeom>
        </p:spPr>
        <p:txBody>
          <a:bodyPr>
            <a:spAutoFit/>
          </a:bodyPr>
          <a:lstStyle/>
          <a:p>
            <a:pPr marR="63500" indent="190500" algn="just">
              <a:lnSpc>
                <a:spcPct val="101000"/>
              </a:lnSpc>
              <a:spcAft>
                <a:spcPts val="0"/>
              </a:spcAft>
            </a:pPr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Магнітодіоди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-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це напівпровідникові діоди з р-n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–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переходом, в яких вольт-амперна характеристика змінюється під дією магнітного поля. 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073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2927" y="439503"/>
            <a:ext cx="114861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Магнітотранзистори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-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це транзистори,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в яких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вихідний струм визначається магнітним потоком, що проходить через нього, а інші характеристики та параметри змінюються під впливом магнітного поля. </a:t>
            </a:r>
            <a:endParaRPr lang="uk-UA" sz="2000" dirty="0">
              <a:latin typeface="Corbel" panose="020B0503020204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505" y="1248849"/>
            <a:ext cx="11421977" cy="1644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240">
              <a:spcAft>
                <a:spcPts val="0"/>
              </a:spcAft>
              <a:tabLst>
                <a:tab pos="1704340" algn="l"/>
                <a:tab pos="2720340" algn="l"/>
                <a:tab pos="2974340" algn="l"/>
                <a:tab pos="3533140" algn="l"/>
              </a:tabLst>
            </a:pP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Магнітотранзистори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	класифікують  на  чотири типи: 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одноперехідні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(ОПТ),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одноколекторні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(ОКТ),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двохколекторні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(ДМТ) та польові (ПМТ). </a:t>
            </a:r>
          </a:p>
          <a:p>
            <a:pPr marL="269240">
              <a:spcAft>
                <a:spcPts val="0"/>
              </a:spcAft>
              <a:tabLst>
                <a:tab pos="1704340" algn="l"/>
                <a:tab pos="2720340" algn="l"/>
                <a:tab pos="2974340" algn="l"/>
                <a:tab pos="3533140" algn="l"/>
              </a:tabLst>
            </a:pPr>
            <a:endParaRPr lang="uk-UA" sz="2000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1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Одноперехідні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–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магнітотранзистори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що діють на основі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модуляції опору бази носіїв заряду, які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інжектуються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із емітера та мають S-подібну вхідну характеристику. 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4" name="Picture 4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2380" y="2994349"/>
            <a:ext cx="4541304" cy="329415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641432" y="3429347"/>
            <a:ext cx="6055896" cy="191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" marR="381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Вхідна характеристика ОПТ:</a:t>
            </a:r>
          </a:p>
          <a:p>
            <a:pPr marL="2540" marR="381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крива 1 – В=0; </a:t>
            </a:r>
          </a:p>
          <a:p>
            <a:pPr marL="2540" marR="381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крива 2 – В = 0,3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Тл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; </a:t>
            </a:r>
          </a:p>
          <a:p>
            <a:pPr marL="2540" marR="381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крива 3 – В = 0,6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Тл</a:t>
            </a:r>
            <a:endParaRPr lang="uk-UA" sz="2000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b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</a:br>
            <a:endParaRPr lang="uk-UA" sz="2000" dirty="0">
              <a:latin typeface="Corbel" panose="020B0503020204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18948" y="5276307"/>
            <a:ext cx="38501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"/>
              <a:tabLst>
                <a:tab pos="139700" algn="l"/>
              </a:tabLst>
            </a:pPr>
            <a:r>
              <a:rPr lang="ru-RU" dirty="0"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=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ru-RU" sz="2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sz="2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АТл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61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504329"/>
            <a:ext cx="111492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2. </a:t>
            </a:r>
            <a:r>
              <a:rPr lang="uk-UA" sz="24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Одноколекторні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–</a:t>
            </a:r>
            <a:r>
              <a:rPr lang="uk-UA" sz="24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вертикальні біполярні транзистори</a:t>
            </a:r>
            <a:r>
              <a:rPr lang="uk-UA" sz="24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(області емітера, бази та </a:t>
            </a:r>
            <a:r>
              <a:rPr lang="uk-UA" sz="24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колектора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розташовані один за одним в напрямку від поверхні в глибину напівпровідника), в яких під дією магнітного поля відбувається викривлення траєкторії носіїв заряду емітера, що приводить до збільшення ефективної довжини бази та відхиленню частини носіїв від </a:t>
            </a:r>
            <a:r>
              <a:rPr lang="uk-UA" sz="24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колектора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.</a:t>
            </a:r>
            <a:endParaRPr lang="uk-UA" sz="2400" dirty="0">
              <a:latin typeface="Corbel" panose="020B0503020204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90609" y="5638057"/>
            <a:ext cx="7299158" cy="878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algn="just">
              <a:lnSpc>
                <a:spcPct val="95000"/>
              </a:lnSpc>
              <a:spcAft>
                <a:spcPts val="0"/>
              </a:spcAft>
            </a:pPr>
            <a:r>
              <a:rPr lang="ru-RU" i="1" dirty="0"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g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=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ru-RU" sz="24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sz="24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В/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АТл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Picture 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5852" y="2989481"/>
            <a:ext cx="5173579" cy="321881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039852" y="3115104"/>
            <a:ext cx="5799222" cy="2463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0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Вхідна характеристика (а) та схематичне зображення руху носіїв заряду (б) в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одноколекторному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магнітотранзисторі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: </a:t>
            </a:r>
          </a:p>
          <a:p>
            <a:pPr indent="449580" algn="just">
              <a:lnSpc>
                <a:spcPct val="100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крива 1 – 25 В; </a:t>
            </a:r>
          </a:p>
          <a:p>
            <a:pPr indent="449580" algn="just">
              <a:lnSpc>
                <a:spcPct val="100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крива 2 – 20 В,</a:t>
            </a:r>
          </a:p>
          <a:p>
            <a:pPr indent="449580" algn="just">
              <a:lnSpc>
                <a:spcPct val="100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крива 3– 15 В</a:t>
            </a:r>
          </a:p>
          <a:p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3262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969" y="409942"/>
            <a:ext cx="529389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latin typeface="Corbel" panose="020B0503020204020204" pitchFamily="34" charset="0"/>
                <a:ea typeface="Times New Roman" panose="02020603050405020304" pitchFamily="18" charset="0"/>
              </a:rPr>
              <a:t>3. </a:t>
            </a:r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Двохколекторні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магнітотранзистори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–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біполярні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транзистори, в яких колектори 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К</a:t>
            </a:r>
            <a:r>
              <a:rPr lang="uk-UA" sz="2000" i="1" baseline="-25000" dirty="0">
                <a:latin typeface="Corbel" panose="020B0503020204020204" pitchFamily="34" charset="0"/>
                <a:ea typeface="Times New Roman" panose="02020603050405020304" pitchFamily="18" charset="0"/>
              </a:rPr>
              <a:t>1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і 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К</a:t>
            </a:r>
            <a:r>
              <a:rPr lang="uk-UA" sz="2000" i="1" baseline="-25000" dirty="0">
                <a:latin typeface="Corbel" panose="020B0503020204020204" pitchFamily="34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розміщуються симетрично відносно емітера. За відсутності магнітного поля струм емітера поділяють на дві рівні частини, які потрапляють на колектори .</a:t>
            </a:r>
            <a:endParaRPr lang="uk-UA" sz="2000" dirty="0">
              <a:latin typeface="Corbel" panose="020B0503020204020204" pitchFamily="34" charset="0"/>
            </a:endParaRPr>
          </a:p>
        </p:txBody>
      </p:sp>
      <p:pic>
        <p:nvPicPr>
          <p:cNvPr id="3" name="Picture 51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71074" y="2444742"/>
            <a:ext cx="2454442" cy="239321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-2037347" y="4909259"/>
            <a:ext cx="66735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79040" algn="just"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Структура та схема ввімкнення ДКТ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83704" y="448609"/>
            <a:ext cx="58393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Aft>
                <a:spcPts val="0"/>
              </a:spcAft>
              <a:buFont typeface="+mj-lt"/>
              <a:buAutoNum type="arabicPeriod" startAt="4"/>
              <a:tabLst>
                <a:tab pos="345440" algn="l"/>
              </a:tabLst>
            </a:pP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Польові </a:t>
            </a:r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магнітотранзистори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– польові транзистори, в  яких опір каналу (вбудованого або індукованого) змінюється під дією магнітного поля . </a:t>
            </a:r>
            <a:endParaRPr lang="uk-UA" sz="2000" dirty="0">
              <a:latin typeface="Corbel" panose="020B0503020204020204" pitchFamily="34" charset="0"/>
            </a:endParaRPr>
          </a:p>
        </p:txBody>
      </p:sp>
      <p:pic>
        <p:nvPicPr>
          <p:cNvPr id="6" name="Picture 5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22189" y="1952635"/>
            <a:ext cx="1121811" cy="206943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374106" y="4213684"/>
            <a:ext cx="6096000" cy="6955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955040" marR="762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Структура ПМТ з p-n-переходом: </a:t>
            </a:r>
          </a:p>
          <a:p>
            <a:pPr marL="955040" marR="762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D –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сток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S – витік, G - джерело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3137" y="5380672"/>
            <a:ext cx="113898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Ефект </a:t>
            </a:r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Холла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–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це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гальвано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-магнітний ефект,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який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полягає у тому, що при протіканні струму в напівпровіднику виникає поперечна різниця потенціалів, якщо на цей напівпровідник діє магнітне поле, вектор якого перпендикулярний до напрямку струму. </a:t>
            </a:r>
            <a:endParaRPr lang="uk-UA" sz="2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850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7937" y="695536"/>
            <a:ext cx="1097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Магнітотиристори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–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це напівпровідникові тиристори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типу </a:t>
            </a:r>
            <a:r>
              <a:rPr lang="uk-UA" sz="2400" i="1" dirty="0">
                <a:latin typeface="Corbel" panose="020B0503020204020204" pitchFamily="34" charset="0"/>
                <a:ea typeface="Times New Roman" panose="02020603050405020304" pitchFamily="18" charset="0"/>
              </a:rPr>
              <a:t>p-n-p-n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, в яких напругу ввімкнення можна змінювати, впливаючи зовнішнім магнітним полем.</a:t>
            </a:r>
            <a:endParaRPr lang="uk-UA" sz="2400" dirty="0">
              <a:latin typeface="Corbel" panose="020B0503020204020204" pitchFamily="34" charset="0"/>
            </a:endParaRPr>
          </a:p>
        </p:txBody>
      </p:sp>
      <p:pic>
        <p:nvPicPr>
          <p:cNvPr id="3" name="Picture 5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6878" y="1965658"/>
            <a:ext cx="3828047" cy="348865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459079" y="3101902"/>
            <a:ext cx="7427496" cy="67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27300" marR="25400">
              <a:lnSpc>
                <a:spcPct val="94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ВАХ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Si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-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магнітотиритора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відстань між р-областями 100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мкм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: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83669" y="3968840"/>
            <a:ext cx="6096000" cy="166308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527300">
              <a:lnSpc>
                <a:spcPct val="94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– В=-1 Тл;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27300">
              <a:lnSpc>
                <a:spcPct val="93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2– В = -0,8 Тл;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27300">
              <a:lnSpc>
                <a:spcPct val="93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 – В=-0,4 Тл;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27300">
              <a:lnSpc>
                <a:spcPct val="94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4 – В = 0;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27300">
              <a:lnSpc>
                <a:spcPct val="93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– В = 0,4 Тл;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27300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6 – В = 0,8 Тл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57110" y="1858485"/>
            <a:ext cx="6096000" cy="124341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98120" algn="just">
              <a:lnSpc>
                <a:spcPct val="102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Емітер виконує роль аноду (А), </a:t>
            </a:r>
          </a:p>
          <a:p>
            <a:pPr indent="198120" algn="just">
              <a:lnSpc>
                <a:spcPct val="102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керуючі і електроди (с1, с2)</a:t>
            </a:r>
          </a:p>
          <a:p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08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6582" y="500962"/>
            <a:ext cx="108837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Акустоелектроніка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-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галузь електроніки,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яка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присвячена теорії і практиці створення пристроїв, заснованих на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акустроелектроній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взаємодії, які служать для перетворення та обробки сигналів.</a:t>
            </a:r>
            <a:endParaRPr lang="uk-UA" sz="2000" dirty="0">
              <a:latin typeface="Corbel" panose="020B0503020204020204" pitchFamily="34" charset="0"/>
            </a:endParaRPr>
          </a:p>
        </p:txBody>
      </p:sp>
      <p:pic>
        <p:nvPicPr>
          <p:cNvPr id="3" name="Picture 5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582" y="1839900"/>
            <a:ext cx="3905418" cy="176253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314984" y="1443786"/>
            <a:ext cx="47221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marR="241300" indent="-1143000" algn="ctr">
              <a:lnSpc>
                <a:spcPct val="100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Принцип  будови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акустоелектронного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приладу на поверхневих акустичних хвилях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7011" y="2694387"/>
            <a:ext cx="63790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Основними параметрами перетворювачів на поверхневих акустичних хвилях є: внесене загасання, вхідний та вихідний опір, частотна вибірковість, смуга частот, що пропускаються. </a:t>
            </a:r>
            <a:endParaRPr lang="uk-UA" sz="2000" dirty="0">
              <a:latin typeface="Corbel" panose="020B0503020204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2715" y="4148686"/>
            <a:ext cx="11277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Лінії затримки на поверхневих акустичних хвилях звичайно вносять загасання 0,5 - 1,5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дБ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Верхня частота, на якій працюють такі лінії, досягає 2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ГГц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Відносна смуга пропущення   від часток відсотка до 100%.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Тривалість затримки складає одиниці - сотні мікросекунд.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Затримка може бути фіксованою чи регульованою. </a:t>
            </a:r>
            <a:endParaRPr lang="uk-UA" sz="2000" dirty="0">
              <a:latin typeface="Corbel" panose="020B0503020204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7035" y="5707063"/>
            <a:ext cx="59407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Динамічний діапазон ліній затримки 80 - 120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дБ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. </a:t>
            </a:r>
            <a:endParaRPr lang="uk-UA" sz="2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177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7305" y="367319"/>
            <a:ext cx="10972800" cy="120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15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179705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Оптоелектроніка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-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це галузь електроніки,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яка присвячена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теорії і практиці створення приладів та пристроїв, заснованих на перетворенні електричних сигналів в оптичні та навпаки.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8968" y="1630742"/>
            <a:ext cx="11454064" cy="2887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705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ea typeface="Times New Roman" panose="02020603050405020304" pitchFamily="18" charset="0"/>
              </a:rPr>
              <a:t>Оптичний напрям </a:t>
            </a:r>
            <a:r>
              <a:rPr lang="uk-UA" sz="2000" dirty="0">
                <a:ea typeface="Times New Roman" panose="02020603050405020304" pitchFamily="18" charset="0"/>
              </a:rPr>
              <a:t>базується на ефектах взаємодії твердого тіла з електромагнітним випромінюванням (голографія ,фотохімія ,електрооптика). </a:t>
            </a:r>
          </a:p>
          <a:p>
            <a:pPr indent="179705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ea typeface="Times New Roman" panose="02020603050405020304" pitchFamily="18" charset="0"/>
              </a:rPr>
              <a:t>Електронно-оптичний</a:t>
            </a:r>
            <a:r>
              <a:rPr lang="uk-UA" sz="2000" dirty="0">
                <a:ea typeface="Times New Roman" panose="02020603050405020304" pitchFamily="18" charset="0"/>
              </a:rPr>
              <a:t> використовує принцип фотоелектричного перетворення при внутрішньому фотоефекті з одного боку, та фотолюмінесценції - з іншого (волоконні лінії зв'язку ).</a:t>
            </a:r>
          </a:p>
          <a:p>
            <a:pPr>
              <a:lnSpc>
                <a:spcPts val="105"/>
              </a:lnSpc>
              <a:spcAft>
                <a:spcPts val="0"/>
              </a:spcAft>
            </a:pPr>
            <a:r>
              <a:rPr lang="uk-UA" sz="2000" dirty="0">
                <a:ea typeface="Times New Roman" panose="02020603050405020304" pitchFamily="18" charset="0"/>
              </a:rPr>
              <a:t> </a:t>
            </a:r>
          </a:p>
          <a:p>
            <a:pPr indent="179705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ea typeface="Times New Roman" panose="02020603050405020304" pitchFamily="18" charset="0"/>
              </a:rPr>
              <a:t>Головна проблема оптоелектроніки </a:t>
            </a:r>
            <a:r>
              <a:rPr lang="uk-UA" sz="2000" dirty="0">
                <a:ea typeface="Times New Roman" panose="02020603050405020304" pitchFamily="18" charset="0"/>
              </a:rPr>
              <a:t>- суттєве зменшення паразитних </a:t>
            </a:r>
            <a:r>
              <a:rPr lang="uk-UA" sz="2000" dirty="0" err="1">
                <a:ea typeface="Times New Roman" panose="02020603050405020304" pitchFamily="18" charset="0"/>
              </a:rPr>
              <a:t>зв'язків</a:t>
            </a:r>
            <a:r>
              <a:rPr lang="uk-UA" sz="2000" dirty="0">
                <a:ea typeface="Times New Roman" panose="02020603050405020304" pitchFamily="18" charset="0"/>
              </a:rPr>
              <a:t> між елементами однієї мікросхеми та між мікросхемами.</a:t>
            </a:r>
          </a:p>
          <a:p>
            <a:pPr>
              <a:lnSpc>
                <a:spcPts val="110"/>
              </a:lnSpc>
              <a:spcAft>
                <a:spcPts val="0"/>
              </a:spcAft>
            </a:pPr>
            <a:r>
              <a:rPr lang="uk-UA" sz="1200" dirty="0">
                <a:ea typeface="Times New Roman" panose="02020603050405020304" pitchFamily="18" charset="0"/>
              </a:rPr>
              <a:t> </a:t>
            </a:r>
            <a:endParaRPr lang="uk-UA" sz="1600" dirty="0"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4589" y="4548058"/>
            <a:ext cx="115984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179705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Найважливішими матеріалами оптоелектроніки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є такі речовини, як: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GaAs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BaF</a:t>
            </a:r>
            <a:r>
              <a:rPr lang="uk-UA" sz="2000" baseline="-25000" dirty="0">
                <a:latin typeface="Corbel" panose="020B0503020204020204" pitchFamily="34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CdTe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(для виготовлення підкладок); структури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GaAlAs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/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GaAs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/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GaAlAs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(електрооптичні модулятори); SiO</a:t>
            </a:r>
            <a:r>
              <a:rPr lang="uk-UA" sz="2000" baseline="-25000" dirty="0">
                <a:latin typeface="Corbel" panose="020B0503020204020204" pitchFamily="34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(матеріал для ізоляції),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Si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CdHgTe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PbSnSe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(фотодіоди,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фототранзистори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). </a:t>
            </a:r>
          </a:p>
          <a:p>
            <a:pPr marR="12700" indent="179705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У деяких ІМС використовуються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Ni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Cr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, та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Ag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054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6663" y="515044"/>
            <a:ext cx="106834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Кріогенна електроніка (</a:t>
            </a:r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кріотроніка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) -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галузь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електроніки, що займається питаннями застосування електронних явищ, що відбуваються в різних речовинах при низьких температурах.</a:t>
            </a:r>
            <a:endParaRPr lang="uk-UA" sz="2000" dirty="0">
              <a:latin typeface="Corbel" panose="020B0503020204020204" pitchFamily="34" charset="0"/>
            </a:endParaRPr>
          </a:p>
        </p:txBody>
      </p:sp>
      <p:pic>
        <p:nvPicPr>
          <p:cNvPr id="3" name="Picture 6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9298" y="2245979"/>
            <a:ext cx="3166473" cy="150191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72171" y="395516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Дротовий кріотрон</a:t>
            </a:r>
          </a:p>
          <a:p>
            <a:b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Picture 6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04401" y="2269923"/>
            <a:ext cx="3106425" cy="159728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07360" y="4073794"/>
            <a:ext cx="4170501" cy="3939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78000" marR="127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Плівковий кріотрон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5137" y="4818589"/>
            <a:ext cx="8014274" cy="142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Біоелектроніка (біоніка) -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це один з напрямів біоніки,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який вирішує задачі електроніки на основі аналізу структури та життєдіяльності живих  організмів. </a:t>
            </a:r>
            <a:endParaRPr lang="uk-UA" sz="2000" dirty="0">
              <a:latin typeface="Corbel" panose="020B0503020204020204" pitchFamily="34" charset="0"/>
            </a:endParaRPr>
          </a:p>
        </p:txBody>
      </p:sp>
      <p:pic>
        <p:nvPicPr>
          <p:cNvPr id="8" name="Picture 6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66491" y="2871751"/>
            <a:ext cx="1723238" cy="279804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9266491" y="5969686"/>
            <a:ext cx="18614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Схема нейрона</a:t>
            </a:r>
            <a:endParaRPr lang="ru-RU" sz="2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119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547" y="288758"/>
            <a:ext cx="11614485" cy="6336631"/>
          </a:xfrm>
        </p:spPr>
        <p:txBody>
          <a:bodyPr>
            <a:normAutofit fontScale="92500" lnSpcReduction="10000"/>
          </a:bodyPr>
          <a:lstStyle/>
          <a:p>
            <a:pPr marL="45722" indent="0" algn="just">
              <a:lnSpc>
                <a:spcPct val="170000"/>
              </a:lnSpc>
              <a:buNone/>
            </a:pPr>
            <a:r>
              <a:rPr lang="uk-UA" dirty="0">
                <a:solidFill>
                  <a:schemeClr val="tx1"/>
                </a:solidFill>
              </a:rPr>
              <a:t>	</a:t>
            </a:r>
            <a:r>
              <a:rPr lang="uk-UA" sz="2900" dirty="0">
                <a:solidFill>
                  <a:schemeClr val="tx1"/>
                </a:solidFill>
              </a:rPr>
              <a:t>Збільшення числа елементів і зростання функціональної густини обумовили створення мікросхем з високим ступенем інтеграції - </a:t>
            </a:r>
            <a:r>
              <a:rPr lang="uk-UA" sz="2900" b="1" dirty="0">
                <a:solidFill>
                  <a:schemeClr val="tx1"/>
                </a:solidFill>
              </a:rPr>
              <a:t>великих інтегральних схем </a:t>
            </a:r>
            <a:r>
              <a:rPr lang="uk-UA" sz="2900" dirty="0">
                <a:solidFill>
                  <a:schemeClr val="tx1"/>
                </a:solidFill>
              </a:rPr>
              <a:t>(ВІС).</a:t>
            </a:r>
          </a:p>
          <a:p>
            <a:pPr marL="45722" indent="0" algn="just">
              <a:lnSpc>
                <a:spcPct val="170000"/>
              </a:lnSpc>
              <a:buNone/>
            </a:pPr>
            <a:r>
              <a:rPr lang="ru-RU" sz="2900" dirty="0">
                <a:solidFill>
                  <a:schemeClr val="tx1"/>
                </a:solidFill>
              </a:rPr>
              <a:t> 	</a:t>
            </a:r>
            <a:r>
              <a:rPr lang="uk-UA" sz="2900" dirty="0">
                <a:solidFill>
                  <a:schemeClr val="tx1"/>
                </a:solidFill>
              </a:rPr>
              <a:t>Основними параметрами, що характеризують </a:t>
            </a:r>
            <a:r>
              <a:rPr lang="uk-UA" sz="2900" dirty="0" err="1">
                <a:solidFill>
                  <a:schemeClr val="tx1"/>
                </a:solidFill>
              </a:rPr>
              <a:t>конструктивно</a:t>
            </a:r>
            <a:r>
              <a:rPr lang="uk-UA" sz="2900" dirty="0">
                <a:solidFill>
                  <a:schemeClr val="tx1"/>
                </a:solidFill>
              </a:rPr>
              <a:t>-технологічні і схематичні особливості ВІС, є:</a:t>
            </a:r>
          </a:p>
          <a:p>
            <a:pPr algn="just">
              <a:lnSpc>
                <a:spcPct val="100000"/>
              </a:lnSpc>
            </a:pPr>
            <a:r>
              <a:rPr lang="uk-UA" sz="2900" dirty="0">
                <a:solidFill>
                  <a:schemeClr val="tx1"/>
                </a:solidFill>
              </a:rPr>
              <a:t> ступінь інтеграції; </a:t>
            </a:r>
          </a:p>
          <a:p>
            <a:pPr algn="just">
              <a:lnSpc>
                <a:spcPct val="100000"/>
              </a:lnSpc>
            </a:pPr>
            <a:r>
              <a:rPr lang="uk-UA" sz="2900" dirty="0">
                <a:solidFill>
                  <a:schemeClr val="tx1"/>
                </a:solidFill>
              </a:rPr>
              <a:t>функціональна складність; </a:t>
            </a:r>
          </a:p>
          <a:p>
            <a:pPr algn="just">
              <a:lnSpc>
                <a:spcPct val="100000"/>
              </a:lnSpc>
            </a:pPr>
            <a:r>
              <a:rPr lang="uk-UA" sz="2900" dirty="0">
                <a:solidFill>
                  <a:schemeClr val="tx1"/>
                </a:solidFill>
              </a:rPr>
              <a:t>інтегральна густина;</a:t>
            </a:r>
          </a:p>
          <a:p>
            <a:pPr algn="just">
              <a:lnSpc>
                <a:spcPct val="100000"/>
              </a:lnSpc>
            </a:pPr>
            <a:r>
              <a:rPr lang="uk-UA" sz="2900" dirty="0">
                <a:solidFill>
                  <a:schemeClr val="tx1"/>
                </a:solidFill>
              </a:rPr>
              <a:t> функціональна густина; </a:t>
            </a:r>
          </a:p>
          <a:p>
            <a:pPr algn="just">
              <a:lnSpc>
                <a:spcPct val="100000"/>
              </a:lnSpc>
            </a:pPr>
            <a:r>
              <a:rPr lang="uk-UA" sz="2900" dirty="0">
                <a:solidFill>
                  <a:schemeClr val="tx1"/>
                </a:solidFill>
              </a:rPr>
              <a:t>інформаційна складність.</a:t>
            </a:r>
          </a:p>
          <a:p>
            <a:pPr marL="45722" indent="0" algn="r">
              <a:lnSpc>
                <a:spcPct val="100000"/>
              </a:lnSpc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45722" indent="0" algn="r">
              <a:lnSpc>
                <a:spcPct val="100000"/>
              </a:lnSpc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45722" indent="0" algn="r">
              <a:lnSpc>
                <a:spcPct val="100000"/>
              </a:lnSpc>
              <a:buNone/>
            </a:pP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9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487169"/>
            <a:ext cx="11197390" cy="81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99390" algn="just">
              <a:lnSpc>
                <a:spcPct val="98000"/>
              </a:lnSpc>
              <a:spcAft>
                <a:spcPts val="0"/>
              </a:spcAft>
            </a:pP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Функціональна складність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- середнє число перетворень у мікросхемі, що припадають на одну змінну:</a:t>
            </a:r>
            <a:endParaRPr lang="uk-UA" sz="24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50241"/>
              </p:ext>
            </p:extLst>
          </p:nvPr>
        </p:nvGraphicFramePr>
        <p:xfrm>
          <a:off x="773801" y="1271038"/>
          <a:ext cx="1727868" cy="1135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622080" progId="Equation.3">
                  <p:embed/>
                </p:oleObj>
              </mc:Choice>
              <mc:Fallback>
                <p:oleObj name="Equation" r:id="rId2" imgW="888840" imgH="622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3801" y="1271038"/>
                        <a:ext cx="1727868" cy="1135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783203"/>
              </p:ext>
            </p:extLst>
          </p:nvPr>
        </p:nvGraphicFramePr>
        <p:xfrm>
          <a:off x="3282451" y="1426480"/>
          <a:ext cx="652711" cy="787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444240" progId="Equation.3">
                  <p:embed/>
                </p:oleObj>
              </mc:Choice>
              <mc:Fallback>
                <p:oleObj name="Equation" r:id="rId4" imgW="3682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82451" y="1426480"/>
                        <a:ext cx="652711" cy="7877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61549"/>
              </p:ext>
            </p:extLst>
          </p:nvPr>
        </p:nvGraphicFramePr>
        <p:xfrm>
          <a:off x="3376697" y="2413926"/>
          <a:ext cx="464218" cy="447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28600" progId="Equation.3">
                  <p:embed/>
                </p:oleObj>
              </mc:Choice>
              <mc:Fallback>
                <p:oleObj name="Equation" r:id="rId6" imgW="1904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76697" y="2413926"/>
                        <a:ext cx="464218" cy="4477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556870"/>
              </p:ext>
            </p:extLst>
          </p:nvPr>
        </p:nvGraphicFramePr>
        <p:xfrm>
          <a:off x="3465663" y="3200071"/>
          <a:ext cx="224022" cy="29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39680" progId="Equation.3">
                  <p:embed/>
                </p:oleObj>
              </mc:Choice>
              <mc:Fallback>
                <p:oleObj name="Equation" r:id="rId8" imgW="12672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65663" y="3200071"/>
                        <a:ext cx="224022" cy="29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35162" y="1442505"/>
            <a:ext cx="9732711" cy="692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95000"/>
              </a:lnSpc>
              <a:spcAft>
                <a:spcPts val="0"/>
              </a:spcAft>
              <a:tabLst>
                <a:tab pos="647700" algn="l"/>
              </a:tabLs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- кількість </a:t>
            </a:r>
            <a:r>
              <a:rPr lang="uk-UA" sz="20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однокаскадних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логічних елементів в</a:t>
            </a:r>
          </a:p>
          <a:p>
            <a:pPr>
              <a:lnSpc>
                <a:spcPts val="15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 </a:t>
            </a:r>
          </a:p>
          <a:p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інтегральній мікросхемі;</a:t>
            </a:r>
            <a:endParaRPr lang="uk-UA" sz="2000" dirty="0">
              <a:latin typeface="Corbel" panose="020B0503020204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40915" y="2274154"/>
            <a:ext cx="4423609" cy="733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Aft>
                <a:spcPts val="0"/>
              </a:spcAft>
              <a:tabLst>
                <a:tab pos="1854200" algn="l"/>
              </a:tabLst>
            </a:pPr>
            <a:r>
              <a:rPr lang="uk-UA" sz="2000" dirty="0">
                <a:latin typeface="+mj-lt"/>
                <a:ea typeface="Times New Roman" panose="02020603050405020304" pitchFamily="18" charset="0"/>
              </a:rPr>
              <a:t>-</a:t>
            </a:r>
            <a:r>
              <a:rPr lang="uk-UA" sz="2000" i="1" dirty="0">
                <a:latin typeface="+mj-lt"/>
                <a:ea typeface="Arial" panose="020B0604020202020204" pitchFamily="34" charset="0"/>
              </a:rPr>
              <a:t> </a:t>
            </a:r>
            <a:r>
              <a:rPr lang="uk-UA" sz="2000" dirty="0">
                <a:latin typeface="+mj-lt"/>
                <a:ea typeface="Times New Roman" panose="02020603050405020304" pitchFamily="18" charset="0"/>
              </a:rPr>
              <a:t>кількість розгалужень на</a:t>
            </a:r>
          </a:p>
          <a:p>
            <a:pPr>
              <a:lnSpc>
                <a:spcPts val="21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r>
              <a:rPr lang="uk-UA" sz="2000" dirty="0">
                <a:latin typeface="+mj-lt"/>
                <a:ea typeface="Times New Roman" panose="02020603050405020304" pitchFamily="18" charset="0"/>
              </a:rPr>
              <a:t>виході кожного і-го каскаду; </a:t>
            </a:r>
            <a:endParaRPr lang="uk-UA" sz="2000" dirty="0">
              <a:latin typeface="+mj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40915" y="3146775"/>
            <a:ext cx="6096000" cy="6955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12700">
              <a:lnSpc>
                <a:spcPct val="98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- кількість змінних, поданих на входи інтегральної мікросхеми.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3939" y="3828000"/>
            <a:ext cx="11333914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190500" algn="just">
              <a:lnSpc>
                <a:spcPct val="98000"/>
              </a:lnSpc>
              <a:spcAft>
                <a:spcPts val="0"/>
              </a:spcAft>
            </a:pP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Інтегральна густина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- кількість елементів, які припадають на одиницю площі ВІС:</a:t>
            </a:r>
            <a:endParaRPr lang="uk-UA" sz="24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787332"/>
              </p:ext>
            </p:extLst>
          </p:nvPr>
        </p:nvGraphicFramePr>
        <p:xfrm>
          <a:off x="4696827" y="4263989"/>
          <a:ext cx="1772987" cy="87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419040" progId="Equation.3">
                  <p:embed/>
                </p:oleObj>
              </mc:Choice>
              <mc:Fallback>
                <p:oleObj name="Equation" r:id="rId10" imgW="85068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96827" y="4263989"/>
                        <a:ext cx="1772987" cy="873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04800" y="5156378"/>
            <a:ext cx="11638714" cy="81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190500" algn="just">
              <a:lnSpc>
                <a:spcPct val="98000"/>
              </a:lnSpc>
              <a:spcAft>
                <a:spcPts val="0"/>
              </a:spcAft>
            </a:pP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Функціональна густина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- кількість перетворень з однією змінною, які припадають на одиницю площі ВІС:</a:t>
            </a:r>
            <a:endParaRPr lang="uk-UA" sz="24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362020"/>
              </p:ext>
            </p:extLst>
          </p:nvPr>
        </p:nvGraphicFramePr>
        <p:xfrm>
          <a:off x="4696827" y="5522560"/>
          <a:ext cx="949994" cy="892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393480" progId="Equation.3">
                  <p:embed/>
                </p:oleObj>
              </mc:Choice>
              <mc:Fallback>
                <p:oleObj name="Equation" r:id="rId12" imgW="419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96827" y="5522560"/>
                        <a:ext cx="949994" cy="8924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241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7095" y="404769"/>
            <a:ext cx="11197389" cy="1178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90500" algn="just">
              <a:lnSpc>
                <a:spcPct val="98000"/>
              </a:lnSpc>
              <a:spcAft>
                <a:spcPts val="0"/>
              </a:spcAft>
            </a:pPr>
            <a:endParaRPr lang="en-US" sz="2400" b="1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indent="190500" algn="just">
              <a:lnSpc>
                <a:spcPct val="98000"/>
              </a:lnSpc>
              <a:spcAft>
                <a:spcPts val="0"/>
              </a:spcAft>
            </a:pP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Інформаційна складність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- середня кількість елементів у ВІС, які припадають на перетворення однієї змінної:</a:t>
            </a:r>
            <a:endParaRPr lang="uk-UA" sz="24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318159"/>
              </p:ext>
            </p:extLst>
          </p:nvPr>
        </p:nvGraphicFramePr>
        <p:xfrm>
          <a:off x="4620126" y="1779283"/>
          <a:ext cx="2791326" cy="1293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8960" imgH="660240" progId="Equation.3">
                  <p:embed/>
                </p:oleObj>
              </mc:Choice>
              <mc:Fallback>
                <p:oleObj name="Equation" r:id="rId2" imgW="1218960" imgH="660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20126" y="1779283"/>
                        <a:ext cx="2791326" cy="12930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4799" y="3214898"/>
            <a:ext cx="11197389" cy="3076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205740" algn="just">
              <a:lnSpc>
                <a:spcPct val="101000"/>
              </a:lnSpc>
              <a:spcAft>
                <a:spcPts val="0"/>
              </a:spcAft>
            </a:pP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За видом інформації, яка оброблюється, ВІС можна класифікувати 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на цифрові й аналогові. </a:t>
            </a:r>
            <a:endParaRPr lang="en-US" sz="2400" b="1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marR="12700" indent="205740" algn="just">
              <a:lnSpc>
                <a:spcPct val="101000"/>
              </a:lnSpc>
              <a:spcAft>
                <a:spcPts val="0"/>
              </a:spcAft>
            </a:pP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Цифрові ВІС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використовують у пристроях обробки інформації, до яких відносяться напівпровідникові запам'ятовуючі пристрої, </a:t>
            </a:r>
            <a:r>
              <a:rPr lang="uk-UA" sz="24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багаторозрядні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регістри, лічильники, суматори . </a:t>
            </a:r>
            <a:endParaRPr lang="en-US" sz="2400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marR="12700" indent="205740" algn="just">
              <a:lnSpc>
                <a:spcPct val="101000"/>
              </a:lnSpc>
              <a:spcAft>
                <a:spcPts val="0"/>
              </a:spcAft>
            </a:pP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Прикладами 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аналогових ВІС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є перетворювачі напруга - код і код - напруга, блоки апаратури зв'язку (тракти</a:t>
            </a:r>
            <a:r>
              <a:rPr lang="en-US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високої і проміжної частот, формувачі сигналів, </a:t>
            </a:r>
            <a:r>
              <a:rPr lang="uk-UA" sz="24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багатокаскадні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схеми радіопристроїв і </a:t>
            </a:r>
            <a:r>
              <a:rPr lang="uk-UA" sz="2400" dirty="0" err="1">
                <a:latin typeface="Corbel" panose="020B0503020204020204" pitchFamily="34" charset="0"/>
                <a:ea typeface="Times New Roman" panose="02020603050405020304" pitchFamily="18" charset="0"/>
              </a:rPr>
              <a:t>т.д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.).</a:t>
            </a:r>
            <a:endParaRPr lang="uk-UA" sz="24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138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884" y="505500"/>
            <a:ext cx="11438021" cy="5336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indent="204470" algn="just">
              <a:lnSpc>
                <a:spcPct val="102000"/>
              </a:lnSpc>
              <a:spcAft>
                <a:spcPts val="0"/>
              </a:spcAft>
            </a:pP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	За ступенем </a:t>
            </a:r>
            <a:r>
              <a:rPr lang="uk-UA" sz="2400" dirty="0" err="1">
                <a:latin typeface="Corbel" panose="020B0503020204020204" pitchFamily="34" charset="0"/>
                <a:ea typeface="Times New Roman" panose="02020603050405020304" pitchFamily="18" charset="0"/>
              </a:rPr>
              <a:t>застосованості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в розробках апаратури розрізняють ВІС 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загального і спеціального призначення.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</a:p>
          <a:p>
            <a:pPr marL="25400" indent="204470" algn="just">
              <a:lnSpc>
                <a:spcPct val="102000"/>
              </a:lnSpc>
              <a:spcAft>
                <a:spcPts val="0"/>
              </a:spcAft>
            </a:pPr>
            <a:endParaRPr lang="en-US" sz="2400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marL="25400" indent="204470" algn="just">
              <a:lnSpc>
                <a:spcPct val="102000"/>
              </a:lnSpc>
              <a:spcAft>
                <a:spcPts val="0"/>
              </a:spcAft>
            </a:pP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Цифрові ВІС 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загального призначення: 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напівпровідникові запам'ятовуючі пристрої, регістри, дешифратори. </a:t>
            </a:r>
          </a:p>
          <a:p>
            <a:pPr marL="25400" indent="204470" algn="just">
              <a:lnSpc>
                <a:spcPct val="102000"/>
              </a:lnSpc>
              <a:spcAft>
                <a:spcPts val="0"/>
              </a:spcAft>
            </a:pPr>
            <a:endParaRPr lang="uk-UA" sz="2400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marL="25400" indent="204470" algn="just">
              <a:lnSpc>
                <a:spcPct val="102000"/>
              </a:lnSpc>
              <a:spcAft>
                <a:spcPts val="0"/>
              </a:spcAft>
            </a:pP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Аналогові ВІС </a:t>
            </a:r>
            <a:r>
              <a:rPr lang="uk-UA" sz="2400" b="1" dirty="0">
                <a:latin typeface="Corbel" panose="020B0503020204020204" pitchFamily="34" charset="0"/>
                <a:ea typeface="Times New Roman" panose="02020603050405020304" pitchFamily="18" charset="0"/>
              </a:rPr>
              <a:t>загального призначення</a:t>
            </a:r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 - це системи взаємного перетворення напруги в код, прецизійні операційні підсилювачі вищого класу, підсилювачі для високоякісного відтворення звуку та інші пристрої.</a:t>
            </a:r>
          </a:p>
          <a:p>
            <a:pPr marL="25400" indent="204470" algn="just">
              <a:lnSpc>
                <a:spcPct val="102000"/>
              </a:lnSpc>
              <a:spcAft>
                <a:spcPts val="0"/>
              </a:spcAft>
            </a:pPr>
            <a:endParaRPr lang="uk-UA" sz="2400" dirty="0"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r>
              <a:rPr lang="uk-UA" sz="2400" dirty="0" err="1"/>
              <a:t>АналоговІ</a:t>
            </a:r>
            <a:r>
              <a:rPr lang="uk-UA" sz="2400" dirty="0"/>
              <a:t> ВІС </a:t>
            </a:r>
            <a:r>
              <a:rPr lang="uk-UA" sz="2400" b="1" dirty="0"/>
              <a:t>спеціального призначення</a:t>
            </a:r>
            <a:r>
              <a:rPr lang="uk-UA" sz="2400" dirty="0"/>
              <a:t>: підсилювальні тракти радіоприймальних і </a:t>
            </a:r>
            <a:r>
              <a:rPr lang="uk-UA" sz="2400" dirty="0" err="1"/>
              <a:t>радіопередаючих</a:t>
            </a:r>
            <a:r>
              <a:rPr lang="uk-UA" sz="2400" dirty="0"/>
              <a:t> пристроїв на фіксовані частоти.</a:t>
            </a:r>
          </a:p>
          <a:p>
            <a:endParaRPr lang="uk-UA" sz="2400" dirty="0"/>
          </a:p>
          <a:p>
            <a:r>
              <a:rPr lang="uk-UA" sz="2400" dirty="0">
                <a:latin typeface="Corbel" panose="020B0503020204020204" pitchFamily="34" charset="0"/>
                <a:ea typeface="Times New Roman" panose="02020603050405020304" pitchFamily="18" charset="0"/>
              </a:rPr>
              <a:t>Цифрові ВІС</a:t>
            </a:r>
            <a:r>
              <a:rPr lang="uk-UA" sz="2400" b="1" dirty="0"/>
              <a:t> спеціального призначення</a:t>
            </a:r>
            <a:r>
              <a:rPr lang="uk-UA" sz="2400" dirty="0"/>
              <a:t>: мікропроцесори </a:t>
            </a:r>
            <a:r>
              <a:rPr lang="uk-UA" sz="2400" dirty="0" err="1"/>
              <a:t>компьютерів</a:t>
            </a:r>
            <a:r>
              <a:rPr lang="uk-UA" sz="2400" dirty="0"/>
              <a:t>.</a:t>
            </a:r>
            <a:endParaRPr lang="uk-UA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64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Мікроелектронні пристрої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200" b="1" dirty="0"/>
              <a:t>Лекція 6. Сучасні напрямки розвитку електроніки</a:t>
            </a:r>
            <a:endParaRPr lang="uk-UA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57146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769" y="577516"/>
            <a:ext cx="10342104" cy="5518484"/>
          </a:xfrm>
        </p:spPr>
        <p:txBody>
          <a:bodyPr/>
          <a:lstStyle/>
          <a:p>
            <a:pPr marL="45722" indent="0" algn="just">
              <a:buNone/>
            </a:pPr>
            <a:r>
              <a:rPr lang="uk-UA" b="1" dirty="0">
                <a:solidFill>
                  <a:schemeClr val="tx1"/>
                </a:solidFill>
              </a:rPr>
              <a:t>Функціональна мікроелектроніка </a:t>
            </a:r>
            <a:r>
              <a:rPr lang="uk-UA" dirty="0">
                <a:solidFill>
                  <a:schemeClr val="tx1"/>
                </a:solidFill>
              </a:rPr>
              <a:t>-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це галузь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електроніки, яка дозволяє реалізувати певну функцію апаратури без застосування стандартних базових елементів на основі фізичних явищ у твердих тілах.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195228" y="3621236"/>
            <a:ext cx="4149166" cy="264320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73243" y="1684420"/>
            <a:ext cx="1120541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Динамічна неоднорідність </a:t>
            </a:r>
            <a:r>
              <a:rPr lang="uk-UA" sz="2400" dirty="0"/>
              <a:t>представляє собою локальний об'єм на поверхні або всередині середовища зі специфічними властивостями, який не має всередині себе статичних </a:t>
            </a:r>
            <a:r>
              <a:rPr lang="uk-UA" sz="2400" dirty="0" err="1"/>
              <a:t>неоднорідностей</a:t>
            </a:r>
            <a:r>
              <a:rPr lang="uk-UA" sz="2400" dirty="0"/>
              <a:t> та генерується не в процесі виготовлення функціонального пристрою, а в процесі експлуатації або під дією зовнішніх факторів.  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dirty="0"/>
              <a:t>1- континуальне середовище;</a:t>
            </a:r>
          </a:p>
          <a:p>
            <a:pPr algn="just"/>
            <a:r>
              <a:rPr lang="uk-UA" sz="2400" dirty="0"/>
              <a:t>2-динамічна неоднорідність;</a:t>
            </a:r>
          </a:p>
          <a:p>
            <a:pPr algn="just"/>
            <a:r>
              <a:rPr lang="uk-UA" sz="2400" dirty="0"/>
              <a:t>3-генератор динамічних </a:t>
            </a:r>
            <a:r>
              <a:rPr lang="uk-UA" sz="2400" dirty="0" err="1"/>
              <a:t>неоднорідностей</a:t>
            </a:r>
            <a:r>
              <a:rPr lang="uk-UA" sz="2400" dirty="0"/>
              <a:t>;</a:t>
            </a:r>
          </a:p>
          <a:p>
            <a:pPr algn="just"/>
            <a:r>
              <a:rPr lang="uk-UA" sz="2400" dirty="0"/>
              <a:t>4- детектор динамічних </a:t>
            </a:r>
            <a:r>
              <a:rPr lang="uk-UA" sz="2400" dirty="0" err="1"/>
              <a:t>неоднорідностей</a:t>
            </a:r>
            <a:r>
              <a:rPr lang="uk-UA" sz="2400" dirty="0"/>
              <a:t>;</a:t>
            </a:r>
          </a:p>
          <a:p>
            <a:pPr algn="just"/>
            <a:r>
              <a:rPr lang="uk-UA" sz="2400" dirty="0"/>
              <a:t>5 – пристрій керування.</a:t>
            </a:r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01524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3138" y="469231"/>
            <a:ext cx="11405936" cy="6124073"/>
          </a:xfrm>
        </p:spPr>
        <p:txBody>
          <a:bodyPr>
            <a:normAutofit/>
          </a:bodyPr>
          <a:lstStyle/>
          <a:p>
            <a:pPr marL="45722" indent="0" algn="just">
              <a:buNone/>
            </a:pPr>
            <a:r>
              <a:rPr lang="uk-UA" sz="2400" b="1" dirty="0">
                <a:solidFill>
                  <a:schemeClr val="tx1"/>
                </a:solidFill>
              </a:rPr>
              <a:t>Хемотроніка </a:t>
            </a:r>
            <a:r>
              <a:rPr lang="uk-UA" sz="2400" dirty="0">
                <a:solidFill>
                  <a:schemeClr val="tx1"/>
                </a:solidFill>
              </a:rPr>
              <a:t>(іоніка)</a:t>
            </a: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i="1" dirty="0">
                <a:solidFill>
                  <a:schemeClr val="tx1"/>
                </a:solidFill>
              </a:rPr>
              <a:t>-</a:t>
            </a: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розділ електроніки,</a:t>
            </a: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змістом</a:t>
            </a: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якого є теорія і практика електрохімічних перетворювачів для нових типів керуючих, інформаційних, обчислювальних і вимірювальних пристроїв. </a:t>
            </a:r>
          </a:p>
          <a:p>
            <a:pPr algn="just"/>
            <a:r>
              <a:rPr lang="uk-UA" b="1" dirty="0">
                <a:solidFill>
                  <a:schemeClr val="tx1"/>
                </a:solidFill>
              </a:rPr>
              <a:t>Дифузія </a:t>
            </a:r>
            <a:r>
              <a:rPr lang="uk-UA" dirty="0">
                <a:solidFill>
                  <a:schemeClr val="tx1"/>
                </a:solidFill>
              </a:rPr>
              <a:t>-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це поширення іонів унаслідок різниці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концентрацій.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Конвекція</a:t>
            </a:r>
            <a:r>
              <a:rPr lang="uk-UA" dirty="0">
                <a:solidFill>
                  <a:schemeClr val="tx1"/>
                </a:solidFill>
              </a:rPr>
              <a:t> - переміщення самого розчину за рахунок різниці густини. </a:t>
            </a:r>
          </a:p>
          <a:p>
            <a:pPr algn="just"/>
            <a:r>
              <a:rPr lang="uk-UA" b="1" dirty="0">
                <a:solidFill>
                  <a:schemeClr val="tx1"/>
                </a:solidFill>
              </a:rPr>
              <a:t>Міграція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i="1" dirty="0">
                <a:solidFill>
                  <a:schemeClr val="tx1"/>
                </a:solidFill>
              </a:rPr>
              <a:t>(</a:t>
            </a:r>
            <a:r>
              <a:rPr lang="uk-UA" dirty="0">
                <a:solidFill>
                  <a:schemeClr val="tx1"/>
                </a:solidFill>
              </a:rPr>
              <a:t>аналог дрейфу носіїв заряду) - переміщення іонів під дією електричного поля або поля, створеного різницею потенціалів на електродах. </a:t>
            </a:r>
          </a:p>
          <a:p>
            <a:pPr marL="45722" indent="0" algn="just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45722" indent="0" algn="just">
              <a:buNone/>
            </a:pPr>
            <a:r>
              <a:rPr lang="uk-UA" b="1" dirty="0">
                <a:solidFill>
                  <a:schemeClr val="tx1"/>
                </a:solidFill>
              </a:rPr>
              <a:t>Найпростіша електрохімічна комірка</a:t>
            </a:r>
          </a:p>
          <a:p>
            <a:pPr marL="45722" indent="0" algn="just">
              <a:buNone/>
            </a:pPr>
            <a:endParaRPr lang="uk-UA" b="1" dirty="0">
              <a:solidFill>
                <a:schemeClr val="tx1"/>
              </a:solidFill>
            </a:endParaRPr>
          </a:p>
          <a:p>
            <a:pPr marL="45722" indent="0" algn="r">
              <a:buNone/>
            </a:pPr>
            <a:r>
              <a:rPr lang="uk-UA" b="1" dirty="0">
                <a:solidFill>
                  <a:schemeClr val="tx1"/>
                </a:solidFill>
              </a:rPr>
              <a:t>                                    1,3 – електроди;                                                                        ВАХ симетричної                         </a:t>
            </a:r>
          </a:p>
          <a:p>
            <a:pPr marL="45722" indent="0" algn="r">
              <a:buNone/>
            </a:pPr>
            <a:r>
              <a:rPr lang="uk-UA" b="1" dirty="0">
                <a:solidFill>
                  <a:schemeClr val="tx1"/>
                </a:solidFill>
              </a:rPr>
              <a:t>та несиметричної комірок.</a:t>
            </a:r>
          </a:p>
          <a:p>
            <a:pPr marL="45722" indent="0" algn="just">
              <a:buNone/>
            </a:pPr>
            <a:r>
              <a:rPr lang="uk-UA" b="1" dirty="0">
                <a:solidFill>
                  <a:schemeClr val="tx1"/>
                </a:solidFill>
              </a:rPr>
              <a:t>                                                  2- електроліт.</a:t>
            </a:r>
          </a:p>
        </p:txBody>
      </p:sp>
      <p:pic>
        <p:nvPicPr>
          <p:cNvPr id="4" name="Picture 4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5405" y="4450098"/>
            <a:ext cx="2554890" cy="1902577"/>
          </a:xfrm>
          <a:prstGeom prst="rect">
            <a:avLst/>
          </a:prstGeom>
          <a:noFill/>
        </p:spPr>
      </p:pic>
      <p:pic>
        <p:nvPicPr>
          <p:cNvPr id="5" name="Picture 4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23283" y="3255078"/>
            <a:ext cx="2552299" cy="33382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0994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123" y="742182"/>
            <a:ext cx="2139666" cy="251436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750655" y="3490281"/>
            <a:ext cx="5162233" cy="74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6040" marR="622300" indent="76200">
              <a:lnSpc>
                <a:spcPct val="106000"/>
              </a:lnSpc>
              <a:spcAft>
                <a:spcPts val="0"/>
              </a:spcAft>
            </a:pPr>
            <a:r>
              <a:rPr lang="ru-RU" sz="2000" dirty="0">
                <a:latin typeface="Corbel" panose="020B0503020204020204" pitchFamily="34" charset="0"/>
                <a:ea typeface="Times New Roman" panose="02020603050405020304" pitchFamily="18" charset="0"/>
              </a:rPr>
              <a:t>         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Схема будови електрокінетичної комірки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1052" y="4403559"/>
            <a:ext cx="433997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2, 8 -пориста перегородка;</a:t>
            </a:r>
          </a:p>
          <a:p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1,7 – електроди у вигляді  металевих сіток;</a:t>
            </a:r>
          </a:p>
          <a:p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3,6</a:t>
            </a:r>
            <a:r>
              <a:rPr lang="uk-UA" sz="2000" i="1" dirty="0">
                <a:latin typeface="Corbel" panose="020B0503020204020204" pitchFamily="34" charset="0"/>
                <a:ea typeface="Times New Roman" panose="02020603050405020304" pitchFamily="18" charset="0"/>
              </a:rPr>
              <a:t> -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камери, заповнені електролітом;</a:t>
            </a:r>
          </a:p>
          <a:p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4 і 5 - гнучкі мембрани.</a:t>
            </a:r>
            <a:endParaRPr lang="uk-UA" sz="2000" dirty="0">
              <a:latin typeface="Corbel" panose="020B0503020204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54906" y="567178"/>
            <a:ext cx="72831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Магнітоелектроніка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-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галузь електроніки,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яка</a:t>
            </a:r>
            <a:r>
              <a:rPr lang="uk-UA" sz="2000" b="1" dirty="0"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присвячена теорії і практиці створення пристроїв, що ґрунтуються на явищах електромагнетизму та магнітної індукції, таких, як намагнічування, перемагнічування, розмагнічування осердь імпульсним або безперервним струмом, виникнення ЕРС в провіднику, який рухається, під дією магнітного поля. </a:t>
            </a:r>
            <a:endParaRPr lang="uk-UA" sz="2000" dirty="0">
              <a:latin typeface="Corbel" panose="020B0503020204020204" pitchFamily="34" charset="0"/>
            </a:endParaRPr>
          </a:p>
        </p:txBody>
      </p:sp>
      <p:pic>
        <p:nvPicPr>
          <p:cNvPr id="6" name="Picture 4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64208" y="2506171"/>
            <a:ext cx="1801813" cy="26273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269245" y="2651333"/>
            <a:ext cx="6096000" cy="13357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90700" algn="just">
              <a:lnSpc>
                <a:spcPct val="101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Схема утворення ЦМД: а - домени за відсутності магнітного поля, </a:t>
            </a:r>
          </a:p>
          <a:p>
            <a:pPr marL="1790700" algn="just">
              <a:lnSpc>
                <a:spcPct val="101000"/>
              </a:lnSpc>
              <a:spcAft>
                <a:spcPts val="0"/>
              </a:spcAft>
            </a:pPr>
            <a:r>
              <a:rPr lang="uk-UA" sz="2000" dirty="0">
                <a:latin typeface="Corbel" panose="020B0503020204020204" pitchFamily="34" charset="0"/>
                <a:ea typeface="Times New Roman" panose="02020603050405020304" pitchFamily="18" charset="0"/>
              </a:rPr>
              <a:t>б - ЦМД, які утворилися під дією зовнішнього магнітного поля.</a:t>
            </a:r>
            <a:endParaRPr lang="uk-UA" sz="2000" dirty="0"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8" name="Picture 46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55947" y="4341264"/>
            <a:ext cx="3919371" cy="1339515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818022" y="5708852"/>
            <a:ext cx="7956884" cy="651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0700" algn="r">
              <a:lnSpc>
                <a:spcPct val="101000"/>
              </a:lnSpc>
              <a:spcAft>
                <a:spcPts val="0"/>
              </a:spcAft>
            </a:pPr>
            <a:r>
              <a:rPr lang="uk-UA" dirty="0">
                <a:latin typeface="Corbel" panose="020B0503020204020204" pitchFamily="34" charset="0"/>
                <a:ea typeface="Times New Roman" panose="02020603050405020304" pitchFamily="18" charset="0"/>
              </a:rPr>
              <a:t>                      Генератор доменів      </a:t>
            </a:r>
            <a:r>
              <a:rPr lang="uk-UA" dirty="0" err="1">
                <a:latin typeface="Corbel" panose="020B0503020204020204" pitchFamily="34" charset="0"/>
                <a:ea typeface="Times New Roman" panose="02020603050405020304" pitchFamily="18" charset="0"/>
              </a:rPr>
              <a:t>Магніторезистивна</a:t>
            </a:r>
            <a:r>
              <a:rPr lang="uk-UA" dirty="0">
                <a:latin typeface="Corbel" panose="020B0503020204020204" pitchFamily="34" charset="0"/>
                <a:ea typeface="Times New Roman" panose="02020603050405020304" pitchFamily="18" charset="0"/>
              </a:rPr>
              <a:t> петля  для  зчитування інформації.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329800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621</TotalTime>
  <Words>1375</Words>
  <Application>Microsoft Macintosh PowerPoint</Application>
  <PresentationFormat>Широкоэкранный</PresentationFormat>
  <Paragraphs>128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Corbel</vt:lpstr>
      <vt:lpstr>Symbol</vt:lpstr>
      <vt:lpstr>Times New Roman</vt:lpstr>
      <vt:lpstr>Wingdings</vt:lpstr>
      <vt:lpstr>Базис</vt:lpstr>
      <vt:lpstr>Equation</vt:lpstr>
      <vt:lpstr>Мікроелектронні пристрої</vt:lpstr>
      <vt:lpstr>Презентация PowerPoint</vt:lpstr>
      <vt:lpstr>Презентация PowerPoint</vt:lpstr>
      <vt:lpstr>Презентация PowerPoint</vt:lpstr>
      <vt:lpstr>Презентация PowerPoint</vt:lpstr>
      <vt:lpstr>Мікроелектронні пристрої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Мікроелектронні пристрої</dc:title>
  <dc:creator>User</dc:creator>
  <cp:lastModifiedBy>ivanovvl</cp:lastModifiedBy>
  <cp:revision>66</cp:revision>
  <dcterms:created xsi:type="dcterms:W3CDTF">2018-01-17T09:09:58Z</dcterms:created>
  <dcterms:modified xsi:type="dcterms:W3CDTF">2023-07-13T13:52:59Z</dcterms:modified>
</cp:coreProperties>
</file>