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83" r:id="rId8"/>
    <p:sldId id="263" r:id="rId9"/>
    <p:sldId id="264" r:id="rId10"/>
    <p:sldId id="284" r:id="rId11"/>
    <p:sldId id="265" r:id="rId12"/>
    <p:sldId id="266" r:id="rId13"/>
    <p:sldId id="267" r:id="rId14"/>
    <p:sldId id="268" r:id="rId15"/>
    <p:sldId id="269" r:id="rId16"/>
    <p:sldId id="270" r:id="rId17"/>
    <p:sldId id="271" r:id="rId18"/>
    <p:sldId id="274" r:id="rId19"/>
    <p:sldId id="276" r:id="rId20"/>
    <p:sldId id="286" r:id="rId21"/>
    <p:sldId id="285" r:id="rId22"/>
    <p:sldId id="277" r:id="rId23"/>
    <p:sldId id="262" r:id="rId24"/>
    <p:sldId id="282" r:id="rId25"/>
    <p:sldId id="278" r:id="rId26"/>
    <p:sldId id="279" r:id="rId27"/>
    <p:sldId id="280" r:id="rId28"/>
    <p:sldId id="281"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62" autoAdjust="0"/>
    <p:restoredTop sz="94660"/>
  </p:normalViewPr>
  <p:slideViewPr>
    <p:cSldViewPr>
      <p:cViewPr varScale="1">
        <p:scale>
          <a:sx n="64" d="100"/>
          <a:sy n="64" d="100"/>
        </p:scale>
        <p:origin x="-147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6A7EBD-6289-4828-BFEE-D513BF0F98AD}" type="datetimeFigureOut">
              <a:rPr lang="ru-RU" smtClean="0"/>
              <a:pPr/>
              <a:t>20.02.2018</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59D839-A6BD-44ED-906C-43E9202DFD6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0E759-3002-42FA-BFC0-AD90C1CC2E4F}" type="slidenum">
              <a:rPr lang="ru-RU"/>
              <a:pPr/>
              <a:t>12</a:t>
            </a:fld>
            <a:endParaRPr lang="ru-RU"/>
          </a:p>
        </p:txBody>
      </p:sp>
      <p:sp>
        <p:nvSpPr>
          <p:cNvPr id="1208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p:cNvSpPr>
            <a:spLocks noGrp="1" noChangeArrowheads="1"/>
          </p:cNvSpPr>
          <p:nvPr>
            <p:ph type="body" idx="1"/>
          </p:nvPr>
        </p:nvSpPr>
        <p:spPr bwMode="auto">
          <a:xfrm>
            <a:off x="685958" y="4342722"/>
            <a:ext cx="5486084" cy="4114951"/>
          </a:xfrm>
          <a:prstGeom prst="rect">
            <a:avLst/>
          </a:prstGeom>
          <a:solidFill>
            <a:srgbClr val="FFFFFF"/>
          </a:solidFill>
          <a:ln>
            <a:solidFill>
              <a:srgbClr val="000000"/>
            </a:solidFill>
            <a:miter lim="800000"/>
            <a:headEnd/>
            <a:tailEnd/>
          </a:ln>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B043EE-BE09-4AD1-9676-DF4E2DC0ECA9}" type="slidenum">
              <a:rPr lang="ru-RU"/>
              <a:pPr/>
              <a:t>13</a:t>
            </a:fld>
            <a:endParaRPr lang="ru-RU"/>
          </a:p>
        </p:txBody>
      </p:sp>
      <p:sp>
        <p:nvSpPr>
          <p:cNvPr id="1228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p:cNvSpPr>
            <a:spLocks noGrp="1" noChangeArrowheads="1"/>
          </p:cNvSpPr>
          <p:nvPr>
            <p:ph type="body" idx="1"/>
          </p:nvPr>
        </p:nvSpPr>
        <p:spPr bwMode="auto">
          <a:xfrm>
            <a:off x="685958" y="4342722"/>
            <a:ext cx="5486084" cy="4114951"/>
          </a:xfrm>
          <a:prstGeom prst="rect">
            <a:avLst/>
          </a:prstGeom>
          <a:solidFill>
            <a:srgbClr val="FFFFFF"/>
          </a:solidFill>
          <a:ln>
            <a:solidFill>
              <a:srgbClr val="000000"/>
            </a:solidFill>
            <a:miter lim="800000"/>
            <a:headEnd/>
            <a:tailEnd/>
          </a:ln>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E09B56-841F-4DC3-986B-818A199FB259}" type="slidenum">
              <a:rPr lang="ru-RU"/>
              <a:pPr/>
              <a:t>14</a:t>
            </a:fld>
            <a:endParaRPr lang="ru-RU"/>
          </a:p>
        </p:txBody>
      </p:sp>
      <p:sp>
        <p:nvSpPr>
          <p:cNvPr id="1249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4931" name="Rectangle 3"/>
          <p:cNvSpPr>
            <a:spLocks noGrp="1" noChangeArrowheads="1"/>
          </p:cNvSpPr>
          <p:nvPr>
            <p:ph type="body" idx="1"/>
          </p:nvPr>
        </p:nvSpPr>
        <p:spPr bwMode="auto">
          <a:xfrm>
            <a:off x="685958" y="4342722"/>
            <a:ext cx="5486084" cy="4114951"/>
          </a:xfrm>
          <a:prstGeom prst="rect">
            <a:avLst/>
          </a:prstGeom>
          <a:solidFill>
            <a:srgbClr val="FFFFFF"/>
          </a:solidFill>
          <a:ln>
            <a:solidFill>
              <a:srgbClr val="000000"/>
            </a:solidFill>
            <a:miter lim="800000"/>
            <a:headEnd/>
            <a:tailEnd/>
          </a:ln>
        </p:spPr>
        <p:txBody>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E3521C-60A5-45B7-B51C-1D5840F731A3}" type="slidenum">
              <a:rPr lang="ru-RU"/>
              <a:pPr/>
              <a:t>15</a:t>
            </a:fld>
            <a:endParaRPr lang="ru-RU"/>
          </a:p>
        </p:txBody>
      </p:sp>
      <p:sp>
        <p:nvSpPr>
          <p:cNvPr id="1269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6979" name="Rectangle 3"/>
          <p:cNvSpPr>
            <a:spLocks noGrp="1" noChangeArrowheads="1"/>
          </p:cNvSpPr>
          <p:nvPr>
            <p:ph type="body" idx="1"/>
          </p:nvPr>
        </p:nvSpPr>
        <p:spPr bwMode="auto">
          <a:xfrm>
            <a:off x="685958" y="4342722"/>
            <a:ext cx="5486084" cy="4114951"/>
          </a:xfrm>
          <a:prstGeom prst="rect">
            <a:avLst/>
          </a:prstGeom>
          <a:solidFill>
            <a:srgbClr val="FFFFFF"/>
          </a:solidFill>
          <a:ln>
            <a:solidFill>
              <a:srgbClr val="000000"/>
            </a:solidFill>
            <a:miter lim="800000"/>
            <a:headEnd/>
            <a:tailEnd/>
          </a:ln>
        </p:spPr>
        <p:txBody>
          <a:bodyP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B85D515-7EFD-4754-A86F-744A237D97FD}" type="slidenum">
              <a:rPr lang="ru-RU" smtClean="0">
                <a:latin typeface="Arial" pitchFamily="34" charset="0"/>
              </a:rPr>
              <a:pPr/>
              <a:t>16</a:t>
            </a:fld>
            <a:endParaRPr lang="ru-RU" smtClean="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ru-RU"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431B5BF-CD01-4007-A2A2-80894BB67085}" type="slidenum">
              <a:rPr lang="ru-RU" smtClean="0">
                <a:latin typeface="Arial" pitchFamily="34" charset="0"/>
              </a:rPr>
              <a:pPr/>
              <a:t>18</a:t>
            </a:fld>
            <a:endParaRPr lang="ru-RU"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ru-RU"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0"/>
            <a:ext cx="7543800" cy="1431925"/>
          </a:xfrm>
        </p:spPr>
        <p:txBody>
          <a:bodyPr/>
          <a:lstStyle/>
          <a:p>
            <a:r>
              <a:rPr lang="en-US" smtClean="0"/>
              <a:t>Click to edit Master title style</a:t>
            </a:r>
            <a:endParaRPr lang="ru-RU"/>
          </a:p>
        </p:txBody>
      </p:sp>
      <p:sp>
        <p:nvSpPr>
          <p:cNvPr id="3" name="Content Placeholder 2"/>
          <p:cNvSpPr>
            <a:spLocks noGrp="1"/>
          </p:cNvSpPr>
          <p:nvPr>
            <p:ph sz="quarter" idx="1"/>
          </p:nvPr>
        </p:nvSpPr>
        <p:spPr>
          <a:xfrm>
            <a:off x="10668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9149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10668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Content Placeholder 5"/>
          <p:cNvSpPr>
            <a:spLocks noGrp="1"/>
          </p:cNvSpPr>
          <p:nvPr>
            <p:ph sz="quarter" idx="4"/>
          </p:nvPr>
        </p:nvSpPr>
        <p:spPr>
          <a:xfrm>
            <a:off x="49149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a:xfrm>
            <a:off x="1066800" y="6248400"/>
            <a:ext cx="1905000" cy="457200"/>
          </a:xfrm>
        </p:spPr>
        <p:txBody>
          <a:bodyPr/>
          <a:lstStyle>
            <a:lvl1pPr>
              <a:defRPr/>
            </a:lvl1pPr>
          </a:lstStyle>
          <a:p>
            <a:endParaRPr lang="ru-RU"/>
          </a:p>
        </p:txBody>
      </p:sp>
      <p:sp>
        <p:nvSpPr>
          <p:cNvPr id="8" name="Footer Placeholder 7"/>
          <p:cNvSpPr>
            <a:spLocks noGrp="1"/>
          </p:cNvSpPr>
          <p:nvPr>
            <p:ph type="ftr" sz="quarter" idx="11"/>
          </p:nvPr>
        </p:nvSpPr>
        <p:spPr>
          <a:xfrm>
            <a:off x="3429000" y="6248400"/>
            <a:ext cx="2895600" cy="457200"/>
          </a:xfrm>
        </p:spPr>
        <p:txBody>
          <a:bodyPr/>
          <a:lstStyle>
            <a:lvl1pPr>
              <a:defRPr/>
            </a:lvl1pPr>
          </a:lstStyle>
          <a:p>
            <a:endParaRPr lang="ru-RU"/>
          </a:p>
        </p:txBody>
      </p:sp>
      <p:sp>
        <p:nvSpPr>
          <p:cNvPr id="9" name="Slide Number Placeholder 8"/>
          <p:cNvSpPr>
            <a:spLocks noGrp="1"/>
          </p:cNvSpPr>
          <p:nvPr>
            <p:ph type="sldNum" sz="quarter" idx="12"/>
          </p:nvPr>
        </p:nvSpPr>
        <p:spPr>
          <a:xfrm>
            <a:off x="6705600" y="6248400"/>
            <a:ext cx="1905000" cy="457200"/>
          </a:xfrm>
        </p:spPr>
        <p:txBody>
          <a:bodyPr/>
          <a:lstStyle>
            <a:lvl1pPr>
              <a:defRPr/>
            </a:lvl1pPr>
          </a:lstStyle>
          <a:p>
            <a:fld id="{D471DE1C-907A-4BC5-860B-D54AEC2A4268}" type="slidenum">
              <a:rPr lang="ru-RU"/>
              <a:pPr/>
              <a:t>‹#›</a:t>
            </a:fld>
            <a:endParaRPr lang="ru-RU"/>
          </a:p>
        </p:txBody>
      </p:sp>
    </p:spTree>
  </p:cSld>
  <p:clrMapOvr>
    <a:masterClrMapping/>
  </p:clrMapOvr>
  <p:transition spd="med">
    <p:fade thruBlk="1"/>
    <p:sndAc>
      <p:stSnd>
        <p:snd r:embed="rId1" name="suction.wav" builtIn="1"/>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3" name="Date Placeholder 2"/>
          <p:cNvSpPr>
            <a:spLocks noGrp="1"/>
          </p:cNvSpPr>
          <p:nvPr>
            <p:ph type="dt" sz="half" idx="10"/>
          </p:nvPr>
        </p:nvSpPr>
        <p:spPr>
          <a:xfrm>
            <a:off x="1066800" y="6248400"/>
            <a:ext cx="1905000" cy="457200"/>
          </a:xfrm>
        </p:spPr>
        <p:txBody>
          <a:bodyPr/>
          <a:lstStyle>
            <a:lvl1pPr>
              <a:defRPr/>
            </a:lvl1pPr>
          </a:lstStyle>
          <a:p>
            <a:endParaRPr lang="ru-RU"/>
          </a:p>
        </p:txBody>
      </p:sp>
      <p:sp>
        <p:nvSpPr>
          <p:cNvPr id="4" name="Footer Placeholder 3"/>
          <p:cNvSpPr>
            <a:spLocks noGrp="1"/>
          </p:cNvSpPr>
          <p:nvPr>
            <p:ph type="ftr" sz="quarter" idx="11"/>
          </p:nvPr>
        </p:nvSpPr>
        <p:spPr>
          <a:xfrm>
            <a:off x="3429000" y="6248400"/>
            <a:ext cx="2895600" cy="457200"/>
          </a:xfrm>
        </p:spPr>
        <p:txBody>
          <a:bodyPr/>
          <a:lstStyle>
            <a:lvl1pPr>
              <a:defRPr/>
            </a:lvl1pPr>
          </a:lstStyle>
          <a:p>
            <a:endParaRPr lang="ru-RU"/>
          </a:p>
        </p:txBody>
      </p:sp>
      <p:sp>
        <p:nvSpPr>
          <p:cNvPr id="5" name="Slide Number Placeholder 4"/>
          <p:cNvSpPr>
            <a:spLocks noGrp="1"/>
          </p:cNvSpPr>
          <p:nvPr>
            <p:ph type="sldNum" sz="quarter" idx="12"/>
          </p:nvPr>
        </p:nvSpPr>
        <p:spPr>
          <a:xfrm>
            <a:off x="6705600" y="6248400"/>
            <a:ext cx="1905000" cy="457200"/>
          </a:xfrm>
        </p:spPr>
        <p:txBody>
          <a:bodyPr/>
          <a:lstStyle>
            <a:lvl1pPr>
              <a:defRPr/>
            </a:lvl1pPr>
          </a:lstStyle>
          <a:p>
            <a:fld id="{FD93B5FE-7FB1-4880-8DAD-9BAB3E43CB1E}" type="slidenum">
              <a:rPr lang="ru-RU"/>
              <a:pPr/>
              <a:t>‹#›</a:t>
            </a:fld>
            <a:endParaRPr lang="ru-RU"/>
          </a:p>
        </p:txBody>
      </p:sp>
    </p:spTree>
  </p:cSld>
  <p:clrMapOvr>
    <a:masterClrMapping/>
  </p:clrMapOvr>
  <p:transition spd="med">
    <p:fade thruBlk="1"/>
    <p:sndAc>
      <p:stSnd>
        <p:snd r:embed="rId1" name="suction.wav" builtIn="1"/>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0B7DB3D-362C-4E69-B6D4-FC4CB172F0AE}" type="datetimeFigureOut">
              <a:rPr lang="ru-RU" smtClean="0"/>
              <a:pPr/>
              <a:t>20.02.2018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3026F9-32AA-4831-A0DF-C29E10DD1BA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7DB3D-362C-4E69-B6D4-FC4CB172F0AE}" type="datetimeFigureOut">
              <a:rPr lang="ru-RU" smtClean="0"/>
              <a:pPr/>
              <a:t>20.02.2018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026F9-32AA-4831-A0DF-C29E10DD1BA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oleObject" Target="../embeddings/oleObject4.bin"/><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hyperlink" Target="http://www.physics.purdue.edu/nanophys/images/buckytube2-sm.gif" TargetMode="Externa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6.jpeg"/><Relationship Id="rId5" Type="http://schemas.openxmlformats.org/officeDocument/2006/relationships/image" Target="../media/image13.jpeg"/><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357166"/>
            <a:ext cx="7772400" cy="1470025"/>
          </a:xfrm>
        </p:spPr>
        <p:txBody>
          <a:bodyPr>
            <a:normAutofit fontScale="90000"/>
          </a:bodyPr>
          <a:lstStyle/>
          <a:p>
            <a:r>
              <a:rPr lang="uk-UA" b="1" dirty="0" err="1" smtClean="0">
                <a:solidFill>
                  <a:schemeClr val="accent5">
                    <a:lumMod val="75000"/>
                  </a:schemeClr>
                </a:solidFill>
                <a:latin typeface="Times New Roman" pitchFamily="18" charset="0"/>
                <a:cs typeface="Times New Roman" pitchFamily="18" charset="0"/>
              </a:rPr>
              <a:t>Методы</a:t>
            </a:r>
            <a:r>
              <a:rPr lang="uk-UA" b="1" dirty="0" smtClean="0">
                <a:solidFill>
                  <a:schemeClr val="accent5">
                    <a:lumMod val="75000"/>
                  </a:schemeClr>
                </a:solidFill>
                <a:latin typeface="Times New Roman" pitchFamily="18" charset="0"/>
                <a:cs typeface="Times New Roman" pitchFamily="18" charset="0"/>
              </a:rPr>
              <a:t> </a:t>
            </a:r>
            <a:r>
              <a:rPr lang="uk-UA" b="1" dirty="0" err="1" smtClean="0">
                <a:solidFill>
                  <a:schemeClr val="accent5">
                    <a:lumMod val="75000"/>
                  </a:schemeClr>
                </a:solidFill>
                <a:latin typeface="Times New Roman" pitchFamily="18" charset="0"/>
                <a:cs typeface="Times New Roman" pitchFamily="18" charset="0"/>
              </a:rPr>
              <a:t>получения</a:t>
            </a:r>
            <a:r>
              <a:rPr lang="uk-UA" b="1" dirty="0" smtClean="0">
                <a:solidFill>
                  <a:schemeClr val="accent5">
                    <a:lumMod val="75000"/>
                  </a:schemeClr>
                </a:solidFill>
                <a:latin typeface="Times New Roman" pitchFamily="18" charset="0"/>
                <a:cs typeface="Times New Roman" pitchFamily="18" charset="0"/>
              </a:rPr>
              <a:t> и </a:t>
            </a:r>
            <a:r>
              <a:rPr lang="uk-UA" b="1" dirty="0" err="1" smtClean="0">
                <a:solidFill>
                  <a:schemeClr val="accent5">
                    <a:lumMod val="75000"/>
                  </a:schemeClr>
                </a:solidFill>
                <a:latin typeface="Times New Roman" pitchFamily="18" charset="0"/>
                <a:cs typeface="Times New Roman" pitchFamily="18" charset="0"/>
              </a:rPr>
              <a:t>исследования</a:t>
            </a:r>
            <a:r>
              <a:rPr lang="uk-UA" b="1" dirty="0" smtClean="0">
                <a:solidFill>
                  <a:schemeClr val="accent5">
                    <a:lumMod val="75000"/>
                  </a:schemeClr>
                </a:solidFill>
                <a:latin typeface="Times New Roman" pitchFamily="18" charset="0"/>
                <a:cs typeface="Times New Roman" pitchFamily="18" charset="0"/>
              </a:rPr>
              <a:t> </a:t>
            </a:r>
            <a:r>
              <a:rPr lang="uk-UA" b="1" dirty="0" err="1" smtClean="0">
                <a:solidFill>
                  <a:schemeClr val="accent5">
                    <a:lumMod val="75000"/>
                  </a:schemeClr>
                </a:solidFill>
                <a:latin typeface="Times New Roman" pitchFamily="18" charset="0"/>
                <a:cs typeface="Times New Roman" pitchFamily="18" charset="0"/>
              </a:rPr>
              <a:t>наноматериалов</a:t>
            </a:r>
            <a:endParaRPr lang="ru-RU" dirty="0">
              <a:solidFill>
                <a:schemeClr val="accent5">
                  <a:lumMod val="75000"/>
                </a:schemeClr>
              </a:solidFill>
            </a:endParaRPr>
          </a:p>
        </p:txBody>
      </p:sp>
      <p:pic>
        <p:nvPicPr>
          <p:cNvPr id="6" name="Рисунок 5" descr="15.jpg"/>
          <p:cNvPicPr>
            <a:picLocks noChangeAspect="1"/>
          </p:cNvPicPr>
          <p:nvPr/>
        </p:nvPicPr>
        <p:blipFill>
          <a:blip r:embed="rId2"/>
          <a:stretch>
            <a:fillRect/>
          </a:stretch>
        </p:blipFill>
        <p:spPr>
          <a:xfrm>
            <a:off x="228600" y="2071678"/>
            <a:ext cx="8686800" cy="4381500"/>
          </a:xfrm>
          <a:prstGeom prst="rect">
            <a:avLst/>
          </a:prstGeom>
        </p:spPr>
      </p:pic>
      <p:sp>
        <p:nvSpPr>
          <p:cNvPr id="7" name="Прямоугольник 6"/>
          <p:cNvSpPr/>
          <p:nvPr/>
        </p:nvSpPr>
        <p:spPr>
          <a:xfrm>
            <a:off x="3357554" y="3071810"/>
            <a:ext cx="1985480" cy="369332"/>
          </a:xfrm>
          <a:prstGeom prst="rect">
            <a:avLst/>
          </a:prstGeom>
        </p:spPr>
        <p:txBody>
          <a:bodyPr wrap="none">
            <a:spAutoFit/>
          </a:bodyPr>
          <a:lstStyle/>
          <a:p>
            <a:r>
              <a:rPr lang="ru-RU" b="1" dirty="0" smtClean="0">
                <a:solidFill>
                  <a:schemeClr val="accent5">
                    <a:lumMod val="75000"/>
                  </a:schemeClr>
                </a:solidFill>
                <a:latin typeface="Times New Roman" pitchFamily="18" charset="0"/>
                <a:cs typeface="Times New Roman" pitchFamily="18" charset="0"/>
              </a:rPr>
              <a:t>диспергирование</a:t>
            </a:r>
            <a:endParaRPr lang="ru-RU" dirty="0"/>
          </a:p>
        </p:txBody>
      </p:sp>
      <p:sp>
        <p:nvSpPr>
          <p:cNvPr id="8" name="Прямоугольник 7"/>
          <p:cNvSpPr/>
          <p:nvPr/>
        </p:nvSpPr>
        <p:spPr>
          <a:xfrm>
            <a:off x="3714744" y="4917056"/>
            <a:ext cx="1245854" cy="369332"/>
          </a:xfrm>
          <a:prstGeom prst="rect">
            <a:avLst/>
          </a:prstGeom>
        </p:spPr>
        <p:txBody>
          <a:bodyPr wrap="none">
            <a:spAutoFit/>
          </a:bodyPr>
          <a:lstStyle/>
          <a:p>
            <a:r>
              <a:rPr lang="ru-RU" b="1" dirty="0" smtClean="0">
                <a:solidFill>
                  <a:schemeClr val="accent5">
                    <a:lumMod val="75000"/>
                  </a:schemeClr>
                </a:solidFill>
                <a:latin typeface="Times New Roman" pitchFamily="18" charset="0"/>
                <a:cs typeface="Times New Roman" pitchFamily="18" charset="0"/>
              </a:rPr>
              <a:t>агрегация</a:t>
            </a: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defRPr/>
            </a:pPr>
            <a:r>
              <a:rPr lang="ru-RU" sz="3200" smtClean="0"/>
              <a:t>Физическое осаждение</a:t>
            </a:r>
          </a:p>
        </p:txBody>
      </p:sp>
      <p:pic>
        <p:nvPicPr>
          <p:cNvPr id="20484" name="Picture 4" descr="PVD device"/>
          <p:cNvPicPr>
            <a:picLocks noChangeAspect="1" noChangeArrowheads="1"/>
          </p:cNvPicPr>
          <p:nvPr/>
        </p:nvPicPr>
        <p:blipFill>
          <a:blip r:embed="rId2"/>
          <a:srcRect/>
          <a:stretch>
            <a:fillRect/>
          </a:stretch>
        </p:blipFill>
        <p:spPr bwMode="auto">
          <a:xfrm>
            <a:off x="898525" y="1125538"/>
            <a:ext cx="6265863" cy="3471862"/>
          </a:xfrm>
          <a:prstGeom prst="rect">
            <a:avLst/>
          </a:prstGeom>
          <a:noFill/>
          <a:ln w="9525">
            <a:noFill/>
            <a:miter lim="800000"/>
            <a:headEnd/>
            <a:tailEnd/>
          </a:ln>
        </p:spPr>
      </p:pic>
      <p:sp>
        <p:nvSpPr>
          <p:cNvPr id="20485" name="Text Box 5"/>
          <p:cNvSpPr txBox="1">
            <a:spLocks noChangeArrowheads="1"/>
          </p:cNvSpPr>
          <p:nvPr/>
        </p:nvSpPr>
        <p:spPr bwMode="auto">
          <a:xfrm>
            <a:off x="466725" y="4870450"/>
            <a:ext cx="4681538" cy="1006475"/>
          </a:xfrm>
          <a:prstGeom prst="rect">
            <a:avLst/>
          </a:prstGeom>
          <a:solidFill>
            <a:srgbClr val="FFFFCC"/>
          </a:solidFill>
          <a:ln w="9525">
            <a:noFill/>
            <a:miter lim="800000"/>
            <a:headEnd/>
            <a:tailEnd/>
          </a:ln>
        </p:spPr>
        <p:txBody>
          <a:bodyPr lIns="90000" tIns="46800" rIns="90000" bIns="46800">
            <a:spAutoFit/>
          </a:bodyPr>
          <a:lstStyle/>
          <a:p>
            <a:pPr algn="ctr"/>
            <a:r>
              <a:rPr lang="ru-RU" sz="2000"/>
              <a:t>Схема устройства для </a:t>
            </a:r>
            <a:br>
              <a:rPr lang="ru-RU" sz="2000"/>
            </a:br>
            <a:r>
              <a:rPr lang="ru-RU" sz="2000"/>
              <a:t>физического осаждения</a:t>
            </a:r>
            <a:br>
              <a:rPr lang="ru-RU" sz="2000"/>
            </a:br>
            <a:r>
              <a:rPr lang="ru-RU" sz="2000"/>
              <a:t>из газовой фазы</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z="3600">
                <a:solidFill>
                  <a:srgbClr val="333399"/>
                </a:solidFill>
              </a:rPr>
              <a:t>Model of nano-graphitic carbon deposition</a:t>
            </a:r>
          </a:p>
        </p:txBody>
      </p:sp>
      <p:grpSp>
        <p:nvGrpSpPr>
          <p:cNvPr id="2" name="Group 3"/>
          <p:cNvGrpSpPr>
            <a:grpSpLocks/>
          </p:cNvGrpSpPr>
          <p:nvPr/>
        </p:nvGrpSpPr>
        <p:grpSpPr bwMode="auto">
          <a:xfrm>
            <a:off x="1752600" y="1905000"/>
            <a:ext cx="6019800" cy="3276600"/>
            <a:chOff x="1800" y="1440"/>
            <a:chExt cx="14040" cy="8640"/>
          </a:xfrm>
        </p:grpSpPr>
        <p:sp>
          <p:nvSpPr>
            <p:cNvPr id="117764" name="Rectangle 4"/>
            <p:cNvSpPr>
              <a:spLocks noChangeArrowheads="1"/>
            </p:cNvSpPr>
            <p:nvPr/>
          </p:nvSpPr>
          <p:spPr bwMode="auto">
            <a:xfrm>
              <a:off x="1800" y="9720"/>
              <a:ext cx="10980" cy="360"/>
            </a:xfrm>
            <a:prstGeom prst="rect">
              <a:avLst/>
            </a:prstGeom>
            <a:solidFill>
              <a:srgbClr val="FFFFFF"/>
            </a:solidFill>
            <a:ln w="9525">
              <a:solidFill>
                <a:srgbClr val="000000"/>
              </a:solidFill>
              <a:miter lim="800000"/>
              <a:headEnd/>
              <a:tailEnd/>
            </a:ln>
          </p:spPr>
          <p:txBody>
            <a:bodyPr/>
            <a:lstStyle/>
            <a:p>
              <a:endParaRPr lang="ru-RU"/>
            </a:p>
          </p:txBody>
        </p:sp>
        <p:sp>
          <p:nvSpPr>
            <p:cNvPr id="117765" name="Line 5"/>
            <p:cNvSpPr>
              <a:spLocks noChangeShapeType="1"/>
            </p:cNvSpPr>
            <p:nvPr/>
          </p:nvSpPr>
          <p:spPr bwMode="auto">
            <a:xfrm flipV="1">
              <a:off x="1800" y="7560"/>
              <a:ext cx="3060" cy="2160"/>
            </a:xfrm>
            <a:prstGeom prst="line">
              <a:avLst/>
            </a:prstGeom>
            <a:noFill/>
            <a:ln w="9525">
              <a:solidFill>
                <a:srgbClr val="000000"/>
              </a:solidFill>
              <a:round/>
              <a:headEnd/>
              <a:tailEnd/>
            </a:ln>
          </p:spPr>
          <p:txBody>
            <a:bodyPr/>
            <a:lstStyle/>
            <a:p>
              <a:endParaRPr lang="ru-RU"/>
            </a:p>
          </p:txBody>
        </p:sp>
        <p:sp>
          <p:nvSpPr>
            <p:cNvPr id="117766" name="Line 6"/>
            <p:cNvSpPr>
              <a:spLocks noChangeShapeType="1"/>
            </p:cNvSpPr>
            <p:nvPr/>
          </p:nvSpPr>
          <p:spPr bwMode="auto">
            <a:xfrm flipV="1">
              <a:off x="12780" y="7560"/>
              <a:ext cx="3060" cy="2160"/>
            </a:xfrm>
            <a:prstGeom prst="line">
              <a:avLst/>
            </a:prstGeom>
            <a:noFill/>
            <a:ln w="9525">
              <a:solidFill>
                <a:srgbClr val="000000"/>
              </a:solidFill>
              <a:round/>
              <a:headEnd/>
              <a:tailEnd/>
            </a:ln>
          </p:spPr>
          <p:txBody>
            <a:bodyPr/>
            <a:lstStyle/>
            <a:p>
              <a:endParaRPr lang="ru-RU"/>
            </a:p>
          </p:txBody>
        </p:sp>
        <p:sp>
          <p:nvSpPr>
            <p:cNvPr id="117767" name="Line 7"/>
            <p:cNvSpPr>
              <a:spLocks noChangeShapeType="1"/>
            </p:cNvSpPr>
            <p:nvPr/>
          </p:nvSpPr>
          <p:spPr bwMode="auto">
            <a:xfrm>
              <a:off x="4860" y="7560"/>
              <a:ext cx="10980" cy="0"/>
            </a:xfrm>
            <a:prstGeom prst="line">
              <a:avLst/>
            </a:prstGeom>
            <a:noFill/>
            <a:ln w="9525">
              <a:solidFill>
                <a:srgbClr val="000000"/>
              </a:solidFill>
              <a:round/>
              <a:headEnd/>
              <a:tailEnd/>
            </a:ln>
          </p:spPr>
          <p:txBody>
            <a:bodyPr/>
            <a:lstStyle/>
            <a:p>
              <a:endParaRPr lang="ru-RU"/>
            </a:p>
          </p:txBody>
        </p:sp>
        <p:sp>
          <p:nvSpPr>
            <p:cNvPr id="117768" name="Line 8"/>
            <p:cNvSpPr>
              <a:spLocks noChangeShapeType="1"/>
            </p:cNvSpPr>
            <p:nvPr/>
          </p:nvSpPr>
          <p:spPr bwMode="auto">
            <a:xfrm flipV="1">
              <a:off x="12780" y="7920"/>
              <a:ext cx="3060" cy="2160"/>
            </a:xfrm>
            <a:prstGeom prst="line">
              <a:avLst/>
            </a:prstGeom>
            <a:noFill/>
            <a:ln w="9525">
              <a:solidFill>
                <a:srgbClr val="000000"/>
              </a:solidFill>
              <a:round/>
              <a:headEnd/>
              <a:tailEnd/>
            </a:ln>
          </p:spPr>
          <p:txBody>
            <a:bodyPr/>
            <a:lstStyle/>
            <a:p>
              <a:endParaRPr lang="ru-RU"/>
            </a:p>
          </p:txBody>
        </p:sp>
        <p:sp>
          <p:nvSpPr>
            <p:cNvPr id="117769" name="Line 9"/>
            <p:cNvSpPr>
              <a:spLocks noChangeShapeType="1"/>
            </p:cNvSpPr>
            <p:nvPr/>
          </p:nvSpPr>
          <p:spPr bwMode="auto">
            <a:xfrm>
              <a:off x="15840" y="7560"/>
              <a:ext cx="0" cy="360"/>
            </a:xfrm>
            <a:prstGeom prst="line">
              <a:avLst/>
            </a:prstGeom>
            <a:noFill/>
            <a:ln w="9525">
              <a:solidFill>
                <a:srgbClr val="000000"/>
              </a:solidFill>
              <a:round/>
              <a:headEnd/>
              <a:tailEnd/>
            </a:ln>
          </p:spPr>
          <p:txBody>
            <a:bodyPr/>
            <a:lstStyle/>
            <a:p>
              <a:endParaRPr lang="ru-RU"/>
            </a:p>
          </p:txBody>
        </p:sp>
        <p:grpSp>
          <p:nvGrpSpPr>
            <p:cNvPr id="3" name="Group 10"/>
            <p:cNvGrpSpPr>
              <a:grpSpLocks/>
            </p:cNvGrpSpPr>
            <p:nvPr/>
          </p:nvGrpSpPr>
          <p:grpSpPr bwMode="auto">
            <a:xfrm>
              <a:off x="3960" y="8640"/>
              <a:ext cx="360" cy="180"/>
              <a:chOff x="3780" y="5220"/>
              <a:chExt cx="360" cy="180"/>
            </a:xfrm>
          </p:grpSpPr>
          <p:sp>
            <p:nvSpPr>
              <p:cNvPr id="117771" name="AutoShape 1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772" name="AutoShape 1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4" name="Group 13"/>
            <p:cNvGrpSpPr>
              <a:grpSpLocks/>
            </p:cNvGrpSpPr>
            <p:nvPr/>
          </p:nvGrpSpPr>
          <p:grpSpPr bwMode="auto">
            <a:xfrm>
              <a:off x="4500" y="8100"/>
              <a:ext cx="360" cy="180"/>
              <a:chOff x="3780" y="5220"/>
              <a:chExt cx="360" cy="180"/>
            </a:xfrm>
          </p:grpSpPr>
          <p:sp>
            <p:nvSpPr>
              <p:cNvPr id="117774" name="AutoShape 1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775" name="AutoShape 1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5" name="Group 16"/>
            <p:cNvGrpSpPr>
              <a:grpSpLocks/>
            </p:cNvGrpSpPr>
            <p:nvPr/>
          </p:nvGrpSpPr>
          <p:grpSpPr bwMode="auto">
            <a:xfrm>
              <a:off x="4860" y="8100"/>
              <a:ext cx="360" cy="180"/>
              <a:chOff x="3780" y="5220"/>
              <a:chExt cx="360" cy="180"/>
            </a:xfrm>
          </p:grpSpPr>
          <p:sp>
            <p:nvSpPr>
              <p:cNvPr id="117777" name="AutoShape 1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778" name="AutoShape 1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6" name="Group 19"/>
            <p:cNvGrpSpPr>
              <a:grpSpLocks/>
            </p:cNvGrpSpPr>
            <p:nvPr/>
          </p:nvGrpSpPr>
          <p:grpSpPr bwMode="auto">
            <a:xfrm>
              <a:off x="5220" y="8100"/>
              <a:ext cx="360" cy="180"/>
              <a:chOff x="3780" y="5220"/>
              <a:chExt cx="360" cy="180"/>
            </a:xfrm>
          </p:grpSpPr>
          <p:sp>
            <p:nvSpPr>
              <p:cNvPr id="117780" name="AutoShape 2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781" name="AutoShape 2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7" name="Group 22"/>
            <p:cNvGrpSpPr>
              <a:grpSpLocks/>
            </p:cNvGrpSpPr>
            <p:nvPr/>
          </p:nvGrpSpPr>
          <p:grpSpPr bwMode="auto">
            <a:xfrm>
              <a:off x="5580" y="8100"/>
              <a:ext cx="360" cy="180"/>
              <a:chOff x="3780" y="5220"/>
              <a:chExt cx="360" cy="180"/>
            </a:xfrm>
          </p:grpSpPr>
          <p:sp>
            <p:nvSpPr>
              <p:cNvPr id="117783" name="AutoShape 23"/>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784" name="AutoShape 24"/>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8" name="Group 25"/>
            <p:cNvGrpSpPr>
              <a:grpSpLocks/>
            </p:cNvGrpSpPr>
            <p:nvPr/>
          </p:nvGrpSpPr>
          <p:grpSpPr bwMode="auto">
            <a:xfrm>
              <a:off x="5940" y="8100"/>
              <a:ext cx="360" cy="180"/>
              <a:chOff x="3780" y="5220"/>
              <a:chExt cx="360" cy="180"/>
            </a:xfrm>
          </p:grpSpPr>
          <p:sp>
            <p:nvSpPr>
              <p:cNvPr id="117786" name="AutoShape 26"/>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787" name="AutoShape 27"/>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9" name="Group 28"/>
            <p:cNvGrpSpPr>
              <a:grpSpLocks/>
            </p:cNvGrpSpPr>
            <p:nvPr/>
          </p:nvGrpSpPr>
          <p:grpSpPr bwMode="auto">
            <a:xfrm>
              <a:off x="6300" y="8100"/>
              <a:ext cx="360" cy="180"/>
              <a:chOff x="3780" y="5220"/>
              <a:chExt cx="360" cy="180"/>
            </a:xfrm>
          </p:grpSpPr>
          <p:sp>
            <p:nvSpPr>
              <p:cNvPr id="117789" name="AutoShape 29"/>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790" name="AutoShape 30"/>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0" name="Group 31"/>
            <p:cNvGrpSpPr>
              <a:grpSpLocks/>
            </p:cNvGrpSpPr>
            <p:nvPr/>
          </p:nvGrpSpPr>
          <p:grpSpPr bwMode="auto">
            <a:xfrm>
              <a:off x="4320" y="8640"/>
              <a:ext cx="360" cy="180"/>
              <a:chOff x="3780" y="5220"/>
              <a:chExt cx="360" cy="180"/>
            </a:xfrm>
          </p:grpSpPr>
          <p:sp>
            <p:nvSpPr>
              <p:cNvPr id="117792" name="AutoShape 32"/>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793" name="AutoShape 33"/>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 name="Group 34"/>
            <p:cNvGrpSpPr>
              <a:grpSpLocks/>
            </p:cNvGrpSpPr>
            <p:nvPr/>
          </p:nvGrpSpPr>
          <p:grpSpPr bwMode="auto">
            <a:xfrm>
              <a:off x="4140" y="8820"/>
              <a:ext cx="360" cy="180"/>
              <a:chOff x="3780" y="5220"/>
              <a:chExt cx="360" cy="180"/>
            </a:xfrm>
          </p:grpSpPr>
          <p:sp>
            <p:nvSpPr>
              <p:cNvPr id="117795" name="AutoShape 3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796" name="AutoShape 3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2" name="Group 37"/>
            <p:cNvGrpSpPr>
              <a:grpSpLocks/>
            </p:cNvGrpSpPr>
            <p:nvPr/>
          </p:nvGrpSpPr>
          <p:grpSpPr bwMode="auto">
            <a:xfrm>
              <a:off x="4680" y="8640"/>
              <a:ext cx="360" cy="180"/>
              <a:chOff x="3780" y="5220"/>
              <a:chExt cx="360" cy="180"/>
            </a:xfrm>
          </p:grpSpPr>
          <p:sp>
            <p:nvSpPr>
              <p:cNvPr id="117798" name="AutoShape 38"/>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799" name="AutoShape 39"/>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3" name="Group 40"/>
            <p:cNvGrpSpPr>
              <a:grpSpLocks/>
            </p:cNvGrpSpPr>
            <p:nvPr/>
          </p:nvGrpSpPr>
          <p:grpSpPr bwMode="auto">
            <a:xfrm>
              <a:off x="4500" y="8820"/>
              <a:ext cx="360" cy="180"/>
              <a:chOff x="3780" y="5220"/>
              <a:chExt cx="360" cy="180"/>
            </a:xfrm>
          </p:grpSpPr>
          <p:sp>
            <p:nvSpPr>
              <p:cNvPr id="117801" name="AutoShape 4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02" name="AutoShape 4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4" name="Group 43"/>
            <p:cNvGrpSpPr>
              <a:grpSpLocks/>
            </p:cNvGrpSpPr>
            <p:nvPr/>
          </p:nvGrpSpPr>
          <p:grpSpPr bwMode="auto">
            <a:xfrm>
              <a:off x="4320" y="9000"/>
              <a:ext cx="360" cy="180"/>
              <a:chOff x="3780" y="5220"/>
              <a:chExt cx="360" cy="180"/>
            </a:xfrm>
          </p:grpSpPr>
          <p:sp>
            <p:nvSpPr>
              <p:cNvPr id="117804" name="AutoShape 4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05" name="AutoShape 4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5" name="Group 46"/>
            <p:cNvGrpSpPr>
              <a:grpSpLocks/>
            </p:cNvGrpSpPr>
            <p:nvPr/>
          </p:nvGrpSpPr>
          <p:grpSpPr bwMode="auto">
            <a:xfrm>
              <a:off x="4680" y="9000"/>
              <a:ext cx="360" cy="180"/>
              <a:chOff x="3780" y="5220"/>
              <a:chExt cx="360" cy="180"/>
            </a:xfrm>
          </p:grpSpPr>
          <p:sp>
            <p:nvSpPr>
              <p:cNvPr id="117807" name="AutoShape 4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08" name="AutoShape 4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6" name="Group 49"/>
            <p:cNvGrpSpPr>
              <a:grpSpLocks/>
            </p:cNvGrpSpPr>
            <p:nvPr/>
          </p:nvGrpSpPr>
          <p:grpSpPr bwMode="auto">
            <a:xfrm>
              <a:off x="4860" y="8820"/>
              <a:ext cx="360" cy="180"/>
              <a:chOff x="3780" y="5220"/>
              <a:chExt cx="360" cy="180"/>
            </a:xfrm>
          </p:grpSpPr>
          <p:sp>
            <p:nvSpPr>
              <p:cNvPr id="117810" name="AutoShape 5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11" name="AutoShape 5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7" name="Group 52"/>
            <p:cNvGrpSpPr>
              <a:grpSpLocks/>
            </p:cNvGrpSpPr>
            <p:nvPr/>
          </p:nvGrpSpPr>
          <p:grpSpPr bwMode="auto">
            <a:xfrm>
              <a:off x="6840" y="6480"/>
              <a:ext cx="900" cy="3240"/>
              <a:chOff x="6840" y="6480"/>
              <a:chExt cx="900" cy="3240"/>
            </a:xfrm>
          </p:grpSpPr>
          <p:grpSp>
            <p:nvGrpSpPr>
              <p:cNvPr id="18" name="Group 53"/>
              <p:cNvGrpSpPr>
                <a:grpSpLocks/>
              </p:cNvGrpSpPr>
              <p:nvPr/>
            </p:nvGrpSpPr>
            <p:grpSpPr bwMode="auto">
              <a:xfrm rot="-2719753">
                <a:off x="6570" y="8550"/>
                <a:ext cx="2160" cy="180"/>
                <a:chOff x="3780" y="5220"/>
                <a:chExt cx="2160" cy="180"/>
              </a:xfrm>
            </p:grpSpPr>
            <p:grpSp>
              <p:nvGrpSpPr>
                <p:cNvPr id="19" name="Group 54"/>
                <p:cNvGrpSpPr>
                  <a:grpSpLocks/>
                </p:cNvGrpSpPr>
                <p:nvPr/>
              </p:nvGrpSpPr>
              <p:grpSpPr bwMode="auto">
                <a:xfrm>
                  <a:off x="3780" y="5220"/>
                  <a:ext cx="360" cy="180"/>
                  <a:chOff x="3780" y="5220"/>
                  <a:chExt cx="360" cy="180"/>
                </a:xfrm>
              </p:grpSpPr>
              <p:sp>
                <p:nvSpPr>
                  <p:cNvPr id="117815" name="AutoShape 5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16" name="AutoShape 5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20" name="Group 57"/>
                <p:cNvGrpSpPr>
                  <a:grpSpLocks/>
                </p:cNvGrpSpPr>
                <p:nvPr/>
              </p:nvGrpSpPr>
              <p:grpSpPr bwMode="auto">
                <a:xfrm>
                  <a:off x="4140" y="5220"/>
                  <a:ext cx="360" cy="180"/>
                  <a:chOff x="3780" y="5220"/>
                  <a:chExt cx="360" cy="180"/>
                </a:xfrm>
              </p:grpSpPr>
              <p:sp>
                <p:nvSpPr>
                  <p:cNvPr id="117818" name="AutoShape 58"/>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19" name="AutoShape 59"/>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21" name="Group 60"/>
                <p:cNvGrpSpPr>
                  <a:grpSpLocks/>
                </p:cNvGrpSpPr>
                <p:nvPr/>
              </p:nvGrpSpPr>
              <p:grpSpPr bwMode="auto">
                <a:xfrm>
                  <a:off x="4500" y="5220"/>
                  <a:ext cx="360" cy="180"/>
                  <a:chOff x="3780" y="5220"/>
                  <a:chExt cx="360" cy="180"/>
                </a:xfrm>
              </p:grpSpPr>
              <p:sp>
                <p:nvSpPr>
                  <p:cNvPr id="117821" name="AutoShape 6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22" name="AutoShape 6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22" name="Group 63"/>
                <p:cNvGrpSpPr>
                  <a:grpSpLocks/>
                </p:cNvGrpSpPr>
                <p:nvPr/>
              </p:nvGrpSpPr>
              <p:grpSpPr bwMode="auto">
                <a:xfrm>
                  <a:off x="4860" y="5220"/>
                  <a:ext cx="360" cy="180"/>
                  <a:chOff x="3780" y="5220"/>
                  <a:chExt cx="360" cy="180"/>
                </a:xfrm>
              </p:grpSpPr>
              <p:sp>
                <p:nvSpPr>
                  <p:cNvPr id="117824" name="AutoShape 6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25" name="AutoShape 6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23" name="Group 66"/>
                <p:cNvGrpSpPr>
                  <a:grpSpLocks/>
                </p:cNvGrpSpPr>
                <p:nvPr/>
              </p:nvGrpSpPr>
              <p:grpSpPr bwMode="auto">
                <a:xfrm>
                  <a:off x="5220" y="5220"/>
                  <a:ext cx="360" cy="180"/>
                  <a:chOff x="3780" y="5220"/>
                  <a:chExt cx="360" cy="180"/>
                </a:xfrm>
              </p:grpSpPr>
              <p:sp>
                <p:nvSpPr>
                  <p:cNvPr id="117827" name="AutoShape 6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28" name="AutoShape 6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24" name="Group 69"/>
                <p:cNvGrpSpPr>
                  <a:grpSpLocks/>
                </p:cNvGrpSpPr>
                <p:nvPr/>
              </p:nvGrpSpPr>
              <p:grpSpPr bwMode="auto">
                <a:xfrm>
                  <a:off x="5580" y="5220"/>
                  <a:ext cx="360" cy="180"/>
                  <a:chOff x="3780" y="5220"/>
                  <a:chExt cx="360" cy="180"/>
                </a:xfrm>
              </p:grpSpPr>
              <p:sp>
                <p:nvSpPr>
                  <p:cNvPr id="117830" name="AutoShape 7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31" name="AutoShape 7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25" name="Group 72"/>
              <p:cNvGrpSpPr>
                <a:grpSpLocks/>
              </p:cNvGrpSpPr>
              <p:nvPr/>
            </p:nvGrpSpPr>
            <p:grpSpPr bwMode="auto">
              <a:xfrm rot="-2719753">
                <a:off x="6570" y="8370"/>
                <a:ext cx="2160" cy="180"/>
                <a:chOff x="3780" y="5220"/>
                <a:chExt cx="2160" cy="180"/>
              </a:xfrm>
            </p:grpSpPr>
            <p:grpSp>
              <p:nvGrpSpPr>
                <p:cNvPr id="26" name="Group 73"/>
                <p:cNvGrpSpPr>
                  <a:grpSpLocks/>
                </p:cNvGrpSpPr>
                <p:nvPr/>
              </p:nvGrpSpPr>
              <p:grpSpPr bwMode="auto">
                <a:xfrm>
                  <a:off x="3780" y="5220"/>
                  <a:ext cx="360" cy="180"/>
                  <a:chOff x="3780" y="5220"/>
                  <a:chExt cx="360" cy="180"/>
                </a:xfrm>
              </p:grpSpPr>
              <p:sp>
                <p:nvSpPr>
                  <p:cNvPr id="117834" name="AutoShape 7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35" name="AutoShape 7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27" name="Group 76"/>
                <p:cNvGrpSpPr>
                  <a:grpSpLocks/>
                </p:cNvGrpSpPr>
                <p:nvPr/>
              </p:nvGrpSpPr>
              <p:grpSpPr bwMode="auto">
                <a:xfrm>
                  <a:off x="4140" y="5220"/>
                  <a:ext cx="360" cy="180"/>
                  <a:chOff x="3780" y="5220"/>
                  <a:chExt cx="360" cy="180"/>
                </a:xfrm>
              </p:grpSpPr>
              <p:sp>
                <p:nvSpPr>
                  <p:cNvPr id="117837" name="AutoShape 7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38" name="AutoShape 7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28" name="Group 79"/>
                <p:cNvGrpSpPr>
                  <a:grpSpLocks/>
                </p:cNvGrpSpPr>
                <p:nvPr/>
              </p:nvGrpSpPr>
              <p:grpSpPr bwMode="auto">
                <a:xfrm>
                  <a:off x="4500" y="5220"/>
                  <a:ext cx="360" cy="180"/>
                  <a:chOff x="3780" y="5220"/>
                  <a:chExt cx="360" cy="180"/>
                </a:xfrm>
              </p:grpSpPr>
              <p:sp>
                <p:nvSpPr>
                  <p:cNvPr id="117840" name="AutoShape 8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41" name="AutoShape 8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29" name="Group 82"/>
                <p:cNvGrpSpPr>
                  <a:grpSpLocks/>
                </p:cNvGrpSpPr>
                <p:nvPr/>
              </p:nvGrpSpPr>
              <p:grpSpPr bwMode="auto">
                <a:xfrm>
                  <a:off x="4860" y="5220"/>
                  <a:ext cx="360" cy="180"/>
                  <a:chOff x="3780" y="5220"/>
                  <a:chExt cx="360" cy="180"/>
                </a:xfrm>
              </p:grpSpPr>
              <p:sp>
                <p:nvSpPr>
                  <p:cNvPr id="117843" name="AutoShape 83"/>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44" name="AutoShape 84"/>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30" name="Group 85"/>
                <p:cNvGrpSpPr>
                  <a:grpSpLocks/>
                </p:cNvGrpSpPr>
                <p:nvPr/>
              </p:nvGrpSpPr>
              <p:grpSpPr bwMode="auto">
                <a:xfrm>
                  <a:off x="5220" y="5220"/>
                  <a:ext cx="360" cy="180"/>
                  <a:chOff x="3780" y="5220"/>
                  <a:chExt cx="360" cy="180"/>
                </a:xfrm>
              </p:grpSpPr>
              <p:sp>
                <p:nvSpPr>
                  <p:cNvPr id="117846" name="AutoShape 86"/>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47" name="AutoShape 87"/>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31" name="Group 88"/>
                <p:cNvGrpSpPr>
                  <a:grpSpLocks/>
                </p:cNvGrpSpPr>
                <p:nvPr/>
              </p:nvGrpSpPr>
              <p:grpSpPr bwMode="auto">
                <a:xfrm>
                  <a:off x="5580" y="5220"/>
                  <a:ext cx="360" cy="180"/>
                  <a:chOff x="3780" y="5220"/>
                  <a:chExt cx="360" cy="180"/>
                </a:xfrm>
              </p:grpSpPr>
              <p:sp>
                <p:nvSpPr>
                  <p:cNvPr id="117849" name="AutoShape 89"/>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50" name="AutoShape 90"/>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760" name="Group 91"/>
              <p:cNvGrpSpPr>
                <a:grpSpLocks/>
              </p:cNvGrpSpPr>
              <p:nvPr/>
            </p:nvGrpSpPr>
            <p:grpSpPr bwMode="auto">
              <a:xfrm rot="-2719753">
                <a:off x="6570" y="8190"/>
                <a:ext cx="2160" cy="180"/>
                <a:chOff x="3780" y="5220"/>
                <a:chExt cx="2160" cy="180"/>
              </a:xfrm>
            </p:grpSpPr>
            <p:grpSp>
              <p:nvGrpSpPr>
                <p:cNvPr id="117761" name="Group 92"/>
                <p:cNvGrpSpPr>
                  <a:grpSpLocks/>
                </p:cNvGrpSpPr>
                <p:nvPr/>
              </p:nvGrpSpPr>
              <p:grpSpPr bwMode="auto">
                <a:xfrm>
                  <a:off x="3780" y="5220"/>
                  <a:ext cx="360" cy="180"/>
                  <a:chOff x="3780" y="5220"/>
                  <a:chExt cx="360" cy="180"/>
                </a:xfrm>
              </p:grpSpPr>
              <p:sp>
                <p:nvSpPr>
                  <p:cNvPr id="117853" name="AutoShape 93"/>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54" name="AutoShape 94"/>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763" name="Group 95"/>
                <p:cNvGrpSpPr>
                  <a:grpSpLocks/>
                </p:cNvGrpSpPr>
                <p:nvPr/>
              </p:nvGrpSpPr>
              <p:grpSpPr bwMode="auto">
                <a:xfrm>
                  <a:off x="4140" y="5220"/>
                  <a:ext cx="360" cy="180"/>
                  <a:chOff x="3780" y="5220"/>
                  <a:chExt cx="360" cy="180"/>
                </a:xfrm>
              </p:grpSpPr>
              <p:sp>
                <p:nvSpPr>
                  <p:cNvPr id="117856" name="AutoShape 96"/>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57" name="AutoShape 97"/>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770" name="Group 98"/>
                <p:cNvGrpSpPr>
                  <a:grpSpLocks/>
                </p:cNvGrpSpPr>
                <p:nvPr/>
              </p:nvGrpSpPr>
              <p:grpSpPr bwMode="auto">
                <a:xfrm>
                  <a:off x="4500" y="5220"/>
                  <a:ext cx="360" cy="180"/>
                  <a:chOff x="3780" y="5220"/>
                  <a:chExt cx="360" cy="180"/>
                </a:xfrm>
              </p:grpSpPr>
              <p:sp>
                <p:nvSpPr>
                  <p:cNvPr id="117859" name="AutoShape 99"/>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60" name="AutoShape 100"/>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773" name="Group 101"/>
                <p:cNvGrpSpPr>
                  <a:grpSpLocks/>
                </p:cNvGrpSpPr>
                <p:nvPr/>
              </p:nvGrpSpPr>
              <p:grpSpPr bwMode="auto">
                <a:xfrm>
                  <a:off x="4860" y="5220"/>
                  <a:ext cx="360" cy="180"/>
                  <a:chOff x="3780" y="5220"/>
                  <a:chExt cx="360" cy="180"/>
                </a:xfrm>
              </p:grpSpPr>
              <p:sp>
                <p:nvSpPr>
                  <p:cNvPr id="117862" name="AutoShape 102"/>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63" name="AutoShape 103"/>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776" name="Group 104"/>
                <p:cNvGrpSpPr>
                  <a:grpSpLocks/>
                </p:cNvGrpSpPr>
                <p:nvPr/>
              </p:nvGrpSpPr>
              <p:grpSpPr bwMode="auto">
                <a:xfrm>
                  <a:off x="5220" y="5220"/>
                  <a:ext cx="360" cy="180"/>
                  <a:chOff x="3780" y="5220"/>
                  <a:chExt cx="360" cy="180"/>
                </a:xfrm>
              </p:grpSpPr>
              <p:sp>
                <p:nvSpPr>
                  <p:cNvPr id="117865" name="AutoShape 10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66" name="AutoShape 10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779" name="Group 107"/>
                <p:cNvGrpSpPr>
                  <a:grpSpLocks/>
                </p:cNvGrpSpPr>
                <p:nvPr/>
              </p:nvGrpSpPr>
              <p:grpSpPr bwMode="auto">
                <a:xfrm>
                  <a:off x="5580" y="5220"/>
                  <a:ext cx="360" cy="180"/>
                  <a:chOff x="3780" y="5220"/>
                  <a:chExt cx="360" cy="180"/>
                </a:xfrm>
              </p:grpSpPr>
              <p:sp>
                <p:nvSpPr>
                  <p:cNvPr id="117868" name="AutoShape 108"/>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69" name="AutoShape 109"/>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782" name="Group 110"/>
              <p:cNvGrpSpPr>
                <a:grpSpLocks/>
              </p:cNvGrpSpPr>
              <p:nvPr/>
            </p:nvGrpSpPr>
            <p:grpSpPr bwMode="auto">
              <a:xfrm rot="-2719753">
                <a:off x="6570" y="8010"/>
                <a:ext cx="2160" cy="180"/>
                <a:chOff x="3780" y="5220"/>
                <a:chExt cx="2160" cy="180"/>
              </a:xfrm>
            </p:grpSpPr>
            <p:grpSp>
              <p:nvGrpSpPr>
                <p:cNvPr id="117785" name="Group 111"/>
                <p:cNvGrpSpPr>
                  <a:grpSpLocks/>
                </p:cNvGrpSpPr>
                <p:nvPr/>
              </p:nvGrpSpPr>
              <p:grpSpPr bwMode="auto">
                <a:xfrm>
                  <a:off x="3780" y="5220"/>
                  <a:ext cx="360" cy="180"/>
                  <a:chOff x="3780" y="5220"/>
                  <a:chExt cx="360" cy="180"/>
                </a:xfrm>
              </p:grpSpPr>
              <p:sp>
                <p:nvSpPr>
                  <p:cNvPr id="117872" name="AutoShape 112"/>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73" name="AutoShape 113"/>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788" name="Group 114"/>
                <p:cNvGrpSpPr>
                  <a:grpSpLocks/>
                </p:cNvGrpSpPr>
                <p:nvPr/>
              </p:nvGrpSpPr>
              <p:grpSpPr bwMode="auto">
                <a:xfrm>
                  <a:off x="4140" y="5220"/>
                  <a:ext cx="360" cy="180"/>
                  <a:chOff x="3780" y="5220"/>
                  <a:chExt cx="360" cy="180"/>
                </a:xfrm>
              </p:grpSpPr>
              <p:sp>
                <p:nvSpPr>
                  <p:cNvPr id="117875" name="AutoShape 11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76" name="AutoShape 11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791" name="Group 117"/>
                <p:cNvGrpSpPr>
                  <a:grpSpLocks/>
                </p:cNvGrpSpPr>
                <p:nvPr/>
              </p:nvGrpSpPr>
              <p:grpSpPr bwMode="auto">
                <a:xfrm>
                  <a:off x="4500" y="5220"/>
                  <a:ext cx="360" cy="180"/>
                  <a:chOff x="3780" y="5220"/>
                  <a:chExt cx="360" cy="180"/>
                </a:xfrm>
              </p:grpSpPr>
              <p:sp>
                <p:nvSpPr>
                  <p:cNvPr id="117878" name="AutoShape 118"/>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79" name="AutoShape 119"/>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794" name="Group 120"/>
                <p:cNvGrpSpPr>
                  <a:grpSpLocks/>
                </p:cNvGrpSpPr>
                <p:nvPr/>
              </p:nvGrpSpPr>
              <p:grpSpPr bwMode="auto">
                <a:xfrm>
                  <a:off x="4860" y="5220"/>
                  <a:ext cx="360" cy="180"/>
                  <a:chOff x="3780" y="5220"/>
                  <a:chExt cx="360" cy="180"/>
                </a:xfrm>
              </p:grpSpPr>
              <p:sp>
                <p:nvSpPr>
                  <p:cNvPr id="117881" name="AutoShape 12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82" name="AutoShape 12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797" name="Group 123"/>
                <p:cNvGrpSpPr>
                  <a:grpSpLocks/>
                </p:cNvGrpSpPr>
                <p:nvPr/>
              </p:nvGrpSpPr>
              <p:grpSpPr bwMode="auto">
                <a:xfrm>
                  <a:off x="5220" y="5220"/>
                  <a:ext cx="360" cy="180"/>
                  <a:chOff x="3780" y="5220"/>
                  <a:chExt cx="360" cy="180"/>
                </a:xfrm>
              </p:grpSpPr>
              <p:sp>
                <p:nvSpPr>
                  <p:cNvPr id="117884" name="AutoShape 12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85" name="AutoShape 12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00" name="Group 126"/>
                <p:cNvGrpSpPr>
                  <a:grpSpLocks/>
                </p:cNvGrpSpPr>
                <p:nvPr/>
              </p:nvGrpSpPr>
              <p:grpSpPr bwMode="auto">
                <a:xfrm>
                  <a:off x="5580" y="5220"/>
                  <a:ext cx="360" cy="180"/>
                  <a:chOff x="3780" y="5220"/>
                  <a:chExt cx="360" cy="180"/>
                </a:xfrm>
              </p:grpSpPr>
              <p:sp>
                <p:nvSpPr>
                  <p:cNvPr id="117887" name="AutoShape 12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88" name="AutoShape 12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803" name="Group 129"/>
              <p:cNvGrpSpPr>
                <a:grpSpLocks/>
              </p:cNvGrpSpPr>
              <p:nvPr/>
            </p:nvGrpSpPr>
            <p:grpSpPr bwMode="auto">
              <a:xfrm rot="-2719753">
                <a:off x="6570" y="7830"/>
                <a:ext cx="2160" cy="180"/>
                <a:chOff x="3780" y="5220"/>
                <a:chExt cx="2160" cy="180"/>
              </a:xfrm>
            </p:grpSpPr>
            <p:grpSp>
              <p:nvGrpSpPr>
                <p:cNvPr id="117806" name="Group 130"/>
                <p:cNvGrpSpPr>
                  <a:grpSpLocks/>
                </p:cNvGrpSpPr>
                <p:nvPr/>
              </p:nvGrpSpPr>
              <p:grpSpPr bwMode="auto">
                <a:xfrm>
                  <a:off x="3780" y="5220"/>
                  <a:ext cx="360" cy="180"/>
                  <a:chOff x="3780" y="5220"/>
                  <a:chExt cx="360" cy="180"/>
                </a:xfrm>
              </p:grpSpPr>
              <p:sp>
                <p:nvSpPr>
                  <p:cNvPr id="117891" name="AutoShape 13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92" name="AutoShape 13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09" name="Group 133"/>
                <p:cNvGrpSpPr>
                  <a:grpSpLocks/>
                </p:cNvGrpSpPr>
                <p:nvPr/>
              </p:nvGrpSpPr>
              <p:grpSpPr bwMode="auto">
                <a:xfrm>
                  <a:off x="4140" y="5220"/>
                  <a:ext cx="360" cy="180"/>
                  <a:chOff x="3780" y="5220"/>
                  <a:chExt cx="360" cy="180"/>
                </a:xfrm>
              </p:grpSpPr>
              <p:sp>
                <p:nvSpPr>
                  <p:cNvPr id="117894" name="AutoShape 13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95" name="AutoShape 13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12" name="Group 136"/>
                <p:cNvGrpSpPr>
                  <a:grpSpLocks/>
                </p:cNvGrpSpPr>
                <p:nvPr/>
              </p:nvGrpSpPr>
              <p:grpSpPr bwMode="auto">
                <a:xfrm>
                  <a:off x="4500" y="5220"/>
                  <a:ext cx="360" cy="180"/>
                  <a:chOff x="3780" y="5220"/>
                  <a:chExt cx="360" cy="180"/>
                </a:xfrm>
              </p:grpSpPr>
              <p:sp>
                <p:nvSpPr>
                  <p:cNvPr id="117897" name="AutoShape 13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898" name="AutoShape 13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13" name="Group 139"/>
                <p:cNvGrpSpPr>
                  <a:grpSpLocks/>
                </p:cNvGrpSpPr>
                <p:nvPr/>
              </p:nvGrpSpPr>
              <p:grpSpPr bwMode="auto">
                <a:xfrm>
                  <a:off x="4860" y="5220"/>
                  <a:ext cx="360" cy="180"/>
                  <a:chOff x="3780" y="5220"/>
                  <a:chExt cx="360" cy="180"/>
                </a:xfrm>
              </p:grpSpPr>
              <p:sp>
                <p:nvSpPr>
                  <p:cNvPr id="117900" name="AutoShape 14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01" name="AutoShape 14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14" name="Group 142"/>
                <p:cNvGrpSpPr>
                  <a:grpSpLocks/>
                </p:cNvGrpSpPr>
                <p:nvPr/>
              </p:nvGrpSpPr>
              <p:grpSpPr bwMode="auto">
                <a:xfrm>
                  <a:off x="5220" y="5220"/>
                  <a:ext cx="360" cy="180"/>
                  <a:chOff x="3780" y="5220"/>
                  <a:chExt cx="360" cy="180"/>
                </a:xfrm>
              </p:grpSpPr>
              <p:sp>
                <p:nvSpPr>
                  <p:cNvPr id="117903" name="AutoShape 143"/>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04" name="AutoShape 144"/>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17" name="Group 145"/>
                <p:cNvGrpSpPr>
                  <a:grpSpLocks/>
                </p:cNvGrpSpPr>
                <p:nvPr/>
              </p:nvGrpSpPr>
              <p:grpSpPr bwMode="auto">
                <a:xfrm>
                  <a:off x="5580" y="5220"/>
                  <a:ext cx="360" cy="180"/>
                  <a:chOff x="3780" y="5220"/>
                  <a:chExt cx="360" cy="180"/>
                </a:xfrm>
              </p:grpSpPr>
              <p:sp>
                <p:nvSpPr>
                  <p:cNvPr id="117906" name="AutoShape 146"/>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07" name="AutoShape 147"/>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820" name="Group 148"/>
              <p:cNvGrpSpPr>
                <a:grpSpLocks/>
              </p:cNvGrpSpPr>
              <p:nvPr/>
            </p:nvGrpSpPr>
            <p:grpSpPr bwMode="auto">
              <a:xfrm rot="-2719753">
                <a:off x="6570" y="7650"/>
                <a:ext cx="2160" cy="180"/>
                <a:chOff x="3780" y="5220"/>
                <a:chExt cx="2160" cy="180"/>
              </a:xfrm>
            </p:grpSpPr>
            <p:grpSp>
              <p:nvGrpSpPr>
                <p:cNvPr id="117823" name="Group 149"/>
                <p:cNvGrpSpPr>
                  <a:grpSpLocks/>
                </p:cNvGrpSpPr>
                <p:nvPr/>
              </p:nvGrpSpPr>
              <p:grpSpPr bwMode="auto">
                <a:xfrm>
                  <a:off x="3780" y="5220"/>
                  <a:ext cx="360" cy="180"/>
                  <a:chOff x="3780" y="5220"/>
                  <a:chExt cx="360" cy="180"/>
                </a:xfrm>
              </p:grpSpPr>
              <p:sp>
                <p:nvSpPr>
                  <p:cNvPr id="117910" name="AutoShape 15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11" name="AutoShape 15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26" name="Group 152"/>
                <p:cNvGrpSpPr>
                  <a:grpSpLocks/>
                </p:cNvGrpSpPr>
                <p:nvPr/>
              </p:nvGrpSpPr>
              <p:grpSpPr bwMode="auto">
                <a:xfrm>
                  <a:off x="4140" y="5220"/>
                  <a:ext cx="360" cy="180"/>
                  <a:chOff x="3780" y="5220"/>
                  <a:chExt cx="360" cy="180"/>
                </a:xfrm>
              </p:grpSpPr>
              <p:sp>
                <p:nvSpPr>
                  <p:cNvPr id="117913" name="AutoShape 153"/>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14" name="AutoShape 154"/>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29" name="Group 155"/>
                <p:cNvGrpSpPr>
                  <a:grpSpLocks/>
                </p:cNvGrpSpPr>
                <p:nvPr/>
              </p:nvGrpSpPr>
              <p:grpSpPr bwMode="auto">
                <a:xfrm>
                  <a:off x="4500" y="5220"/>
                  <a:ext cx="360" cy="180"/>
                  <a:chOff x="3780" y="5220"/>
                  <a:chExt cx="360" cy="180"/>
                </a:xfrm>
              </p:grpSpPr>
              <p:sp>
                <p:nvSpPr>
                  <p:cNvPr id="117916" name="AutoShape 156"/>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17" name="AutoShape 157"/>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32" name="Group 158"/>
                <p:cNvGrpSpPr>
                  <a:grpSpLocks/>
                </p:cNvGrpSpPr>
                <p:nvPr/>
              </p:nvGrpSpPr>
              <p:grpSpPr bwMode="auto">
                <a:xfrm>
                  <a:off x="4860" y="5220"/>
                  <a:ext cx="360" cy="180"/>
                  <a:chOff x="3780" y="5220"/>
                  <a:chExt cx="360" cy="180"/>
                </a:xfrm>
              </p:grpSpPr>
              <p:sp>
                <p:nvSpPr>
                  <p:cNvPr id="117919" name="AutoShape 159"/>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20" name="AutoShape 160"/>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33" name="Group 161"/>
                <p:cNvGrpSpPr>
                  <a:grpSpLocks/>
                </p:cNvGrpSpPr>
                <p:nvPr/>
              </p:nvGrpSpPr>
              <p:grpSpPr bwMode="auto">
                <a:xfrm>
                  <a:off x="5220" y="5220"/>
                  <a:ext cx="360" cy="180"/>
                  <a:chOff x="3780" y="5220"/>
                  <a:chExt cx="360" cy="180"/>
                </a:xfrm>
              </p:grpSpPr>
              <p:sp>
                <p:nvSpPr>
                  <p:cNvPr id="117922" name="AutoShape 162"/>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23" name="AutoShape 163"/>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36" name="Group 164"/>
                <p:cNvGrpSpPr>
                  <a:grpSpLocks/>
                </p:cNvGrpSpPr>
                <p:nvPr/>
              </p:nvGrpSpPr>
              <p:grpSpPr bwMode="auto">
                <a:xfrm>
                  <a:off x="5580" y="5220"/>
                  <a:ext cx="360" cy="180"/>
                  <a:chOff x="3780" y="5220"/>
                  <a:chExt cx="360" cy="180"/>
                </a:xfrm>
              </p:grpSpPr>
              <p:sp>
                <p:nvSpPr>
                  <p:cNvPr id="117925" name="AutoShape 16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26" name="AutoShape 16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839" name="Group 167"/>
              <p:cNvGrpSpPr>
                <a:grpSpLocks/>
              </p:cNvGrpSpPr>
              <p:nvPr/>
            </p:nvGrpSpPr>
            <p:grpSpPr bwMode="auto">
              <a:xfrm rot="-2719753">
                <a:off x="6570" y="7470"/>
                <a:ext cx="2160" cy="180"/>
                <a:chOff x="3780" y="5220"/>
                <a:chExt cx="2160" cy="180"/>
              </a:xfrm>
            </p:grpSpPr>
            <p:grpSp>
              <p:nvGrpSpPr>
                <p:cNvPr id="117842" name="Group 168"/>
                <p:cNvGrpSpPr>
                  <a:grpSpLocks/>
                </p:cNvGrpSpPr>
                <p:nvPr/>
              </p:nvGrpSpPr>
              <p:grpSpPr bwMode="auto">
                <a:xfrm>
                  <a:off x="3780" y="5220"/>
                  <a:ext cx="360" cy="180"/>
                  <a:chOff x="3780" y="5220"/>
                  <a:chExt cx="360" cy="180"/>
                </a:xfrm>
              </p:grpSpPr>
              <p:sp>
                <p:nvSpPr>
                  <p:cNvPr id="117929" name="AutoShape 169"/>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30" name="AutoShape 170"/>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45" name="Group 171"/>
                <p:cNvGrpSpPr>
                  <a:grpSpLocks/>
                </p:cNvGrpSpPr>
                <p:nvPr/>
              </p:nvGrpSpPr>
              <p:grpSpPr bwMode="auto">
                <a:xfrm>
                  <a:off x="4140" y="5220"/>
                  <a:ext cx="360" cy="180"/>
                  <a:chOff x="3780" y="5220"/>
                  <a:chExt cx="360" cy="180"/>
                </a:xfrm>
              </p:grpSpPr>
              <p:sp>
                <p:nvSpPr>
                  <p:cNvPr id="117932" name="AutoShape 172"/>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33" name="AutoShape 173"/>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48" name="Group 174"/>
                <p:cNvGrpSpPr>
                  <a:grpSpLocks/>
                </p:cNvGrpSpPr>
                <p:nvPr/>
              </p:nvGrpSpPr>
              <p:grpSpPr bwMode="auto">
                <a:xfrm>
                  <a:off x="4500" y="5220"/>
                  <a:ext cx="360" cy="180"/>
                  <a:chOff x="3780" y="5220"/>
                  <a:chExt cx="360" cy="180"/>
                </a:xfrm>
              </p:grpSpPr>
              <p:sp>
                <p:nvSpPr>
                  <p:cNvPr id="117935" name="AutoShape 17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36" name="AutoShape 17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51" name="Group 177"/>
                <p:cNvGrpSpPr>
                  <a:grpSpLocks/>
                </p:cNvGrpSpPr>
                <p:nvPr/>
              </p:nvGrpSpPr>
              <p:grpSpPr bwMode="auto">
                <a:xfrm>
                  <a:off x="4860" y="5220"/>
                  <a:ext cx="360" cy="180"/>
                  <a:chOff x="3780" y="5220"/>
                  <a:chExt cx="360" cy="180"/>
                </a:xfrm>
              </p:grpSpPr>
              <p:sp>
                <p:nvSpPr>
                  <p:cNvPr id="117938" name="AutoShape 178"/>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39" name="AutoShape 179"/>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52" name="Group 180"/>
                <p:cNvGrpSpPr>
                  <a:grpSpLocks/>
                </p:cNvGrpSpPr>
                <p:nvPr/>
              </p:nvGrpSpPr>
              <p:grpSpPr bwMode="auto">
                <a:xfrm>
                  <a:off x="5220" y="5220"/>
                  <a:ext cx="360" cy="180"/>
                  <a:chOff x="3780" y="5220"/>
                  <a:chExt cx="360" cy="180"/>
                </a:xfrm>
              </p:grpSpPr>
              <p:sp>
                <p:nvSpPr>
                  <p:cNvPr id="117941" name="AutoShape 18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42" name="AutoShape 18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55" name="Group 183"/>
                <p:cNvGrpSpPr>
                  <a:grpSpLocks/>
                </p:cNvGrpSpPr>
                <p:nvPr/>
              </p:nvGrpSpPr>
              <p:grpSpPr bwMode="auto">
                <a:xfrm>
                  <a:off x="5580" y="5220"/>
                  <a:ext cx="360" cy="180"/>
                  <a:chOff x="3780" y="5220"/>
                  <a:chExt cx="360" cy="180"/>
                </a:xfrm>
              </p:grpSpPr>
              <p:sp>
                <p:nvSpPr>
                  <p:cNvPr id="117944" name="AutoShape 18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45" name="AutoShape 18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sp>
            <p:nvSpPr>
              <p:cNvPr id="117946" name="Line 186"/>
              <p:cNvSpPr>
                <a:spLocks noChangeShapeType="1"/>
              </p:cNvSpPr>
              <p:nvPr/>
            </p:nvSpPr>
            <p:spPr bwMode="auto">
              <a:xfrm flipV="1">
                <a:off x="6840" y="6840"/>
                <a:ext cx="0" cy="2520"/>
              </a:xfrm>
              <a:prstGeom prst="line">
                <a:avLst/>
              </a:prstGeom>
              <a:noFill/>
              <a:ln w="38100" cmpd="dbl">
                <a:solidFill>
                  <a:srgbClr val="000000"/>
                </a:solidFill>
                <a:round/>
                <a:headEnd/>
                <a:tailEnd/>
              </a:ln>
            </p:spPr>
            <p:txBody>
              <a:bodyPr/>
              <a:lstStyle/>
              <a:p>
                <a:endParaRPr lang="ru-RU"/>
              </a:p>
            </p:txBody>
          </p:sp>
        </p:grpSp>
        <p:sp>
          <p:nvSpPr>
            <p:cNvPr id="117947" name="Line 187"/>
            <p:cNvSpPr>
              <a:spLocks noChangeShapeType="1"/>
            </p:cNvSpPr>
            <p:nvPr/>
          </p:nvSpPr>
          <p:spPr bwMode="auto">
            <a:xfrm flipV="1">
              <a:off x="8460" y="5400"/>
              <a:ext cx="0" cy="2520"/>
            </a:xfrm>
            <a:prstGeom prst="line">
              <a:avLst/>
            </a:prstGeom>
            <a:noFill/>
            <a:ln w="38100" cmpd="dbl">
              <a:solidFill>
                <a:srgbClr val="000000"/>
              </a:solidFill>
              <a:round/>
              <a:headEnd/>
              <a:tailEnd/>
            </a:ln>
          </p:spPr>
          <p:txBody>
            <a:bodyPr/>
            <a:lstStyle/>
            <a:p>
              <a:endParaRPr lang="ru-RU"/>
            </a:p>
          </p:txBody>
        </p:sp>
        <p:sp>
          <p:nvSpPr>
            <p:cNvPr id="117948" name="Line 188"/>
            <p:cNvSpPr>
              <a:spLocks noChangeShapeType="1"/>
            </p:cNvSpPr>
            <p:nvPr/>
          </p:nvSpPr>
          <p:spPr bwMode="auto">
            <a:xfrm flipV="1">
              <a:off x="6840" y="5400"/>
              <a:ext cx="1620" cy="1440"/>
            </a:xfrm>
            <a:prstGeom prst="line">
              <a:avLst/>
            </a:prstGeom>
            <a:noFill/>
            <a:ln w="38100" cmpd="dbl">
              <a:solidFill>
                <a:srgbClr val="000000"/>
              </a:solidFill>
              <a:round/>
              <a:headEnd/>
              <a:tailEnd/>
            </a:ln>
          </p:spPr>
          <p:txBody>
            <a:bodyPr/>
            <a:lstStyle/>
            <a:p>
              <a:endParaRPr lang="ru-RU"/>
            </a:p>
          </p:txBody>
        </p:sp>
        <p:sp>
          <p:nvSpPr>
            <p:cNvPr id="117949" name="AutoShape 189"/>
            <p:cNvSpPr>
              <a:spLocks noChangeArrowheads="1"/>
            </p:cNvSpPr>
            <p:nvPr/>
          </p:nvSpPr>
          <p:spPr bwMode="auto">
            <a:xfrm>
              <a:off x="8820" y="6480"/>
              <a:ext cx="2520" cy="2520"/>
            </a:xfrm>
            <a:prstGeom prst="flowChartPunchedTape">
              <a:avLst/>
            </a:prstGeom>
            <a:solidFill>
              <a:srgbClr val="FFFFFF"/>
            </a:solidFill>
            <a:ln w="9525">
              <a:solidFill>
                <a:srgbClr val="000000"/>
              </a:solidFill>
              <a:miter lim="800000"/>
              <a:headEnd/>
              <a:tailEnd/>
            </a:ln>
          </p:spPr>
          <p:txBody>
            <a:bodyPr/>
            <a:lstStyle/>
            <a:p>
              <a:endParaRPr lang="ru-RU"/>
            </a:p>
          </p:txBody>
        </p:sp>
        <p:grpSp>
          <p:nvGrpSpPr>
            <p:cNvPr id="117858" name="Group 190"/>
            <p:cNvGrpSpPr>
              <a:grpSpLocks/>
            </p:cNvGrpSpPr>
            <p:nvPr/>
          </p:nvGrpSpPr>
          <p:grpSpPr bwMode="auto">
            <a:xfrm>
              <a:off x="8820" y="8460"/>
              <a:ext cx="2520" cy="540"/>
              <a:chOff x="8820" y="8460"/>
              <a:chExt cx="2520" cy="540"/>
            </a:xfrm>
          </p:grpSpPr>
          <p:grpSp>
            <p:nvGrpSpPr>
              <p:cNvPr id="117861" name="Group 191"/>
              <p:cNvGrpSpPr>
                <a:grpSpLocks/>
              </p:cNvGrpSpPr>
              <p:nvPr/>
            </p:nvGrpSpPr>
            <p:grpSpPr bwMode="auto">
              <a:xfrm rot="1397968">
                <a:off x="8820" y="8820"/>
                <a:ext cx="360" cy="180"/>
                <a:chOff x="3960" y="5760"/>
                <a:chExt cx="360" cy="180"/>
              </a:xfrm>
            </p:grpSpPr>
            <p:sp>
              <p:nvSpPr>
                <p:cNvPr id="117952" name="AutoShape 192"/>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53" name="AutoShape 193"/>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64" name="Group 194"/>
              <p:cNvGrpSpPr>
                <a:grpSpLocks/>
              </p:cNvGrpSpPr>
              <p:nvPr/>
            </p:nvGrpSpPr>
            <p:grpSpPr bwMode="auto">
              <a:xfrm rot="33748">
                <a:off x="9180" y="8820"/>
                <a:ext cx="360" cy="180"/>
                <a:chOff x="3960" y="5760"/>
                <a:chExt cx="360" cy="180"/>
              </a:xfrm>
            </p:grpSpPr>
            <p:sp>
              <p:nvSpPr>
                <p:cNvPr id="117955" name="AutoShape 195"/>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56" name="AutoShape 196"/>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67" name="Group 197"/>
              <p:cNvGrpSpPr>
                <a:grpSpLocks/>
              </p:cNvGrpSpPr>
              <p:nvPr/>
            </p:nvGrpSpPr>
            <p:grpSpPr bwMode="auto">
              <a:xfrm>
                <a:off x="9540" y="8820"/>
                <a:ext cx="360" cy="180"/>
                <a:chOff x="3960" y="5760"/>
                <a:chExt cx="360" cy="180"/>
              </a:xfrm>
            </p:grpSpPr>
            <p:sp>
              <p:nvSpPr>
                <p:cNvPr id="117958" name="AutoShape 198"/>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59" name="AutoShape 199"/>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70" name="Group 200"/>
              <p:cNvGrpSpPr>
                <a:grpSpLocks/>
              </p:cNvGrpSpPr>
              <p:nvPr/>
            </p:nvGrpSpPr>
            <p:grpSpPr bwMode="auto">
              <a:xfrm rot="-2091379">
                <a:off x="9900" y="8640"/>
                <a:ext cx="360" cy="180"/>
                <a:chOff x="3960" y="5760"/>
                <a:chExt cx="360" cy="180"/>
              </a:xfrm>
            </p:grpSpPr>
            <p:sp>
              <p:nvSpPr>
                <p:cNvPr id="117961" name="AutoShape 201"/>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62" name="AutoShape 202"/>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71" name="Group 203"/>
              <p:cNvGrpSpPr>
                <a:grpSpLocks/>
              </p:cNvGrpSpPr>
              <p:nvPr/>
            </p:nvGrpSpPr>
            <p:grpSpPr bwMode="auto">
              <a:xfrm rot="-1076964">
                <a:off x="10260" y="8460"/>
                <a:ext cx="360" cy="180"/>
                <a:chOff x="3960" y="5760"/>
                <a:chExt cx="360" cy="180"/>
              </a:xfrm>
            </p:grpSpPr>
            <p:sp>
              <p:nvSpPr>
                <p:cNvPr id="117964" name="AutoShape 204"/>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65" name="AutoShape 205"/>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74" name="Group 206"/>
              <p:cNvGrpSpPr>
                <a:grpSpLocks/>
              </p:cNvGrpSpPr>
              <p:nvPr/>
            </p:nvGrpSpPr>
            <p:grpSpPr bwMode="auto">
              <a:xfrm>
                <a:off x="10620" y="8460"/>
                <a:ext cx="360" cy="180"/>
                <a:chOff x="3960" y="5760"/>
                <a:chExt cx="360" cy="180"/>
              </a:xfrm>
            </p:grpSpPr>
            <p:sp>
              <p:nvSpPr>
                <p:cNvPr id="117967" name="AutoShape 207"/>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68" name="AutoShape 208"/>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77" name="Group 209"/>
              <p:cNvGrpSpPr>
                <a:grpSpLocks/>
              </p:cNvGrpSpPr>
              <p:nvPr/>
            </p:nvGrpSpPr>
            <p:grpSpPr bwMode="auto">
              <a:xfrm rot="1106097">
                <a:off x="10980" y="8460"/>
                <a:ext cx="360" cy="180"/>
                <a:chOff x="3960" y="5760"/>
                <a:chExt cx="360" cy="180"/>
              </a:xfrm>
            </p:grpSpPr>
            <p:sp>
              <p:nvSpPr>
                <p:cNvPr id="117970" name="AutoShape 210"/>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71" name="AutoShape 211"/>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880" name="Group 212"/>
            <p:cNvGrpSpPr>
              <a:grpSpLocks/>
            </p:cNvGrpSpPr>
            <p:nvPr/>
          </p:nvGrpSpPr>
          <p:grpSpPr bwMode="auto">
            <a:xfrm>
              <a:off x="8820" y="8280"/>
              <a:ext cx="2520" cy="540"/>
              <a:chOff x="8820" y="8460"/>
              <a:chExt cx="2520" cy="540"/>
            </a:xfrm>
          </p:grpSpPr>
          <p:grpSp>
            <p:nvGrpSpPr>
              <p:cNvPr id="117883" name="Group 213"/>
              <p:cNvGrpSpPr>
                <a:grpSpLocks/>
              </p:cNvGrpSpPr>
              <p:nvPr/>
            </p:nvGrpSpPr>
            <p:grpSpPr bwMode="auto">
              <a:xfrm rot="1397968">
                <a:off x="8820" y="8820"/>
                <a:ext cx="360" cy="180"/>
                <a:chOff x="3960" y="5760"/>
                <a:chExt cx="360" cy="180"/>
              </a:xfrm>
            </p:grpSpPr>
            <p:sp>
              <p:nvSpPr>
                <p:cNvPr id="117974" name="AutoShape 214"/>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75" name="AutoShape 215"/>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86" name="Group 216"/>
              <p:cNvGrpSpPr>
                <a:grpSpLocks/>
              </p:cNvGrpSpPr>
              <p:nvPr/>
            </p:nvGrpSpPr>
            <p:grpSpPr bwMode="auto">
              <a:xfrm rot="33748">
                <a:off x="9180" y="8820"/>
                <a:ext cx="360" cy="180"/>
                <a:chOff x="3960" y="5760"/>
                <a:chExt cx="360" cy="180"/>
              </a:xfrm>
            </p:grpSpPr>
            <p:sp>
              <p:nvSpPr>
                <p:cNvPr id="117977" name="AutoShape 217"/>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78" name="AutoShape 218"/>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89" name="Group 219"/>
              <p:cNvGrpSpPr>
                <a:grpSpLocks/>
              </p:cNvGrpSpPr>
              <p:nvPr/>
            </p:nvGrpSpPr>
            <p:grpSpPr bwMode="auto">
              <a:xfrm>
                <a:off x="9540" y="8820"/>
                <a:ext cx="360" cy="180"/>
                <a:chOff x="3960" y="5760"/>
                <a:chExt cx="360" cy="180"/>
              </a:xfrm>
            </p:grpSpPr>
            <p:sp>
              <p:nvSpPr>
                <p:cNvPr id="117980" name="AutoShape 220"/>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81" name="AutoShape 221"/>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90" name="Group 222"/>
              <p:cNvGrpSpPr>
                <a:grpSpLocks/>
              </p:cNvGrpSpPr>
              <p:nvPr/>
            </p:nvGrpSpPr>
            <p:grpSpPr bwMode="auto">
              <a:xfrm rot="-2091379">
                <a:off x="9900" y="8640"/>
                <a:ext cx="360" cy="180"/>
                <a:chOff x="3960" y="5760"/>
                <a:chExt cx="360" cy="180"/>
              </a:xfrm>
            </p:grpSpPr>
            <p:sp>
              <p:nvSpPr>
                <p:cNvPr id="117983" name="AutoShape 223"/>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84" name="AutoShape 224"/>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93" name="Group 225"/>
              <p:cNvGrpSpPr>
                <a:grpSpLocks/>
              </p:cNvGrpSpPr>
              <p:nvPr/>
            </p:nvGrpSpPr>
            <p:grpSpPr bwMode="auto">
              <a:xfrm rot="-1076964">
                <a:off x="10260" y="8460"/>
                <a:ext cx="360" cy="180"/>
                <a:chOff x="3960" y="5760"/>
                <a:chExt cx="360" cy="180"/>
              </a:xfrm>
            </p:grpSpPr>
            <p:sp>
              <p:nvSpPr>
                <p:cNvPr id="117986" name="AutoShape 226"/>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87" name="AutoShape 227"/>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96" name="Group 228"/>
              <p:cNvGrpSpPr>
                <a:grpSpLocks/>
              </p:cNvGrpSpPr>
              <p:nvPr/>
            </p:nvGrpSpPr>
            <p:grpSpPr bwMode="auto">
              <a:xfrm>
                <a:off x="10620" y="8460"/>
                <a:ext cx="360" cy="180"/>
                <a:chOff x="3960" y="5760"/>
                <a:chExt cx="360" cy="180"/>
              </a:xfrm>
            </p:grpSpPr>
            <p:sp>
              <p:nvSpPr>
                <p:cNvPr id="117989" name="AutoShape 229"/>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90" name="AutoShape 230"/>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899" name="Group 231"/>
              <p:cNvGrpSpPr>
                <a:grpSpLocks/>
              </p:cNvGrpSpPr>
              <p:nvPr/>
            </p:nvGrpSpPr>
            <p:grpSpPr bwMode="auto">
              <a:xfrm rot="1106097">
                <a:off x="10980" y="8460"/>
                <a:ext cx="360" cy="180"/>
                <a:chOff x="3960" y="5760"/>
                <a:chExt cx="360" cy="180"/>
              </a:xfrm>
            </p:grpSpPr>
            <p:sp>
              <p:nvSpPr>
                <p:cNvPr id="117992" name="AutoShape 232"/>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93" name="AutoShape 233"/>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902" name="Group 234"/>
            <p:cNvGrpSpPr>
              <a:grpSpLocks/>
            </p:cNvGrpSpPr>
            <p:nvPr/>
          </p:nvGrpSpPr>
          <p:grpSpPr bwMode="auto">
            <a:xfrm>
              <a:off x="8820" y="8100"/>
              <a:ext cx="2520" cy="540"/>
              <a:chOff x="8820" y="8460"/>
              <a:chExt cx="2520" cy="540"/>
            </a:xfrm>
          </p:grpSpPr>
          <p:grpSp>
            <p:nvGrpSpPr>
              <p:cNvPr id="117905" name="Group 235"/>
              <p:cNvGrpSpPr>
                <a:grpSpLocks/>
              </p:cNvGrpSpPr>
              <p:nvPr/>
            </p:nvGrpSpPr>
            <p:grpSpPr bwMode="auto">
              <a:xfrm rot="1397968">
                <a:off x="8820" y="8820"/>
                <a:ext cx="360" cy="180"/>
                <a:chOff x="3960" y="5760"/>
                <a:chExt cx="360" cy="180"/>
              </a:xfrm>
            </p:grpSpPr>
            <p:sp>
              <p:nvSpPr>
                <p:cNvPr id="117996" name="AutoShape 236"/>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7997" name="AutoShape 237"/>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08" name="Group 238"/>
              <p:cNvGrpSpPr>
                <a:grpSpLocks/>
              </p:cNvGrpSpPr>
              <p:nvPr/>
            </p:nvGrpSpPr>
            <p:grpSpPr bwMode="auto">
              <a:xfrm rot="33748">
                <a:off x="9180" y="8820"/>
                <a:ext cx="360" cy="180"/>
                <a:chOff x="3960" y="5760"/>
                <a:chExt cx="360" cy="180"/>
              </a:xfrm>
            </p:grpSpPr>
            <p:sp>
              <p:nvSpPr>
                <p:cNvPr id="117999" name="AutoShape 239"/>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00" name="AutoShape 240"/>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09" name="Group 241"/>
              <p:cNvGrpSpPr>
                <a:grpSpLocks/>
              </p:cNvGrpSpPr>
              <p:nvPr/>
            </p:nvGrpSpPr>
            <p:grpSpPr bwMode="auto">
              <a:xfrm>
                <a:off x="9540" y="8820"/>
                <a:ext cx="360" cy="180"/>
                <a:chOff x="3960" y="5760"/>
                <a:chExt cx="360" cy="180"/>
              </a:xfrm>
            </p:grpSpPr>
            <p:sp>
              <p:nvSpPr>
                <p:cNvPr id="118002" name="AutoShape 242"/>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03" name="AutoShape 243"/>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12" name="Group 244"/>
              <p:cNvGrpSpPr>
                <a:grpSpLocks/>
              </p:cNvGrpSpPr>
              <p:nvPr/>
            </p:nvGrpSpPr>
            <p:grpSpPr bwMode="auto">
              <a:xfrm rot="-2091379">
                <a:off x="9900" y="8640"/>
                <a:ext cx="360" cy="180"/>
                <a:chOff x="3960" y="5760"/>
                <a:chExt cx="360" cy="180"/>
              </a:xfrm>
            </p:grpSpPr>
            <p:sp>
              <p:nvSpPr>
                <p:cNvPr id="118005" name="AutoShape 245"/>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06" name="AutoShape 246"/>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15" name="Group 247"/>
              <p:cNvGrpSpPr>
                <a:grpSpLocks/>
              </p:cNvGrpSpPr>
              <p:nvPr/>
            </p:nvGrpSpPr>
            <p:grpSpPr bwMode="auto">
              <a:xfrm rot="-1076964">
                <a:off x="10260" y="8460"/>
                <a:ext cx="360" cy="180"/>
                <a:chOff x="3960" y="5760"/>
                <a:chExt cx="360" cy="180"/>
              </a:xfrm>
            </p:grpSpPr>
            <p:sp>
              <p:nvSpPr>
                <p:cNvPr id="118008" name="AutoShape 248"/>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09" name="AutoShape 249"/>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18" name="Group 250"/>
              <p:cNvGrpSpPr>
                <a:grpSpLocks/>
              </p:cNvGrpSpPr>
              <p:nvPr/>
            </p:nvGrpSpPr>
            <p:grpSpPr bwMode="auto">
              <a:xfrm>
                <a:off x="10620" y="8460"/>
                <a:ext cx="360" cy="180"/>
                <a:chOff x="3960" y="5760"/>
                <a:chExt cx="360" cy="180"/>
              </a:xfrm>
            </p:grpSpPr>
            <p:sp>
              <p:nvSpPr>
                <p:cNvPr id="118011" name="AutoShape 251"/>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12" name="AutoShape 252"/>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21" name="Group 253"/>
              <p:cNvGrpSpPr>
                <a:grpSpLocks/>
              </p:cNvGrpSpPr>
              <p:nvPr/>
            </p:nvGrpSpPr>
            <p:grpSpPr bwMode="auto">
              <a:xfrm rot="1106097">
                <a:off x="10980" y="8460"/>
                <a:ext cx="360" cy="180"/>
                <a:chOff x="3960" y="5760"/>
                <a:chExt cx="360" cy="180"/>
              </a:xfrm>
            </p:grpSpPr>
            <p:sp>
              <p:nvSpPr>
                <p:cNvPr id="118014" name="AutoShape 254"/>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15" name="AutoShape 255"/>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924" name="Group 256"/>
            <p:cNvGrpSpPr>
              <a:grpSpLocks/>
            </p:cNvGrpSpPr>
            <p:nvPr/>
          </p:nvGrpSpPr>
          <p:grpSpPr bwMode="auto">
            <a:xfrm>
              <a:off x="8820" y="7920"/>
              <a:ext cx="2520" cy="540"/>
              <a:chOff x="8820" y="8460"/>
              <a:chExt cx="2520" cy="540"/>
            </a:xfrm>
          </p:grpSpPr>
          <p:grpSp>
            <p:nvGrpSpPr>
              <p:cNvPr id="117927" name="Group 257"/>
              <p:cNvGrpSpPr>
                <a:grpSpLocks/>
              </p:cNvGrpSpPr>
              <p:nvPr/>
            </p:nvGrpSpPr>
            <p:grpSpPr bwMode="auto">
              <a:xfrm rot="1397968">
                <a:off x="8820" y="8820"/>
                <a:ext cx="360" cy="180"/>
                <a:chOff x="3960" y="5760"/>
                <a:chExt cx="360" cy="180"/>
              </a:xfrm>
            </p:grpSpPr>
            <p:sp>
              <p:nvSpPr>
                <p:cNvPr id="118018" name="AutoShape 258"/>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19" name="AutoShape 259"/>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28" name="Group 260"/>
              <p:cNvGrpSpPr>
                <a:grpSpLocks/>
              </p:cNvGrpSpPr>
              <p:nvPr/>
            </p:nvGrpSpPr>
            <p:grpSpPr bwMode="auto">
              <a:xfrm rot="33748">
                <a:off x="9180" y="8820"/>
                <a:ext cx="360" cy="180"/>
                <a:chOff x="3960" y="5760"/>
                <a:chExt cx="360" cy="180"/>
              </a:xfrm>
            </p:grpSpPr>
            <p:sp>
              <p:nvSpPr>
                <p:cNvPr id="118021" name="AutoShape 261"/>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22" name="AutoShape 262"/>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31" name="Group 263"/>
              <p:cNvGrpSpPr>
                <a:grpSpLocks/>
              </p:cNvGrpSpPr>
              <p:nvPr/>
            </p:nvGrpSpPr>
            <p:grpSpPr bwMode="auto">
              <a:xfrm>
                <a:off x="9540" y="8820"/>
                <a:ext cx="360" cy="180"/>
                <a:chOff x="3960" y="5760"/>
                <a:chExt cx="360" cy="180"/>
              </a:xfrm>
            </p:grpSpPr>
            <p:sp>
              <p:nvSpPr>
                <p:cNvPr id="118024" name="AutoShape 264"/>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25" name="AutoShape 265"/>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34" name="Group 266"/>
              <p:cNvGrpSpPr>
                <a:grpSpLocks/>
              </p:cNvGrpSpPr>
              <p:nvPr/>
            </p:nvGrpSpPr>
            <p:grpSpPr bwMode="auto">
              <a:xfrm rot="-2091379">
                <a:off x="9900" y="8640"/>
                <a:ext cx="360" cy="180"/>
                <a:chOff x="3960" y="5760"/>
                <a:chExt cx="360" cy="180"/>
              </a:xfrm>
            </p:grpSpPr>
            <p:sp>
              <p:nvSpPr>
                <p:cNvPr id="118027" name="AutoShape 267"/>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28" name="AutoShape 268"/>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37" name="Group 269"/>
              <p:cNvGrpSpPr>
                <a:grpSpLocks/>
              </p:cNvGrpSpPr>
              <p:nvPr/>
            </p:nvGrpSpPr>
            <p:grpSpPr bwMode="auto">
              <a:xfrm rot="-1076964">
                <a:off x="10260" y="8460"/>
                <a:ext cx="360" cy="180"/>
                <a:chOff x="3960" y="5760"/>
                <a:chExt cx="360" cy="180"/>
              </a:xfrm>
            </p:grpSpPr>
            <p:sp>
              <p:nvSpPr>
                <p:cNvPr id="118030" name="AutoShape 270"/>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31" name="AutoShape 271"/>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40" name="Group 272"/>
              <p:cNvGrpSpPr>
                <a:grpSpLocks/>
              </p:cNvGrpSpPr>
              <p:nvPr/>
            </p:nvGrpSpPr>
            <p:grpSpPr bwMode="auto">
              <a:xfrm>
                <a:off x="10620" y="8460"/>
                <a:ext cx="360" cy="180"/>
                <a:chOff x="3960" y="5760"/>
                <a:chExt cx="360" cy="180"/>
              </a:xfrm>
            </p:grpSpPr>
            <p:sp>
              <p:nvSpPr>
                <p:cNvPr id="118033" name="AutoShape 273"/>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34" name="AutoShape 274"/>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43" name="Group 275"/>
              <p:cNvGrpSpPr>
                <a:grpSpLocks/>
              </p:cNvGrpSpPr>
              <p:nvPr/>
            </p:nvGrpSpPr>
            <p:grpSpPr bwMode="auto">
              <a:xfrm rot="1106097">
                <a:off x="10980" y="8460"/>
                <a:ext cx="360" cy="180"/>
                <a:chOff x="3960" y="5760"/>
                <a:chExt cx="360" cy="180"/>
              </a:xfrm>
            </p:grpSpPr>
            <p:sp>
              <p:nvSpPr>
                <p:cNvPr id="118036" name="AutoShape 276"/>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37" name="AutoShape 277"/>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950" name="Group 278"/>
            <p:cNvGrpSpPr>
              <a:grpSpLocks/>
            </p:cNvGrpSpPr>
            <p:nvPr/>
          </p:nvGrpSpPr>
          <p:grpSpPr bwMode="auto">
            <a:xfrm>
              <a:off x="8820" y="7740"/>
              <a:ext cx="2520" cy="540"/>
              <a:chOff x="8820" y="8460"/>
              <a:chExt cx="2520" cy="540"/>
            </a:xfrm>
          </p:grpSpPr>
          <p:grpSp>
            <p:nvGrpSpPr>
              <p:cNvPr id="117951" name="Group 279"/>
              <p:cNvGrpSpPr>
                <a:grpSpLocks/>
              </p:cNvGrpSpPr>
              <p:nvPr/>
            </p:nvGrpSpPr>
            <p:grpSpPr bwMode="auto">
              <a:xfrm rot="1397968">
                <a:off x="8820" y="8820"/>
                <a:ext cx="360" cy="180"/>
                <a:chOff x="3960" y="5760"/>
                <a:chExt cx="360" cy="180"/>
              </a:xfrm>
            </p:grpSpPr>
            <p:sp>
              <p:nvSpPr>
                <p:cNvPr id="118040" name="AutoShape 280"/>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41" name="AutoShape 281"/>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54" name="Group 282"/>
              <p:cNvGrpSpPr>
                <a:grpSpLocks/>
              </p:cNvGrpSpPr>
              <p:nvPr/>
            </p:nvGrpSpPr>
            <p:grpSpPr bwMode="auto">
              <a:xfrm rot="33748">
                <a:off x="9180" y="8820"/>
                <a:ext cx="360" cy="180"/>
                <a:chOff x="3960" y="5760"/>
                <a:chExt cx="360" cy="180"/>
              </a:xfrm>
            </p:grpSpPr>
            <p:sp>
              <p:nvSpPr>
                <p:cNvPr id="118043" name="AutoShape 283"/>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44" name="AutoShape 284"/>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57" name="Group 285"/>
              <p:cNvGrpSpPr>
                <a:grpSpLocks/>
              </p:cNvGrpSpPr>
              <p:nvPr/>
            </p:nvGrpSpPr>
            <p:grpSpPr bwMode="auto">
              <a:xfrm>
                <a:off x="9540" y="8820"/>
                <a:ext cx="360" cy="180"/>
                <a:chOff x="3960" y="5760"/>
                <a:chExt cx="360" cy="180"/>
              </a:xfrm>
            </p:grpSpPr>
            <p:sp>
              <p:nvSpPr>
                <p:cNvPr id="118046" name="AutoShape 286"/>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47" name="AutoShape 287"/>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60" name="Group 288"/>
              <p:cNvGrpSpPr>
                <a:grpSpLocks/>
              </p:cNvGrpSpPr>
              <p:nvPr/>
            </p:nvGrpSpPr>
            <p:grpSpPr bwMode="auto">
              <a:xfrm rot="-2091379">
                <a:off x="9900" y="8640"/>
                <a:ext cx="360" cy="180"/>
                <a:chOff x="3960" y="5760"/>
                <a:chExt cx="360" cy="180"/>
              </a:xfrm>
            </p:grpSpPr>
            <p:sp>
              <p:nvSpPr>
                <p:cNvPr id="118049" name="AutoShape 289"/>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50" name="AutoShape 290"/>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63" name="Group 291"/>
              <p:cNvGrpSpPr>
                <a:grpSpLocks/>
              </p:cNvGrpSpPr>
              <p:nvPr/>
            </p:nvGrpSpPr>
            <p:grpSpPr bwMode="auto">
              <a:xfrm rot="-1076964">
                <a:off x="10260" y="8460"/>
                <a:ext cx="360" cy="180"/>
                <a:chOff x="3960" y="5760"/>
                <a:chExt cx="360" cy="180"/>
              </a:xfrm>
            </p:grpSpPr>
            <p:sp>
              <p:nvSpPr>
                <p:cNvPr id="118052" name="AutoShape 292"/>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53" name="AutoShape 293"/>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66" name="Group 294"/>
              <p:cNvGrpSpPr>
                <a:grpSpLocks/>
              </p:cNvGrpSpPr>
              <p:nvPr/>
            </p:nvGrpSpPr>
            <p:grpSpPr bwMode="auto">
              <a:xfrm>
                <a:off x="10620" y="8460"/>
                <a:ext cx="360" cy="180"/>
                <a:chOff x="3960" y="5760"/>
                <a:chExt cx="360" cy="180"/>
              </a:xfrm>
            </p:grpSpPr>
            <p:sp>
              <p:nvSpPr>
                <p:cNvPr id="118055" name="AutoShape 295"/>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56" name="AutoShape 296"/>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69" name="Group 297"/>
              <p:cNvGrpSpPr>
                <a:grpSpLocks/>
              </p:cNvGrpSpPr>
              <p:nvPr/>
            </p:nvGrpSpPr>
            <p:grpSpPr bwMode="auto">
              <a:xfrm rot="1106097">
                <a:off x="10980" y="8460"/>
                <a:ext cx="360" cy="180"/>
                <a:chOff x="3960" y="5760"/>
                <a:chExt cx="360" cy="180"/>
              </a:xfrm>
            </p:grpSpPr>
            <p:sp>
              <p:nvSpPr>
                <p:cNvPr id="118058" name="AutoShape 298"/>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59" name="AutoShape 299"/>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972" name="Group 300"/>
            <p:cNvGrpSpPr>
              <a:grpSpLocks/>
            </p:cNvGrpSpPr>
            <p:nvPr/>
          </p:nvGrpSpPr>
          <p:grpSpPr bwMode="auto">
            <a:xfrm>
              <a:off x="8820" y="7560"/>
              <a:ext cx="2520" cy="540"/>
              <a:chOff x="8820" y="8460"/>
              <a:chExt cx="2520" cy="540"/>
            </a:xfrm>
          </p:grpSpPr>
          <p:grpSp>
            <p:nvGrpSpPr>
              <p:cNvPr id="117973" name="Group 301"/>
              <p:cNvGrpSpPr>
                <a:grpSpLocks/>
              </p:cNvGrpSpPr>
              <p:nvPr/>
            </p:nvGrpSpPr>
            <p:grpSpPr bwMode="auto">
              <a:xfrm rot="1397968">
                <a:off x="8820" y="8820"/>
                <a:ext cx="360" cy="180"/>
                <a:chOff x="3960" y="5760"/>
                <a:chExt cx="360" cy="180"/>
              </a:xfrm>
            </p:grpSpPr>
            <p:sp>
              <p:nvSpPr>
                <p:cNvPr id="118062" name="AutoShape 302"/>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63" name="AutoShape 303"/>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76" name="Group 304"/>
              <p:cNvGrpSpPr>
                <a:grpSpLocks/>
              </p:cNvGrpSpPr>
              <p:nvPr/>
            </p:nvGrpSpPr>
            <p:grpSpPr bwMode="auto">
              <a:xfrm rot="33748">
                <a:off x="9180" y="8820"/>
                <a:ext cx="360" cy="180"/>
                <a:chOff x="3960" y="5760"/>
                <a:chExt cx="360" cy="180"/>
              </a:xfrm>
            </p:grpSpPr>
            <p:sp>
              <p:nvSpPr>
                <p:cNvPr id="118065" name="AutoShape 305"/>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66" name="AutoShape 306"/>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79" name="Group 307"/>
              <p:cNvGrpSpPr>
                <a:grpSpLocks/>
              </p:cNvGrpSpPr>
              <p:nvPr/>
            </p:nvGrpSpPr>
            <p:grpSpPr bwMode="auto">
              <a:xfrm>
                <a:off x="9540" y="8820"/>
                <a:ext cx="360" cy="180"/>
                <a:chOff x="3960" y="5760"/>
                <a:chExt cx="360" cy="180"/>
              </a:xfrm>
            </p:grpSpPr>
            <p:sp>
              <p:nvSpPr>
                <p:cNvPr id="118068" name="AutoShape 308"/>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69" name="AutoShape 309"/>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82" name="Group 310"/>
              <p:cNvGrpSpPr>
                <a:grpSpLocks/>
              </p:cNvGrpSpPr>
              <p:nvPr/>
            </p:nvGrpSpPr>
            <p:grpSpPr bwMode="auto">
              <a:xfrm rot="-2091379">
                <a:off x="9900" y="8640"/>
                <a:ext cx="360" cy="180"/>
                <a:chOff x="3960" y="5760"/>
                <a:chExt cx="360" cy="180"/>
              </a:xfrm>
            </p:grpSpPr>
            <p:sp>
              <p:nvSpPr>
                <p:cNvPr id="118071" name="AutoShape 311"/>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72" name="AutoShape 312"/>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85" name="Group 313"/>
              <p:cNvGrpSpPr>
                <a:grpSpLocks/>
              </p:cNvGrpSpPr>
              <p:nvPr/>
            </p:nvGrpSpPr>
            <p:grpSpPr bwMode="auto">
              <a:xfrm rot="-1076964">
                <a:off x="10260" y="8460"/>
                <a:ext cx="360" cy="180"/>
                <a:chOff x="3960" y="5760"/>
                <a:chExt cx="360" cy="180"/>
              </a:xfrm>
            </p:grpSpPr>
            <p:sp>
              <p:nvSpPr>
                <p:cNvPr id="118074" name="AutoShape 314"/>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75" name="AutoShape 315"/>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88" name="Group 316"/>
              <p:cNvGrpSpPr>
                <a:grpSpLocks/>
              </p:cNvGrpSpPr>
              <p:nvPr/>
            </p:nvGrpSpPr>
            <p:grpSpPr bwMode="auto">
              <a:xfrm>
                <a:off x="10620" y="8460"/>
                <a:ext cx="360" cy="180"/>
                <a:chOff x="3960" y="5760"/>
                <a:chExt cx="360" cy="180"/>
              </a:xfrm>
            </p:grpSpPr>
            <p:sp>
              <p:nvSpPr>
                <p:cNvPr id="118077" name="AutoShape 317"/>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78" name="AutoShape 318"/>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7991" name="Group 319"/>
              <p:cNvGrpSpPr>
                <a:grpSpLocks/>
              </p:cNvGrpSpPr>
              <p:nvPr/>
            </p:nvGrpSpPr>
            <p:grpSpPr bwMode="auto">
              <a:xfrm rot="1106097">
                <a:off x="10980" y="8460"/>
                <a:ext cx="360" cy="180"/>
                <a:chOff x="3960" y="5760"/>
                <a:chExt cx="360" cy="180"/>
              </a:xfrm>
            </p:grpSpPr>
            <p:sp>
              <p:nvSpPr>
                <p:cNvPr id="118080" name="AutoShape 320"/>
                <p:cNvSpPr>
                  <a:spLocks noChangeArrowheads="1"/>
                </p:cNvSpPr>
                <p:nvPr/>
              </p:nvSpPr>
              <p:spPr bwMode="auto">
                <a:xfrm>
                  <a:off x="3960" y="576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81" name="AutoShape 321"/>
                <p:cNvSpPr>
                  <a:spLocks noChangeArrowheads="1"/>
                </p:cNvSpPr>
                <p:nvPr/>
              </p:nvSpPr>
              <p:spPr bwMode="auto">
                <a:xfrm>
                  <a:off x="4140" y="576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7994" name="Group 322"/>
            <p:cNvGrpSpPr>
              <a:grpSpLocks/>
            </p:cNvGrpSpPr>
            <p:nvPr/>
          </p:nvGrpSpPr>
          <p:grpSpPr bwMode="auto">
            <a:xfrm>
              <a:off x="12600" y="6480"/>
              <a:ext cx="1620" cy="3240"/>
              <a:chOff x="11520" y="6660"/>
              <a:chExt cx="1620" cy="3240"/>
            </a:xfrm>
          </p:grpSpPr>
          <p:grpSp>
            <p:nvGrpSpPr>
              <p:cNvPr id="117995" name="Group 323"/>
              <p:cNvGrpSpPr>
                <a:grpSpLocks/>
              </p:cNvGrpSpPr>
              <p:nvPr/>
            </p:nvGrpSpPr>
            <p:grpSpPr bwMode="auto">
              <a:xfrm rot="-2719753">
                <a:off x="11250" y="8730"/>
                <a:ext cx="2160" cy="180"/>
                <a:chOff x="3780" y="5220"/>
                <a:chExt cx="2160" cy="180"/>
              </a:xfrm>
            </p:grpSpPr>
            <p:grpSp>
              <p:nvGrpSpPr>
                <p:cNvPr id="117998" name="Group 324"/>
                <p:cNvGrpSpPr>
                  <a:grpSpLocks/>
                </p:cNvGrpSpPr>
                <p:nvPr/>
              </p:nvGrpSpPr>
              <p:grpSpPr bwMode="auto">
                <a:xfrm>
                  <a:off x="3780" y="5220"/>
                  <a:ext cx="360" cy="180"/>
                  <a:chOff x="3780" y="5220"/>
                  <a:chExt cx="360" cy="180"/>
                </a:xfrm>
              </p:grpSpPr>
              <p:sp>
                <p:nvSpPr>
                  <p:cNvPr id="118085" name="AutoShape 32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86" name="AutoShape 32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01" name="Group 327"/>
                <p:cNvGrpSpPr>
                  <a:grpSpLocks/>
                </p:cNvGrpSpPr>
                <p:nvPr/>
              </p:nvGrpSpPr>
              <p:grpSpPr bwMode="auto">
                <a:xfrm>
                  <a:off x="4140" y="5220"/>
                  <a:ext cx="360" cy="180"/>
                  <a:chOff x="3780" y="5220"/>
                  <a:chExt cx="360" cy="180"/>
                </a:xfrm>
              </p:grpSpPr>
              <p:sp>
                <p:nvSpPr>
                  <p:cNvPr id="118088" name="AutoShape 328"/>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89" name="AutoShape 329"/>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04" name="Group 330"/>
                <p:cNvGrpSpPr>
                  <a:grpSpLocks/>
                </p:cNvGrpSpPr>
                <p:nvPr/>
              </p:nvGrpSpPr>
              <p:grpSpPr bwMode="auto">
                <a:xfrm>
                  <a:off x="4500" y="5220"/>
                  <a:ext cx="360" cy="180"/>
                  <a:chOff x="3780" y="5220"/>
                  <a:chExt cx="360" cy="180"/>
                </a:xfrm>
              </p:grpSpPr>
              <p:sp>
                <p:nvSpPr>
                  <p:cNvPr id="118091" name="AutoShape 33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92" name="AutoShape 33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07" name="Group 333"/>
                <p:cNvGrpSpPr>
                  <a:grpSpLocks/>
                </p:cNvGrpSpPr>
                <p:nvPr/>
              </p:nvGrpSpPr>
              <p:grpSpPr bwMode="auto">
                <a:xfrm>
                  <a:off x="4860" y="5220"/>
                  <a:ext cx="360" cy="180"/>
                  <a:chOff x="3780" y="5220"/>
                  <a:chExt cx="360" cy="180"/>
                </a:xfrm>
              </p:grpSpPr>
              <p:sp>
                <p:nvSpPr>
                  <p:cNvPr id="118094" name="AutoShape 33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95" name="AutoShape 33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10" name="Group 336"/>
                <p:cNvGrpSpPr>
                  <a:grpSpLocks/>
                </p:cNvGrpSpPr>
                <p:nvPr/>
              </p:nvGrpSpPr>
              <p:grpSpPr bwMode="auto">
                <a:xfrm>
                  <a:off x="5220" y="5220"/>
                  <a:ext cx="360" cy="180"/>
                  <a:chOff x="3780" y="5220"/>
                  <a:chExt cx="360" cy="180"/>
                </a:xfrm>
              </p:grpSpPr>
              <p:sp>
                <p:nvSpPr>
                  <p:cNvPr id="118097" name="AutoShape 33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098" name="AutoShape 33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13" name="Group 339"/>
                <p:cNvGrpSpPr>
                  <a:grpSpLocks/>
                </p:cNvGrpSpPr>
                <p:nvPr/>
              </p:nvGrpSpPr>
              <p:grpSpPr bwMode="auto">
                <a:xfrm>
                  <a:off x="5580" y="5220"/>
                  <a:ext cx="360" cy="180"/>
                  <a:chOff x="3780" y="5220"/>
                  <a:chExt cx="360" cy="180"/>
                </a:xfrm>
              </p:grpSpPr>
              <p:sp>
                <p:nvSpPr>
                  <p:cNvPr id="118100" name="AutoShape 34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01" name="AutoShape 34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8016" name="Group 342"/>
              <p:cNvGrpSpPr>
                <a:grpSpLocks/>
              </p:cNvGrpSpPr>
              <p:nvPr/>
            </p:nvGrpSpPr>
            <p:grpSpPr bwMode="auto">
              <a:xfrm rot="-2719753">
                <a:off x="11250" y="8550"/>
                <a:ext cx="2160" cy="180"/>
                <a:chOff x="3780" y="5220"/>
                <a:chExt cx="2160" cy="180"/>
              </a:xfrm>
            </p:grpSpPr>
            <p:grpSp>
              <p:nvGrpSpPr>
                <p:cNvPr id="118017" name="Group 343"/>
                <p:cNvGrpSpPr>
                  <a:grpSpLocks/>
                </p:cNvGrpSpPr>
                <p:nvPr/>
              </p:nvGrpSpPr>
              <p:grpSpPr bwMode="auto">
                <a:xfrm>
                  <a:off x="3780" y="5220"/>
                  <a:ext cx="360" cy="180"/>
                  <a:chOff x="3780" y="5220"/>
                  <a:chExt cx="360" cy="180"/>
                </a:xfrm>
              </p:grpSpPr>
              <p:sp>
                <p:nvSpPr>
                  <p:cNvPr id="118104" name="AutoShape 34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05" name="AutoShape 34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20" name="Group 346"/>
                <p:cNvGrpSpPr>
                  <a:grpSpLocks/>
                </p:cNvGrpSpPr>
                <p:nvPr/>
              </p:nvGrpSpPr>
              <p:grpSpPr bwMode="auto">
                <a:xfrm>
                  <a:off x="4140" y="5220"/>
                  <a:ext cx="360" cy="180"/>
                  <a:chOff x="3780" y="5220"/>
                  <a:chExt cx="360" cy="180"/>
                </a:xfrm>
              </p:grpSpPr>
              <p:sp>
                <p:nvSpPr>
                  <p:cNvPr id="118107" name="AutoShape 34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08" name="AutoShape 34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23" name="Group 349"/>
                <p:cNvGrpSpPr>
                  <a:grpSpLocks/>
                </p:cNvGrpSpPr>
                <p:nvPr/>
              </p:nvGrpSpPr>
              <p:grpSpPr bwMode="auto">
                <a:xfrm>
                  <a:off x="4500" y="5220"/>
                  <a:ext cx="360" cy="180"/>
                  <a:chOff x="3780" y="5220"/>
                  <a:chExt cx="360" cy="180"/>
                </a:xfrm>
              </p:grpSpPr>
              <p:sp>
                <p:nvSpPr>
                  <p:cNvPr id="118110" name="AutoShape 35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11" name="AutoShape 35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26" name="Group 352"/>
                <p:cNvGrpSpPr>
                  <a:grpSpLocks/>
                </p:cNvGrpSpPr>
                <p:nvPr/>
              </p:nvGrpSpPr>
              <p:grpSpPr bwMode="auto">
                <a:xfrm>
                  <a:off x="4860" y="5220"/>
                  <a:ext cx="360" cy="180"/>
                  <a:chOff x="3780" y="5220"/>
                  <a:chExt cx="360" cy="180"/>
                </a:xfrm>
              </p:grpSpPr>
              <p:sp>
                <p:nvSpPr>
                  <p:cNvPr id="118113" name="AutoShape 353"/>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14" name="AutoShape 354"/>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29" name="Group 355"/>
                <p:cNvGrpSpPr>
                  <a:grpSpLocks/>
                </p:cNvGrpSpPr>
                <p:nvPr/>
              </p:nvGrpSpPr>
              <p:grpSpPr bwMode="auto">
                <a:xfrm>
                  <a:off x="5220" y="5220"/>
                  <a:ext cx="360" cy="180"/>
                  <a:chOff x="3780" y="5220"/>
                  <a:chExt cx="360" cy="180"/>
                </a:xfrm>
              </p:grpSpPr>
              <p:sp>
                <p:nvSpPr>
                  <p:cNvPr id="118116" name="AutoShape 356"/>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17" name="AutoShape 357"/>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32" name="Group 358"/>
                <p:cNvGrpSpPr>
                  <a:grpSpLocks/>
                </p:cNvGrpSpPr>
                <p:nvPr/>
              </p:nvGrpSpPr>
              <p:grpSpPr bwMode="auto">
                <a:xfrm>
                  <a:off x="5580" y="5220"/>
                  <a:ext cx="360" cy="180"/>
                  <a:chOff x="3780" y="5220"/>
                  <a:chExt cx="360" cy="180"/>
                </a:xfrm>
              </p:grpSpPr>
              <p:sp>
                <p:nvSpPr>
                  <p:cNvPr id="118119" name="AutoShape 359"/>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20" name="AutoShape 360"/>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8035" name="Group 361"/>
              <p:cNvGrpSpPr>
                <a:grpSpLocks/>
              </p:cNvGrpSpPr>
              <p:nvPr/>
            </p:nvGrpSpPr>
            <p:grpSpPr bwMode="auto">
              <a:xfrm rot="-2719753">
                <a:off x="11250" y="8370"/>
                <a:ext cx="2160" cy="180"/>
                <a:chOff x="3780" y="5220"/>
                <a:chExt cx="2160" cy="180"/>
              </a:xfrm>
            </p:grpSpPr>
            <p:grpSp>
              <p:nvGrpSpPr>
                <p:cNvPr id="118038" name="Group 362"/>
                <p:cNvGrpSpPr>
                  <a:grpSpLocks/>
                </p:cNvGrpSpPr>
                <p:nvPr/>
              </p:nvGrpSpPr>
              <p:grpSpPr bwMode="auto">
                <a:xfrm>
                  <a:off x="3780" y="5220"/>
                  <a:ext cx="360" cy="180"/>
                  <a:chOff x="3780" y="5220"/>
                  <a:chExt cx="360" cy="180"/>
                </a:xfrm>
              </p:grpSpPr>
              <p:sp>
                <p:nvSpPr>
                  <p:cNvPr id="118123" name="AutoShape 363"/>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24" name="AutoShape 364"/>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39" name="Group 365"/>
                <p:cNvGrpSpPr>
                  <a:grpSpLocks/>
                </p:cNvGrpSpPr>
                <p:nvPr/>
              </p:nvGrpSpPr>
              <p:grpSpPr bwMode="auto">
                <a:xfrm>
                  <a:off x="4140" y="5220"/>
                  <a:ext cx="360" cy="180"/>
                  <a:chOff x="3780" y="5220"/>
                  <a:chExt cx="360" cy="180"/>
                </a:xfrm>
              </p:grpSpPr>
              <p:sp>
                <p:nvSpPr>
                  <p:cNvPr id="118126" name="AutoShape 366"/>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27" name="AutoShape 367"/>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42" name="Group 368"/>
                <p:cNvGrpSpPr>
                  <a:grpSpLocks/>
                </p:cNvGrpSpPr>
                <p:nvPr/>
              </p:nvGrpSpPr>
              <p:grpSpPr bwMode="auto">
                <a:xfrm>
                  <a:off x="4500" y="5220"/>
                  <a:ext cx="360" cy="180"/>
                  <a:chOff x="3780" y="5220"/>
                  <a:chExt cx="360" cy="180"/>
                </a:xfrm>
              </p:grpSpPr>
              <p:sp>
                <p:nvSpPr>
                  <p:cNvPr id="118129" name="AutoShape 369"/>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30" name="AutoShape 370"/>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45" name="Group 371"/>
                <p:cNvGrpSpPr>
                  <a:grpSpLocks/>
                </p:cNvGrpSpPr>
                <p:nvPr/>
              </p:nvGrpSpPr>
              <p:grpSpPr bwMode="auto">
                <a:xfrm>
                  <a:off x="4860" y="5220"/>
                  <a:ext cx="360" cy="180"/>
                  <a:chOff x="3780" y="5220"/>
                  <a:chExt cx="360" cy="180"/>
                </a:xfrm>
              </p:grpSpPr>
              <p:sp>
                <p:nvSpPr>
                  <p:cNvPr id="118132" name="AutoShape 372"/>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33" name="AutoShape 373"/>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48" name="Group 374"/>
                <p:cNvGrpSpPr>
                  <a:grpSpLocks/>
                </p:cNvGrpSpPr>
                <p:nvPr/>
              </p:nvGrpSpPr>
              <p:grpSpPr bwMode="auto">
                <a:xfrm>
                  <a:off x="5220" y="5220"/>
                  <a:ext cx="360" cy="180"/>
                  <a:chOff x="3780" y="5220"/>
                  <a:chExt cx="360" cy="180"/>
                </a:xfrm>
              </p:grpSpPr>
              <p:sp>
                <p:nvSpPr>
                  <p:cNvPr id="118135" name="AutoShape 37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36" name="AutoShape 37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51" name="Group 377"/>
                <p:cNvGrpSpPr>
                  <a:grpSpLocks/>
                </p:cNvGrpSpPr>
                <p:nvPr/>
              </p:nvGrpSpPr>
              <p:grpSpPr bwMode="auto">
                <a:xfrm>
                  <a:off x="5580" y="5220"/>
                  <a:ext cx="360" cy="180"/>
                  <a:chOff x="3780" y="5220"/>
                  <a:chExt cx="360" cy="180"/>
                </a:xfrm>
              </p:grpSpPr>
              <p:sp>
                <p:nvSpPr>
                  <p:cNvPr id="118138" name="AutoShape 378"/>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39" name="AutoShape 379"/>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8054" name="Group 380"/>
              <p:cNvGrpSpPr>
                <a:grpSpLocks/>
              </p:cNvGrpSpPr>
              <p:nvPr/>
            </p:nvGrpSpPr>
            <p:grpSpPr bwMode="auto">
              <a:xfrm rot="-2719753">
                <a:off x="11250" y="8190"/>
                <a:ext cx="2160" cy="180"/>
                <a:chOff x="3780" y="5220"/>
                <a:chExt cx="2160" cy="180"/>
              </a:xfrm>
            </p:grpSpPr>
            <p:grpSp>
              <p:nvGrpSpPr>
                <p:cNvPr id="118057" name="Group 381"/>
                <p:cNvGrpSpPr>
                  <a:grpSpLocks/>
                </p:cNvGrpSpPr>
                <p:nvPr/>
              </p:nvGrpSpPr>
              <p:grpSpPr bwMode="auto">
                <a:xfrm>
                  <a:off x="3780" y="5220"/>
                  <a:ext cx="360" cy="180"/>
                  <a:chOff x="3780" y="5220"/>
                  <a:chExt cx="360" cy="180"/>
                </a:xfrm>
              </p:grpSpPr>
              <p:sp>
                <p:nvSpPr>
                  <p:cNvPr id="118142" name="AutoShape 382"/>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43" name="AutoShape 383"/>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60" name="Group 384"/>
                <p:cNvGrpSpPr>
                  <a:grpSpLocks/>
                </p:cNvGrpSpPr>
                <p:nvPr/>
              </p:nvGrpSpPr>
              <p:grpSpPr bwMode="auto">
                <a:xfrm>
                  <a:off x="4140" y="5220"/>
                  <a:ext cx="360" cy="180"/>
                  <a:chOff x="3780" y="5220"/>
                  <a:chExt cx="360" cy="180"/>
                </a:xfrm>
              </p:grpSpPr>
              <p:sp>
                <p:nvSpPr>
                  <p:cNvPr id="118145" name="AutoShape 38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46" name="AutoShape 38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61" name="Group 387"/>
                <p:cNvGrpSpPr>
                  <a:grpSpLocks/>
                </p:cNvGrpSpPr>
                <p:nvPr/>
              </p:nvGrpSpPr>
              <p:grpSpPr bwMode="auto">
                <a:xfrm>
                  <a:off x="4500" y="5220"/>
                  <a:ext cx="360" cy="180"/>
                  <a:chOff x="3780" y="5220"/>
                  <a:chExt cx="360" cy="180"/>
                </a:xfrm>
              </p:grpSpPr>
              <p:sp>
                <p:nvSpPr>
                  <p:cNvPr id="118148" name="AutoShape 388"/>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49" name="AutoShape 389"/>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64" name="Group 390"/>
                <p:cNvGrpSpPr>
                  <a:grpSpLocks/>
                </p:cNvGrpSpPr>
                <p:nvPr/>
              </p:nvGrpSpPr>
              <p:grpSpPr bwMode="auto">
                <a:xfrm>
                  <a:off x="4860" y="5220"/>
                  <a:ext cx="360" cy="180"/>
                  <a:chOff x="3780" y="5220"/>
                  <a:chExt cx="360" cy="180"/>
                </a:xfrm>
              </p:grpSpPr>
              <p:sp>
                <p:nvSpPr>
                  <p:cNvPr id="118151" name="AutoShape 39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52" name="AutoShape 39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67" name="Group 393"/>
                <p:cNvGrpSpPr>
                  <a:grpSpLocks/>
                </p:cNvGrpSpPr>
                <p:nvPr/>
              </p:nvGrpSpPr>
              <p:grpSpPr bwMode="auto">
                <a:xfrm>
                  <a:off x="5220" y="5220"/>
                  <a:ext cx="360" cy="180"/>
                  <a:chOff x="3780" y="5220"/>
                  <a:chExt cx="360" cy="180"/>
                </a:xfrm>
              </p:grpSpPr>
              <p:sp>
                <p:nvSpPr>
                  <p:cNvPr id="118154" name="AutoShape 39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55" name="AutoShape 39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70" name="Group 396"/>
                <p:cNvGrpSpPr>
                  <a:grpSpLocks/>
                </p:cNvGrpSpPr>
                <p:nvPr/>
              </p:nvGrpSpPr>
              <p:grpSpPr bwMode="auto">
                <a:xfrm>
                  <a:off x="5580" y="5220"/>
                  <a:ext cx="360" cy="180"/>
                  <a:chOff x="3780" y="5220"/>
                  <a:chExt cx="360" cy="180"/>
                </a:xfrm>
              </p:grpSpPr>
              <p:sp>
                <p:nvSpPr>
                  <p:cNvPr id="118157" name="AutoShape 39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58" name="AutoShape 39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8073" name="Group 399"/>
              <p:cNvGrpSpPr>
                <a:grpSpLocks/>
              </p:cNvGrpSpPr>
              <p:nvPr/>
            </p:nvGrpSpPr>
            <p:grpSpPr bwMode="auto">
              <a:xfrm rot="-2719753">
                <a:off x="11250" y="8010"/>
                <a:ext cx="2160" cy="180"/>
                <a:chOff x="3780" y="5220"/>
                <a:chExt cx="2160" cy="180"/>
              </a:xfrm>
            </p:grpSpPr>
            <p:grpSp>
              <p:nvGrpSpPr>
                <p:cNvPr id="118076" name="Group 400"/>
                <p:cNvGrpSpPr>
                  <a:grpSpLocks/>
                </p:cNvGrpSpPr>
                <p:nvPr/>
              </p:nvGrpSpPr>
              <p:grpSpPr bwMode="auto">
                <a:xfrm>
                  <a:off x="3780" y="5220"/>
                  <a:ext cx="360" cy="180"/>
                  <a:chOff x="3780" y="5220"/>
                  <a:chExt cx="360" cy="180"/>
                </a:xfrm>
              </p:grpSpPr>
              <p:sp>
                <p:nvSpPr>
                  <p:cNvPr id="118161" name="AutoShape 40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62" name="AutoShape 40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79" name="Group 403"/>
                <p:cNvGrpSpPr>
                  <a:grpSpLocks/>
                </p:cNvGrpSpPr>
                <p:nvPr/>
              </p:nvGrpSpPr>
              <p:grpSpPr bwMode="auto">
                <a:xfrm>
                  <a:off x="4140" y="5220"/>
                  <a:ext cx="360" cy="180"/>
                  <a:chOff x="3780" y="5220"/>
                  <a:chExt cx="360" cy="180"/>
                </a:xfrm>
              </p:grpSpPr>
              <p:sp>
                <p:nvSpPr>
                  <p:cNvPr id="118164" name="AutoShape 40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65" name="AutoShape 40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82" name="Group 406"/>
                <p:cNvGrpSpPr>
                  <a:grpSpLocks/>
                </p:cNvGrpSpPr>
                <p:nvPr/>
              </p:nvGrpSpPr>
              <p:grpSpPr bwMode="auto">
                <a:xfrm>
                  <a:off x="4500" y="5220"/>
                  <a:ext cx="360" cy="180"/>
                  <a:chOff x="3780" y="5220"/>
                  <a:chExt cx="360" cy="180"/>
                </a:xfrm>
              </p:grpSpPr>
              <p:sp>
                <p:nvSpPr>
                  <p:cNvPr id="118167" name="AutoShape 40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68" name="AutoShape 40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83" name="Group 409"/>
                <p:cNvGrpSpPr>
                  <a:grpSpLocks/>
                </p:cNvGrpSpPr>
                <p:nvPr/>
              </p:nvGrpSpPr>
              <p:grpSpPr bwMode="auto">
                <a:xfrm>
                  <a:off x="4860" y="5220"/>
                  <a:ext cx="360" cy="180"/>
                  <a:chOff x="3780" y="5220"/>
                  <a:chExt cx="360" cy="180"/>
                </a:xfrm>
              </p:grpSpPr>
              <p:sp>
                <p:nvSpPr>
                  <p:cNvPr id="118170" name="AutoShape 41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71" name="AutoShape 41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84" name="Group 412"/>
                <p:cNvGrpSpPr>
                  <a:grpSpLocks/>
                </p:cNvGrpSpPr>
                <p:nvPr/>
              </p:nvGrpSpPr>
              <p:grpSpPr bwMode="auto">
                <a:xfrm>
                  <a:off x="5220" y="5220"/>
                  <a:ext cx="360" cy="180"/>
                  <a:chOff x="3780" y="5220"/>
                  <a:chExt cx="360" cy="180"/>
                </a:xfrm>
              </p:grpSpPr>
              <p:sp>
                <p:nvSpPr>
                  <p:cNvPr id="118173" name="AutoShape 413"/>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74" name="AutoShape 414"/>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87" name="Group 415"/>
                <p:cNvGrpSpPr>
                  <a:grpSpLocks/>
                </p:cNvGrpSpPr>
                <p:nvPr/>
              </p:nvGrpSpPr>
              <p:grpSpPr bwMode="auto">
                <a:xfrm>
                  <a:off x="5580" y="5220"/>
                  <a:ext cx="360" cy="180"/>
                  <a:chOff x="3780" y="5220"/>
                  <a:chExt cx="360" cy="180"/>
                </a:xfrm>
              </p:grpSpPr>
              <p:sp>
                <p:nvSpPr>
                  <p:cNvPr id="118176" name="AutoShape 416"/>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77" name="AutoShape 417"/>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8090" name="Group 418"/>
              <p:cNvGrpSpPr>
                <a:grpSpLocks/>
              </p:cNvGrpSpPr>
              <p:nvPr/>
            </p:nvGrpSpPr>
            <p:grpSpPr bwMode="auto">
              <a:xfrm rot="-2719753">
                <a:off x="11250" y="7830"/>
                <a:ext cx="2160" cy="180"/>
                <a:chOff x="3780" y="5220"/>
                <a:chExt cx="2160" cy="180"/>
              </a:xfrm>
            </p:grpSpPr>
            <p:grpSp>
              <p:nvGrpSpPr>
                <p:cNvPr id="118093" name="Group 419"/>
                <p:cNvGrpSpPr>
                  <a:grpSpLocks/>
                </p:cNvGrpSpPr>
                <p:nvPr/>
              </p:nvGrpSpPr>
              <p:grpSpPr bwMode="auto">
                <a:xfrm>
                  <a:off x="3780" y="5220"/>
                  <a:ext cx="360" cy="180"/>
                  <a:chOff x="3780" y="5220"/>
                  <a:chExt cx="360" cy="180"/>
                </a:xfrm>
              </p:grpSpPr>
              <p:sp>
                <p:nvSpPr>
                  <p:cNvPr id="118180" name="AutoShape 42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81" name="AutoShape 42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96" name="Group 422"/>
                <p:cNvGrpSpPr>
                  <a:grpSpLocks/>
                </p:cNvGrpSpPr>
                <p:nvPr/>
              </p:nvGrpSpPr>
              <p:grpSpPr bwMode="auto">
                <a:xfrm>
                  <a:off x="4140" y="5220"/>
                  <a:ext cx="360" cy="180"/>
                  <a:chOff x="3780" y="5220"/>
                  <a:chExt cx="360" cy="180"/>
                </a:xfrm>
              </p:grpSpPr>
              <p:sp>
                <p:nvSpPr>
                  <p:cNvPr id="118183" name="AutoShape 423"/>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84" name="AutoShape 424"/>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099" name="Group 425"/>
                <p:cNvGrpSpPr>
                  <a:grpSpLocks/>
                </p:cNvGrpSpPr>
                <p:nvPr/>
              </p:nvGrpSpPr>
              <p:grpSpPr bwMode="auto">
                <a:xfrm>
                  <a:off x="4500" y="5220"/>
                  <a:ext cx="360" cy="180"/>
                  <a:chOff x="3780" y="5220"/>
                  <a:chExt cx="360" cy="180"/>
                </a:xfrm>
              </p:grpSpPr>
              <p:sp>
                <p:nvSpPr>
                  <p:cNvPr id="118186" name="AutoShape 426"/>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87" name="AutoShape 427"/>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02" name="Group 428"/>
                <p:cNvGrpSpPr>
                  <a:grpSpLocks/>
                </p:cNvGrpSpPr>
                <p:nvPr/>
              </p:nvGrpSpPr>
              <p:grpSpPr bwMode="auto">
                <a:xfrm>
                  <a:off x="4860" y="5220"/>
                  <a:ext cx="360" cy="180"/>
                  <a:chOff x="3780" y="5220"/>
                  <a:chExt cx="360" cy="180"/>
                </a:xfrm>
              </p:grpSpPr>
              <p:sp>
                <p:nvSpPr>
                  <p:cNvPr id="118189" name="AutoShape 429"/>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90" name="AutoShape 430"/>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03" name="Group 431"/>
                <p:cNvGrpSpPr>
                  <a:grpSpLocks/>
                </p:cNvGrpSpPr>
                <p:nvPr/>
              </p:nvGrpSpPr>
              <p:grpSpPr bwMode="auto">
                <a:xfrm>
                  <a:off x="5220" y="5220"/>
                  <a:ext cx="360" cy="180"/>
                  <a:chOff x="3780" y="5220"/>
                  <a:chExt cx="360" cy="180"/>
                </a:xfrm>
              </p:grpSpPr>
              <p:sp>
                <p:nvSpPr>
                  <p:cNvPr id="118192" name="AutoShape 432"/>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93" name="AutoShape 433"/>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06" name="Group 434"/>
                <p:cNvGrpSpPr>
                  <a:grpSpLocks/>
                </p:cNvGrpSpPr>
                <p:nvPr/>
              </p:nvGrpSpPr>
              <p:grpSpPr bwMode="auto">
                <a:xfrm>
                  <a:off x="5580" y="5220"/>
                  <a:ext cx="360" cy="180"/>
                  <a:chOff x="3780" y="5220"/>
                  <a:chExt cx="360" cy="180"/>
                </a:xfrm>
              </p:grpSpPr>
              <p:sp>
                <p:nvSpPr>
                  <p:cNvPr id="118195" name="AutoShape 43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196" name="AutoShape 43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grpSp>
            <p:nvGrpSpPr>
              <p:cNvPr id="118109" name="Group 437"/>
              <p:cNvGrpSpPr>
                <a:grpSpLocks/>
              </p:cNvGrpSpPr>
              <p:nvPr/>
            </p:nvGrpSpPr>
            <p:grpSpPr bwMode="auto">
              <a:xfrm rot="-2719753">
                <a:off x="11250" y="7650"/>
                <a:ext cx="2160" cy="180"/>
                <a:chOff x="3780" y="5220"/>
                <a:chExt cx="2160" cy="180"/>
              </a:xfrm>
            </p:grpSpPr>
            <p:grpSp>
              <p:nvGrpSpPr>
                <p:cNvPr id="118112" name="Group 438"/>
                <p:cNvGrpSpPr>
                  <a:grpSpLocks/>
                </p:cNvGrpSpPr>
                <p:nvPr/>
              </p:nvGrpSpPr>
              <p:grpSpPr bwMode="auto">
                <a:xfrm>
                  <a:off x="3780" y="5220"/>
                  <a:ext cx="360" cy="180"/>
                  <a:chOff x="3780" y="5220"/>
                  <a:chExt cx="360" cy="180"/>
                </a:xfrm>
              </p:grpSpPr>
              <p:sp>
                <p:nvSpPr>
                  <p:cNvPr id="118199" name="AutoShape 439"/>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00" name="AutoShape 440"/>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15" name="Group 441"/>
                <p:cNvGrpSpPr>
                  <a:grpSpLocks/>
                </p:cNvGrpSpPr>
                <p:nvPr/>
              </p:nvGrpSpPr>
              <p:grpSpPr bwMode="auto">
                <a:xfrm>
                  <a:off x="4140" y="5220"/>
                  <a:ext cx="360" cy="180"/>
                  <a:chOff x="3780" y="5220"/>
                  <a:chExt cx="360" cy="180"/>
                </a:xfrm>
              </p:grpSpPr>
              <p:sp>
                <p:nvSpPr>
                  <p:cNvPr id="118202" name="AutoShape 442"/>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03" name="AutoShape 443"/>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18" name="Group 444"/>
                <p:cNvGrpSpPr>
                  <a:grpSpLocks/>
                </p:cNvGrpSpPr>
                <p:nvPr/>
              </p:nvGrpSpPr>
              <p:grpSpPr bwMode="auto">
                <a:xfrm>
                  <a:off x="4500" y="5220"/>
                  <a:ext cx="360" cy="180"/>
                  <a:chOff x="3780" y="5220"/>
                  <a:chExt cx="360" cy="180"/>
                </a:xfrm>
              </p:grpSpPr>
              <p:sp>
                <p:nvSpPr>
                  <p:cNvPr id="118205" name="AutoShape 445"/>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06" name="AutoShape 446"/>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21" name="Group 447"/>
                <p:cNvGrpSpPr>
                  <a:grpSpLocks/>
                </p:cNvGrpSpPr>
                <p:nvPr/>
              </p:nvGrpSpPr>
              <p:grpSpPr bwMode="auto">
                <a:xfrm>
                  <a:off x="4860" y="5220"/>
                  <a:ext cx="360" cy="180"/>
                  <a:chOff x="3780" y="5220"/>
                  <a:chExt cx="360" cy="180"/>
                </a:xfrm>
              </p:grpSpPr>
              <p:sp>
                <p:nvSpPr>
                  <p:cNvPr id="118208" name="AutoShape 448"/>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09" name="AutoShape 449"/>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22" name="Group 450"/>
                <p:cNvGrpSpPr>
                  <a:grpSpLocks/>
                </p:cNvGrpSpPr>
                <p:nvPr/>
              </p:nvGrpSpPr>
              <p:grpSpPr bwMode="auto">
                <a:xfrm>
                  <a:off x="5220" y="5220"/>
                  <a:ext cx="360" cy="180"/>
                  <a:chOff x="3780" y="5220"/>
                  <a:chExt cx="360" cy="180"/>
                </a:xfrm>
              </p:grpSpPr>
              <p:sp>
                <p:nvSpPr>
                  <p:cNvPr id="118211" name="AutoShape 45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12" name="AutoShape 45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25" name="Group 453"/>
                <p:cNvGrpSpPr>
                  <a:grpSpLocks/>
                </p:cNvGrpSpPr>
                <p:nvPr/>
              </p:nvGrpSpPr>
              <p:grpSpPr bwMode="auto">
                <a:xfrm>
                  <a:off x="5580" y="5220"/>
                  <a:ext cx="360" cy="180"/>
                  <a:chOff x="3780" y="5220"/>
                  <a:chExt cx="360" cy="180"/>
                </a:xfrm>
              </p:grpSpPr>
              <p:sp>
                <p:nvSpPr>
                  <p:cNvPr id="118214" name="AutoShape 45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15" name="AutoShape 45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sp>
            <p:nvSpPr>
              <p:cNvPr id="118216" name="Line 456"/>
              <p:cNvSpPr>
                <a:spLocks noChangeShapeType="1"/>
              </p:cNvSpPr>
              <p:nvPr/>
            </p:nvSpPr>
            <p:spPr bwMode="auto">
              <a:xfrm flipV="1">
                <a:off x="13140" y="6660"/>
                <a:ext cx="0" cy="1440"/>
              </a:xfrm>
              <a:prstGeom prst="line">
                <a:avLst/>
              </a:prstGeom>
              <a:noFill/>
              <a:ln w="38100" cmpd="dbl">
                <a:solidFill>
                  <a:srgbClr val="000000"/>
                </a:solidFill>
                <a:round/>
                <a:headEnd/>
                <a:tailEnd/>
              </a:ln>
            </p:spPr>
            <p:txBody>
              <a:bodyPr/>
              <a:lstStyle/>
              <a:p>
                <a:endParaRPr lang="ru-RU"/>
              </a:p>
            </p:txBody>
          </p:sp>
          <p:sp>
            <p:nvSpPr>
              <p:cNvPr id="118217" name="Line 457"/>
              <p:cNvSpPr>
                <a:spLocks noChangeShapeType="1"/>
              </p:cNvSpPr>
              <p:nvPr/>
            </p:nvSpPr>
            <p:spPr bwMode="auto">
              <a:xfrm flipV="1">
                <a:off x="11520" y="8280"/>
                <a:ext cx="0" cy="1440"/>
              </a:xfrm>
              <a:prstGeom prst="line">
                <a:avLst/>
              </a:prstGeom>
              <a:noFill/>
              <a:ln w="38100" cmpd="dbl">
                <a:solidFill>
                  <a:srgbClr val="000000"/>
                </a:solidFill>
                <a:round/>
                <a:headEnd/>
                <a:tailEnd/>
              </a:ln>
            </p:spPr>
            <p:txBody>
              <a:bodyPr/>
              <a:lstStyle/>
              <a:p>
                <a:endParaRPr lang="ru-RU"/>
              </a:p>
            </p:txBody>
          </p:sp>
        </p:grpSp>
        <p:sp>
          <p:nvSpPr>
            <p:cNvPr id="118218" name="Line 458"/>
            <p:cNvSpPr>
              <a:spLocks noChangeShapeType="1"/>
            </p:cNvSpPr>
            <p:nvPr/>
          </p:nvSpPr>
          <p:spPr bwMode="auto">
            <a:xfrm flipV="1">
              <a:off x="12600" y="4140"/>
              <a:ext cx="0" cy="3960"/>
            </a:xfrm>
            <a:prstGeom prst="line">
              <a:avLst/>
            </a:prstGeom>
            <a:noFill/>
            <a:ln w="9525">
              <a:solidFill>
                <a:srgbClr val="000000"/>
              </a:solidFill>
              <a:round/>
              <a:headEnd/>
              <a:tailEnd/>
            </a:ln>
          </p:spPr>
          <p:txBody>
            <a:bodyPr/>
            <a:lstStyle/>
            <a:p>
              <a:endParaRPr lang="ru-RU"/>
            </a:p>
          </p:txBody>
        </p:sp>
        <p:sp>
          <p:nvSpPr>
            <p:cNvPr id="118219" name="Line 459"/>
            <p:cNvSpPr>
              <a:spLocks noChangeShapeType="1"/>
            </p:cNvSpPr>
            <p:nvPr/>
          </p:nvSpPr>
          <p:spPr bwMode="auto">
            <a:xfrm flipH="1" flipV="1">
              <a:off x="13860" y="3960"/>
              <a:ext cx="360" cy="2520"/>
            </a:xfrm>
            <a:prstGeom prst="line">
              <a:avLst/>
            </a:prstGeom>
            <a:noFill/>
            <a:ln w="9525">
              <a:solidFill>
                <a:srgbClr val="000000"/>
              </a:solidFill>
              <a:round/>
              <a:headEnd/>
              <a:tailEnd/>
            </a:ln>
          </p:spPr>
          <p:txBody>
            <a:bodyPr/>
            <a:lstStyle/>
            <a:p>
              <a:endParaRPr lang="ru-RU"/>
            </a:p>
          </p:txBody>
        </p:sp>
        <p:sp>
          <p:nvSpPr>
            <p:cNvPr id="118220" name="Arc 460"/>
            <p:cNvSpPr>
              <a:spLocks/>
            </p:cNvSpPr>
            <p:nvPr/>
          </p:nvSpPr>
          <p:spPr bwMode="auto">
            <a:xfrm flipH="1">
              <a:off x="12600" y="3600"/>
              <a:ext cx="900" cy="595"/>
            </a:xfrm>
            <a:custGeom>
              <a:avLst/>
              <a:gdLst>
                <a:gd name="G0" fmla="+- 0 0 0"/>
                <a:gd name="G1" fmla="+- 21592 0 0"/>
                <a:gd name="G2" fmla="+- 21600 0 0"/>
                <a:gd name="T0" fmla="*/ 584 w 21600"/>
                <a:gd name="T1" fmla="*/ 0 h 23792"/>
                <a:gd name="T2" fmla="*/ 21488 w 21600"/>
                <a:gd name="T3" fmla="*/ 23792 h 23792"/>
                <a:gd name="T4" fmla="*/ 0 w 21600"/>
                <a:gd name="T5" fmla="*/ 21592 h 23792"/>
              </a:gdLst>
              <a:ahLst/>
              <a:cxnLst>
                <a:cxn ang="0">
                  <a:pos x="T0" y="T1"/>
                </a:cxn>
                <a:cxn ang="0">
                  <a:pos x="T2" y="T3"/>
                </a:cxn>
                <a:cxn ang="0">
                  <a:pos x="T4" y="T5"/>
                </a:cxn>
              </a:cxnLst>
              <a:rect l="0" t="0" r="r" b="b"/>
              <a:pathLst>
                <a:path w="21600" h="23792" fill="none" extrusionOk="0">
                  <a:moveTo>
                    <a:pt x="584" y="-1"/>
                  </a:moveTo>
                  <a:cubicBezTo>
                    <a:pt x="12281" y="316"/>
                    <a:pt x="21600" y="9890"/>
                    <a:pt x="21600" y="21592"/>
                  </a:cubicBezTo>
                  <a:cubicBezTo>
                    <a:pt x="21600" y="22326"/>
                    <a:pt x="21562" y="23061"/>
                    <a:pt x="21487" y="23791"/>
                  </a:cubicBezTo>
                </a:path>
                <a:path w="21600" h="23792" stroke="0" extrusionOk="0">
                  <a:moveTo>
                    <a:pt x="584" y="-1"/>
                  </a:moveTo>
                  <a:cubicBezTo>
                    <a:pt x="12281" y="316"/>
                    <a:pt x="21600" y="9890"/>
                    <a:pt x="21600" y="21592"/>
                  </a:cubicBezTo>
                  <a:cubicBezTo>
                    <a:pt x="21600" y="22326"/>
                    <a:pt x="21562" y="23061"/>
                    <a:pt x="21487" y="23791"/>
                  </a:cubicBezTo>
                  <a:lnTo>
                    <a:pt x="0" y="21592"/>
                  </a:lnTo>
                  <a:close/>
                </a:path>
              </a:pathLst>
            </a:custGeom>
            <a:noFill/>
            <a:ln w="9525">
              <a:solidFill>
                <a:srgbClr val="000000"/>
              </a:solidFill>
              <a:round/>
              <a:headEnd/>
              <a:tailEnd/>
            </a:ln>
          </p:spPr>
          <p:txBody>
            <a:bodyPr/>
            <a:lstStyle/>
            <a:p>
              <a:endParaRPr lang="ru-RU"/>
            </a:p>
          </p:txBody>
        </p:sp>
        <p:sp>
          <p:nvSpPr>
            <p:cNvPr id="118221" name="Arc 461"/>
            <p:cNvSpPr>
              <a:spLocks/>
            </p:cNvSpPr>
            <p:nvPr/>
          </p:nvSpPr>
          <p:spPr bwMode="auto">
            <a:xfrm>
              <a:off x="13480" y="3601"/>
              <a:ext cx="380" cy="899"/>
            </a:xfrm>
            <a:custGeom>
              <a:avLst/>
              <a:gdLst>
                <a:gd name="G0" fmla="+- 1201 0 0"/>
                <a:gd name="G1" fmla="+- 21600 0 0"/>
                <a:gd name="G2" fmla="+- 21600 0 0"/>
                <a:gd name="T0" fmla="*/ 1201 w 22801"/>
                <a:gd name="T1" fmla="*/ 0 h 43200"/>
                <a:gd name="T2" fmla="*/ 0 w 22801"/>
                <a:gd name="T3" fmla="*/ 43167 h 43200"/>
                <a:gd name="T4" fmla="*/ 1201 w 22801"/>
                <a:gd name="T5" fmla="*/ 21600 h 43200"/>
              </a:gdLst>
              <a:ahLst/>
              <a:cxnLst>
                <a:cxn ang="0">
                  <a:pos x="T0" y="T1"/>
                </a:cxn>
                <a:cxn ang="0">
                  <a:pos x="T2" y="T3"/>
                </a:cxn>
                <a:cxn ang="0">
                  <a:pos x="T4" y="T5"/>
                </a:cxn>
              </a:cxnLst>
              <a:rect l="0" t="0" r="r" b="b"/>
              <a:pathLst>
                <a:path w="22801" h="43200" fill="none" extrusionOk="0">
                  <a:moveTo>
                    <a:pt x="1200" y="0"/>
                  </a:moveTo>
                  <a:cubicBezTo>
                    <a:pt x="13130" y="0"/>
                    <a:pt x="22801" y="9670"/>
                    <a:pt x="22801" y="21600"/>
                  </a:cubicBezTo>
                  <a:cubicBezTo>
                    <a:pt x="22801" y="33529"/>
                    <a:pt x="13130" y="43200"/>
                    <a:pt x="1201" y="43200"/>
                  </a:cubicBezTo>
                  <a:cubicBezTo>
                    <a:pt x="800" y="43200"/>
                    <a:pt x="399" y="43188"/>
                    <a:pt x="0" y="43166"/>
                  </a:cubicBezTo>
                </a:path>
                <a:path w="22801" h="43200" stroke="0" extrusionOk="0">
                  <a:moveTo>
                    <a:pt x="1200" y="0"/>
                  </a:moveTo>
                  <a:cubicBezTo>
                    <a:pt x="13130" y="0"/>
                    <a:pt x="22801" y="9670"/>
                    <a:pt x="22801" y="21600"/>
                  </a:cubicBezTo>
                  <a:cubicBezTo>
                    <a:pt x="22801" y="33529"/>
                    <a:pt x="13130" y="43200"/>
                    <a:pt x="1201" y="43200"/>
                  </a:cubicBezTo>
                  <a:cubicBezTo>
                    <a:pt x="800" y="43200"/>
                    <a:pt x="399" y="43188"/>
                    <a:pt x="0" y="43166"/>
                  </a:cubicBezTo>
                  <a:lnTo>
                    <a:pt x="1201" y="21600"/>
                  </a:lnTo>
                  <a:close/>
                </a:path>
              </a:pathLst>
            </a:custGeom>
            <a:noFill/>
            <a:ln w="9525">
              <a:solidFill>
                <a:srgbClr val="000000"/>
              </a:solidFill>
              <a:round/>
              <a:headEnd/>
              <a:tailEnd/>
            </a:ln>
          </p:spPr>
          <p:txBody>
            <a:bodyPr/>
            <a:lstStyle/>
            <a:p>
              <a:endParaRPr lang="ru-RU"/>
            </a:p>
          </p:txBody>
        </p:sp>
        <p:sp>
          <p:nvSpPr>
            <p:cNvPr id="118222" name="Arc 462"/>
            <p:cNvSpPr>
              <a:spLocks/>
            </p:cNvSpPr>
            <p:nvPr/>
          </p:nvSpPr>
          <p:spPr bwMode="auto">
            <a:xfrm flipV="1">
              <a:off x="12600" y="4140"/>
              <a:ext cx="1080" cy="180"/>
            </a:xfrm>
            <a:custGeom>
              <a:avLst/>
              <a:gdLst>
                <a:gd name="G0" fmla="+- 21600 0 0"/>
                <a:gd name="G1" fmla="+- 21600 0 0"/>
                <a:gd name="G2" fmla="+- 21600 0 0"/>
                <a:gd name="T0" fmla="*/ 0 w 43200"/>
                <a:gd name="T1" fmla="*/ 21600 h 21600"/>
                <a:gd name="T2" fmla="*/ 43200 w 43200"/>
                <a:gd name="T3" fmla="*/ 21600 h 21600"/>
                <a:gd name="T4" fmla="*/ 21600 w 43200"/>
                <a:gd name="T5" fmla="*/ 21600 h 21600"/>
              </a:gdLst>
              <a:ahLst/>
              <a:cxnLst>
                <a:cxn ang="0">
                  <a:pos x="T0" y="T1"/>
                </a:cxn>
                <a:cxn ang="0">
                  <a:pos x="T2" y="T3"/>
                </a:cxn>
                <a:cxn ang="0">
                  <a:pos x="T4" y="T5"/>
                </a:cxn>
              </a:cxnLst>
              <a:rect l="0" t="0" r="r" b="b"/>
              <a:pathLst>
                <a:path w="43200" h="21600" fill="none" extrusionOk="0">
                  <a:moveTo>
                    <a:pt x="0" y="21600"/>
                  </a:moveTo>
                  <a:cubicBezTo>
                    <a:pt x="0" y="9670"/>
                    <a:pt x="9670" y="0"/>
                    <a:pt x="21600" y="0"/>
                  </a:cubicBezTo>
                  <a:cubicBezTo>
                    <a:pt x="33529" y="0"/>
                    <a:pt x="43200" y="9670"/>
                    <a:pt x="43200" y="21600"/>
                  </a:cubicBezTo>
                </a:path>
                <a:path w="43200" h="21600" stroke="0" extrusionOk="0">
                  <a:moveTo>
                    <a:pt x="0" y="21600"/>
                  </a:moveTo>
                  <a:cubicBezTo>
                    <a:pt x="0" y="9670"/>
                    <a:pt x="9670" y="0"/>
                    <a:pt x="21600" y="0"/>
                  </a:cubicBezTo>
                  <a:cubicBezTo>
                    <a:pt x="33529" y="0"/>
                    <a:pt x="43200" y="9670"/>
                    <a:pt x="43200" y="21600"/>
                  </a:cubicBezTo>
                  <a:lnTo>
                    <a:pt x="21600" y="21600"/>
                  </a:lnTo>
                  <a:close/>
                </a:path>
              </a:pathLst>
            </a:custGeom>
            <a:noFill/>
            <a:ln w="9525">
              <a:solidFill>
                <a:srgbClr val="000000"/>
              </a:solidFill>
              <a:round/>
              <a:headEnd/>
              <a:tailEnd/>
            </a:ln>
          </p:spPr>
          <p:txBody>
            <a:bodyPr/>
            <a:lstStyle/>
            <a:p>
              <a:endParaRPr lang="ru-RU"/>
            </a:p>
          </p:txBody>
        </p:sp>
        <p:sp>
          <p:nvSpPr>
            <p:cNvPr id="118223" name="Line 463"/>
            <p:cNvSpPr>
              <a:spLocks noChangeShapeType="1"/>
            </p:cNvSpPr>
            <p:nvPr/>
          </p:nvSpPr>
          <p:spPr bwMode="auto">
            <a:xfrm>
              <a:off x="13500" y="4500"/>
              <a:ext cx="720" cy="1980"/>
            </a:xfrm>
            <a:prstGeom prst="line">
              <a:avLst/>
            </a:prstGeom>
            <a:noFill/>
            <a:ln w="38100" cmpd="dbl">
              <a:solidFill>
                <a:srgbClr val="000000"/>
              </a:solidFill>
              <a:round/>
              <a:headEnd/>
              <a:tailEnd/>
            </a:ln>
          </p:spPr>
          <p:txBody>
            <a:bodyPr/>
            <a:lstStyle/>
            <a:p>
              <a:endParaRPr lang="ru-RU"/>
            </a:p>
          </p:txBody>
        </p:sp>
        <p:sp>
          <p:nvSpPr>
            <p:cNvPr id="118224" name="Line 464"/>
            <p:cNvSpPr>
              <a:spLocks noChangeShapeType="1"/>
            </p:cNvSpPr>
            <p:nvPr/>
          </p:nvSpPr>
          <p:spPr bwMode="auto">
            <a:xfrm flipH="1">
              <a:off x="12600" y="4680"/>
              <a:ext cx="900" cy="3420"/>
            </a:xfrm>
            <a:prstGeom prst="line">
              <a:avLst/>
            </a:prstGeom>
            <a:noFill/>
            <a:ln w="38100" cmpd="dbl">
              <a:solidFill>
                <a:srgbClr val="000000"/>
              </a:solidFill>
              <a:round/>
              <a:headEnd/>
              <a:tailEnd/>
            </a:ln>
          </p:spPr>
          <p:txBody>
            <a:bodyPr/>
            <a:lstStyle/>
            <a:p>
              <a:endParaRPr lang="ru-RU"/>
            </a:p>
          </p:txBody>
        </p:sp>
        <p:sp>
          <p:nvSpPr>
            <p:cNvPr id="118225" name="Line 465"/>
            <p:cNvSpPr>
              <a:spLocks noChangeShapeType="1"/>
            </p:cNvSpPr>
            <p:nvPr/>
          </p:nvSpPr>
          <p:spPr bwMode="auto">
            <a:xfrm flipH="1">
              <a:off x="13500" y="4140"/>
              <a:ext cx="180" cy="540"/>
            </a:xfrm>
            <a:prstGeom prst="line">
              <a:avLst/>
            </a:prstGeom>
            <a:noFill/>
            <a:ln w="38100" cmpd="dbl">
              <a:solidFill>
                <a:srgbClr val="000000"/>
              </a:solidFill>
              <a:round/>
              <a:headEnd/>
              <a:tailEnd/>
            </a:ln>
          </p:spPr>
          <p:txBody>
            <a:bodyPr/>
            <a:lstStyle/>
            <a:p>
              <a:endParaRPr lang="ru-RU"/>
            </a:p>
          </p:txBody>
        </p:sp>
        <p:grpSp>
          <p:nvGrpSpPr>
            <p:cNvPr id="118128" name="Group 466"/>
            <p:cNvGrpSpPr>
              <a:grpSpLocks/>
            </p:cNvGrpSpPr>
            <p:nvPr/>
          </p:nvGrpSpPr>
          <p:grpSpPr bwMode="auto">
            <a:xfrm>
              <a:off x="5400" y="3960"/>
              <a:ext cx="360" cy="180"/>
              <a:chOff x="3780" y="5220"/>
              <a:chExt cx="360" cy="180"/>
            </a:xfrm>
          </p:grpSpPr>
          <p:sp>
            <p:nvSpPr>
              <p:cNvPr id="118227" name="AutoShape 46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28" name="AutoShape 46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sp>
          <p:nvSpPr>
            <p:cNvPr id="118229" name="Line 469"/>
            <p:cNvSpPr>
              <a:spLocks noChangeShapeType="1"/>
            </p:cNvSpPr>
            <p:nvPr/>
          </p:nvSpPr>
          <p:spPr bwMode="auto">
            <a:xfrm>
              <a:off x="5580" y="4500"/>
              <a:ext cx="0" cy="1080"/>
            </a:xfrm>
            <a:prstGeom prst="line">
              <a:avLst/>
            </a:prstGeom>
            <a:noFill/>
            <a:ln w="9525">
              <a:solidFill>
                <a:srgbClr val="000000"/>
              </a:solidFill>
              <a:round/>
              <a:headEnd/>
              <a:tailEnd type="triangle" w="med" len="med"/>
            </a:ln>
          </p:spPr>
          <p:txBody>
            <a:bodyPr/>
            <a:lstStyle/>
            <a:p>
              <a:endParaRPr lang="ru-RU"/>
            </a:p>
          </p:txBody>
        </p:sp>
        <p:grpSp>
          <p:nvGrpSpPr>
            <p:cNvPr id="118131" name="Group 470"/>
            <p:cNvGrpSpPr>
              <a:grpSpLocks/>
            </p:cNvGrpSpPr>
            <p:nvPr/>
          </p:nvGrpSpPr>
          <p:grpSpPr bwMode="auto">
            <a:xfrm>
              <a:off x="4320" y="4680"/>
              <a:ext cx="360" cy="180"/>
              <a:chOff x="3780" y="5220"/>
              <a:chExt cx="360" cy="180"/>
            </a:xfrm>
          </p:grpSpPr>
          <p:sp>
            <p:nvSpPr>
              <p:cNvPr id="118231" name="AutoShape 471"/>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32" name="AutoShape 472"/>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34" name="Group 473"/>
            <p:cNvGrpSpPr>
              <a:grpSpLocks/>
            </p:cNvGrpSpPr>
            <p:nvPr/>
          </p:nvGrpSpPr>
          <p:grpSpPr bwMode="auto">
            <a:xfrm>
              <a:off x="7200" y="2520"/>
              <a:ext cx="360" cy="180"/>
              <a:chOff x="3780" y="5220"/>
              <a:chExt cx="360" cy="180"/>
            </a:xfrm>
          </p:grpSpPr>
          <p:sp>
            <p:nvSpPr>
              <p:cNvPr id="118234" name="AutoShape 474"/>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35" name="AutoShape 475"/>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37" name="Group 476"/>
            <p:cNvGrpSpPr>
              <a:grpSpLocks/>
            </p:cNvGrpSpPr>
            <p:nvPr/>
          </p:nvGrpSpPr>
          <p:grpSpPr bwMode="auto">
            <a:xfrm>
              <a:off x="4320" y="1980"/>
              <a:ext cx="360" cy="180"/>
              <a:chOff x="3780" y="5220"/>
              <a:chExt cx="360" cy="180"/>
            </a:xfrm>
          </p:grpSpPr>
          <p:sp>
            <p:nvSpPr>
              <p:cNvPr id="118237" name="AutoShape 477"/>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38" name="AutoShape 478"/>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40" name="Group 479"/>
            <p:cNvGrpSpPr>
              <a:grpSpLocks/>
            </p:cNvGrpSpPr>
            <p:nvPr/>
          </p:nvGrpSpPr>
          <p:grpSpPr bwMode="auto">
            <a:xfrm>
              <a:off x="8820" y="4140"/>
              <a:ext cx="360" cy="180"/>
              <a:chOff x="3780" y="5220"/>
              <a:chExt cx="360" cy="180"/>
            </a:xfrm>
          </p:grpSpPr>
          <p:sp>
            <p:nvSpPr>
              <p:cNvPr id="118240" name="AutoShape 480"/>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41" name="AutoShape 481"/>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41" name="Group 482"/>
            <p:cNvGrpSpPr>
              <a:grpSpLocks/>
            </p:cNvGrpSpPr>
            <p:nvPr/>
          </p:nvGrpSpPr>
          <p:grpSpPr bwMode="auto">
            <a:xfrm>
              <a:off x="10080" y="1620"/>
              <a:ext cx="360" cy="180"/>
              <a:chOff x="3780" y="5220"/>
              <a:chExt cx="360" cy="180"/>
            </a:xfrm>
          </p:grpSpPr>
          <p:sp>
            <p:nvSpPr>
              <p:cNvPr id="118243" name="AutoShape 483"/>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44" name="AutoShape 484"/>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44" name="Group 485"/>
            <p:cNvGrpSpPr>
              <a:grpSpLocks/>
            </p:cNvGrpSpPr>
            <p:nvPr/>
          </p:nvGrpSpPr>
          <p:grpSpPr bwMode="auto">
            <a:xfrm>
              <a:off x="11520" y="3780"/>
              <a:ext cx="360" cy="180"/>
              <a:chOff x="3780" y="5220"/>
              <a:chExt cx="360" cy="180"/>
            </a:xfrm>
          </p:grpSpPr>
          <p:sp>
            <p:nvSpPr>
              <p:cNvPr id="118246" name="AutoShape 486"/>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47" name="AutoShape 487"/>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47" name="Group 488"/>
            <p:cNvGrpSpPr>
              <a:grpSpLocks/>
            </p:cNvGrpSpPr>
            <p:nvPr/>
          </p:nvGrpSpPr>
          <p:grpSpPr bwMode="auto">
            <a:xfrm>
              <a:off x="14220" y="1440"/>
              <a:ext cx="360" cy="180"/>
              <a:chOff x="3780" y="5220"/>
              <a:chExt cx="360" cy="180"/>
            </a:xfrm>
          </p:grpSpPr>
          <p:sp>
            <p:nvSpPr>
              <p:cNvPr id="118249" name="AutoShape 489"/>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50" name="AutoShape 490"/>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grpSp>
          <p:nvGrpSpPr>
            <p:cNvPr id="118150" name="Group 491"/>
            <p:cNvGrpSpPr>
              <a:grpSpLocks/>
            </p:cNvGrpSpPr>
            <p:nvPr/>
          </p:nvGrpSpPr>
          <p:grpSpPr bwMode="auto">
            <a:xfrm>
              <a:off x="14940" y="3420"/>
              <a:ext cx="360" cy="180"/>
              <a:chOff x="3780" y="5220"/>
              <a:chExt cx="360" cy="180"/>
            </a:xfrm>
          </p:grpSpPr>
          <p:sp>
            <p:nvSpPr>
              <p:cNvPr id="118252" name="AutoShape 492"/>
              <p:cNvSpPr>
                <a:spLocks noChangeArrowheads="1"/>
              </p:cNvSpPr>
              <p:nvPr/>
            </p:nvSpPr>
            <p:spPr bwMode="auto">
              <a:xfrm>
                <a:off x="3780" y="5220"/>
                <a:ext cx="180" cy="180"/>
              </a:xfrm>
              <a:prstGeom prst="flowChartConnector">
                <a:avLst/>
              </a:prstGeom>
              <a:solidFill>
                <a:srgbClr val="000000"/>
              </a:solidFill>
              <a:ln w="9525">
                <a:solidFill>
                  <a:srgbClr val="000000"/>
                </a:solidFill>
                <a:round/>
                <a:headEnd/>
                <a:tailEnd/>
              </a:ln>
            </p:spPr>
            <p:txBody>
              <a:bodyPr/>
              <a:lstStyle/>
              <a:p>
                <a:endParaRPr lang="ru-RU"/>
              </a:p>
            </p:txBody>
          </p:sp>
          <p:sp>
            <p:nvSpPr>
              <p:cNvPr id="118253" name="AutoShape 493"/>
              <p:cNvSpPr>
                <a:spLocks noChangeArrowheads="1"/>
              </p:cNvSpPr>
              <p:nvPr/>
            </p:nvSpPr>
            <p:spPr bwMode="auto">
              <a:xfrm>
                <a:off x="3960" y="5220"/>
                <a:ext cx="180" cy="180"/>
              </a:xfrm>
              <a:prstGeom prst="flowChartConnector">
                <a:avLst/>
              </a:prstGeom>
              <a:solidFill>
                <a:srgbClr val="000000"/>
              </a:solidFill>
              <a:ln w="9525">
                <a:solidFill>
                  <a:srgbClr val="000000"/>
                </a:solidFill>
                <a:round/>
                <a:headEnd/>
                <a:tailEnd/>
              </a:ln>
            </p:spPr>
            <p:txBody>
              <a:bodyPr/>
              <a:lstStyle/>
              <a:p>
                <a:endParaRPr lang="ru-RU"/>
              </a:p>
            </p:txBody>
          </p:sp>
        </p:grpSp>
        <p:sp>
          <p:nvSpPr>
            <p:cNvPr id="118254" name="Line 494"/>
            <p:cNvSpPr>
              <a:spLocks noChangeShapeType="1"/>
            </p:cNvSpPr>
            <p:nvPr/>
          </p:nvSpPr>
          <p:spPr bwMode="auto">
            <a:xfrm>
              <a:off x="4500" y="5040"/>
              <a:ext cx="0" cy="1080"/>
            </a:xfrm>
            <a:prstGeom prst="line">
              <a:avLst/>
            </a:prstGeom>
            <a:noFill/>
            <a:ln w="9525">
              <a:solidFill>
                <a:srgbClr val="000000"/>
              </a:solidFill>
              <a:round/>
              <a:headEnd/>
              <a:tailEnd type="triangle" w="med" len="med"/>
            </a:ln>
          </p:spPr>
          <p:txBody>
            <a:bodyPr/>
            <a:lstStyle/>
            <a:p>
              <a:endParaRPr lang="ru-RU"/>
            </a:p>
          </p:txBody>
        </p:sp>
        <p:sp>
          <p:nvSpPr>
            <p:cNvPr id="118255" name="Line 495"/>
            <p:cNvSpPr>
              <a:spLocks noChangeShapeType="1"/>
            </p:cNvSpPr>
            <p:nvPr/>
          </p:nvSpPr>
          <p:spPr bwMode="auto">
            <a:xfrm>
              <a:off x="4500" y="2340"/>
              <a:ext cx="0" cy="1080"/>
            </a:xfrm>
            <a:prstGeom prst="line">
              <a:avLst/>
            </a:prstGeom>
            <a:noFill/>
            <a:ln w="9525">
              <a:solidFill>
                <a:srgbClr val="000000"/>
              </a:solidFill>
              <a:round/>
              <a:headEnd/>
              <a:tailEnd type="triangle" w="med" len="med"/>
            </a:ln>
          </p:spPr>
          <p:txBody>
            <a:bodyPr/>
            <a:lstStyle/>
            <a:p>
              <a:endParaRPr lang="ru-RU"/>
            </a:p>
          </p:txBody>
        </p:sp>
        <p:sp>
          <p:nvSpPr>
            <p:cNvPr id="118256" name="Line 496"/>
            <p:cNvSpPr>
              <a:spLocks noChangeShapeType="1"/>
            </p:cNvSpPr>
            <p:nvPr/>
          </p:nvSpPr>
          <p:spPr bwMode="auto">
            <a:xfrm>
              <a:off x="7380" y="3060"/>
              <a:ext cx="0" cy="1080"/>
            </a:xfrm>
            <a:prstGeom prst="line">
              <a:avLst/>
            </a:prstGeom>
            <a:noFill/>
            <a:ln w="9525">
              <a:solidFill>
                <a:srgbClr val="000000"/>
              </a:solidFill>
              <a:round/>
              <a:headEnd/>
              <a:tailEnd type="triangle" w="med" len="med"/>
            </a:ln>
          </p:spPr>
          <p:txBody>
            <a:bodyPr/>
            <a:lstStyle/>
            <a:p>
              <a:endParaRPr lang="ru-RU"/>
            </a:p>
          </p:txBody>
        </p:sp>
        <p:sp>
          <p:nvSpPr>
            <p:cNvPr id="118257" name="Line 497"/>
            <p:cNvSpPr>
              <a:spLocks noChangeShapeType="1"/>
            </p:cNvSpPr>
            <p:nvPr/>
          </p:nvSpPr>
          <p:spPr bwMode="auto">
            <a:xfrm>
              <a:off x="9000" y="4500"/>
              <a:ext cx="0" cy="1080"/>
            </a:xfrm>
            <a:prstGeom prst="line">
              <a:avLst/>
            </a:prstGeom>
            <a:noFill/>
            <a:ln w="9525">
              <a:solidFill>
                <a:srgbClr val="000000"/>
              </a:solidFill>
              <a:round/>
              <a:headEnd/>
              <a:tailEnd type="triangle" w="med" len="med"/>
            </a:ln>
          </p:spPr>
          <p:txBody>
            <a:bodyPr/>
            <a:lstStyle/>
            <a:p>
              <a:endParaRPr lang="ru-RU"/>
            </a:p>
          </p:txBody>
        </p:sp>
        <p:sp>
          <p:nvSpPr>
            <p:cNvPr id="118258" name="Line 498"/>
            <p:cNvSpPr>
              <a:spLocks noChangeShapeType="1"/>
            </p:cNvSpPr>
            <p:nvPr/>
          </p:nvSpPr>
          <p:spPr bwMode="auto">
            <a:xfrm>
              <a:off x="10260" y="1980"/>
              <a:ext cx="0" cy="1080"/>
            </a:xfrm>
            <a:prstGeom prst="line">
              <a:avLst/>
            </a:prstGeom>
            <a:noFill/>
            <a:ln w="9525">
              <a:solidFill>
                <a:srgbClr val="000000"/>
              </a:solidFill>
              <a:round/>
              <a:headEnd/>
              <a:tailEnd type="triangle" w="med" len="med"/>
            </a:ln>
          </p:spPr>
          <p:txBody>
            <a:bodyPr/>
            <a:lstStyle/>
            <a:p>
              <a:endParaRPr lang="ru-RU"/>
            </a:p>
          </p:txBody>
        </p:sp>
        <p:sp>
          <p:nvSpPr>
            <p:cNvPr id="118259" name="Line 499"/>
            <p:cNvSpPr>
              <a:spLocks noChangeShapeType="1"/>
            </p:cNvSpPr>
            <p:nvPr/>
          </p:nvSpPr>
          <p:spPr bwMode="auto">
            <a:xfrm>
              <a:off x="11700" y="4320"/>
              <a:ext cx="0" cy="1080"/>
            </a:xfrm>
            <a:prstGeom prst="line">
              <a:avLst/>
            </a:prstGeom>
            <a:noFill/>
            <a:ln w="9525">
              <a:solidFill>
                <a:srgbClr val="000000"/>
              </a:solidFill>
              <a:round/>
              <a:headEnd/>
              <a:tailEnd type="triangle" w="med" len="med"/>
            </a:ln>
          </p:spPr>
          <p:txBody>
            <a:bodyPr/>
            <a:lstStyle/>
            <a:p>
              <a:endParaRPr lang="ru-RU"/>
            </a:p>
          </p:txBody>
        </p:sp>
        <p:sp>
          <p:nvSpPr>
            <p:cNvPr id="118260" name="Line 500"/>
            <p:cNvSpPr>
              <a:spLocks noChangeShapeType="1"/>
            </p:cNvSpPr>
            <p:nvPr/>
          </p:nvSpPr>
          <p:spPr bwMode="auto">
            <a:xfrm>
              <a:off x="14400" y="1980"/>
              <a:ext cx="0" cy="1080"/>
            </a:xfrm>
            <a:prstGeom prst="line">
              <a:avLst/>
            </a:prstGeom>
            <a:noFill/>
            <a:ln w="9525">
              <a:solidFill>
                <a:srgbClr val="000000"/>
              </a:solidFill>
              <a:round/>
              <a:headEnd/>
              <a:tailEnd type="triangle" w="med" len="med"/>
            </a:ln>
          </p:spPr>
          <p:txBody>
            <a:bodyPr/>
            <a:lstStyle/>
            <a:p>
              <a:endParaRPr lang="ru-RU"/>
            </a:p>
          </p:txBody>
        </p:sp>
        <p:sp>
          <p:nvSpPr>
            <p:cNvPr id="118261" name="Line 501"/>
            <p:cNvSpPr>
              <a:spLocks noChangeShapeType="1"/>
            </p:cNvSpPr>
            <p:nvPr/>
          </p:nvSpPr>
          <p:spPr bwMode="auto">
            <a:xfrm>
              <a:off x="15120" y="3960"/>
              <a:ext cx="0" cy="1080"/>
            </a:xfrm>
            <a:prstGeom prst="line">
              <a:avLst/>
            </a:prstGeom>
            <a:noFill/>
            <a:ln w="9525">
              <a:solidFill>
                <a:srgbClr val="000000"/>
              </a:solidFill>
              <a:round/>
              <a:headEnd/>
              <a:tailEnd type="triangle" w="med" len="med"/>
            </a:ln>
          </p:spPr>
          <p:txBody>
            <a:bodyPr/>
            <a:lstStyle/>
            <a:p>
              <a:endParaRPr lang="ru-RU"/>
            </a:p>
          </p:txBody>
        </p:sp>
      </p:grpSp>
      <p:sp>
        <p:nvSpPr>
          <p:cNvPr id="118262" name="Text Box 502"/>
          <p:cNvSpPr txBox="1">
            <a:spLocks noChangeArrowheads="1"/>
          </p:cNvSpPr>
          <p:nvPr/>
        </p:nvSpPr>
        <p:spPr bwMode="auto">
          <a:xfrm>
            <a:off x="304800" y="5410200"/>
            <a:ext cx="8458200" cy="1190625"/>
          </a:xfrm>
          <a:prstGeom prst="rect">
            <a:avLst/>
          </a:prstGeom>
          <a:noFill/>
          <a:ln w="9525">
            <a:noFill/>
            <a:miter lim="800000"/>
            <a:headEnd/>
            <a:tailEnd/>
          </a:ln>
          <a:effectLst/>
        </p:spPr>
        <p:txBody>
          <a:bodyPr>
            <a:spAutoFit/>
          </a:bodyPr>
          <a:lstStyle/>
          <a:p>
            <a:r>
              <a:rPr lang="en-US" dirty="0">
                <a:latin typeface="Times New Roman" pitchFamily="18" charset="0"/>
              </a:rPr>
              <a:t>Initial C</a:t>
            </a:r>
            <a:r>
              <a:rPr lang="en-US" baseline="-25000" dirty="0">
                <a:latin typeface="Times New Roman" pitchFamily="18" charset="0"/>
              </a:rPr>
              <a:t>2</a:t>
            </a:r>
            <a:r>
              <a:rPr lang="en-US" dirty="0">
                <a:latin typeface="Times New Roman" pitchFamily="18" charset="0"/>
              </a:rPr>
              <a:t> nuclei on the </a:t>
            </a:r>
            <a:r>
              <a:rPr lang="en-US" dirty="0" err="1">
                <a:latin typeface="Times New Roman" pitchFamily="18" charset="0"/>
              </a:rPr>
              <a:t>subtstrate</a:t>
            </a:r>
            <a:r>
              <a:rPr lang="en-US" dirty="0">
                <a:latin typeface="Times New Roman" pitchFamily="18" charset="0"/>
              </a:rPr>
              <a:t> surface may form atomic chains          rather than plates          due to orientation of unsaturated carbon bonds. Than formation of tiny graphite crystallites         and            is possible. CNT formation may be initiated by the </a:t>
            </a:r>
            <a:r>
              <a:rPr lang="en-US" dirty="0" err="1">
                <a:latin typeface="Times New Roman" pitchFamily="18" charset="0"/>
              </a:rPr>
              <a:t>nano</a:t>
            </a:r>
            <a:r>
              <a:rPr lang="en-US" dirty="0">
                <a:latin typeface="Times New Roman" pitchFamily="18" charset="0"/>
              </a:rPr>
              <a:t>-crystallite curvature at initial stage             or after reaching of some critical height.</a:t>
            </a:r>
          </a:p>
        </p:txBody>
      </p:sp>
      <p:sp>
        <p:nvSpPr>
          <p:cNvPr id="118263" name="Text Box 503"/>
          <p:cNvSpPr txBox="1">
            <a:spLocks noChangeArrowheads="1"/>
          </p:cNvSpPr>
          <p:nvPr/>
        </p:nvSpPr>
        <p:spPr bwMode="auto">
          <a:xfrm>
            <a:off x="2286000" y="2057400"/>
            <a:ext cx="414338" cy="336550"/>
          </a:xfrm>
          <a:prstGeom prst="rect">
            <a:avLst/>
          </a:prstGeom>
          <a:noFill/>
          <a:ln w="9525">
            <a:noFill/>
            <a:miter lim="800000"/>
            <a:headEnd/>
            <a:tailEnd/>
          </a:ln>
          <a:effectLst/>
        </p:spPr>
        <p:txBody>
          <a:bodyPr>
            <a:spAutoFit/>
          </a:bodyPr>
          <a:lstStyle/>
          <a:p>
            <a:pPr algn="ctr"/>
            <a:r>
              <a:rPr lang="en-US" sz="1600" b="1">
                <a:latin typeface="Times New Roman" pitchFamily="18" charset="0"/>
              </a:rPr>
              <a:t>C</a:t>
            </a:r>
            <a:r>
              <a:rPr lang="en-US" sz="1600" b="1" baseline="-25000">
                <a:latin typeface="Times New Roman" pitchFamily="18" charset="0"/>
              </a:rPr>
              <a:t>2</a:t>
            </a:r>
            <a:endParaRPr lang="en-US" sz="1600" b="1">
              <a:latin typeface="Times New Roman" pitchFamily="18" charset="0"/>
            </a:endParaRPr>
          </a:p>
        </p:txBody>
      </p:sp>
      <p:sp>
        <p:nvSpPr>
          <p:cNvPr id="118264" name="Text Box 504"/>
          <p:cNvSpPr txBox="1">
            <a:spLocks noChangeArrowheads="1"/>
          </p:cNvSpPr>
          <p:nvPr/>
        </p:nvSpPr>
        <p:spPr bwMode="auto">
          <a:xfrm>
            <a:off x="4724400" y="1828800"/>
            <a:ext cx="414338" cy="336550"/>
          </a:xfrm>
          <a:prstGeom prst="rect">
            <a:avLst/>
          </a:prstGeom>
          <a:noFill/>
          <a:ln w="9525">
            <a:noFill/>
            <a:miter lim="800000"/>
            <a:headEnd/>
            <a:tailEnd/>
          </a:ln>
          <a:effectLst/>
        </p:spPr>
        <p:txBody>
          <a:bodyPr>
            <a:spAutoFit/>
          </a:bodyPr>
          <a:lstStyle/>
          <a:p>
            <a:pPr algn="ctr"/>
            <a:r>
              <a:rPr lang="en-US" sz="1600" b="1">
                <a:latin typeface="Times New Roman" pitchFamily="18" charset="0"/>
              </a:rPr>
              <a:t>C</a:t>
            </a:r>
            <a:r>
              <a:rPr lang="en-US" sz="1600" b="1" baseline="-25000">
                <a:latin typeface="Times New Roman" pitchFamily="18" charset="0"/>
              </a:rPr>
              <a:t>2</a:t>
            </a:r>
            <a:endParaRPr lang="en-US" sz="1600" b="1">
              <a:latin typeface="Times New Roman" pitchFamily="18" charset="0"/>
            </a:endParaRPr>
          </a:p>
        </p:txBody>
      </p:sp>
      <p:sp>
        <p:nvSpPr>
          <p:cNvPr id="118265" name="Text Box 505"/>
          <p:cNvSpPr txBox="1">
            <a:spLocks noChangeArrowheads="1"/>
          </p:cNvSpPr>
          <p:nvPr/>
        </p:nvSpPr>
        <p:spPr bwMode="auto">
          <a:xfrm>
            <a:off x="7391400" y="1752600"/>
            <a:ext cx="414338" cy="336550"/>
          </a:xfrm>
          <a:prstGeom prst="rect">
            <a:avLst/>
          </a:prstGeom>
          <a:noFill/>
          <a:ln w="9525">
            <a:noFill/>
            <a:miter lim="800000"/>
            <a:headEnd/>
            <a:tailEnd/>
          </a:ln>
          <a:effectLst/>
        </p:spPr>
        <p:txBody>
          <a:bodyPr>
            <a:spAutoFit/>
          </a:bodyPr>
          <a:lstStyle/>
          <a:p>
            <a:pPr algn="ctr"/>
            <a:r>
              <a:rPr lang="en-US" sz="1600" b="1">
                <a:latin typeface="Times New Roman" pitchFamily="18" charset="0"/>
              </a:rPr>
              <a:t>C</a:t>
            </a:r>
            <a:r>
              <a:rPr lang="en-US" sz="1600" b="1" baseline="-25000">
                <a:latin typeface="Times New Roman" pitchFamily="18" charset="0"/>
              </a:rPr>
              <a:t>2</a:t>
            </a:r>
            <a:endParaRPr lang="en-US" sz="1600" b="1">
              <a:latin typeface="Times New Roman" pitchFamily="18" charset="0"/>
            </a:endParaRPr>
          </a:p>
        </p:txBody>
      </p:sp>
      <p:sp>
        <p:nvSpPr>
          <p:cNvPr id="118266" name="AutoShape 506"/>
          <p:cNvSpPr>
            <a:spLocks noChangeArrowheads="1"/>
          </p:cNvSpPr>
          <p:nvPr/>
        </p:nvSpPr>
        <p:spPr bwMode="auto">
          <a:xfrm>
            <a:off x="6553200" y="5410200"/>
            <a:ext cx="276225" cy="304800"/>
          </a:xfrm>
          <a:prstGeom prst="wedgeEllipseCallout">
            <a:avLst>
              <a:gd name="adj1" fmla="val -26560"/>
              <a:gd name="adj2" fmla="val 46356"/>
            </a:avLst>
          </a:prstGeom>
          <a:solidFill>
            <a:schemeClr val="bg1"/>
          </a:solidFill>
          <a:ln w="9525">
            <a:solidFill>
              <a:schemeClr val="tx1"/>
            </a:solidFill>
            <a:miter lim="800000"/>
            <a:headEnd/>
            <a:tailEnd/>
          </a:ln>
          <a:effectLst/>
        </p:spPr>
        <p:txBody>
          <a:bodyPr/>
          <a:lstStyle/>
          <a:p>
            <a:pPr algn="ctr">
              <a:spcBef>
                <a:spcPct val="0"/>
              </a:spcBef>
            </a:pPr>
            <a:r>
              <a:rPr lang="en-US" sz="1000" b="1">
                <a:latin typeface="Times New Roman" pitchFamily="18" charset="0"/>
              </a:rPr>
              <a:t>1</a:t>
            </a:r>
          </a:p>
        </p:txBody>
      </p:sp>
      <p:sp>
        <p:nvSpPr>
          <p:cNvPr id="118267" name="AutoShape 507"/>
          <p:cNvSpPr>
            <a:spLocks noChangeArrowheads="1"/>
          </p:cNvSpPr>
          <p:nvPr/>
        </p:nvSpPr>
        <p:spPr bwMode="auto">
          <a:xfrm>
            <a:off x="2646363" y="4267200"/>
            <a:ext cx="276225" cy="304800"/>
          </a:xfrm>
          <a:prstGeom prst="wedgeEllipseCallout">
            <a:avLst>
              <a:gd name="adj1" fmla="val -26560"/>
              <a:gd name="adj2" fmla="val 46356"/>
            </a:avLst>
          </a:prstGeom>
          <a:solidFill>
            <a:schemeClr val="bg1"/>
          </a:solidFill>
          <a:ln w="9525">
            <a:solidFill>
              <a:schemeClr val="tx1"/>
            </a:solidFill>
            <a:miter lim="800000"/>
            <a:headEnd/>
            <a:tailEnd/>
          </a:ln>
          <a:effectLst/>
        </p:spPr>
        <p:txBody>
          <a:bodyPr/>
          <a:lstStyle/>
          <a:p>
            <a:pPr algn="ctr">
              <a:spcBef>
                <a:spcPct val="0"/>
              </a:spcBef>
            </a:pPr>
            <a:r>
              <a:rPr lang="en-US" sz="1000" b="1">
                <a:latin typeface="Times New Roman" pitchFamily="18" charset="0"/>
              </a:rPr>
              <a:t>1</a:t>
            </a:r>
          </a:p>
        </p:txBody>
      </p:sp>
      <p:sp>
        <p:nvSpPr>
          <p:cNvPr id="118268" name="AutoShape 508"/>
          <p:cNvSpPr>
            <a:spLocks noChangeArrowheads="1"/>
          </p:cNvSpPr>
          <p:nvPr/>
        </p:nvSpPr>
        <p:spPr bwMode="auto">
          <a:xfrm>
            <a:off x="2362200" y="4648200"/>
            <a:ext cx="277813" cy="304800"/>
          </a:xfrm>
          <a:prstGeom prst="wedgeEllipseCallout">
            <a:avLst>
              <a:gd name="adj1" fmla="val -47144"/>
              <a:gd name="adj2" fmla="val 15106"/>
            </a:avLst>
          </a:prstGeom>
          <a:solidFill>
            <a:schemeClr val="bg1"/>
          </a:solidFill>
          <a:ln w="9525">
            <a:solidFill>
              <a:schemeClr val="tx1"/>
            </a:solidFill>
            <a:miter lim="800000"/>
            <a:headEnd/>
            <a:tailEnd/>
          </a:ln>
          <a:effectLst/>
        </p:spPr>
        <p:txBody>
          <a:bodyPr/>
          <a:lstStyle/>
          <a:p>
            <a:pPr algn="ctr">
              <a:spcBef>
                <a:spcPct val="0"/>
              </a:spcBef>
            </a:pPr>
            <a:r>
              <a:rPr lang="en-US" sz="1000" b="1">
                <a:latin typeface="Times New Roman" pitchFamily="18" charset="0"/>
              </a:rPr>
              <a:t>2</a:t>
            </a:r>
          </a:p>
        </p:txBody>
      </p:sp>
      <p:sp>
        <p:nvSpPr>
          <p:cNvPr id="118269" name="AutoShape 509"/>
          <p:cNvSpPr>
            <a:spLocks noChangeArrowheads="1"/>
          </p:cNvSpPr>
          <p:nvPr/>
        </p:nvSpPr>
        <p:spPr bwMode="auto">
          <a:xfrm>
            <a:off x="8534400" y="5410200"/>
            <a:ext cx="277813" cy="304800"/>
          </a:xfrm>
          <a:prstGeom prst="wedgeEllipseCallout">
            <a:avLst>
              <a:gd name="adj1" fmla="val -26560"/>
              <a:gd name="adj2" fmla="val 46356"/>
            </a:avLst>
          </a:prstGeom>
          <a:solidFill>
            <a:schemeClr val="bg1"/>
          </a:solidFill>
          <a:ln w="9525">
            <a:solidFill>
              <a:schemeClr val="tx1"/>
            </a:solidFill>
            <a:miter lim="800000"/>
            <a:headEnd/>
            <a:tailEnd/>
          </a:ln>
          <a:effectLst/>
        </p:spPr>
        <p:txBody>
          <a:bodyPr/>
          <a:lstStyle/>
          <a:p>
            <a:pPr algn="ctr">
              <a:spcBef>
                <a:spcPct val="0"/>
              </a:spcBef>
            </a:pPr>
            <a:r>
              <a:rPr lang="en-US" sz="1000" b="1">
                <a:latin typeface="Times New Roman" pitchFamily="18" charset="0"/>
              </a:rPr>
              <a:t>2</a:t>
            </a:r>
          </a:p>
        </p:txBody>
      </p:sp>
      <p:sp>
        <p:nvSpPr>
          <p:cNvPr id="118270" name="AutoShape 510"/>
          <p:cNvSpPr>
            <a:spLocks noChangeArrowheads="1"/>
          </p:cNvSpPr>
          <p:nvPr/>
        </p:nvSpPr>
        <p:spPr bwMode="auto">
          <a:xfrm>
            <a:off x="3581400" y="4724400"/>
            <a:ext cx="276225" cy="304800"/>
          </a:xfrm>
          <a:prstGeom prst="wedgeEllipseCallout">
            <a:avLst>
              <a:gd name="adj1" fmla="val -26560"/>
              <a:gd name="adj2" fmla="val 46356"/>
            </a:avLst>
          </a:prstGeom>
          <a:solidFill>
            <a:schemeClr val="bg1"/>
          </a:solidFill>
          <a:ln w="9525">
            <a:solidFill>
              <a:schemeClr val="tx1"/>
            </a:solidFill>
            <a:miter lim="800000"/>
            <a:headEnd/>
            <a:tailEnd/>
          </a:ln>
          <a:effectLst/>
        </p:spPr>
        <p:txBody>
          <a:bodyPr/>
          <a:lstStyle/>
          <a:p>
            <a:pPr algn="ctr">
              <a:spcBef>
                <a:spcPct val="0"/>
              </a:spcBef>
            </a:pPr>
            <a:r>
              <a:rPr lang="en-US" sz="1000" b="1">
                <a:latin typeface="Times New Roman" pitchFamily="18" charset="0"/>
              </a:rPr>
              <a:t>3</a:t>
            </a:r>
          </a:p>
        </p:txBody>
      </p:sp>
      <p:sp>
        <p:nvSpPr>
          <p:cNvPr id="118271" name="AutoShape 511"/>
          <p:cNvSpPr>
            <a:spLocks noChangeArrowheads="1"/>
          </p:cNvSpPr>
          <p:nvPr/>
        </p:nvSpPr>
        <p:spPr bwMode="auto">
          <a:xfrm>
            <a:off x="1524000" y="6019800"/>
            <a:ext cx="276225" cy="304800"/>
          </a:xfrm>
          <a:prstGeom prst="wedgeEllipseCallout">
            <a:avLst>
              <a:gd name="adj1" fmla="val -26560"/>
              <a:gd name="adj2" fmla="val 46356"/>
            </a:avLst>
          </a:prstGeom>
          <a:solidFill>
            <a:schemeClr val="bg1"/>
          </a:solidFill>
          <a:ln w="9525">
            <a:solidFill>
              <a:schemeClr val="tx1"/>
            </a:solidFill>
            <a:miter lim="800000"/>
            <a:headEnd/>
            <a:tailEnd/>
          </a:ln>
          <a:effectLst/>
        </p:spPr>
        <p:txBody>
          <a:bodyPr/>
          <a:lstStyle/>
          <a:p>
            <a:pPr algn="ctr">
              <a:spcBef>
                <a:spcPct val="0"/>
              </a:spcBef>
            </a:pPr>
            <a:r>
              <a:rPr lang="en-US" sz="1000" b="1">
                <a:latin typeface="Times New Roman" pitchFamily="18" charset="0"/>
              </a:rPr>
              <a:t>3</a:t>
            </a:r>
          </a:p>
        </p:txBody>
      </p:sp>
      <p:sp>
        <p:nvSpPr>
          <p:cNvPr id="118272" name="AutoShape 512"/>
          <p:cNvSpPr>
            <a:spLocks noChangeArrowheads="1"/>
          </p:cNvSpPr>
          <p:nvPr/>
        </p:nvSpPr>
        <p:spPr bwMode="auto">
          <a:xfrm>
            <a:off x="4724400" y="4800600"/>
            <a:ext cx="277813" cy="304800"/>
          </a:xfrm>
          <a:prstGeom prst="wedgeEllipseCallout">
            <a:avLst>
              <a:gd name="adj1" fmla="val -36977"/>
              <a:gd name="adj2" fmla="val 31773"/>
            </a:avLst>
          </a:prstGeom>
          <a:solidFill>
            <a:schemeClr val="bg1"/>
          </a:solidFill>
          <a:ln w="9525">
            <a:solidFill>
              <a:schemeClr val="tx1"/>
            </a:solidFill>
            <a:miter lim="800000"/>
            <a:headEnd/>
            <a:tailEnd/>
          </a:ln>
          <a:effectLst/>
        </p:spPr>
        <p:txBody>
          <a:bodyPr/>
          <a:lstStyle/>
          <a:p>
            <a:pPr algn="ctr">
              <a:spcBef>
                <a:spcPct val="0"/>
              </a:spcBef>
            </a:pPr>
            <a:r>
              <a:rPr lang="en-US" sz="1000" b="1">
                <a:latin typeface="Times New Roman" pitchFamily="18" charset="0"/>
              </a:rPr>
              <a:t>4</a:t>
            </a:r>
          </a:p>
        </p:txBody>
      </p:sp>
      <p:sp>
        <p:nvSpPr>
          <p:cNvPr id="118273" name="AutoShape 513"/>
          <p:cNvSpPr>
            <a:spLocks noChangeArrowheads="1"/>
          </p:cNvSpPr>
          <p:nvPr/>
        </p:nvSpPr>
        <p:spPr bwMode="auto">
          <a:xfrm>
            <a:off x="2438400" y="6019800"/>
            <a:ext cx="277813" cy="304800"/>
          </a:xfrm>
          <a:prstGeom prst="wedgeEllipseCallout">
            <a:avLst>
              <a:gd name="adj1" fmla="val -36977"/>
              <a:gd name="adj2" fmla="val 31773"/>
            </a:avLst>
          </a:prstGeom>
          <a:solidFill>
            <a:schemeClr val="bg1"/>
          </a:solidFill>
          <a:ln w="9525">
            <a:solidFill>
              <a:schemeClr val="tx1"/>
            </a:solidFill>
            <a:miter lim="800000"/>
            <a:headEnd/>
            <a:tailEnd/>
          </a:ln>
          <a:effectLst/>
        </p:spPr>
        <p:txBody>
          <a:bodyPr/>
          <a:lstStyle/>
          <a:p>
            <a:pPr algn="ctr">
              <a:spcBef>
                <a:spcPct val="0"/>
              </a:spcBef>
            </a:pPr>
            <a:r>
              <a:rPr lang="en-US" sz="1000" b="1">
                <a:latin typeface="Times New Roman" pitchFamily="18" charset="0"/>
              </a:rPr>
              <a:t>4</a:t>
            </a:r>
          </a:p>
        </p:txBody>
      </p:sp>
      <p:sp>
        <p:nvSpPr>
          <p:cNvPr id="118274" name="AutoShape 514"/>
          <p:cNvSpPr>
            <a:spLocks noChangeArrowheads="1"/>
          </p:cNvSpPr>
          <p:nvPr/>
        </p:nvSpPr>
        <p:spPr bwMode="auto">
          <a:xfrm>
            <a:off x="7065963" y="4267200"/>
            <a:ext cx="276225" cy="304800"/>
          </a:xfrm>
          <a:prstGeom prst="wedgeEllipseCallout">
            <a:avLst>
              <a:gd name="adj1" fmla="val -26560"/>
              <a:gd name="adj2" fmla="val 46356"/>
            </a:avLst>
          </a:prstGeom>
          <a:solidFill>
            <a:schemeClr val="bg1"/>
          </a:solidFill>
          <a:ln w="9525">
            <a:solidFill>
              <a:schemeClr val="tx1"/>
            </a:solidFill>
            <a:miter lim="800000"/>
            <a:headEnd/>
            <a:tailEnd/>
          </a:ln>
          <a:effectLst/>
        </p:spPr>
        <p:txBody>
          <a:bodyPr/>
          <a:lstStyle/>
          <a:p>
            <a:pPr algn="ctr">
              <a:spcBef>
                <a:spcPct val="0"/>
              </a:spcBef>
            </a:pPr>
            <a:r>
              <a:rPr lang="en-US" sz="1000" b="1">
                <a:latin typeface="Times New Roman" pitchFamily="18" charset="0"/>
              </a:rPr>
              <a:t>5</a:t>
            </a:r>
          </a:p>
        </p:txBody>
      </p:sp>
      <p:sp>
        <p:nvSpPr>
          <p:cNvPr id="118275" name="AutoShape 515"/>
          <p:cNvSpPr>
            <a:spLocks noChangeArrowheads="1"/>
          </p:cNvSpPr>
          <p:nvPr/>
        </p:nvSpPr>
        <p:spPr bwMode="auto">
          <a:xfrm>
            <a:off x="3810000" y="6248400"/>
            <a:ext cx="276225" cy="304800"/>
          </a:xfrm>
          <a:prstGeom prst="wedgeEllipseCallout">
            <a:avLst>
              <a:gd name="adj1" fmla="val -26560"/>
              <a:gd name="adj2" fmla="val 46356"/>
            </a:avLst>
          </a:prstGeom>
          <a:solidFill>
            <a:schemeClr val="bg1"/>
          </a:solidFill>
          <a:ln w="9525">
            <a:solidFill>
              <a:schemeClr val="tx1"/>
            </a:solidFill>
            <a:miter lim="800000"/>
            <a:headEnd/>
            <a:tailEnd/>
          </a:ln>
          <a:effectLst/>
        </p:spPr>
        <p:txBody>
          <a:bodyPr/>
          <a:lstStyle/>
          <a:p>
            <a:pPr algn="ctr">
              <a:spcBef>
                <a:spcPct val="0"/>
              </a:spcBef>
            </a:pPr>
            <a:r>
              <a:rPr lang="en-US" sz="1000" b="1">
                <a:latin typeface="Times New Roman" pitchFamily="18" charset="0"/>
              </a:rPr>
              <a:t>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714348" y="3643314"/>
            <a:ext cx="2798762" cy="366712"/>
          </a:xfrm>
          <a:prstGeom prst="rect">
            <a:avLst/>
          </a:prstGeom>
          <a:noFill/>
          <a:ln w="9525">
            <a:noFill/>
            <a:miter lim="800000"/>
            <a:headEnd/>
            <a:tailEnd/>
          </a:ln>
          <a:effectLst/>
        </p:spPr>
        <p:txBody>
          <a:bodyPr wrap="none" lIns="89978" tIns="46788" rIns="89978" bIns="46788">
            <a:spAutoFit/>
          </a:bodyPr>
          <a:lstStyle/>
          <a:p>
            <a:pPr eaLnBrk="0" hangingPunct="0">
              <a:spcBef>
                <a:spcPct val="0"/>
              </a:spcBef>
            </a:pPr>
            <a:r>
              <a:rPr lang="ru-RU" b="1" dirty="0">
                <a:solidFill>
                  <a:srgbClr val="A50021"/>
                </a:solidFill>
                <a:effectLst>
                  <a:outerShdw blurRad="38100" dist="38100" dir="2700000" algn="tl">
                    <a:srgbClr val="000000"/>
                  </a:outerShdw>
                </a:effectLst>
                <a:latin typeface="Tahoma" pitchFamily="34" charset="0"/>
              </a:rPr>
              <a:t>Области применения</a:t>
            </a:r>
            <a:r>
              <a:rPr lang="en-US" b="1" dirty="0">
                <a:solidFill>
                  <a:srgbClr val="A50021"/>
                </a:solidFill>
                <a:effectLst>
                  <a:outerShdw blurRad="38100" dist="38100" dir="2700000" algn="tl">
                    <a:srgbClr val="000000"/>
                  </a:outerShdw>
                </a:effectLst>
                <a:latin typeface="Tahoma" pitchFamily="34" charset="0"/>
              </a:rPr>
              <a:t>:</a:t>
            </a:r>
            <a:endParaRPr lang="ru-RU" b="1" dirty="0">
              <a:solidFill>
                <a:srgbClr val="A50021"/>
              </a:solidFill>
              <a:effectLst>
                <a:outerShdw blurRad="38100" dist="38100" dir="2700000" algn="tl">
                  <a:srgbClr val="000000"/>
                </a:outerShdw>
              </a:effectLst>
              <a:latin typeface="Tahoma" pitchFamily="34" charset="0"/>
            </a:endParaRPr>
          </a:p>
        </p:txBody>
      </p:sp>
      <p:sp>
        <p:nvSpPr>
          <p:cNvPr id="119811" name="Rectangle 3"/>
          <p:cNvSpPr>
            <a:spLocks noChangeArrowheads="1"/>
          </p:cNvSpPr>
          <p:nvPr/>
        </p:nvSpPr>
        <p:spPr bwMode="auto">
          <a:xfrm>
            <a:off x="428596" y="0"/>
            <a:ext cx="8101012" cy="833154"/>
          </a:xfrm>
          <a:prstGeom prst="rect">
            <a:avLst/>
          </a:prstGeom>
          <a:noFill/>
          <a:ln w="9525">
            <a:noFill/>
            <a:miter lim="800000"/>
            <a:headEnd/>
            <a:tailEnd/>
          </a:ln>
          <a:effectLst/>
        </p:spPr>
        <p:txBody>
          <a:bodyPr lIns="89978" tIns="46788" rIns="89978" bIns="46788">
            <a:spAutoFit/>
          </a:bodyPr>
          <a:lstStyle/>
          <a:p>
            <a:pPr algn="ctr" eaLnBrk="0" hangingPunct="0">
              <a:spcBef>
                <a:spcPct val="0"/>
              </a:spcBef>
            </a:pPr>
            <a:r>
              <a:rPr lang="ru-RU" sz="2400" b="1" dirty="0">
                <a:solidFill>
                  <a:srgbClr val="A50021"/>
                </a:solidFill>
                <a:latin typeface="Tahoma" pitchFamily="34" charset="0"/>
              </a:rPr>
              <a:t>Сканирующие нанотвердомеры </a:t>
            </a:r>
          </a:p>
          <a:p>
            <a:pPr algn="ctr" eaLnBrk="0" hangingPunct="0">
              <a:spcBef>
                <a:spcPct val="0"/>
              </a:spcBef>
            </a:pPr>
            <a:r>
              <a:rPr lang="ru-RU" sz="2400" b="1" dirty="0">
                <a:solidFill>
                  <a:srgbClr val="A50021"/>
                </a:solidFill>
                <a:latin typeface="Tahoma" pitchFamily="34" charset="0"/>
              </a:rPr>
              <a:t>семейства</a:t>
            </a:r>
            <a:r>
              <a:rPr lang="en-US" sz="2400" b="1" dirty="0">
                <a:solidFill>
                  <a:srgbClr val="A50021"/>
                </a:solidFill>
                <a:latin typeface="Tahoma" pitchFamily="34" charset="0"/>
              </a:rPr>
              <a:t> </a:t>
            </a:r>
            <a:r>
              <a:rPr lang="en-US" sz="2000" b="1" dirty="0">
                <a:solidFill>
                  <a:srgbClr val="A50021"/>
                </a:solidFill>
                <a:latin typeface="Tahoma" pitchFamily="34" charset="0"/>
              </a:rPr>
              <a:t>“</a:t>
            </a:r>
            <a:r>
              <a:rPr lang="ru-RU" sz="2000" b="1" dirty="0">
                <a:solidFill>
                  <a:srgbClr val="A50021"/>
                </a:solidFill>
                <a:latin typeface="Tahoma" pitchFamily="34" charset="0"/>
              </a:rPr>
              <a:t>НАНОСКАН</a:t>
            </a:r>
            <a:r>
              <a:rPr lang="en-US" sz="2000" b="1" dirty="0">
                <a:solidFill>
                  <a:srgbClr val="A50021"/>
                </a:solidFill>
                <a:latin typeface="Tahoma" pitchFamily="34" charset="0"/>
              </a:rPr>
              <a:t>”</a:t>
            </a:r>
            <a:endParaRPr lang="ru-RU" sz="2000" b="1" dirty="0">
              <a:solidFill>
                <a:srgbClr val="A50021"/>
              </a:solidFill>
              <a:latin typeface="Tahoma" pitchFamily="34" charset="0"/>
            </a:endParaRPr>
          </a:p>
        </p:txBody>
      </p:sp>
      <p:sp>
        <p:nvSpPr>
          <p:cNvPr id="119812" name="Text Box 4"/>
          <p:cNvSpPr txBox="1">
            <a:spLocks noChangeArrowheads="1"/>
          </p:cNvSpPr>
          <p:nvPr/>
        </p:nvSpPr>
        <p:spPr bwMode="auto">
          <a:xfrm>
            <a:off x="3814762" y="928670"/>
            <a:ext cx="5329238" cy="2301875"/>
          </a:xfrm>
          <a:prstGeom prst="rect">
            <a:avLst/>
          </a:prstGeom>
          <a:noFill/>
          <a:ln w="9525">
            <a:noFill/>
            <a:miter lim="800000"/>
            <a:headEnd/>
            <a:tailEnd/>
          </a:ln>
          <a:effectLst/>
        </p:spPr>
        <p:txBody>
          <a:bodyPr lIns="89978" tIns="46788" rIns="89978" bIns="46788">
            <a:spAutoFit/>
          </a:bodyPr>
          <a:lstStyle/>
          <a:p>
            <a:pPr marL="247650" indent="-247650" defTabSz="193675" eaLnBrk="0" hangingPunct="0">
              <a:spcBef>
                <a:spcPct val="30000"/>
              </a:spcBef>
              <a:buFont typeface="Wingdings" pitchFamily="2" charset="2"/>
              <a:buChar char="ü"/>
            </a:pPr>
            <a:r>
              <a:rPr lang="ru-RU" sz="1400" dirty="0"/>
              <a:t>трехмерное изображение поверхности и карты модуля упругости с высоким разрешением</a:t>
            </a:r>
          </a:p>
          <a:p>
            <a:pPr marL="247650" indent="-247650" defTabSz="193675" eaLnBrk="0" hangingPunct="0">
              <a:spcBef>
                <a:spcPct val="60000"/>
              </a:spcBef>
              <a:buFont typeface="Wingdings" pitchFamily="2" charset="2"/>
              <a:buChar char="ü"/>
            </a:pPr>
            <a:r>
              <a:rPr lang="ru-RU" sz="1400" dirty="0">
                <a:cs typeface="Arial" charset="0"/>
              </a:rPr>
              <a:t>измерение твердости в диапазоне </a:t>
            </a:r>
            <a:r>
              <a:rPr lang="en-US" sz="1400" dirty="0">
                <a:cs typeface="Arial" charset="0"/>
              </a:rPr>
              <a:t>1-80 </a:t>
            </a:r>
            <a:r>
              <a:rPr lang="ru-RU" sz="1400" dirty="0">
                <a:cs typeface="Arial" charset="0"/>
              </a:rPr>
              <a:t>ГПа</a:t>
            </a:r>
            <a:endParaRPr lang="en-US" sz="1400" dirty="0">
              <a:cs typeface="Arial" charset="0"/>
            </a:endParaRPr>
          </a:p>
          <a:p>
            <a:pPr marL="247650" indent="-247650" defTabSz="193675" eaLnBrk="0" hangingPunct="0">
              <a:spcBef>
                <a:spcPct val="60000"/>
              </a:spcBef>
              <a:buFont typeface="Wingdings" pitchFamily="2" charset="2"/>
              <a:buChar char="ü"/>
            </a:pPr>
            <a:r>
              <a:rPr lang="ru-RU" sz="1400" dirty="0">
                <a:cs typeface="Arial" charset="0"/>
              </a:rPr>
              <a:t>измерение модуля упругости в диапазоне</a:t>
            </a:r>
            <a:r>
              <a:rPr lang="en-US" sz="1400" dirty="0">
                <a:cs typeface="Arial" charset="0"/>
              </a:rPr>
              <a:t> 1-1000 </a:t>
            </a:r>
            <a:r>
              <a:rPr lang="ru-RU" sz="1400" dirty="0">
                <a:cs typeface="Arial" charset="0"/>
              </a:rPr>
              <a:t>ГПа</a:t>
            </a:r>
            <a:endParaRPr lang="en-US" sz="1400" dirty="0">
              <a:cs typeface="Arial" charset="0"/>
            </a:endParaRPr>
          </a:p>
          <a:p>
            <a:pPr marL="247650" indent="-247650" defTabSz="193675" eaLnBrk="0" hangingPunct="0">
              <a:spcBef>
                <a:spcPct val="60000"/>
              </a:spcBef>
              <a:buFont typeface="Wingdings" pitchFamily="2" charset="2"/>
              <a:buChar char="ü"/>
            </a:pPr>
            <a:r>
              <a:rPr lang="ru-RU" sz="1400" dirty="0"/>
              <a:t>измерение карт сопротивления и емкости поверхности полупроводников</a:t>
            </a:r>
            <a:endParaRPr lang="en-US" sz="1400" dirty="0">
              <a:cs typeface="Arial" charset="0"/>
            </a:endParaRPr>
          </a:p>
          <a:p>
            <a:pPr marL="247650" indent="-247650" defTabSz="193675" eaLnBrk="0" hangingPunct="0">
              <a:spcBef>
                <a:spcPct val="60000"/>
              </a:spcBef>
              <a:buFont typeface="Wingdings" pitchFamily="2" charset="2"/>
              <a:buChar char="ü"/>
            </a:pPr>
            <a:r>
              <a:rPr lang="ru-RU" sz="1400" dirty="0">
                <a:cs typeface="Arial" charset="0"/>
              </a:rPr>
              <a:t>измерение вольт-амперных и вольт-фарадных характеристик на наномасштабе</a:t>
            </a:r>
          </a:p>
        </p:txBody>
      </p:sp>
      <p:pic>
        <p:nvPicPr>
          <p:cNvPr id="119818" name="Picture 10" descr="many indents-3d"/>
          <p:cNvPicPr>
            <a:picLocks noChangeAspect="1" noChangeArrowheads="1"/>
          </p:cNvPicPr>
          <p:nvPr/>
        </p:nvPicPr>
        <p:blipFill>
          <a:blip r:embed="rId3"/>
          <a:srcRect/>
          <a:stretch>
            <a:fillRect/>
          </a:stretch>
        </p:blipFill>
        <p:spPr bwMode="auto">
          <a:xfrm>
            <a:off x="6072198" y="2786058"/>
            <a:ext cx="2808288" cy="2216150"/>
          </a:xfrm>
          <a:prstGeom prst="rect">
            <a:avLst/>
          </a:prstGeom>
          <a:noFill/>
        </p:spPr>
      </p:pic>
      <p:sp>
        <p:nvSpPr>
          <p:cNvPr id="119819" name="Rectangle 11"/>
          <p:cNvSpPr>
            <a:spLocks noChangeArrowheads="1"/>
          </p:cNvSpPr>
          <p:nvPr/>
        </p:nvSpPr>
        <p:spPr bwMode="auto">
          <a:xfrm>
            <a:off x="357158" y="4286256"/>
            <a:ext cx="3571900" cy="2018093"/>
          </a:xfrm>
          <a:prstGeom prst="rect">
            <a:avLst/>
          </a:prstGeom>
          <a:noFill/>
          <a:ln w="9525">
            <a:noFill/>
            <a:miter lim="800000"/>
            <a:headEnd/>
            <a:tailEnd/>
          </a:ln>
          <a:effectLst/>
        </p:spPr>
        <p:txBody>
          <a:bodyPr wrap="square" lIns="89978" tIns="46788" rIns="89978" bIns="46788">
            <a:spAutoFit/>
          </a:bodyPr>
          <a:lstStyle/>
          <a:p>
            <a:pPr indent="-457200" algn="just" eaLnBrk="0" hangingPunct="0">
              <a:spcBef>
                <a:spcPct val="0"/>
              </a:spcBef>
              <a:spcAft>
                <a:spcPts val="600"/>
              </a:spcAft>
            </a:pPr>
            <a:r>
              <a:rPr lang="ru-RU" sz="1400" b="1" dirty="0">
                <a:latin typeface="Times New Roman" pitchFamily="18" charset="0"/>
                <a:cs typeface="Times New Roman" pitchFamily="18" charset="0"/>
              </a:rPr>
              <a:t>- Тонкие плёнки и </a:t>
            </a:r>
            <a:r>
              <a:rPr lang="ru-RU" sz="1400" b="1" dirty="0" smtClean="0">
                <a:latin typeface="Times New Roman" pitchFamily="18" charset="0"/>
                <a:cs typeface="Times New Roman" pitchFamily="18" charset="0"/>
              </a:rPr>
              <a:t>покрытия.</a:t>
            </a:r>
            <a:endParaRPr lang="en-US" sz="1400" b="1" dirty="0">
              <a:latin typeface="Times New Roman" pitchFamily="18" charset="0"/>
              <a:cs typeface="Times New Roman" pitchFamily="18" charset="0"/>
            </a:endParaRPr>
          </a:p>
          <a:p>
            <a:pPr indent="-457200" algn="just" eaLnBrk="0" hangingPunct="0">
              <a:lnSpc>
                <a:spcPct val="130000"/>
              </a:lnSpc>
              <a:spcBef>
                <a:spcPct val="0"/>
              </a:spcBef>
              <a:spcAft>
                <a:spcPts val="600"/>
              </a:spcAft>
            </a:pPr>
            <a:r>
              <a:rPr lang="ru-RU" sz="1400" b="1" dirty="0">
                <a:latin typeface="Times New Roman" pitchFamily="18" charset="0"/>
                <a:cs typeface="Times New Roman" pitchFamily="18" charset="0"/>
              </a:rPr>
              <a:t>- Металлы и твердые </a:t>
            </a:r>
            <a:r>
              <a:rPr lang="ru-RU" sz="1400" b="1" dirty="0" smtClean="0">
                <a:latin typeface="Times New Roman" pitchFamily="18" charset="0"/>
                <a:cs typeface="Times New Roman" pitchFamily="18" charset="0"/>
              </a:rPr>
              <a:t>сплавы.</a:t>
            </a:r>
            <a:endParaRPr lang="en-US" sz="1400" b="1" dirty="0">
              <a:latin typeface="Times New Roman" pitchFamily="18" charset="0"/>
              <a:cs typeface="Times New Roman" pitchFamily="18" charset="0"/>
            </a:endParaRPr>
          </a:p>
          <a:p>
            <a:pPr indent="-457200" algn="just" eaLnBrk="0" hangingPunct="0">
              <a:lnSpc>
                <a:spcPct val="130000"/>
              </a:lnSpc>
              <a:spcBef>
                <a:spcPct val="0"/>
              </a:spcBef>
              <a:spcAft>
                <a:spcPts val="600"/>
              </a:spcAft>
            </a:pPr>
            <a:r>
              <a:rPr lang="ru-RU" sz="1400" b="1" dirty="0">
                <a:latin typeface="Times New Roman" pitchFamily="18" charset="0"/>
                <a:cs typeface="Times New Roman" pitchFamily="18" charset="0"/>
              </a:rPr>
              <a:t>- Нанофазные и композитные </a:t>
            </a:r>
            <a:r>
              <a:rPr lang="ru-RU" sz="1400" b="1" dirty="0" smtClean="0">
                <a:latin typeface="Times New Roman" pitchFamily="18" charset="0"/>
                <a:cs typeface="Times New Roman" pitchFamily="18" charset="0"/>
              </a:rPr>
              <a:t>материалы.</a:t>
            </a:r>
            <a:endParaRPr lang="ru-RU" sz="1400" b="1" dirty="0">
              <a:latin typeface="Times New Roman" pitchFamily="18" charset="0"/>
              <a:cs typeface="Times New Roman" pitchFamily="18" charset="0"/>
            </a:endParaRPr>
          </a:p>
          <a:p>
            <a:pPr indent="-457200" algn="just" eaLnBrk="0" hangingPunct="0">
              <a:lnSpc>
                <a:spcPct val="130000"/>
              </a:lnSpc>
              <a:spcBef>
                <a:spcPct val="0"/>
              </a:spcBef>
              <a:spcAft>
                <a:spcPts val="600"/>
              </a:spcAft>
            </a:pPr>
            <a:r>
              <a:rPr lang="ru-RU" sz="1400" b="1" dirty="0">
                <a:latin typeface="Times New Roman" pitchFamily="18" charset="0"/>
                <a:cs typeface="Times New Roman" pitchFamily="18" charset="0"/>
              </a:rPr>
              <a:t>- Ультрадисперсные </a:t>
            </a:r>
            <a:r>
              <a:rPr lang="ru-RU" sz="1400" b="1" dirty="0" smtClean="0">
                <a:latin typeface="Times New Roman" pitchFamily="18" charset="0"/>
                <a:cs typeface="Times New Roman" pitchFamily="18" charset="0"/>
              </a:rPr>
              <a:t>сплавы.</a:t>
            </a:r>
            <a:endParaRPr lang="en-US" sz="1400" b="1" dirty="0">
              <a:latin typeface="Times New Roman" pitchFamily="18" charset="0"/>
              <a:cs typeface="Times New Roman" pitchFamily="18" charset="0"/>
            </a:endParaRPr>
          </a:p>
          <a:p>
            <a:pPr indent="-457200" algn="just" eaLnBrk="0" hangingPunct="0">
              <a:lnSpc>
                <a:spcPct val="130000"/>
              </a:lnSpc>
              <a:spcBef>
                <a:spcPct val="0"/>
              </a:spcBef>
              <a:spcAft>
                <a:spcPts val="600"/>
              </a:spcAft>
            </a:pPr>
            <a:r>
              <a:rPr lang="ru-RU" sz="1400" b="1" dirty="0">
                <a:latin typeface="Times New Roman" pitchFamily="18" charset="0"/>
                <a:cs typeface="Times New Roman" pitchFamily="18" charset="0"/>
              </a:rPr>
              <a:t>- Материалы и элементы микро и </a:t>
            </a:r>
            <a:r>
              <a:rPr lang="ru-RU" sz="1400" b="1" dirty="0" smtClean="0">
                <a:latin typeface="Times New Roman" pitchFamily="18" charset="0"/>
                <a:cs typeface="Times New Roman" pitchFamily="18" charset="0"/>
              </a:rPr>
              <a:t>наноэлектроники.</a:t>
            </a:r>
            <a:endParaRPr lang="ru-RU" sz="1400" b="1" dirty="0">
              <a:latin typeface="Times New Roman" pitchFamily="18" charset="0"/>
              <a:cs typeface="Times New Roman" pitchFamily="18" charset="0"/>
            </a:endParaRPr>
          </a:p>
        </p:txBody>
      </p:sp>
      <p:pic>
        <p:nvPicPr>
          <p:cNvPr id="119820" name="Picture 12" descr="SNS"/>
          <p:cNvPicPr>
            <a:picLocks noChangeAspect="1" noChangeArrowheads="1"/>
          </p:cNvPicPr>
          <p:nvPr/>
        </p:nvPicPr>
        <p:blipFill>
          <a:blip r:embed="rId4" cstate="print"/>
          <a:srcRect/>
          <a:stretch>
            <a:fillRect/>
          </a:stretch>
        </p:blipFill>
        <p:spPr bwMode="auto">
          <a:xfrm>
            <a:off x="142844" y="928670"/>
            <a:ext cx="3527425" cy="2403475"/>
          </a:xfrm>
          <a:prstGeom prst="rect">
            <a:avLst/>
          </a:prstGeom>
          <a:noFill/>
        </p:spPr>
      </p:pic>
      <p:sp>
        <p:nvSpPr>
          <p:cNvPr id="13" name="Rectangle 12"/>
          <p:cNvSpPr/>
          <p:nvPr/>
        </p:nvSpPr>
        <p:spPr>
          <a:xfrm>
            <a:off x="4214810" y="4827828"/>
            <a:ext cx="4786346" cy="1708160"/>
          </a:xfrm>
          <a:prstGeom prst="rect">
            <a:avLst/>
          </a:prstGeom>
        </p:spPr>
        <p:txBody>
          <a:bodyPr wrap="square">
            <a:spAutoFit/>
          </a:bodyPr>
          <a:lstStyle/>
          <a:p>
            <a:pPr>
              <a:spcBef>
                <a:spcPct val="50000"/>
              </a:spcBef>
            </a:pPr>
            <a:r>
              <a:rPr lang="ru-RU" sz="1400" b="1" dirty="0" smtClean="0">
                <a:solidFill>
                  <a:srgbClr val="C00000"/>
                </a:solidFill>
                <a:latin typeface="Times New Roman" pitchFamily="18" charset="0"/>
                <a:cs typeface="Times New Roman" pitchFamily="18" charset="0"/>
              </a:rPr>
              <a:t>Режимы измерений:</a:t>
            </a:r>
          </a:p>
          <a:p>
            <a:pPr>
              <a:spcBef>
                <a:spcPct val="50000"/>
              </a:spcBef>
            </a:pPr>
            <a:r>
              <a:rPr lang="ru-RU" sz="1400" b="1" dirty="0" smtClean="0">
                <a:latin typeface="Times New Roman" pitchFamily="18" charset="0"/>
                <a:cs typeface="Times New Roman" pitchFamily="18" charset="0"/>
              </a:rPr>
              <a:t>Контактный динамический режим</a:t>
            </a:r>
            <a:r>
              <a:rPr lang="ru-RU" sz="1400" dirty="0" smtClean="0">
                <a:latin typeface="Times New Roman" pitchFamily="18" charset="0"/>
                <a:cs typeface="Times New Roman" pitchFamily="18" charset="0"/>
              </a:rPr>
              <a:t> (рельеф поверхности / карта распределения модуля упругости). </a:t>
            </a:r>
          </a:p>
          <a:p>
            <a:pPr>
              <a:spcBef>
                <a:spcPct val="50000"/>
              </a:spcBef>
            </a:pPr>
            <a:r>
              <a:rPr lang="ru-RU" sz="1400" b="1" dirty="0" smtClean="0">
                <a:latin typeface="Times New Roman" pitchFamily="18" charset="0"/>
                <a:cs typeface="Times New Roman" pitchFamily="18" charset="0"/>
              </a:rPr>
              <a:t>Индентирование /склерометрия</a:t>
            </a:r>
            <a:r>
              <a:rPr lang="ru-RU" sz="1400" dirty="0" smtClean="0">
                <a:latin typeface="Times New Roman" pitchFamily="18" charset="0"/>
                <a:cs typeface="Times New Roman" pitchFamily="18" charset="0"/>
              </a:rPr>
              <a:t> (с макс. нагрузкой до 10 гр.);</a:t>
            </a:r>
          </a:p>
          <a:p>
            <a:pPr>
              <a:spcBef>
                <a:spcPct val="50000"/>
              </a:spcBef>
            </a:pPr>
            <a:r>
              <a:rPr lang="ru-RU" sz="1400" b="1" dirty="0" smtClean="0">
                <a:latin typeface="Times New Roman" pitchFamily="18" charset="0"/>
                <a:cs typeface="Times New Roman" pitchFamily="18" charset="0"/>
              </a:rPr>
              <a:t>Динамическое наноиндентирование</a:t>
            </a:r>
            <a:r>
              <a:rPr lang="ru-RU" sz="140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2428860" y="214290"/>
            <a:ext cx="4924425" cy="396875"/>
          </a:xfrm>
          <a:prstGeom prst="rect">
            <a:avLst/>
          </a:prstGeom>
          <a:noFill/>
          <a:ln w="9525">
            <a:noFill/>
            <a:miter lim="800000"/>
            <a:headEnd/>
            <a:tailEnd/>
          </a:ln>
          <a:effectLst/>
        </p:spPr>
        <p:txBody>
          <a:bodyPr>
            <a:spAutoFit/>
          </a:bodyPr>
          <a:lstStyle/>
          <a:p>
            <a:pPr>
              <a:spcBef>
                <a:spcPct val="0"/>
              </a:spcBef>
            </a:pPr>
            <a:r>
              <a:rPr lang="ru-RU" sz="2000" b="1" dirty="0">
                <a:solidFill>
                  <a:srgbClr val="C00000"/>
                </a:solidFill>
                <a:latin typeface="Times New Roman" pitchFamily="18" charset="0"/>
                <a:cs typeface="Times New Roman" pitchFamily="18" charset="0"/>
              </a:rPr>
              <a:t>КАНТИЛЕВЕР и НАКОНЕЧНИК</a:t>
            </a:r>
          </a:p>
        </p:txBody>
      </p:sp>
      <p:sp>
        <p:nvSpPr>
          <p:cNvPr id="121859" name="Text Box 3"/>
          <p:cNvSpPr txBox="1">
            <a:spLocks noChangeArrowheads="1"/>
          </p:cNvSpPr>
          <p:nvPr/>
        </p:nvSpPr>
        <p:spPr bwMode="auto">
          <a:xfrm>
            <a:off x="3357554" y="785794"/>
            <a:ext cx="5562600" cy="3400010"/>
          </a:xfrm>
          <a:prstGeom prst="rect">
            <a:avLst/>
          </a:prstGeom>
          <a:noFill/>
          <a:ln w="9525">
            <a:noFill/>
            <a:miter lim="800000"/>
            <a:headEnd/>
            <a:tailEnd/>
          </a:ln>
          <a:effectLst/>
        </p:spPr>
        <p:txBody>
          <a:bodyPr lIns="89978" tIns="46788" rIns="89978" bIns="46788">
            <a:spAutoFit/>
          </a:bodyPr>
          <a:lstStyle/>
          <a:p>
            <a:pPr marL="247650" indent="-247650" defTabSz="193675" eaLnBrk="0" hangingPunct="0">
              <a:spcBef>
                <a:spcPct val="0"/>
              </a:spcBef>
              <a:buFont typeface="Wingdings" pitchFamily="2" charset="2"/>
              <a:buChar char="ü"/>
            </a:pPr>
            <a:r>
              <a:rPr lang="ru-RU" dirty="0">
                <a:latin typeface="Times New Roman" pitchFamily="18" charset="0"/>
                <a:cs typeface="Times New Roman" pitchFamily="18" charset="0"/>
              </a:rPr>
              <a:t>Биморфный пьезокерамический резонансный датчик.</a:t>
            </a:r>
            <a:endParaRPr lang="en-US" dirty="0">
              <a:latin typeface="Times New Roman" pitchFamily="18" charset="0"/>
              <a:cs typeface="Times New Roman" pitchFamily="18" charset="0"/>
            </a:endParaRPr>
          </a:p>
          <a:p>
            <a:pPr marL="247650" indent="-247650" defTabSz="193675" eaLnBrk="0" hangingPunct="0">
              <a:spcBef>
                <a:spcPct val="20000"/>
              </a:spcBef>
              <a:buFont typeface="Wingdings" pitchFamily="2" charset="2"/>
              <a:buChar char="ü"/>
            </a:pPr>
            <a:r>
              <a:rPr lang="ru-RU" dirty="0">
                <a:latin typeface="Times New Roman" pitchFamily="18" charset="0"/>
                <a:cs typeface="Times New Roman" pitchFamily="18" charset="0"/>
              </a:rPr>
              <a:t>Изгибная жесткость: </a:t>
            </a:r>
            <a:r>
              <a:rPr lang="en-US" b="1" i="1" dirty="0" err="1">
                <a:latin typeface="Times New Roman" pitchFamily="18" charset="0"/>
                <a:cs typeface="Times New Roman" pitchFamily="18" charset="0"/>
              </a:rPr>
              <a:t>k</a:t>
            </a:r>
            <a:r>
              <a:rPr lang="en-US" b="1" i="1" baseline="-12000" dirty="0" err="1">
                <a:latin typeface="Times New Roman" pitchFamily="18" charset="0"/>
                <a:cs typeface="Times New Roman" pitchFamily="18" charset="0"/>
              </a:rPr>
              <a:t>c</a:t>
            </a:r>
            <a:r>
              <a:rPr lang="en-US" b="1" dirty="0">
                <a:latin typeface="Times New Roman" pitchFamily="18" charset="0"/>
                <a:cs typeface="Times New Roman" pitchFamily="18" charset="0"/>
              </a:rPr>
              <a:t> ~ </a:t>
            </a:r>
            <a:r>
              <a:rPr lang="en-US" b="1" i="1" u="sng" dirty="0">
                <a:latin typeface="Times New Roman" pitchFamily="18" charset="0"/>
                <a:cs typeface="Times New Roman" pitchFamily="18" charset="0"/>
              </a:rPr>
              <a:t>10</a:t>
            </a:r>
            <a:r>
              <a:rPr lang="en-US" b="1" i="1" u="sng" baseline="30000" dirty="0">
                <a:latin typeface="Times New Roman" pitchFamily="18" charset="0"/>
                <a:cs typeface="Times New Roman" pitchFamily="18" charset="0"/>
              </a:rPr>
              <a:t>4</a:t>
            </a:r>
            <a:r>
              <a:rPr lang="en-US" b="1" i="1" u="sng" dirty="0">
                <a:latin typeface="Times New Roman" pitchFamily="18" charset="0"/>
                <a:cs typeface="Times New Roman" pitchFamily="18" charset="0"/>
              </a:rPr>
              <a:t>-10</a:t>
            </a:r>
            <a:r>
              <a:rPr lang="en-US" b="1" i="1" u="sng" baseline="30000" dirty="0">
                <a:latin typeface="Times New Roman" pitchFamily="18" charset="0"/>
                <a:cs typeface="Times New Roman" pitchFamily="18" charset="0"/>
              </a:rPr>
              <a:t>5</a:t>
            </a:r>
            <a:r>
              <a:rPr lang="en-US" b="1" i="1" u="sng" dirty="0">
                <a:latin typeface="Times New Roman" pitchFamily="18" charset="0"/>
                <a:cs typeface="Times New Roman" pitchFamily="18" charset="0"/>
              </a:rPr>
              <a:t> </a:t>
            </a:r>
            <a:r>
              <a:rPr lang="ru-RU" b="1" i="1" u="sng" dirty="0">
                <a:latin typeface="Times New Roman" pitchFamily="18" charset="0"/>
                <a:cs typeface="Times New Roman" pitchFamily="18" charset="0"/>
              </a:rPr>
              <a:t>Н</a:t>
            </a:r>
            <a:r>
              <a:rPr lang="en-US" b="1" i="1" u="sng" dirty="0">
                <a:latin typeface="Times New Roman" pitchFamily="18" charset="0"/>
                <a:cs typeface="Times New Roman" pitchFamily="18" charset="0"/>
              </a:rPr>
              <a:t>/</a:t>
            </a:r>
            <a:r>
              <a:rPr lang="ru-RU" b="1" i="1" u="sng" dirty="0">
                <a:latin typeface="Times New Roman" pitchFamily="18" charset="0"/>
                <a:cs typeface="Times New Roman" pitchFamily="18" charset="0"/>
              </a:rPr>
              <a:t>м</a:t>
            </a:r>
            <a:endParaRPr lang="en-US" i="1" u="sng" dirty="0">
              <a:latin typeface="Times New Roman" pitchFamily="18" charset="0"/>
              <a:cs typeface="Times New Roman" pitchFamily="18" charset="0"/>
            </a:endParaRPr>
          </a:p>
          <a:p>
            <a:pPr marL="247650" indent="-247650" defTabSz="193675" eaLnBrk="0" hangingPunct="0">
              <a:spcBef>
                <a:spcPct val="20000"/>
              </a:spcBef>
              <a:buFont typeface="Wingdings" pitchFamily="2" charset="2"/>
              <a:buChar char="ü"/>
            </a:pPr>
            <a:r>
              <a:rPr lang="ru-RU" dirty="0">
                <a:latin typeface="Times New Roman" pitchFamily="18" charset="0"/>
                <a:cs typeface="Times New Roman" pitchFamily="18" charset="0"/>
              </a:rPr>
              <a:t>Резонансная частота:</a:t>
            </a: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f</a:t>
            </a:r>
            <a:r>
              <a:rPr lang="en-US" b="1" baseline="-12000" dirty="0">
                <a:latin typeface="Times New Roman" pitchFamily="18" charset="0"/>
                <a:cs typeface="Times New Roman" pitchFamily="18" charset="0"/>
              </a:rPr>
              <a:t>0</a:t>
            </a:r>
            <a:r>
              <a:rPr lang="en-US" b="1" dirty="0">
                <a:latin typeface="Times New Roman" pitchFamily="18" charset="0"/>
                <a:cs typeface="Times New Roman" pitchFamily="18" charset="0"/>
              </a:rPr>
              <a:t> ~ </a:t>
            </a:r>
            <a:r>
              <a:rPr lang="en-US" b="1" i="1" u="sng" dirty="0">
                <a:latin typeface="Times New Roman" pitchFamily="18" charset="0"/>
                <a:cs typeface="Times New Roman" pitchFamily="18" charset="0"/>
              </a:rPr>
              <a:t>10 </a:t>
            </a:r>
            <a:r>
              <a:rPr lang="ru-RU" b="1" i="1" u="sng" dirty="0">
                <a:latin typeface="Times New Roman" pitchFamily="18" charset="0"/>
                <a:cs typeface="Times New Roman" pitchFamily="18" charset="0"/>
              </a:rPr>
              <a:t>кГц</a:t>
            </a:r>
            <a:endParaRPr lang="en-US" b="1" i="1" u="sng" dirty="0">
              <a:latin typeface="Times New Roman" pitchFamily="18" charset="0"/>
              <a:cs typeface="Times New Roman" pitchFamily="18" charset="0"/>
            </a:endParaRPr>
          </a:p>
          <a:p>
            <a:pPr marL="247650" indent="-247650" defTabSz="193675" eaLnBrk="0" hangingPunct="0">
              <a:spcBef>
                <a:spcPct val="20000"/>
              </a:spcBef>
              <a:buFont typeface="Wingdings" pitchFamily="2" charset="2"/>
              <a:buChar char="ü"/>
            </a:pPr>
            <a:r>
              <a:rPr lang="ru-RU" dirty="0">
                <a:latin typeface="Times New Roman" pitchFamily="18" charset="0"/>
                <a:cs typeface="Times New Roman" pitchFamily="18" charset="0"/>
              </a:rPr>
              <a:t>Максимальная нагрузка:</a:t>
            </a: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P</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 </a:t>
            </a:r>
            <a:r>
              <a:rPr lang="en-US" b="1" i="1" u="sng" dirty="0">
                <a:latin typeface="Times New Roman" pitchFamily="18" charset="0"/>
                <a:cs typeface="Times New Roman" pitchFamily="18" charset="0"/>
              </a:rPr>
              <a:t>20 </a:t>
            </a:r>
            <a:r>
              <a:rPr lang="ru-RU" b="1" i="1" u="sng" dirty="0">
                <a:latin typeface="Times New Roman" pitchFamily="18" charset="0"/>
                <a:cs typeface="Times New Roman" pitchFamily="18" charset="0"/>
              </a:rPr>
              <a:t>г</a:t>
            </a:r>
            <a:r>
              <a:rPr lang="en-US" b="1" i="1" dirty="0">
                <a:latin typeface="Times New Roman" pitchFamily="18" charset="0"/>
                <a:cs typeface="Times New Roman" pitchFamily="18" charset="0"/>
              </a:rPr>
              <a:t>.</a:t>
            </a:r>
          </a:p>
          <a:p>
            <a:pPr marL="247650" indent="-247650" defTabSz="193675" eaLnBrk="0" hangingPunct="0">
              <a:buFont typeface="Wingdings" pitchFamily="2" charset="2"/>
              <a:buChar char="ü"/>
            </a:pPr>
            <a:r>
              <a:rPr lang="ru-RU" dirty="0">
                <a:latin typeface="Times New Roman" pitchFamily="18" charset="0"/>
                <a:cs typeface="Times New Roman" pitchFamily="18" charset="0"/>
              </a:rPr>
              <a:t>Поле сканирования</a:t>
            </a:r>
            <a:r>
              <a:rPr lang="en-US" dirty="0">
                <a:latin typeface="Times New Roman" pitchFamily="18" charset="0"/>
                <a:cs typeface="Times New Roman" pitchFamily="18" charset="0"/>
              </a:rPr>
              <a:t>:</a:t>
            </a:r>
          </a:p>
          <a:p>
            <a:pPr lvl="1" defTabSz="193675" eaLnBrk="0" hangingPunct="0">
              <a:spcBef>
                <a:spcPct val="0"/>
              </a:spcBef>
              <a:buFont typeface="Wingdings" pitchFamily="2" charset="2"/>
              <a:buChar char="q"/>
            </a:pPr>
            <a:r>
              <a:rPr lang="en-US" dirty="0">
                <a:latin typeface="Times New Roman" pitchFamily="18" charset="0"/>
                <a:cs typeface="Times New Roman" pitchFamily="18" charset="0"/>
              </a:rPr>
              <a:t> XY - </a:t>
            </a:r>
            <a:r>
              <a:rPr lang="ru-RU" dirty="0">
                <a:latin typeface="Times New Roman" pitchFamily="18" charset="0"/>
                <a:cs typeface="Times New Roman" pitchFamily="18" charset="0"/>
              </a:rPr>
              <a:t>до</a:t>
            </a:r>
            <a:r>
              <a:rPr lang="en-US" dirty="0">
                <a:latin typeface="Times New Roman" pitchFamily="18" charset="0"/>
                <a:cs typeface="Times New Roman" pitchFamily="18" charset="0"/>
              </a:rPr>
              <a:t> </a:t>
            </a:r>
            <a:r>
              <a:rPr lang="en-US" b="1" i="1" u="sng" dirty="0">
                <a:latin typeface="Times New Roman" pitchFamily="18" charset="0"/>
                <a:cs typeface="Times New Roman" pitchFamily="18" charset="0"/>
              </a:rPr>
              <a:t>1</a:t>
            </a:r>
            <a:r>
              <a:rPr lang="ru-RU" b="1" i="1" u="sng" dirty="0">
                <a:latin typeface="Times New Roman" pitchFamily="18" charset="0"/>
                <a:cs typeface="Times New Roman" pitchFamily="18" charset="0"/>
              </a:rPr>
              <a:t>2</a:t>
            </a:r>
            <a:r>
              <a:rPr lang="en-US" b="1" i="1" u="sng" dirty="0">
                <a:latin typeface="Times New Roman" pitchFamily="18" charset="0"/>
                <a:cs typeface="Times New Roman" pitchFamily="18" charset="0"/>
              </a:rPr>
              <a:t>0 </a:t>
            </a:r>
            <a:r>
              <a:rPr lang="ru-RU" b="1" i="1" u="sng" dirty="0">
                <a:latin typeface="Times New Roman" pitchFamily="18" charset="0"/>
                <a:cs typeface="Times New Roman" pitchFamily="18" charset="0"/>
              </a:rPr>
              <a:t>мкм</a:t>
            </a:r>
            <a:r>
              <a:rPr lang="en-US" b="1" dirty="0">
                <a:effectLst>
                  <a:outerShdw blurRad="38100" dist="38100" dir="2700000" algn="tl">
                    <a:srgbClr val="FFFFFF"/>
                  </a:outerShdw>
                </a:effectLst>
                <a:latin typeface="Times New Roman" pitchFamily="18" charset="0"/>
                <a:cs typeface="Times New Roman" pitchFamily="18" charset="0"/>
              </a:rPr>
              <a:t> </a:t>
            </a:r>
          </a:p>
          <a:p>
            <a:pPr lvl="1" defTabSz="193675" eaLnBrk="0" hangingPunct="0">
              <a:spcBef>
                <a:spcPct val="0"/>
              </a:spcBef>
              <a:buFont typeface="Wingdings" pitchFamily="2" charset="2"/>
              <a:buChar char="q"/>
            </a:pPr>
            <a:r>
              <a:rPr lang="en-US" dirty="0">
                <a:effectLst>
                  <a:outerShdw blurRad="38100" dist="38100" dir="2700000" algn="tl">
                    <a:srgbClr val="FFFFFF"/>
                  </a:outerShdw>
                </a:effectLst>
                <a:latin typeface="Times New Roman" pitchFamily="18" charset="0"/>
                <a:cs typeface="Times New Roman" pitchFamily="18" charset="0"/>
              </a:rPr>
              <a:t> Z – </a:t>
            </a:r>
            <a:r>
              <a:rPr lang="ru-RU" dirty="0">
                <a:effectLst>
                  <a:outerShdw blurRad="38100" dist="38100" dir="2700000" algn="tl">
                    <a:srgbClr val="FFFFFF"/>
                  </a:outerShdw>
                </a:effectLst>
                <a:latin typeface="Times New Roman" pitchFamily="18" charset="0"/>
                <a:cs typeface="Times New Roman" pitchFamily="18" charset="0"/>
              </a:rPr>
              <a:t>до</a:t>
            </a:r>
            <a:r>
              <a:rPr lang="en-US" dirty="0">
                <a:effectLst>
                  <a:outerShdw blurRad="38100" dist="38100" dir="2700000" algn="tl">
                    <a:srgbClr val="FFFFFF"/>
                  </a:outerShdw>
                </a:effectLst>
                <a:latin typeface="Times New Roman" pitchFamily="18" charset="0"/>
                <a:cs typeface="Times New Roman" pitchFamily="18" charset="0"/>
              </a:rPr>
              <a:t> </a:t>
            </a:r>
            <a:r>
              <a:rPr lang="en-US" b="1" i="1" u="sng" dirty="0">
                <a:latin typeface="Times New Roman" pitchFamily="18" charset="0"/>
                <a:cs typeface="Times New Roman" pitchFamily="18" charset="0"/>
              </a:rPr>
              <a:t>15 </a:t>
            </a:r>
            <a:r>
              <a:rPr lang="ru-RU" b="1" i="1" u="sng" dirty="0">
                <a:latin typeface="Times New Roman" pitchFamily="18" charset="0"/>
                <a:cs typeface="Times New Roman" pitchFamily="18" charset="0"/>
              </a:rPr>
              <a:t>мкм</a:t>
            </a:r>
            <a:r>
              <a:rPr lang="en-US" b="1" dirty="0">
                <a:effectLst>
                  <a:outerShdw blurRad="38100" dist="38100" dir="2700000" algn="tl">
                    <a:srgbClr val="FFFFFF"/>
                  </a:outerShdw>
                </a:effectLst>
                <a:latin typeface="Times New Roman" pitchFamily="18" charset="0"/>
                <a:cs typeface="Times New Roman" pitchFamily="18" charset="0"/>
              </a:rPr>
              <a:t> </a:t>
            </a:r>
            <a:endParaRPr lang="ru-RU" b="1" dirty="0" smtClean="0">
              <a:effectLst>
                <a:outerShdw blurRad="38100" dist="38100" dir="2700000" algn="tl">
                  <a:srgbClr val="FFFFFF"/>
                </a:outerShdw>
              </a:effectLst>
              <a:latin typeface="Times New Roman" pitchFamily="18" charset="0"/>
              <a:cs typeface="Times New Roman" pitchFamily="18" charset="0"/>
            </a:endParaRPr>
          </a:p>
          <a:p>
            <a:pPr lvl="1" defTabSz="193675" eaLnBrk="0" hangingPunct="0">
              <a:spcBef>
                <a:spcPct val="0"/>
              </a:spcBef>
              <a:buFont typeface="Wingdings" pitchFamily="2" charset="2"/>
              <a:buChar char="q"/>
            </a:pPr>
            <a:r>
              <a:rPr lang="ru-RU" dirty="0" smtClean="0">
                <a:latin typeface="Times New Roman" pitchFamily="18" charset="0"/>
                <a:cs typeface="Times New Roman" pitchFamily="18" charset="0"/>
              </a:rPr>
              <a:t>Разрешение по </a:t>
            </a:r>
            <a:r>
              <a:rPr lang="en-US" dirty="0" smtClean="0">
                <a:latin typeface="Times New Roman" pitchFamily="18" charset="0"/>
                <a:cs typeface="Times New Roman" pitchFamily="18" charset="0"/>
              </a:rPr>
              <a:t>XY</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0.15 нм</a:t>
            </a:r>
            <a:r>
              <a:rPr lang="ru-RU" dirty="0" smtClean="0">
                <a:latin typeface="Times New Roman" pitchFamily="18" charset="0"/>
                <a:cs typeface="Times New Roman" pitchFamily="18" charset="0"/>
              </a:rPr>
              <a:t> ; </a:t>
            </a:r>
          </a:p>
          <a:p>
            <a:pPr lvl="1" defTabSz="193675" eaLnBrk="0" hangingPunct="0">
              <a:spcBef>
                <a:spcPct val="0"/>
              </a:spcBef>
              <a:buFont typeface="Wingdings" pitchFamily="2" charset="2"/>
              <a:buChar char="q"/>
            </a:pPr>
            <a:r>
              <a:rPr lang="ru-RU" dirty="0" smtClean="0">
                <a:latin typeface="Times New Roman" pitchFamily="18" charset="0"/>
                <a:cs typeface="Times New Roman" pitchFamily="18" charset="0"/>
              </a:rPr>
              <a:t>Разрешение по  </a:t>
            </a:r>
            <a:r>
              <a:rPr lang="en-US" dirty="0" smtClean="0">
                <a:latin typeface="Times New Roman" pitchFamily="18" charset="0"/>
                <a:cs typeface="Times New Roman" pitchFamily="18" charset="0"/>
              </a:rPr>
              <a:t>Z</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0.07 нм</a:t>
            </a:r>
            <a:endParaRPr lang="ru-RU" dirty="0" smtClean="0">
              <a:latin typeface="Times New Roman" pitchFamily="18" charset="0"/>
              <a:cs typeface="Times New Roman" pitchFamily="18" charset="0"/>
            </a:endParaRPr>
          </a:p>
          <a:p>
            <a:pPr lvl="1" defTabSz="193675" eaLnBrk="0" hangingPunct="0">
              <a:spcBef>
                <a:spcPct val="0"/>
              </a:spcBef>
              <a:buFont typeface="Wingdings" pitchFamily="2" charset="2"/>
              <a:buChar char="q"/>
            </a:pPr>
            <a:endParaRPr lang="en-US" sz="2400" b="1" dirty="0">
              <a:effectLst>
                <a:outerShdw blurRad="38100" dist="38100" dir="2700000" algn="tl">
                  <a:srgbClr val="FFFFFF"/>
                </a:outerShdw>
              </a:effectLst>
              <a:latin typeface="Times New Roman" pitchFamily="18" charset="0"/>
            </a:endParaRPr>
          </a:p>
        </p:txBody>
      </p:sp>
      <p:sp>
        <p:nvSpPr>
          <p:cNvPr id="121860" name="Text Box 4"/>
          <p:cNvSpPr txBox="1">
            <a:spLocks noChangeArrowheads="1"/>
          </p:cNvSpPr>
          <p:nvPr/>
        </p:nvSpPr>
        <p:spPr bwMode="auto">
          <a:xfrm>
            <a:off x="4500562" y="4835525"/>
            <a:ext cx="4643438" cy="1350218"/>
          </a:xfrm>
          <a:prstGeom prst="rect">
            <a:avLst/>
          </a:prstGeom>
          <a:noFill/>
          <a:ln w="9525">
            <a:noFill/>
            <a:miter lim="800000"/>
            <a:headEnd/>
            <a:tailEnd/>
          </a:ln>
          <a:effectLst/>
        </p:spPr>
        <p:txBody>
          <a:bodyPr wrap="square" lIns="89978" tIns="46788" rIns="89978" bIns="46788">
            <a:spAutoFit/>
          </a:bodyPr>
          <a:lstStyle/>
          <a:p>
            <a:pPr marL="247650" indent="-247650" defTabSz="193675" eaLnBrk="0" hangingPunct="0">
              <a:spcBef>
                <a:spcPct val="35000"/>
              </a:spcBef>
              <a:spcAft>
                <a:spcPct val="20000"/>
              </a:spcAft>
              <a:buFont typeface="Wingdings" pitchFamily="2" charset="2"/>
              <a:buChar char="ü"/>
            </a:pPr>
            <a:r>
              <a:rPr lang="ru-RU" sz="1600" dirty="0">
                <a:latin typeface="Times New Roman" pitchFamily="18" charset="0"/>
                <a:cs typeface="Times New Roman" pitchFamily="18" charset="0"/>
              </a:rPr>
              <a:t>Наконечники из синтетического алмаза;</a:t>
            </a:r>
            <a:endParaRPr lang="en-US" sz="1600" dirty="0">
              <a:latin typeface="Times New Roman" pitchFamily="18" charset="0"/>
              <a:cs typeface="Times New Roman" pitchFamily="18" charset="0"/>
            </a:endParaRPr>
          </a:p>
          <a:p>
            <a:pPr marL="247650" indent="-247650" defTabSz="193675" eaLnBrk="0" hangingPunct="0">
              <a:spcBef>
                <a:spcPct val="35000"/>
              </a:spcBef>
              <a:spcAft>
                <a:spcPct val="20000"/>
              </a:spcAft>
              <a:buFont typeface="Wingdings" pitchFamily="2" charset="2"/>
              <a:buChar char="ü"/>
            </a:pPr>
            <a:r>
              <a:rPr lang="ru-RU" sz="1600" dirty="0">
                <a:latin typeface="Times New Roman" pitchFamily="18" charset="0"/>
                <a:cs typeface="Times New Roman" pitchFamily="18" charset="0"/>
              </a:rPr>
              <a:t>Наконечники из полупроводникового алмаза (допированного бором);</a:t>
            </a:r>
            <a:r>
              <a:rPr lang="en-US" sz="1600" dirty="0">
                <a:latin typeface="Times New Roman" pitchFamily="18" charset="0"/>
                <a:cs typeface="Times New Roman" pitchFamily="18" charset="0"/>
              </a:rPr>
              <a:t> </a:t>
            </a:r>
          </a:p>
          <a:p>
            <a:pPr marL="247650" indent="-247650" defTabSz="193675" eaLnBrk="0" hangingPunct="0">
              <a:spcBef>
                <a:spcPct val="35000"/>
              </a:spcBef>
              <a:spcAft>
                <a:spcPct val="20000"/>
              </a:spcAft>
              <a:buFont typeface="Wingdings" pitchFamily="2" charset="2"/>
              <a:buChar char="ü"/>
            </a:pPr>
            <a:r>
              <a:rPr lang="ru-RU" sz="1600" dirty="0">
                <a:latin typeface="Times New Roman" pitchFamily="18" charset="0"/>
                <a:cs typeface="Times New Roman" pitchFamily="18" charset="0"/>
              </a:rPr>
              <a:t>Эффективный радиус закругления: </a:t>
            </a:r>
            <a:r>
              <a:rPr lang="en-US" sz="1600" b="1" i="1" u="sng" dirty="0">
                <a:latin typeface="Times New Roman" pitchFamily="18" charset="0"/>
                <a:cs typeface="Times New Roman" pitchFamily="18" charset="0"/>
              </a:rPr>
              <a:t>50 </a:t>
            </a:r>
            <a:r>
              <a:rPr lang="ru-RU" sz="1600" b="1" i="1" u="sng" dirty="0">
                <a:latin typeface="Times New Roman" pitchFamily="18" charset="0"/>
                <a:cs typeface="Times New Roman" pitchFamily="18" charset="0"/>
              </a:rPr>
              <a:t>нм</a:t>
            </a:r>
            <a:endParaRPr lang="ru-RU" sz="1600" dirty="0">
              <a:latin typeface="Times New Roman" pitchFamily="18" charset="0"/>
              <a:cs typeface="Times New Roman" pitchFamily="18" charset="0"/>
            </a:endParaRPr>
          </a:p>
        </p:txBody>
      </p:sp>
      <p:pic>
        <p:nvPicPr>
          <p:cNvPr id="121862" name="Picture 6" descr="Prb-pic-01-3_2"/>
          <p:cNvPicPr>
            <a:picLocks noChangeAspect="1" noChangeArrowheads="1"/>
          </p:cNvPicPr>
          <p:nvPr/>
        </p:nvPicPr>
        <p:blipFill>
          <a:blip r:embed="rId3"/>
          <a:srcRect t="9595"/>
          <a:stretch>
            <a:fillRect/>
          </a:stretch>
        </p:blipFill>
        <p:spPr bwMode="auto">
          <a:xfrm>
            <a:off x="250825" y="714356"/>
            <a:ext cx="3097213" cy="2228850"/>
          </a:xfrm>
          <a:prstGeom prst="rect">
            <a:avLst/>
          </a:prstGeom>
          <a:noFill/>
        </p:spPr>
      </p:pic>
      <p:pic>
        <p:nvPicPr>
          <p:cNvPr id="121863" name="Picture 7"/>
          <p:cNvPicPr>
            <a:picLocks noChangeAspect="1" noChangeArrowheads="1"/>
          </p:cNvPicPr>
          <p:nvPr/>
        </p:nvPicPr>
        <p:blipFill>
          <a:blip r:embed="rId4"/>
          <a:srcRect/>
          <a:stretch>
            <a:fillRect/>
          </a:stretch>
        </p:blipFill>
        <p:spPr bwMode="auto">
          <a:xfrm>
            <a:off x="1258888" y="2154218"/>
            <a:ext cx="1944687" cy="1820863"/>
          </a:xfrm>
          <a:prstGeom prst="rect">
            <a:avLst/>
          </a:prstGeom>
          <a:noFill/>
        </p:spPr>
      </p:pic>
      <p:sp>
        <p:nvSpPr>
          <p:cNvPr id="121864" name="AutoShape 8"/>
          <p:cNvSpPr>
            <a:spLocks noChangeArrowheads="1"/>
          </p:cNvSpPr>
          <p:nvPr/>
        </p:nvSpPr>
        <p:spPr bwMode="auto">
          <a:xfrm rot="9748737">
            <a:off x="323850" y="1484313"/>
            <a:ext cx="504825" cy="2016125"/>
          </a:xfrm>
          <a:prstGeom prst="curvedLeftArrow">
            <a:avLst>
              <a:gd name="adj1" fmla="val 21633"/>
              <a:gd name="adj2" fmla="val 37053"/>
              <a:gd name="adj3" fmla="val 6481"/>
            </a:avLst>
          </a:prstGeom>
          <a:solidFill>
            <a:srgbClr val="3399FF"/>
          </a:solidFill>
          <a:ln w="9525">
            <a:solidFill>
              <a:schemeClr val="hlink"/>
            </a:solidFill>
            <a:miter lim="800000"/>
            <a:headEnd/>
            <a:tailEnd/>
          </a:ln>
          <a:effectLst/>
        </p:spPr>
        <p:txBody>
          <a:bodyPr rot="10800000" wrap="none" anchor="ctr"/>
          <a:lstStyle/>
          <a:p>
            <a:pPr algn="ctr">
              <a:spcBef>
                <a:spcPct val="0"/>
              </a:spcBef>
            </a:pPr>
            <a:endParaRPr lang="ru-RU" sz="2400">
              <a:solidFill>
                <a:schemeClr val="hlink"/>
              </a:solidFill>
              <a:latin typeface="Times New Roman" pitchFamily="18" charset="0"/>
            </a:endParaRPr>
          </a:p>
        </p:txBody>
      </p:sp>
      <p:pic>
        <p:nvPicPr>
          <p:cNvPr id="121865" name="Picture 9" descr="2-"/>
          <p:cNvPicPr>
            <a:picLocks noChangeAspect="1" noChangeArrowheads="1"/>
          </p:cNvPicPr>
          <p:nvPr/>
        </p:nvPicPr>
        <p:blipFill>
          <a:blip r:embed="rId5"/>
          <a:srcRect/>
          <a:stretch>
            <a:fillRect/>
          </a:stretch>
        </p:blipFill>
        <p:spPr bwMode="auto">
          <a:xfrm>
            <a:off x="1357291" y="4093515"/>
            <a:ext cx="3000395" cy="2764509"/>
          </a:xfrm>
          <a:prstGeom prst="rect">
            <a:avLst/>
          </a:prstGeom>
          <a:noFill/>
        </p:spPr>
      </p:pic>
      <p:sp>
        <p:nvSpPr>
          <p:cNvPr id="121866" name="Text Box 10"/>
          <p:cNvSpPr txBox="1">
            <a:spLocks noChangeArrowheads="1"/>
          </p:cNvSpPr>
          <p:nvPr/>
        </p:nvSpPr>
        <p:spPr bwMode="auto">
          <a:xfrm>
            <a:off x="107950" y="3644900"/>
            <a:ext cx="966788" cy="314325"/>
          </a:xfrm>
          <a:prstGeom prst="rect">
            <a:avLst/>
          </a:prstGeom>
          <a:noFill/>
          <a:ln w="9525">
            <a:noFill/>
            <a:miter lim="800000"/>
            <a:headEnd/>
            <a:tailEnd/>
          </a:ln>
          <a:effectLst/>
        </p:spPr>
        <p:txBody>
          <a:bodyPr lIns="18000" tIns="10800" rIns="18000" bIns="10800">
            <a:spAutoFit/>
          </a:bodyPr>
          <a:lstStyle/>
          <a:p>
            <a:pPr algn="ctr">
              <a:lnSpc>
                <a:spcPct val="80000"/>
              </a:lnSpc>
              <a:spcBef>
                <a:spcPct val="0"/>
              </a:spcBef>
            </a:pPr>
            <a:r>
              <a:rPr lang="en-US" sz="1400" b="1" dirty="0">
                <a:latin typeface="Times New Roman" pitchFamily="18" charset="0"/>
                <a:cs typeface="Times New Roman" pitchFamily="18" charset="0"/>
              </a:rPr>
              <a:t>AFM</a:t>
            </a:r>
          </a:p>
          <a:p>
            <a:pPr algn="ctr">
              <a:lnSpc>
                <a:spcPct val="80000"/>
              </a:lnSpc>
              <a:spcBef>
                <a:spcPct val="0"/>
              </a:spcBef>
            </a:pPr>
            <a:r>
              <a:rPr lang="ru-RU" sz="1000" dirty="0">
                <a:latin typeface="Times New Roman" pitchFamily="18" charset="0"/>
                <a:cs typeface="Times New Roman" pitchFamily="18" charset="0"/>
              </a:rPr>
              <a:t>изображение</a:t>
            </a:r>
          </a:p>
        </p:txBody>
      </p:sp>
      <p:sp>
        <p:nvSpPr>
          <p:cNvPr id="121867" name="Text Box 11"/>
          <p:cNvSpPr txBox="1">
            <a:spLocks noChangeArrowheads="1"/>
          </p:cNvSpPr>
          <p:nvPr/>
        </p:nvSpPr>
        <p:spPr bwMode="auto">
          <a:xfrm>
            <a:off x="142844" y="5857892"/>
            <a:ext cx="936625" cy="883585"/>
          </a:xfrm>
          <a:prstGeom prst="rect">
            <a:avLst/>
          </a:prstGeom>
          <a:noFill/>
          <a:ln w="9525">
            <a:noFill/>
            <a:miter lim="800000"/>
            <a:headEnd/>
            <a:tailEnd/>
          </a:ln>
          <a:effectLst/>
        </p:spPr>
        <p:txBody>
          <a:bodyPr lIns="18000" tIns="10800" rIns="18000" bIns="10800">
            <a:spAutoFit/>
          </a:bodyPr>
          <a:lstStyle/>
          <a:p>
            <a:pPr algn="ctr">
              <a:lnSpc>
                <a:spcPct val="80000"/>
              </a:lnSpc>
              <a:spcBef>
                <a:spcPct val="0"/>
              </a:spcBef>
            </a:pPr>
            <a:r>
              <a:rPr lang="en-US" sz="1400" b="1" dirty="0" smtClean="0">
                <a:latin typeface="Times New Roman" pitchFamily="18" charset="0"/>
                <a:cs typeface="Times New Roman" pitchFamily="18" charset="0"/>
              </a:rPr>
              <a:t>FIB</a:t>
            </a:r>
            <a:endParaRPr lang="ru-RU" sz="1400" b="1" dirty="0" smtClean="0">
              <a:latin typeface="Times New Roman" pitchFamily="18" charset="0"/>
              <a:cs typeface="Times New Roman" pitchFamily="18" charset="0"/>
            </a:endParaRPr>
          </a:p>
          <a:p>
            <a:pPr algn="ctr">
              <a:lnSpc>
                <a:spcPct val="80000"/>
              </a:lnSpc>
              <a:spcBef>
                <a:spcPct val="0"/>
              </a:spcBef>
            </a:pPr>
            <a:r>
              <a:rPr lang="ru-RU" sz="1400"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Focused Ion Beam</a:t>
            </a:r>
            <a:r>
              <a:rPr lang="ru-RU" sz="1400" dirty="0" smtClean="0">
                <a:latin typeface="Times New Roman" pitchFamily="18" charset="0"/>
                <a:cs typeface="Times New Roman" pitchFamily="18" charset="0"/>
              </a:rPr>
              <a:t>)</a:t>
            </a:r>
          </a:p>
          <a:p>
            <a:pPr algn="ctr">
              <a:lnSpc>
                <a:spcPct val="80000"/>
              </a:lnSpc>
              <a:spcBef>
                <a:spcPct val="0"/>
              </a:spcBef>
            </a:pPr>
            <a:r>
              <a:rPr lang="ru-RU" sz="1400" dirty="0" smtClean="0">
                <a:latin typeface="Times New Roman" pitchFamily="18" charset="0"/>
                <a:cs typeface="Times New Roman" pitchFamily="18" charset="0"/>
              </a:rPr>
              <a:t>изображение</a:t>
            </a:r>
            <a:endParaRPr lang="ru-RU" sz="1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214282" y="357166"/>
            <a:ext cx="8380413" cy="396875"/>
          </a:xfrm>
          <a:prstGeom prst="rect">
            <a:avLst/>
          </a:prstGeom>
          <a:noFill/>
          <a:ln w="9525">
            <a:noFill/>
            <a:miter lim="800000"/>
            <a:headEnd/>
            <a:tailEnd/>
          </a:ln>
          <a:effectLst/>
        </p:spPr>
        <p:txBody>
          <a:bodyPr>
            <a:spAutoFit/>
          </a:bodyPr>
          <a:lstStyle/>
          <a:p>
            <a:pPr algn="ctr">
              <a:spcBef>
                <a:spcPct val="0"/>
              </a:spcBef>
            </a:pPr>
            <a:r>
              <a:rPr lang="ru-RU" sz="2000" b="1" dirty="0">
                <a:solidFill>
                  <a:schemeClr val="accent1"/>
                </a:solidFill>
                <a:latin typeface="Verdana" pitchFamily="34" charset="0"/>
              </a:rPr>
              <a:t>РЕЖИМЫ ИЗМЕРЕНИЙ</a:t>
            </a:r>
          </a:p>
        </p:txBody>
      </p:sp>
      <p:sp>
        <p:nvSpPr>
          <p:cNvPr id="123907" name="Rectangle 3"/>
          <p:cNvSpPr>
            <a:spLocks noChangeArrowheads="1"/>
          </p:cNvSpPr>
          <p:nvPr/>
        </p:nvSpPr>
        <p:spPr bwMode="auto">
          <a:xfrm>
            <a:off x="6443663" y="5949950"/>
            <a:ext cx="2232025" cy="586932"/>
          </a:xfrm>
          <a:prstGeom prst="rect">
            <a:avLst/>
          </a:prstGeom>
          <a:noFill/>
          <a:ln w="9525">
            <a:noFill/>
            <a:miter lim="800000"/>
            <a:headEnd/>
            <a:tailEnd/>
          </a:ln>
          <a:effectLst/>
        </p:spPr>
        <p:txBody>
          <a:bodyPr lIns="89978" tIns="46788" rIns="89978" bIns="46788">
            <a:spAutoFit/>
          </a:bodyPr>
          <a:lstStyle/>
          <a:p>
            <a:pPr algn="ctr" eaLnBrk="0" hangingPunct="0">
              <a:spcBef>
                <a:spcPct val="0"/>
              </a:spcBef>
              <a:buFont typeface="Wingdings" pitchFamily="2" charset="2"/>
              <a:buNone/>
            </a:pPr>
            <a:r>
              <a:rPr lang="ru-RU" sz="1600" b="1">
                <a:solidFill>
                  <a:srgbClr val="A50021"/>
                </a:solidFill>
                <a:latin typeface="Tahoma" pitchFamily="34" charset="0"/>
              </a:rPr>
              <a:t>Вольт-амперные характеристики</a:t>
            </a:r>
          </a:p>
        </p:txBody>
      </p:sp>
      <p:sp>
        <p:nvSpPr>
          <p:cNvPr id="123908" name="Rectangle 4"/>
          <p:cNvSpPr>
            <a:spLocks noChangeArrowheads="1"/>
          </p:cNvSpPr>
          <p:nvPr/>
        </p:nvSpPr>
        <p:spPr bwMode="auto">
          <a:xfrm>
            <a:off x="701675" y="3000375"/>
            <a:ext cx="990600" cy="336550"/>
          </a:xfrm>
          <a:prstGeom prst="rect">
            <a:avLst/>
          </a:prstGeom>
          <a:noFill/>
          <a:ln w="9525">
            <a:noFill/>
            <a:miter lim="800000"/>
            <a:headEnd/>
            <a:tailEnd/>
          </a:ln>
          <a:effectLst/>
        </p:spPr>
        <p:txBody>
          <a:bodyPr wrap="none">
            <a:spAutoFit/>
          </a:bodyPr>
          <a:lstStyle/>
          <a:p>
            <a:pPr>
              <a:spcBef>
                <a:spcPct val="0"/>
              </a:spcBef>
            </a:pPr>
            <a:r>
              <a:rPr lang="ru-RU" sz="1600" b="1" dirty="0">
                <a:solidFill>
                  <a:srgbClr val="A50021"/>
                </a:solidFill>
                <a:latin typeface="Tahoma" pitchFamily="34" charset="0"/>
              </a:rPr>
              <a:t>Рельеф</a:t>
            </a:r>
          </a:p>
        </p:txBody>
      </p:sp>
      <p:sp>
        <p:nvSpPr>
          <p:cNvPr id="123909" name="Rectangle 5"/>
          <p:cNvSpPr>
            <a:spLocks noChangeArrowheads="1"/>
          </p:cNvSpPr>
          <p:nvPr/>
        </p:nvSpPr>
        <p:spPr bwMode="auto">
          <a:xfrm>
            <a:off x="2555875" y="3000375"/>
            <a:ext cx="1712913" cy="581025"/>
          </a:xfrm>
          <a:prstGeom prst="rect">
            <a:avLst/>
          </a:prstGeom>
          <a:noFill/>
          <a:ln w="9525">
            <a:noFill/>
            <a:miter lim="800000"/>
            <a:headEnd/>
            <a:tailEnd/>
          </a:ln>
          <a:effectLst/>
        </p:spPr>
        <p:txBody>
          <a:bodyPr wrap="none">
            <a:spAutoFit/>
          </a:bodyPr>
          <a:lstStyle/>
          <a:p>
            <a:pPr algn="ctr">
              <a:spcBef>
                <a:spcPct val="0"/>
              </a:spcBef>
            </a:pPr>
            <a:r>
              <a:rPr lang="ru-RU" sz="1600" b="1" dirty="0">
                <a:solidFill>
                  <a:srgbClr val="A50021"/>
                </a:solidFill>
                <a:latin typeface="Tahoma" pitchFamily="34" charset="0"/>
              </a:rPr>
              <a:t>Карта модуля </a:t>
            </a:r>
          </a:p>
          <a:p>
            <a:pPr algn="ctr">
              <a:spcBef>
                <a:spcPct val="0"/>
              </a:spcBef>
            </a:pPr>
            <a:r>
              <a:rPr lang="ru-RU" sz="1600" b="1" dirty="0">
                <a:solidFill>
                  <a:srgbClr val="A50021"/>
                </a:solidFill>
                <a:latin typeface="Tahoma" pitchFamily="34" charset="0"/>
              </a:rPr>
              <a:t>упругости</a:t>
            </a:r>
          </a:p>
        </p:txBody>
      </p:sp>
      <p:sp>
        <p:nvSpPr>
          <p:cNvPr id="123910" name="Rectangle 6"/>
          <p:cNvSpPr>
            <a:spLocks noChangeArrowheads="1"/>
          </p:cNvSpPr>
          <p:nvPr/>
        </p:nvSpPr>
        <p:spPr bwMode="auto">
          <a:xfrm>
            <a:off x="4673600" y="3000375"/>
            <a:ext cx="2009775" cy="581025"/>
          </a:xfrm>
          <a:prstGeom prst="rect">
            <a:avLst/>
          </a:prstGeom>
          <a:noFill/>
          <a:ln w="9525">
            <a:noFill/>
            <a:miter lim="800000"/>
            <a:headEnd/>
            <a:tailEnd/>
          </a:ln>
          <a:effectLst/>
        </p:spPr>
        <p:txBody>
          <a:bodyPr wrap="none">
            <a:spAutoFit/>
          </a:bodyPr>
          <a:lstStyle/>
          <a:p>
            <a:pPr algn="ctr">
              <a:spcBef>
                <a:spcPct val="0"/>
              </a:spcBef>
            </a:pPr>
            <a:r>
              <a:rPr lang="ru-RU" sz="1600" b="1">
                <a:solidFill>
                  <a:srgbClr val="A50021"/>
                </a:solidFill>
                <a:latin typeface="Tahoma" pitchFamily="34" charset="0"/>
              </a:rPr>
              <a:t>Карта локальной</a:t>
            </a:r>
          </a:p>
          <a:p>
            <a:pPr algn="ctr">
              <a:spcBef>
                <a:spcPct val="0"/>
              </a:spcBef>
            </a:pPr>
            <a:r>
              <a:rPr lang="ru-RU" sz="1600" b="1">
                <a:solidFill>
                  <a:srgbClr val="A50021"/>
                </a:solidFill>
                <a:latin typeface="Tahoma" pitchFamily="34" charset="0"/>
              </a:rPr>
              <a:t>проводимости</a:t>
            </a:r>
          </a:p>
        </p:txBody>
      </p:sp>
      <p:sp>
        <p:nvSpPr>
          <p:cNvPr id="123911" name="Rectangle 7"/>
          <p:cNvSpPr>
            <a:spLocks noChangeArrowheads="1"/>
          </p:cNvSpPr>
          <p:nvPr/>
        </p:nvSpPr>
        <p:spPr bwMode="auto">
          <a:xfrm>
            <a:off x="611188" y="5949950"/>
            <a:ext cx="2017712" cy="825500"/>
          </a:xfrm>
          <a:prstGeom prst="rect">
            <a:avLst/>
          </a:prstGeom>
          <a:noFill/>
          <a:ln w="9525">
            <a:noFill/>
            <a:miter lim="800000"/>
            <a:headEnd/>
            <a:tailEnd/>
          </a:ln>
          <a:effectLst/>
        </p:spPr>
        <p:txBody>
          <a:bodyPr wrap="none">
            <a:spAutoFit/>
          </a:bodyPr>
          <a:lstStyle/>
          <a:p>
            <a:pPr>
              <a:spcBef>
                <a:spcPct val="0"/>
              </a:spcBef>
            </a:pPr>
            <a:r>
              <a:rPr lang="ru-RU" sz="1600" b="1">
                <a:solidFill>
                  <a:srgbClr val="A50021"/>
                </a:solidFill>
                <a:latin typeface="Tahoma" pitchFamily="34" charset="0"/>
              </a:rPr>
              <a:t>Твердость:</a:t>
            </a:r>
          </a:p>
          <a:p>
            <a:pPr>
              <a:spcBef>
                <a:spcPct val="0"/>
              </a:spcBef>
            </a:pPr>
            <a:r>
              <a:rPr lang="ru-RU" sz="1600" b="1">
                <a:solidFill>
                  <a:srgbClr val="A50021"/>
                </a:solidFill>
                <a:latin typeface="Tahoma" pitchFamily="34" charset="0"/>
              </a:rPr>
              <a:t>индентирование,</a:t>
            </a:r>
          </a:p>
          <a:p>
            <a:pPr>
              <a:spcBef>
                <a:spcPct val="0"/>
              </a:spcBef>
            </a:pPr>
            <a:r>
              <a:rPr lang="ru-RU" sz="1600" b="1">
                <a:solidFill>
                  <a:srgbClr val="A50021"/>
                </a:solidFill>
                <a:latin typeface="Tahoma" pitchFamily="34" charset="0"/>
              </a:rPr>
              <a:t>склерометрия</a:t>
            </a:r>
          </a:p>
        </p:txBody>
      </p:sp>
      <p:sp>
        <p:nvSpPr>
          <p:cNvPr id="123912" name="Rectangle 8"/>
          <p:cNvSpPr>
            <a:spLocks noChangeArrowheads="1"/>
          </p:cNvSpPr>
          <p:nvPr/>
        </p:nvSpPr>
        <p:spPr bwMode="auto">
          <a:xfrm>
            <a:off x="3563938" y="5949950"/>
            <a:ext cx="2119312" cy="336550"/>
          </a:xfrm>
          <a:prstGeom prst="rect">
            <a:avLst/>
          </a:prstGeom>
          <a:noFill/>
          <a:ln w="9525">
            <a:noFill/>
            <a:miter lim="800000"/>
            <a:headEnd/>
            <a:tailEnd/>
          </a:ln>
          <a:effectLst/>
        </p:spPr>
        <p:txBody>
          <a:bodyPr wrap="none">
            <a:spAutoFit/>
          </a:bodyPr>
          <a:lstStyle/>
          <a:p>
            <a:pPr>
              <a:spcBef>
                <a:spcPct val="0"/>
              </a:spcBef>
            </a:pPr>
            <a:r>
              <a:rPr lang="ru-RU" sz="1600" b="1">
                <a:solidFill>
                  <a:srgbClr val="A50021"/>
                </a:solidFill>
                <a:latin typeface="Tahoma" pitchFamily="34" charset="0"/>
              </a:rPr>
              <a:t>Модуль упругости</a:t>
            </a:r>
          </a:p>
        </p:txBody>
      </p:sp>
      <p:sp>
        <p:nvSpPr>
          <p:cNvPr id="123913" name="Rectangle 9"/>
          <p:cNvSpPr>
            <a:spLocks noChangeArrowheads="1"/>
          </p:cNvSpPr>
          <p:nvPr/>
        </p:nvSpPr>
        <p:spPr bwMode="auto">
          <a:xfrm>
            <a:off x="6842125" y="3000375"/>
            <a:ext cx="2070100" cy="581025"/>
          </a:xfrm>
          <a:prstGeom prst="rect">
            <a:avLst/>
          </a:prstGeom>
          <a:noFill/>
          <a:ln w="9525">
            <a:noFill/>
            <a:miter lim="800000"/>
            <a:headEnd/>
            <a:tailEnd/>
          </a:ln>
          <a:effectLst/>
        </p:spPr>
        <p:txBody>
          <a:bodyPr wrap="none">
            <a:spAutoFit/>
          </a:bodyPr>
          <a:lstStyle/>
          <a:p>
            <a:pPr algn="ctr">
              <a:spcBef>
                <a:spcPct val="0"/>
              </a:spcBef>
            </a:pPr>
            <a:r>
              <a:rPr lang="ru-RU" sz="1600" b="1">
                <a:solidFill>
                  <a:srgbClr val="A50021"/>
                </a:solidFill>
                <a:latin typeface="Tahoma" pitchFamily="34" charset="0"/>
              </a:rPr>
              <a:t>Карта локальной </a:t>
            </a:r>
          </a:p>
          <a:p>
            <a:pPr algn="ctr">
              <a:spcBef>
                <a:spcPct val="0"/>
              </a:spcBef>
            </a:pPr>
            <a:r>
              <a:rPr lang="ru-RU" sz="1600" b="1">
                <a:solidFill>
                  <a:srgbClr val="A50021"/>
                </a:solidFill>
                <a:latin typeface="Tahoma" pitchFamily="34" charset="0"/>
              </a:rPr>
              <a:t>емкости</a:t>
            </a:r>
          </a:p>
        </p:txBody>
      </p:sp>
      <p:pic>
        <p:nvPicPr>
          <p:cNvPr id="123914" name="Picture 10" descr="MgB2-4(Am)-cut1_pic"/>
          <p:cNvPicPr>
            <a:picLocks noChangeAspect="1" noChangeArrowheads="1"/>
          </p:cNvPicPr>
          <p:nvPr/>
        </p:nvPicPr>
        <p:blipFill>
          <a:blip r:embed="rId3"/>
          <a:srcRect/>
          <a:stretch>
            <a:fillRect/>
          </a:stretch>
        </p:blipFill>
        <p:spPr bwMode="auto">
          <a:xfrm>
            <a:off x="2484438" y="1350963"/>
            <a:ext cx="1800225" cy="1595437"/>
          </a:xfrm>
          <a:prstGeom prst="rect">
            <a:avLst/>
          </a:prstGeom>
          <a:noFill/>
        </p:spPr>
      </p:pic>
      <p:pic>
        <p:nvPicPr>
          <p:cNvPr id="123915" name="Picture 11" descr="MgB2-4(I)-cut1_pic"/>
          <p:cNvPicPr>
            <a:picLocks noChangeArrowheads="1"/>
          </p:cNvPicPr>
          <p:nvPr/>
        </p:nvPicPr>
        <p:blipFill>
          <a:blip r:embed="rId4"/>
          <a:srcRect/>
          <a:stretch>
            <a:fillRect/>
          </a:stretch>
        </p:blipFill>
        <p:spPr bwMode="auto">
          <a:xfrm>
            <a:off x="4716463" y="1350963"/>
            <a:ext cx="1800225" cy="1593850"/>
          </a:xfrm>
          <a:prstGeom prst="rect">
            <a:avLst/>
          </a:prstGeom>
          <a:noFill/>
        </p:spPr>
      </p:pic>
      <p:pic>
        <p:nvPicPr>
          <p:cNvPr id="123916" name="Picture 12" descr="MgB2-4(Cc)-cut1_pic"/>
          <p:cNvPicPr>
            <a:picLocks noChangeArrowheads="1"/>
          </p:cNvPicPr>
          <p:nvPr/>
        </p:nvPicPr>
        <p:blipFill>
          <a:blip r:embed="rId5"/>
          <a:srcRect/>
          <a:stretch>
            <a:fillRect/>
          </a:stretch>
        </p:blipFill>
        <p:spPr bwMode="auto">
          <a:xfrm>
            <a:off x="6948488" y="1341438"/>
            <a:ext cx="1800225" cy="1593850"/>
          </a:xfrm>
          <a:prstGeom prst="rect">
            <a:avLst/>
          </a:prstGeom>
          <a:noFill/>
        </p:spPr>
      </p:pic>
      <p:pic>
        <p:nvPicPr>
          <p:cNvPr id="123917" name="Picture 13" descr="VAH-yellow"/>
          <p:cNvPicPr>
            <a:picLocks noChangeArrowheads="1"/>
          </p:cNvPicPr>
          <p:nvPr/>
        </p:nvPicPr>
        <p:blipFill>
          <a:blip r:embed="rId6"/>
          <a:srcRect/>
          <a:stretch>
            <a:fillRect/>
          </a:stretch>
        </p:blipFill>
        <p:spPr bwMode="auto">
          <a:xfrm>
            <a:off x="6443663" y="3860800"/>
            <a:ext cx="2087562" cy="2087563"/>
          </a:xfrm>
          <a:prstGeom prst="rect">
            <a:avLst/>
          </a:prstGeom>
          <a:noFill/>
          <a:ln w="9525">
            <a:solidFill>
              <a:schemeClr val="tx1"/>
            </a:solidFill>
            <a:miter lim="800000"/>
            <a:headEnd/>
            <a:tailEnd/>
          </a:ln>
        </p:spPr>
      </p:pic>
      <p:grpSp>
        <p:nvGrpSpPr>
          <p:cNvPr id="2" name="Group 14"/>
          <p:cNvGrpSpPr>
            <a:grpSpLocks/>
          </p:cNvGrpSpPr>
          <p:nvPr/>
        </p:nvGrpSpPr>
        <p:grpSpPr bwMode="auto">
          <a:xfrm>
            <a:off x="3686175" y="2589213"/>
            <a:ext cx="596900" cy="331787"/>
            <a:chOff x="2322" y="1125"/>
            <a:chExt cx="376" cy="209"/>
          </a:xfrm>
        </p:grpSpPr>
        <p:pic>
          <p:nvPicPr>
            <p:cNvPr id="123919" name="Picture 15" descr="Mark-yellow"/>
            <p:cNvPicPr>
              <a:picLocks noChangeAspect="1" noChangeArrowheads="1"/>
            </p:cNvPicPr>
            <p:nvPr/>
          </p:nvPicPr>
          <p:blipFill>
            <a:blip r:embed="rId7"/>
            <a:srcRect/>
            <a:stretch>
              <a:fillRect/>
            </a:stretch>
          </p:blipFill>
          <p:spPr bwMode="auto">
            <a:xfrm flipV="1">
              <a:off x="2381" y="1253"/>
              <a:ext cx="303" cy="81"/>
            </a:xfrm>
            <a:prstGeom prst="rect">
              <a:avLst/>
            </a:prstGeom>
            <a:noFill/>
          </p:spPr>
        </p:pic>
        <p:sp>
          <p:nvSpPr>
            <p:cNvPr id="123920" name="Text Box 16"/>
            <p:cNvSpPr txBox="1">
              <a:spLocks noChangeArrowheads="1"/>
            </p:cNvSpPr>
            <p:nvPr/>
          </p:nvSpPr>
          <p:spPr bwMode="auto">
            <a:xfrm>
              <a:off x="2322" y="1125"/>
              <a:ext cx="376" cy="173"/>
            </a:xfrm>
            <a:prstGeom prst="rect">
              <a:avLst/>
            </a:prstGeom>
            <a:noFill/>
            <a:ln w="9525">
              <a:noFill/>
              <a:miter lim="800000"/>
              <a:headEnd/>
              <a:tailEnd/>
            </a:ln>
            <a:effectLst/>
          </p:spPr>
          <p:txBody>
            <a:bodyPr wrap="none">
              <a:spAutoFit/>
            </a:bodyPr>
            <a:lstStyle/>
            <a:p>
              <a:pPr>
                <a:spcBef>
                  <a:spcPct val="0"/>
                </a:spcBef>
              </a:pPr>
              <a:r>
                <a:rPr lang="en-US" sz="1200" b="1">
                  <a:solidFill>
                    <a:schemeClr val="bg1"/>
                  </a:solidFill>
                  <a:effectLst>
                    <a:outerShdw blurRad="38100" dist="38100" dir="2700000" algn="tl">
                      <a:srgbClr val="000000"/>
                    </a:outerShdw>
                  </a:effectLst>
                  <a:latin typeface="Garamond" pitchFamily="18" charset="0"/>
                </a:rPr>
                <a:t>1 </a:t>
              </a:r>
              <a:r>
                <a:rPr lang="ru-RU" sz="1200" b="1">
                  <a:solidFill>
                    <a:schemeClr val="bg1"/>
                  </a:solidFill>
                  <a:effectLst>
                    <a:outerShdw blurRad="38100" dist="38100" dir="2700000" algn="tl">
                      <a:srgbClr val="000000"/>
                    </a:outerShdw>
                  </a:effectLst>
                  <a:latin typeface="Garamond" pitchFamily="18" charset="0"/>
                </a:rPr>
                <a:t>мкм</a:t>
              </a:r>
            </a:p>
          </p:txBody>
        </p:sp>
      </p:grpSp>
      <p:grpSp>
        <p:nvGrpSpPr>
          <p:cNvPr id="3" name="Group 17"/>
          <p:cNvGrpSpPr>
            <a:grpSpLocks/>
          </p:cNvGrpSpPr>
          <p:nvPr/>
        </p:nvGrpSpPr>
        <p:grpSpPr bwMode="auto">
          <a:xfrm>
            <a:off x="5908675" y="2584450"/>
            <a:ext cx="596900" cy="331788"/>
            <a:chOff x="2322" y="1125"/>
            <a:chExt cx="376" cy="209"/>
          </a:xfrm>
        </p:grpSpPr>
        <p:pic>
          <p:nvPicPr>
            <p:cNvPr id="123922" name="Picture 18" descr="Mark-yellow"/>
            <p:cNvPicPr>
              <a:picLocks noChangeAspect="1" noChangeArrowheads="1"/>
            </p:cNvPicPr>
            <p:nvPr/>
          </p:nvPicPr>
          <p:blipFill>
            <a:blip r:embed="rId7"/>
            <a:srcRect/>
            <a:stretch>
              <a:fillRect/>
            </a:stretch>
          </p:blipFill>
          <p:spPr bwMode="auto">
            <a:xfrm flipV="1">
              <a:off x="2381" y="1253"/>
              <a:ext cx="303" cy="81"/>
            </a:xfrm>
            <a:prstGeom prst="rect">
              <a:avLst/>
            </a:prstGeom>
            <a:noFill/>
          </p:spPr>
        </p:pic>
        <p:sp>
          <p:nvSpPr>
            <p:cNvPr id="123923" name="Text Box 19"/>
            <p:cNvSpPr txBox="1">
              <a:spLocks noChangeArrowheads="1"/>
            </p:cNvSpPr>
            <p:nvPr/>
          </p:nvSpPr>
          <p:spPr bwMode="auto">
            <a:xfrm>
              <a:off x="2322" y="1125"/>
              <a:ext cx="376" cy="173"/>
            </a:xfrm>
            <a:prstGeom prst="rect">
              <a:avLst/>
            </a:prstGeom>
            <a:noFill/>
            <a:ln w="9525">
              <a:noFill/>
              <a:miter lim="800000"/>
              <a:headEnd/>
              <a:tailEnd/>
            </a:ln>
            <a:effectLst/>
          </p:spPr>
          <p:txBody>
            <a:bodyPr wrap="none">
              <a:spAutoFit/>
            </a:bodyPr>
            <a:lstStyle/>
            <a:p>
              <a:pPr>
                <a:spcBef>
                  <a:spcPct val="0"/>
                </a:spcBef>
              </a:pPr>
              <a:r>
                <a:rPr lang="en-US" sz="1200" b="1">
                  <a:solidFill>
                    <a:schemeClr val="bg1"/>
                  </a:solidFill>
                  <a:effectLst>
                    <a:outerShdw blurRad="38100" dist="38100" dir="2700000" algn="tl">
                      <a:srgbClr val="000000"/>
                    </a:outerShdw>
                  </a:effectLst>
                  <a:latin typeface="Garamond" pitchFamily="18" charset="0"/>
                </a:rPr>
                <a:t>1 </a:t>
              </a:r>
              <a:r>
                <a:rPr lang="ru-RU" sz="1200" b="1">
                  <a:solidFill>
                    <a:schemeClr val="bg1"/>
                  </a:solidFill>
                  <a:effectLst>
                    <a:outerShdw blurRad="38100" dist="38100" dir="2700000" algn="tl">
                      <a:srgbClr val="000000"/>
                    </a:outerShdw>
                  </a:effectLst>
                  <a:latin typeface="Garamond" pitchFamily="18" charset="0"/>
                </a:rPr>
                <a:t>мкм</a:t>
              </a:r>
            </a:p>
          </p:txBody>
        </p:sp>
      </p:grpSp>
      <p:grpSp>
        <p:nvGrpSpPr>
          <p:cNvPr id="4" name="Group 20"/>
          <p:cNvGrpSpPr>
            <a:grpSpLocks/>
          </p:cNvGrpSpPr>
          <p:nvPr/>
        </p:nvGrpSpPr>
        <p:grpSpPr bwMode="auto">
          <a:xfrm>
            <a:off x="8159750" y="2584450"/>
            <a:ext cx="596900" cy="331788"/>
            <a:chOff x="2322" y="1125"/>
            <a:chExt cx="376" cy="209"/>
          </a:xfrm>
        </p:grpSpPr>
        <p:pic>
          <p:nvPicPr>
            <p:cNvPr id="123925" name="Picture 21" descr="Mark-yellow"/>
            <p:cNvPicPr>
              <a:picLocks noChangeAspect="1" noChangeArrowheads="1"/>
            </p:cNvPicPr>
            <p:nvPr/>
          </p:nvPicPr>
          <p:blipFill>
            <a:blip r:embed="rId7"/>
            <a:srcRect/>
            <a:stretch>
              <a:fillRect/>
            </a:stretch>
          </p:blipFill>
          <p:spPr bwMode="auto">
            <a:xfrm flipV="1">
              <a:off x="2381" y="1253"/>
              <a:ext cx="303" cy="81"/>
            </a:xfrm>
            <a:prstGeom prst="rect">
              <a:avLst/>
            </a:prstGeom>
            <a:noFill/>
          </p:spPr>
        </p:pic>
        <p:sp>
          <p:nvSpPr>
            <p:cNvPr id="123926" name="Text Box 22"/>
            <p:cNvSpPr txBox="1">
              <a:spLocks noChangeArrowheads="1"/>
            </p:cNvSpPr>
            <p:nvPr/>
          </p:nvSpPr>
          <p:spPr bwMode="auto">
            <a:xfrm>
              <a:off x="2322" y="1125"/>
              <a:ext cx="376" cy="173"/>
            </a:xfrm>
            <a:prstGeom prst="rect">
              <a:avLst/>
            </a:prstGeom>
            <a:noFill/>
            <a:ln w="9525">
              <a:noFill/>
              <a:miter lim="800000"/>
              <a:headEnd/>
              <a:tailEnd/>
            </a:ln>
            <a:effectLst/>
          </p:spPr>
          <p:txBody>
            <a:bodyPr wrap="none">
              <a:spAutoFit/>
            </a:bodyPr>
            <a:lstStyle/>
            <a:p>
              <a:pPr>
                <a:spcBef>
                  <a:spcPct val="0"/>
                </a:spcBef>
              </a:pPr>
              <a:r>
                <a:rPr lang="en-US" sz="1200" b="1">
                  <a:solidFill>
                    <a:schemeClr val="bg1"/>
                  </a:solidFill>
                  <a:effectLst>
                    <a:outerShdw blurRad="38100" dist="38100" dir="2700000" algn="tl">
                      <a:srgbClr val="000000"/>
                    </a:outerShdw>
                  </a:effectLst>
                  <a:latin typeface="Garamond" pitchFamily="18" charset="0"/>
                </a:rPr>
                <a:t>1 </a:t>
              </a:r>
              <a:r>
                <a:rPr lang="ru-RU" sz="1200" b="1">
                  <a:solidFill>
                    <a:schemeClr val="bg1"/>
                  </a:solidFill>
                  <a:effectLst>
                    <a:outerShdw blurRad="38100" dist="38100" dir="2700000" algn="tl">
                      <a:srgbClr val="000000"/>
                    </a:outerShdw>
                  </a:effectLst>
                  <a:latin typeface="Garamond" pitchFamily="18" charset="0"/>
                </a:rPr>
                <a:t>мкм</a:t>
              </a:r>
            </a:p>
          </p:txBody>
        </p:sp>
      </p:grpSp>
      <p:pic>
        <p:nvPicPr>
          <p:cNvPr id="123927" name="Picture 23" descr="MgB2-4(Z)_filtered-cut1_pic"/>
          <p:cNvPicPr>
            <a:picLocks noChangeArrowheads="1"/>
          </p:cNvPicPr>
          <p:nvPr/>
        </p:nvPicPr>
        <p:blipFill>
          <a:blip r:embed="rId8"/>
          <a:srcRect/>
          <a:stretch>
            <a:fillRect/>
          </a:stretch>
        </p:blipFill>
        <p:spPr bwMode="auto">
          <a:xfrm>
            <a:off x="323850" y="1341438"/>
            <a:ext cx="1800225" cy="1593850"/>
          </a:xfrm>
          <a:prstGeom prst="rect">
            <a:avLst/>
          </a:prstGeom>
          <a:noFill/>
        </p:spPr>
      </p:pic>
      <p:pic>
        <p:nvPicPr>
          <p:cNvPr id="123928" name="Picture 24" descr="ElasticModulus-4mater"/>
          <p:cNvPicPr>
            <a:picLocks noChangeArrowheads="1"/>
          </p:cNvPicPr>
          <p:nvPr/>
        </p:nvPicPr>
        <p:blipFill>
          <a:blip r:embed="rId9" cstate="print"/>
          <a:srcRect/>
          <a:stretch>
            <a:fillRect/>
          </a:stretch>
        </p:blipFill>
        <p:spPr bwMode="auto">
          <a:xfrm>
            <a:off x="3563938" y="3860800"/>
            <a:ext cx="2087562" cy="2087563"/>
          </a:xfrm>
          <a:prstGeom prst="rect">
            <a:avLst/>
          </a:prstGeom>
          <a:noFill/>
          <a:ln w="9525">
            <a:solidFill>
              <a:schemeClr val="tx1"/>
            </a:solidFill>
            <a:miter lim="800000"/>
            <a:headEnd/>
            <a:tailEnd/>
          </a:ln>
        </p:spPr>
      </p:pic>
      <p:pic>
        <p:nvPicPr>
          <p:cNvPr id="123934" name="Picture 30" descr="Indents-scr"/>
          <p:cNvPicPr>
            <a:picLocks noChangeAspect="1" noChangeArrowheads="1"/>
          </p:cNvPicPr>
          <p:nvPr/>
        </p:nvPicPr>
        <p:blipFill>
          <a:blip r:embed="rId10" cstate="print"/>
          <a:srcRect/>
          <a:stretch>
            <a:fillRect/>
          </a:stretch>
        </p:blipFill>
        <p:spPr bwMode="auto">
          <a:xfrm>
            <a:off x="611188" y="3860800"/>
            <a:ext cx="2160587" cy="208597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1643042" y="285728"/>
            <a:ext cx="5606022" cy="400110"/>
          </a:xfrm>
          <a:prstGeom prst="rect">
            <a:avLst/>
          </a:prstGeom>
          <a:noFill/>
          <a:ln w="9525">
            <a:noFill/>
            <a:miter lim="800000"/>
            <a:headEnd/>
            <a:tailEnd/>
          </a:ln>
          <a:effectLst/>
        </p:spPr>
        <p:txBody>
          <a:bodyPr wrap="none">
            <a:spAutoFit/>
          </a:bodyPr>
          <a:lstStyle/>
          <a:p>
            <a:pPr algn="ctr">
              <a:spcBef>
                <a:spcPct val="0"/>
              </a:spcBef>
            </a:pPr>
            <a:r>
              <a:rPr lang="ru-RU" sz="2000" b="1" dirty="0">
                <a:solidFill>
                  <a:schemeClr val="accent1"/>
                </a:solidFill>
                <a:latin typeface="Verdana" pitchFamily="34" charset="0"/>
              </a:rPr>
              <a:t>ТВЕРДОСТЬ</a:t>
            </a:r>
            <a:r>
              <a:rPr lang="en-US" sz="2000" b="1" dirty="0">
                <a:solidFill>
                  <a:schemeClr val="accent1"/>
                </a:solidFill>
                <a:latin typeface="Verdana" pitchFamily="34" charset="0"/>
              </a:rPr>
              <a:t>: </a:t>
            </a:r>
            <a:r>
              <a:rPr lang="ru-RU" sz="2000" b="1" dirty="0">
                <a:solidFill>
                  <a:schemeClr val="accent1"/>
                </a:solidFill>
                <a:latin typeface="Verdana" pitchFamily="34" charset="0"/>
              </a:rPr>
              <a:t>МЕТОД СКЛЕРОМЕТРИИ</a:t>
            </a:r>
          </a:p>
        </p:txBody>
      </p:sp>
      <p:grpSp>
        <p:nvGrpSpPr>
          <p:cNvPr id="2" name="Group 3"/>
          <p:cNvGrpSpPr>
            <a:grpSpLocks/>
          </p:cNvGrpSpPr>
          <p:nvPr/>
        </p:nvGrpSpPr>
        <p:grpSpPr bwMode="auto">
          <a:xfrm>
            <a:off x="898525" y="1341438"/>
            <a:ext cx="2305050" cy="2292350"/>
            <a:chOff x="113" y="845"/>
            <a:chExt cx="1452" cy="1444"/>
          </a:xfrm>
        </p:grpSpPr>
        <p:pic>
          <p:nvPicPr>
            <p:cNvPr id="125956" name="Picture 4" descr="Hardness-Scratch1"/>
            <p:cNvPicPr>
              <a:picLocks noChangeAspect="1" noChangeArrowheads="1"/>
            </p:cNvPicPr>
            <p:nvPr/>
          </p:nvPicPr>
          <p:blipFill>
            <a:blip r:embed="rId3"/>
            <a:srcRect/>
            <a:stretch>
              <a:fillRect/>
            </a:stretch>
          </p:blipFill>
          <p:spPr bwMode="auto">
            <a:xfrm>
              <a:off x="113" y="845"/>
              <a:ext cx="1452" cy="1444"/>
            </a:xfrm>
            <a:prstGeom prst="rect">
              <a:avLst/>
            </a:prstGeom>
            <a:noFill/>
          </p:spPr>
        </p:pic>
        <p:grpSp>
          <p:nvGrpSpPr>
            <p:cNvPr id="3" name="Group 5"/>
            <p:cNvGrpSpPr>
              <a:grpSpLocks/>
            </p:cNvGrpSpPr>
            <p:nvPr/>
          </p:nvGrpSpPr>
          <p:grpSpPr bwMode="auto">
            <a:xfrm>
              <a:off x="158" y="2024"/>
              <a:ext cx="396" cy="229"/>
              <a:chOff x="1078" y="3587"/>
              <a:chExt cx="396" cy="229"/>
            </a:xfrm>
          </p:grpSpPr>
          <p:sp>
            <p:nvSpPr>
              <p:cNvPr id="125958" name="Text Box 6"/>
              <p:cNvSpPr txBox="1">
                <a:spLocks noChangeArrowheads="1"/>
              </p:cNvSpPr>
              <p:nvPr/>
            </p:nvSpPr>
            <p:spPr bwMode="auto">
              <a:xfrm>
                <a:off x="1078" y="3587"/>
                <a:ext cx="349" cy="173"/>
              </a:xfrm>
              <a:prstGeom prst="rect">
                <a:avLst/>
              </a:prstGeom>
              <a:noFill/>
              <a:ln w="9525">
                <a:noFill/>
                <a:miter lim="800000"/>
                <a:headEnd/>
                <a:tailEnd/>
              </a:ln>
              <a:effectLst/>
            </p:spPr>
            <p:txBody>
              <a:bodyPr wrap="none">
                <a:spAutoFit/>
              </a:bodyPr>
              <a:lstStyle/>
              <a:p>
                <a:pPr>
                  <a:spcBef>
                    <a:spcPct val="0"/>
                  </a:spcBef>
                </a:pPr>
                <a:r>
                  <a:rPr lang="en-US" sz="1200" b="1">
                    <a:effectLst>
                      <a:outerShdw blurRad="38100" dist="38100" dir="2700000" algn="tl">
                        <a:srgbClr val="FFFFFF"/>
                      </a:outerShdw>
                    </a:effectLst>
                    <a:latin typeface="Garamond" pitchFamily="18" charset="0"/>
                  </a:rPr>
                  <a:t>1 </a:t>
                </a:r>
                <a:r>
                  <a:rPr lang="ru-RU" sz="1200" b="1">
                    <a:effectLst>
                      <a:outerShdw blurRad="38100" dist="38100" dir="2700000" algn="tl">
                        <a:srgbClr val="FFFFFF"/>
                      </a:outerShdw>
                    </a:effectLst>
                    <a:latin typeface="Garamond" pitchFamily="18" charset="0"/>
                  </a:rPr>
                  <a:t>мкм</a:t>
                </a:r>
              </a:p>
            </p:txBody>
          </p:sp>
          <p:pic>
            <p:nvPicPr>
              <p:cNvPr id="125959" name="Picture 7" descr="Mark-black"/>
              <p:cNvPicPr>
                <a:picLocks noChangeAspect="1" noChangeArrowheads="1"/>
              </p:cNvPicPr>
              <p:nvPr/>
            </p:nvPicPr>
            <p:blipFill>
              <a:blip r:embed="rId4"/>
              <a:srcRect/>
              <a:stretch>
                <a:fillRect/>
              </a:stretch>
            </p:blipFill>
            <p:spPr bwMode="auto">
              <a:xfrm>
                <a:off x="1111" y="3720"/>
                <a:ext cx="363" cy="96"/>
              </a:xfrm>
              <a:prstGeom prst="rect">
                <a:avLst/>
              </a:prstGeom>
              <a:noFill/>
            </p:spPr>
          </p:pic>
        </p:grpSp>
      </p:grpSp>
      <p:pic>
        <p:nvPicPr>
          <p:cNvPr id="125965" name="Picture 13" descr="Hardness-Section"/>
          <p:cNvPicPr>
            <a:picLocks noChangeAspect="1" noChangeArrowheads="1"/>
          </p:cNvPicPr>
          <p:nvPr/>
        </p:nvPicPr>
        <p:blipFill>
          <a:blip r:embed="rId5"/>
          <a:srcRect/>
          <a:stretch>
            <a:fillRect/>
          </a:stretch>
        </p:blipFill>
        <p:spPr bwMode="auto">
          <a:xfrm>
            <a:off x="539750" y="4100513"/>
            <a:ext cx="3390900" cy="2273300"/>
          </a:xfrm>
          <a:prstGeom prst="rect">
            <a:avLst/>
          </a:prstGeom>
          <a:noFill/>
        </p:spPr>
      </p:pic>
      <p:sp>
        <p:nvSpPr>
          <p:cNvPr id="125966" name="Text Box 14"/>
          <p:cNvSpPr txBox="1">
            <a:spLocks noChangeArrowheads="1"/>
          </p:cNvSpPr>
          <p:nvPr/>
        </p:nvSpPr>
        <p:spPr bwMode="auto">
          <a:xfrm>
            <a:off x="6948488" y="4292600"/>
            <a:ext cx="1871662" cy="457200"/>
          </a:xfrm>
          <a:prstGeom prst="rect">
            <a:avLst/>
          </a:prstGeom>
          <a:noFill/>
          <a:ln w="9525">
            <a:noFill/>
            <a:miter lim="800000"/>
            <a:headEnd/>
            <a:tailEnd/>
          </a:ln>
          <a:effectLst/>
        </p:spPr>
        <p:txBody>
          <a:bodyPr>
            <a:spAutoFit/>
          </a:bodyPr>
          <a:lstStyle/>
          <a:p>
            <a:r>
              <a:rPr lang="ru-RU" sz="2400" b="1" i="1">
                <a:latin typeface="Times New Roman" pitchFamily="18" charset="0"/>
              </a:rPr>
              <a:t>Н</a:t>
            </a:r>
            <a:r>
              <a:rPr lang="en-GB" sz="2400" b="1" i="1">
                <a:latin typeface="Times New Roman" pitchFamily="18" charset="0"/>
              </a:rPr>
              <a:t> = </a:t>
            </a:r>
            <a:r>
              <a:rPr lang="ru-RU" sz="2400" b="1" i="1">
                <a:latin typeface="Times New Roman" pitchFamily="18" charset="0"/>
              </a:rPr>
              <a:t>кР</a:t>
            </a:r>
            <a:r>
              <a:rPr lang="en-GB" sz="2400" b="1" i="1">
                <a:latin typeface="Times New Roman" pitchFamily="18" charset="0"/>
              </a:rPr>
              <a:t>/</a:t>
            </a:r>
            <a:r>
              <a:rPr lang="en-US" sz="2400" b="1" i="1">
                <a:latin typeface="Times New Roman" pitchFamily="18" charset="0"/>
              </a:rPr>
              <a:t>b</a:t>
            </a:r>
            <a:r>
              <a:rPr lang="en-GB" sz="2400" b="1" i="1" baseline="30000">
                <a:latin typeface="Times New Roman" pitchFamily="18" charset="0"/>
              </a:rPr>
              <a:t>2</a:t>
            </a:r>
            <a:r>
              <a:rPr lang="ru-RU" sz="2400" b="1">
                <a:effectLst>
                  <a:outerShdw blurRad="38100" dist="38100" dir="2700000" algn="tl">
                    <a:srgbClr val="FFFFFF"/>
                  </a:outerShdw>
                </a:effectLst>
                <a:latin typeface="Garamond" pitchFamily="18" charset="0"/>
              </a:rPr>
              <a:t> </a:t>
            </a:r>
          </a:p>
        </p:txBody>
      </p:sp>
      <p:sp>
        <p:nvSpPr>
          <p:cNvPr id="125967" name="Text Box 15"/>
          <p:cNvSpPr txBox="1">
            <a:spLocks noChangeArrowheads="1"/>
          </p:cNvSpPr>
          <p:nvPr/>
        </p:nvSpPr>
        <p:spPr bwMode="auto">
          <a:xfrm>
            <a:off x="6948488" y="4700588"/>
            <a:ext cx="1871662" cy="457200"/>
          </a:xfrm>
          <a:prstGeom prst="rect">
            <a:avLst/>
          </a:prstGeom>
          <a:noFill/>
          <a:ln w="9525">
            <a:noFill/>
            <a:miter lim="800000"/>
            <a:headEnd/>
            <a:tailEnd/>
          </a:ln>
          <a:effectLst/>
        </p:spPr>
        <p:txBody>
          <a:bodyPr>
            <a:spAutoFit/>
          </a:bodyPr>
          <a:lstStyle/>
          <a:p>
            <a:r>
              <a:rPr lang="en-US" sz="2400" b="1" i="1">
                <a:latin typeface="Times New Roman" pitchFamily="18" charset="0"/>
              </a:rPr>
              <a:t>b</a:t>
            </a:r>
            <a:r>
              <a:rPr lang="en-GB" sz="2400" b="1" i="1" baseline="-25000">
                <a:latin typeface="Times New Roman" pitchFamily="18" charset="0"/>
              </a:rPr>
              <a:t>1</a:t>
            </a:r>
            <a:r>
              <a:rPr lang="en-GB" sz="2400" b="1" i="1">
                <a:latin typeface="Times New Roman" pitchFamily="18" charset="0"/>
              </a:rPr>
              <a:t>=b</a:t>
            </a:r>
            <a:r>
              <a:rPr lang="en-GB" sz="2400" b="1" i="1" baseline="-25000">
                <a:latin typeface="Times New Roman" pitchFamily="18" charset="0"/>
              </a:rPr>
              <a:t>2</a:t>
            </a:r>
            <a:r>
              <a:rPr lang="ru-RU" sz="2400" b="1">
                <a:effectLst>
                  <a:outerShdw blurRad="38100" dist="38100" dir="2700000" algn="tl">
                    <a:srgbClr val="FFFFFF"/>
                  </a:outerShdw>
                </a:effectLst>
                <a:latin typeface="Garamond" pitchFamily="18" charset="0"/>
              </a:rPr>
              <a:t> </a:t>
            </a:r>
          </a:p>
        </p:txBody>
      </p:sp>
      <p:sp>
        <p:nvSpPr>
          <p:cNvPr id="125968" name="Rectangle 16"/>
          <p:cNvSpPr>
            <a:spLocks noChangeArrowheads="1"/>
          </p:cNvSpPr>
          <p:nvPr/>
        </p:nvSpPr>
        <p:spPr bwMode="auto">
          <a:xfrm>
            <a:off x="6588125" y="5522913"/>
            <a:ext cx="2276475" cy="457200"/>
          </a:xfrm>
          <a:prstGeom prst="rect">
            <a:avLst/>
          </a:prstGeom>
          <a:noFill/>
          <a:ln w="9525">
            <a:noFill/>
            <a:miter lim="800000"/>
            <a:headEnd/>
            <a:tailEnd/>
          </a:ln>
          <a:effectLst/>
        </p:spPr>
        <p:txBody>
          <a:bodyPr anchor="ctr">
            <a:spAutoFit/>
          </a:bodyPr>
          <a:lstStyle/>
          <a:p>
            <a:pPr>
              <a:spcBef>
                <a:spcPct val="0"/>
              </a:spcBef>
            </a:pPr>
            <a:r>
              <a:rPr lang="ru-RU" sz="2400" b="1" i="1">
                <a:latin typeface="Times New Roman" pitchFamily="18" charset="0"/>
              </a:rPr>
              <a:t>Н</a:t>
            </a:r>
            <a:r>
              <a:rPr lang="en-US" sz="2400" b="1" i="1" baseline="-25000">
                <a:latin typeface="Times New Roman" pitchFamily="18" charset="0"/>
              </a:rPr>
              <a:t>1</a:t>
            </a:r>
            <a:r>
              <a:rPr lang="en-GB" sz="2400" b="1" i="1">
                <a:latin typeface="Times New Roman" pitchFamily="18" charset="0"/>
              </a:rPr>
              <a:t> = </a:t>
            </a:r>
            <a:r>
              <a:rPr lang="ru-RU" sz="2400" b="1" i="1">
                <a:latin typeface="Times New Roman" pitchFamily="18" charset="0"/>
              </a:rPr>
              <a:t>Н</a:t>
            </a:r>
            <a:r>
              <a:rPr lang="en-US" sz="2400" b="1" i="1" baseline="-25000">
                <a:latin typeface="Times New Roman" pitchFamily="18" charset="0"/>
              </a:rPr>
              <a:t>2</a:t>
            </a:r>
            <a:r>
              <a:rPr lang="en-GB" sz="2400" b="1" i="1">
                <a:latin typeface="Times New Roman" pitchFamily="18" charset="0"/>
              </a:rPr>
              <a:t>(</a:t>
            </a:r>
            <a:r>
              <a:rPr lang="en-US" sz="2400" b="1" i="1">
                <a:latin typeface="Times New Roman" pitchFamily="18" charset="0"/>
              </a:rPr>
              <a:t>P</a:t>
            </a:r>
            <a:r>
              <a:rPr lang="en-US" sz="2400" b="1" i="1" baseline="-25000">
                <a:latin typeface="Times New Roman" pitchFamily="18" charset="0"/>
              </a:rPr>
              <a:t>1 </a:t>
            </a:r>
            <a:r>
              <a:rPr lang="en-GB" sz="2400" b="1" i="1">
                <a:latin typeface="Times New Roman" pitchFamily="18" charset="0"/>
              </a:rPr>
              <a:t>/ </a:t>
            </a:r>
            <a:r>
              <a:rPr lang="en-US" sz="2400" b="1" i="1">
                <a:latin typeface="Times New Roman" pitchFamily="18" charset="0"/>
              </a:rPr>
              <a:t>P</a:t>
            </a:r>
            <a:r>
              <a:rPr lang="en-US" sz="2400" b="1" i="1" baseline="-25000">
                <a:latin typeface="Times New Roman" pitchFamily="18" charset="0"/>
              </a:rPr>
              <a:t>2</a:t>
            </a:r>
            <a:r>
              <a:rPr lang="en-GB" sz="2400" b="1" i="1">
                <a:latin typeface="Times New Roman" pitchFamily="18" charset="0"/>
              </a:rPr>
              <a:t>)</a:t>
            </a:r>
            <a:r>
              <a:rPr lang="ru-RU" sz="2400" b="1" i="1">
                <a:effectLst>
                  <a:outerShdw blurRad="38100" dist="38100" dir="2700000" algn="tl">
                    <a:srgbClr val="FFFFFF"/>
                  </a:outerShdw>
                </a:effectLst>
                <a:latin typeface="Times New Roman" pitchFamily="18" charset="0"/>
              </a:rPr>
              <a:t> </a:t>
            </a:r>
          </a:p>
        </p:txBody>
      </p:sp>
      <p:sp>
        <p:nvSpPr>
          <p:cNvPr id="125969" name="AutoShape 17"/>
          <p:cNvSpPr>
            <a:spLocks/>
          </p:cNvSpPr>
          <p:nvPr/>
        </p:nvSpPr>
        <p:spPr bwMode="auto">
          <a:xfrm rot="-5400000">
            <a:off x="7553325" y="4408488"/>
            <a:ext cx="230187" cy="1728788"/>
          </a:xfrm>
          <a:prstGeom prst="leftBrace">
            <a:avLst>
              <a:gd name="adj1" fmla="val 62586"/>
              <a:gd name="adj2" fmla="val 50000"/>
            </a:avLst>
          </a:prstGeom>
          <a:noFill/>
          <a:ln w="9525">
            <a:solidFill>
              <a:schemeClr val="tx1"/>
            </a:solidFill>
            <a:round/>
            <a:headEnd/>
            <a:tailEnd/>
          </a:ln>
          <a:effectLst/>
        </p:spPr>
        <p:txBody>
          <a:bodyPr wrap="none" anchor="ctr"/>
          <a:lstStyle/>
          <a:p>
            <a:endParaRPr lang="ru-RU"/>
          </a:p>
        </p:txBody>
      </p:sp>
      <p:sp>
        <p:nvSpPr>
          <p:cNvPr id="125970" name="Text Box 18"/>
          <p:cNvSpPr txBox="1">
            <a:spLocks noChangeArrowheads="1"/>
          </p:cNvSpPr>
          <p:nvPr/>
        </p:nvSpPr>
        <p:spPr bwMode="auto">
          <a:xfrm>
            <a:off x="79375" y="3717925"/>
            <a:ext cx="9036050" cy="336550"/>
          </a:xfrm>
          <a:prstGeom prst="rect">
            <a:avLst/>
          </a:prstGeom>
          <a:noFill/>
          <a:ln w="9525">
            <a:noFill/>
            <a:miter lim="800000"/>
            <a:headEnd/>
            <a:tailEnd/>
          </a:ln>
          <a:effectLst/>
        </p:spPr>
        <p:txBody>
          <a:bodyPr>
            <a:spAutoFit/>
          </a:bodyPr>
          <a:lstStyle/>
          <a:p>
            <a:pPr>
              <a:spcBef>
                <a:spcPct val="0"/>
              </a:spcBef>
            </a:pPr>
            <a:r>
              <a:rPr lang="en-US" sz="1600" b="1" dirty="0">
                <a:solidFill>
                  <a:srgbClr val="A50021"/>
                </a:solidFill>
                <a:latin typeface="Tahoma" pitchFamily="34" charset="0"/>
              </a:rPr>
              <a:t>1. </a:t>
            </a:r>
            <a:r>
              <a:rPr lang="ru-RU" sz="1600" b="1" dirty="0">
                <a:solidFill>
                  <a:srgbClr val="A50021"/>
                </a:solidFill>
                <a:latin typeface="Tahoma" pitchFamily="34" charset="0"/>
              </a:rPr>
              <a:t>Нанести царапину</a:t>
            </a:r>
            <a:r>
              <a:rPr lang="en-US" sz="1600" b="1" dirty="0">
                <a:solidFill>
                  <a:srgbClr val="A50021"/>
                </a:solidFill>
                <a:latin typeface="Tahoma" pitchFamily="34" charset="0"/>
              </a:rPr>
              <a:t> </a:t>
            </a:r>
            <a:r>
              <a:rPr lang="ru-RU" sz="1600" b="1" dirty="0">
                <a:solidFill>
                  <a:srgbClr val="A50021"/>
                </a:solidFill>
                <a:latin typeface="Tahoma" pitchFamily="34" charset="0"/>
              </a:rPr>
              <a:t>или серию царапин на эталонном и исследуемом материале</a:t>
            </a:r>
          </a:p>
        </p:txBody>
      </p:sp>
      <p:sp>
        <p:nvSpPr>
          <p:cNvPr id="125971" name="Text Box 19"/>
          <p:cNvSpPr txBox="1">
            <a:spLocks noChangeArrowheads="1"/>
          </p:cNvSpPr>
          <p:nvPr/>
        </p:nvSpPr>
        <p:spPr bwMode="auto">
          <a:xfrm>
            <a:off x="395288" y="6381750"/>
            <a:ext cx="3960812" cy="336550"/>
          </a:xfrm>
          <a:prstGeom prst="rect">
            <a:avLst/>
          </a:prstGeom>
          <a:noFill/>
          <a:ln w="9525">
            <a:noFill/>
            <a:miter lim="800000"/>
            <a:headEnd/>
            <a:tailEnd/>
          </a:ln>
          <a:effectLst/>
        </p:spPr>
        <p:txBody>
          <a:bodyPr>
            <a:spAutoFit/>
          </a:bodyPr>
          <a:lstStyle/>
          <a:p>
            <a:pPr algn="ctr">
              <a:spcBef>
                <a:spcPct val="0"/>
              </a:spcBef>
            </a:pPr>
            <a:r>
              <a:rPr lang="en-US" sz="1600" b="1">
                <a:solidFill>
                  <a:srgbClr val="A50021"/>
                </a:solidFill>
                <a:latin typeface="Tahoma" pitchFamily="34" charset="0"/>
              </a:rPr>
              <a:t>2. </a:t>
            </a:r>
            <a:r>
              <a:rPr lang="ru-RU" sz="1600" b="1">
                <a:solidFill>
                  <a:srgbClr val="A50021"/>
                </a:solidFill>
                <a:latin typeface="Tahoma" pitchFamily="34" charset="0"/>
              </a:rPr>
              <a:t>Определить ширину</a:t>
            </a:r>
            <a:r>
              <a:rPr lang="en-US" sz="1600" b="1">
                <a:solidFill>
                  <a:srgbClr val="A50021"/>
                </a:solidFill>
                <a:latin typeface="Tahoma" pitchFamily="34" charset="0"/>
              </a:rPr>
              <a:t> </a:t>
            </a:r>
            <a:r>
              <a:rPr lang="ru-RU" sz="1600" b="1">
                <a:solidFill>
                  <a:srgbClr val="A50021"/>
                </a:solidFill>
                <a:latin typeface="Tahoma" pitchFamily="34" charset="0"/>
              </a:rPr>
              <a:t>отпечатка</a:t>
            </a:r>
          </a:p>
        </p:txBody>
      </p:sp>
      <p:sp>
        <p:nvSpPr>
          <p:cNvPr id="125972" name="AutoShape 20"/>
          <p:cNvSpPr>
            <a:spLocks noChangeArrowheads="1"/>
          </p:cNvSpPr>
          <p:nvPr/>
        </p:nvSpPr>
        <p:spPr bwMode="auto">
          <a:xfrm>
            <a:off x="6127750" y="4508500"/>
            <a:ext cx="457200" cy="519113"/>
          </a:xfrm>
          <a:prstGeom prst="rightArrow">
            <a:avLst>
              <a:gd name="adj1" fmla="val 41176"/>
              <a:gd name="adj2" fmla="val 65625"/>
            </a:avLst>
          </a:prstGeom>
          <a:solidFill>
            <a:schemeClr val="accent1"/>
          </a:solidFill>
          <a:ln w="9525">
            <a:solidFill>
              <a:schemeClr val="tx1"/>
            </a:solidFill>
            <a:miter lim="800000"/>
            <a:headEnd/>
            <a:tailEnd/>
          </a:ln>
          <a:effectLst/>
        </p:spPr>
        <p:txBody>
          <a:bodyPr wrap="none" anchor="ctr"/>
          <a:lstStyle/>
          <a:p>
            <a:endParaRPr lang="ru-RU"/>
          </a:p>
        </p:txBody>
      </p:sp>
      <p:sp>
        <p:nvSpPr>
          <p:cNvPr id="125973" name="Text Box 21"/>
          <p:cNvSpPr txBox="1">
            <a:spLocks noChangeArrowheads="1"/>
          </p:cNvSpPr>
          <p:nvPr/>
        </p:nvSpPr>
        <p:spPr bwMode="auto">
          <a:xfrm>
            <a:off x="6227763" y="6165850"/>
            <a:ext cx="2614612" cy="581025"/>
          </a:xfrm>
          <a:prstGeom prst="rect">
            <a:avLst/>
          </a:prstGeom>
          <a:noFill/>
          <a:ln w="9525">
            <a:noFill/>
            <a:miter lim="800000"/>
            <a:headEnd/>
            <a:tailEnd/>
          </a:ln>
          <a:effectLst/>
        </p:spPr>
        <p:txBody>
          <a:bodyPr wrap="none">
            <a:spAutoFit/>
          </a:bodyPr>
          <a:lstStyle/>
          <a:p>
            <a:pPr algn="ctr">
              <a:spcBef>
                <a:spcPct val="0"/>
              </a:spcBef>
            </a:pPr>
            <a:r>
              <a:rPr lang="ru-RU" sz="1600" b="1">
                <a:solidFill>
                  <a:srgbClr val="A50021"/>
                </a:solidFill>
                <a:latin typeface="Tahoma" pitchFamily="34" charset="0"/>
              </a:rPr>
              <a:t>3</a:t>
            </a:r>
            <a:r>
              <a:rPr lang="en-US" sz="1600" b="1">
                <a:solidFill>
                  <a:srgbClr val="A50021"/>
                </a:solidFill>
                <a:latin typeface="Tahoma" pitchFamily="34" charset="0"/>
              </a:rPr>
              <a:t>. </a:t>
            </a:r>
            <a:r>
              <a:rPr lang="ru-RU" sz="1600" b="1">
                <a:solidFill>
                  <a:srgbClr val="A50021"/>
                </a:solidFill>
                <a:latin typeface="Tahoma" pitchFamily="34" charset="0"/>
              </a:rPr>
              <a:t>Расчет твердости по</a:t>
            </a:r>
          </a:p>
          <a:p>
            <a:pPr algn="ctr">
              <a:spcBef>
                <a:spcPct val="0"/>
              </a:spcBef>
            </a:pPr>
            <a:r>
              <a:rPr lang="ru-RU" sz="1600" b="1">
                <a:solidFill>
                  <a:srgbClr val="A50021"/>
                </a:solidFill>
                <a:latin typeface="Tahoma" pitchFamily="34" charset="0"/>
              </a:rPr>
              <a:t>калибровке</a:t>
            </a:r>
          </a:p>
        </p:txBody>
      </p:sp>
      <p:pic>
        <p:nvPicPr>
          <p:cNvPr id="125974" name="Picture 22" descr="Scratches-handout-01"/>
          <p:cNvPicPr>
            <a:picLocks noChangeAspect="1" noChangeArrowheads="1"/>
          </p:cNvPicPr>
          <p:nvPr/>
        </p:nvPicPr>
        <p:blipFill>
          <a:blip r:embed="rId6"/>
          <a:srcRect/>
          <a:stretch>
            <a:fillRect/>
          </a:stretch>
        </p:blipFill>
        <p:spPr bwMode="auto">
          <a:xfrm>
            <a:off x="4714875" y="1341438"/>
            <a:ext cx="3529013" cy="2343150"/>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7"/>
          <p:cNvSpPr txBox="1">
            <a:spLocks noChangeArrowheads="1"/>
          </p:cNvSpPr>
          <p:nvPr/>
        </p:nvSpPr>
        <p:spPr bwMode="auto">
          <a:xfrm>
            <a:off x="357188" y="71414"/>
            <a:ext cx="8501062" cy="830997"/>
          </a:xfrm>
          <a:prstGeom prst="rect">
            <a:avLst/>
          </a:prstGeom>
          <a:noFill/>
          <a:ln w="9525">
            <a:noFill/>
            <a:miter lim="800000"/>
            <a:headEnd/>
            <a:tailEnd/>
          </a:ln>
        </p:spPr>
        <p:txBody>
          <a:bodyPr>
            <a:spAutoFit/>
          </a:bodyPr>
          <a:lstStyle/>
          <a:p>
            <a:pPr algn="ctr">
              <a:defRPr/>
            </a:pPr>
            <a:r>
              <a:rPr lang="ru-RU" sz="2400" b="1" dirty="0">
                <a:solidFill>
                  <a:schemeClr val="accent5">
                    <a:lumMod val="75000"/>
                  </a:schemeClr>
                </a:solidFill>
                <a:effectLst/>
                <a:latin typeface="Times New Roman" pitchFamily="18" charset="0"/>
                <a:cs typeface="Times New Roman" pitchFamily="18" charset="0"/>
              </a:rPr>
              <a:t>Создание </a:t>
            </a:r>
            <a:r>
              <a:rPr lang="ru-RU" sz="2400" b="1" dirty="0" err="1">
                <a:solidFill>
                  <a:schemeClr val="accent5">
                    <a:lumMod val="75000"/>
                  </a:schemeClr>
                </a:solidFill>
                <a:effectLst/>
                <a:latin typeface="Times New Roman" pitchFamily="18" charset="0"/>
                <a:cs typeface="Times New Roman" pitchFamily="18" charset="0"/>
              </a:rPr>
              <a:t>наноструктурированных</a:t>
            </a:r>
            <a:r>
              <a:rPr lang="ru-RU" sz="2400" b="1" dirty="0">
                <a:solidFill>
                  <a:schemeClr val="accent5">
                    <a:lumMod val="75000"/>
                  </a:schemeClr>
                </a:solidFill>
                <a:effectLst/>
                <a:latin typeface="Times New Roman" pitchFamily="18" charset="0"/>
                <a:cs typeface="Times New Roman" pitchFamily="18" charset="0"/>
              </a:rPr>
              <a:t> поверхностных слоев</a:t>
            </a:r>
          </a:p>
          <a:p>
            <a:pPr algn="ctr">
              <a:defRPr/>
            </a:pPr>
            <a:r>
              <a:rPr lang="ru-RU" sz="2400" b="1" dirty="0">
                <a:solidFill>
                  <a:schemeClr val="accent5">
                    <a:lumMod val="75000"/>
                  </a:schemeClr>
                </a:solidFill>
                <a:effectLst/>
                <a:latin typeface="Times New Roman" pitchFamily="18" charset="0"/>
                <a:cs typeface="Times New Roman" pitchFamily="18" charset="0"/>
              </a:rPr>
              <a:t>при обработке потоками импульсной газовой плазмы</a:t>
            </a:r>
          </a:p>
        </p:txBody>
      </p:sp>
      <p:pic>
        <p:nvPicPr>
          <p:cNvPr id="26627" name="Picture 17" descr="Fig_2"/>
          <p:cNvPicPr>
            <a:picLocks noChangeAspect="1" noChangeArrowheads="1"/>
          </p:cNvPicPr>
          <p:nvPr/>
        </p:nvPicPr>
        <p:blipFill>
          <a:blip r:embed="rId3"/>
          <a:srcRect/>
          <a:stretch>
            <a:fillRect/>
          </a:stretch>
        </p:blipFill>
        <p:spPr bwMode="auto">
          <a:xfrm>
            <a:off x="285720" y="783172"/>
            <a:ext cx="4286251" cy="2431514"/>
          </a:xfrm>
          <a:prstGeom prst="rect">
            <a:avLst/>
          </a:prstGeom>
          <a:noFill/>
          <a:ln w="9525">
            <a:noFill/>
            <a:miter lim="800000"/>
            <a:headEnd/>
            <a:tailEnd/>
          </a:ln>
        </p:spPr>
      </p:pic>
      <p:sp>
        <p:nvSpPr>
          <p:cNvPr id="20" name="TextBox 19"/>
          <p:cNvSpPr txBox="1"/>
          <p:nvPr/>
        </p:nvSpPr>
        <p:spPr>
          <a:xfrm>
            <a:off x="5072066" y="1000108"/>
            <a:ext cx="3714750" cy="2032000"/>
          </a:xfrm>
          <a:prstGeom prst="rect">
            <a:avLst/>
          </a:prstGeom>
          <a:solidFill>
            <a:schemeClr val="bg2"/>
          </a:solidFill>
        </p:spPr>
        <p:txBody>
          <a:bodyPr>
            <a:spAutoFit/>
          </a:bodyPr>
          <a:lstStyle/>
          <a:p>
            <a:pPr algn="ctr">
              <a:defRPr/>
            </a:pPr>
            <a:r>
              <a:rPr lang="ru-RU" sz="1400" b="1" dirty="0">
                <a:solidFill>
                  <a:srgbClr val="C00000"/>
                </a:solidFill>
                <a:effectLst/>
              </a:rPr>
              <a:t>Условия обработки </a:t>
            </a:r>
            <a:endParaRPr lang="ru-RU" sz="1400" dirty="0">
              <a:solidFill>
                <a:srgbClr val="C00000"/>
              </a:solidFill>
              <a:effectLst/>
            </a:endParaRPr>
          </a:p>
          <a:p>
            <a:pPr>
              <a:defRPr/>
            </a:pPr>
            <a:r>
              <a:rPr lang="ru-RU" sz="1400" dirty="0">
                <a:solidFill>
                  <a:srgbClr val="C00000"/>
                </a:solidFill>
                <a:effectLst/>
              </a:rPr>
              <a:t>Плотность энергии падающего потока плазмы,  </a:t>
            </a:r>
            <a:r>
              <a:rPr lang="en-US" sz="1400" b="1" i="1" dirty="0">
                <a:solidFill>
                  <a:srgbClr val="C00000"/>
                </a:solidFill>
                <a:effectLst/>
              </a:rPr>
              <a:t>q</a:t>
            </a:r>
            <a:r>
              <a:rPr lang="ru-RU" sz="1400" b="1" i="1" dirty="0">
                <a:solidFill>
                  <a:srgbClr val="C00000"/>
                </a:solidFill>
                <a:effectLst/>
              </a:rPr>
              <a:t>=</a:t>
            </a:r>
            <a:r>
              <a:rPr lang="ru-RU" sz="1400" b="1" dirty="0">
                <a:solidFill>
                  <a:srgbClr val="C00000"/>
                </a:solidFill>
                <a:effectLst/>
              </a:rPr>
              <a:t>10–100 Дж/см</a:t>
            </a:r>
            <a:r>
              <a:rPr lang="ru-RU" sz="1400" b="1" baseline="30000" dirty="0">
                <a:solidFill>
                  <a:srgbClr val="C00000"/>
                </a:solidFill>
                <a:effectLst/>
              </a:rPr>
              <a:t>2</a:t>
            </a:r>
            <a:r>
              <a:rPr lang="ru-RU" sz="1400" dirty="0">
                <a:solidFill>
                  <a:srgbClr val="C00000"/>
                </a:solidFill>
                <a:effectLst/>
              </a:rPr>
              <a:t>;</a:t>
            </a:r>
          </a:p>
          <a:p>
            <a:pPr>
              <a:defRPr/>
            </a:pPr>
            <a:r>
              <a:rPr lang="ru-RU" sz="1400" dirty="0">
                <a:solidFill>
                  <a:srgbClr val="C00000"/>
                </a:solidFill>
                <a:effectLst/>
              </a:rPr>
              <a:t>Средняя плотность мощности потока плазмы, </a:t>
            </a:r>
            <a:r>
              <a:rPr lang="en-US" sz="1400" b="1" i="1" cap="all" dirty="0">
                <a:solidFill>
                  <a:srgbClr val="C00000"/>
                </a:solidFill>
                <a:effectLst/>
              </a:rPr>
              <a:t>q</a:t>
            </a:r>
            <a:r>
              <a:rPr lang="ru-RU" sz="1400" b="1" i="1" cap="all" dirty="0">
                <a:solidFill>
                  <a:srgbClr val="C00000"/>
                </a:solidFill>
                <a:effectLst/>
              </a:rPr>
              <a:t>= </a:t>
            </a:r>
            <a:r>
              <a:rPr lang="ru-RU" sz="1400" b="1" cap="all" dirty="0">
                <a:solidFill>
                  <a:srgbClr val="C00000"/>
                </a:solidFill>
                <a:effectLst/>
              </a:rPr>
              <a:t>(</a:t>
            </a:r>
            <a:r>
              <a:rPr lang="ru-RU" sz="1400" b="1" dirty="0">
                <a:solidFill>
                  <a:srgbClr val="C00000"/>
                </a:solidFill>
                <a:effectLst/>
              </a:rPr>
              <a:t>3–100) 10</a:t>
            </a:r>
            <a:r>
              <a:rPr lang="ru-RU" sz="1400" b="1" baseline="30000" dirty="0">
                <a:solidFill>
                  <a:srgbClr val="C00000"/>
                </a:solidFill>
                <a:effectLst/>
              </a:rPr>
              <a:t>5</a:t>
            </a:r>
            <a:r>
              <a:rPr lang="ru-RU" sz="1400" b="1" dirty="0">
                <a:solidFill>
                  <a:srgbClr val="C00000"/>
                </a:solidFill>
                <a:effectLst/>
              </a:rPr>
              <a:t> Вт/см</a:t>
            </a:r>
            <a:r>
              <a:rPr lang="ru-RU" sz="1400" b="1" baseline="30000" dirty="0">
                <a:solidFill>
                  <a:srgbClr val="C00000"/>
                </a:solidFill>
                <a:effectLst/>
              </a:rPr>
              <a:t>2</a:t>
            </a:r>
            <a:r>
              <a:rPr lang="ru-RU" sz="1400" dirty="0">
                <a:solidFill>
                  <a:srgbClr val="C00000"/>
                </a:solidFill>
                <a:effectLst/>
              </a:rPr>
              <a:t>;</a:t>
            </a:r>
          </a:p>
          <a:p>
            <a:pPr>
              <a:defRPr/>
            </a:pPr>
            <a:r>
              <a:rPr lang="ru-RU" sz="1400" dirty="0">
                <a:solidFill>
                  <a:srgbClr val="C00000"/>
                </a:solidFill>
                <a:effectLst/>
              </a:rPr>
              <a:t>Длительность воздействия, </a:t>
            </a:r>
            <a:r>
              <a:rPr lang="ru-RU" sz="1400" b="1" i="1" dirty="0" err="1">
                <a:solidFill>
                  <a:srgbClr val="C00000"/>
                </a:solidFill>
                <a:effectLst/>
              </a:rPr>
              <a:t>τ</a:t>
            </a:r>
            <a:r>
              <a:rPr lang="ru-RU" sz="1400" b="1" baseline="-25000" dirty="0" err="1">
                <a:solidFill>
                  <a:srgbClr val="C00000"/>
                </a:solidFill>
                <a:effectLst/>
              </a:rPr>
              <a:t>и</a:t>
            </a:r>
            <a:r>
              <a:rPr lang="ru-RU" sz="1400" b="1" dirty="0" err="1">
                <a:solidFill>
                  <a:srgbClr val="C00000"/>
                </a:solidFill>
                <a:effectLst/>
              </a:rPr>
              <a:t>= </a:t>
            </a:r>
            <a:r>
              <a:rPr lang="ru-RU" sz="1400" b="1" dirty="0">
                <a:solidFill>
                  <a:srgbClr val="C00000"/>
                </a:solidFill>
                <a:effectLst/>
              </a:rPr>
              <a:t>10–60 мкс;</a:t>
            </a:r>
            <a:endParaRPr lang="ru-RU" sz="1400" dirty="0">
              <a:solidFill>
                <a:srgbClr val="C00000"/>
              </a:solidFill>
              <a:effectLst/>
            </a:endParaRPr>
          </a:p>
          <a:p>
            <a:pPr>
              <a:defRPr/>
            </a:pPr>
            <a:r>
              <a:rPr lang="ru-RU" sz="1400" dirty="0">
                <a:solidFill>
                  <a:srgbClr val="C00000"/>
                </a:solidFill>
                <a:effectLst/>
              </a:rPr>
              <a:t>Число импульсов облучения, </a:t>
            </a:r>
            <a:r>
              <a:rPr lang="en-US" sz="1400" b="1" i="1" dirty="0">
                <a:solidFill>
                  <a:srgbClr val="C00000"/>
                </a:solidFill>
                <a:effectLst/>
              </a:rPr>
              <a:t>N</a:t>
            </a:r>
            <a:r>
              <a:rPr lang="ru-RU" sz="1400" b="1" dirty="0">
                <a:solidFill>
                  <a:srgbClr val="C00000"/>
                </a:solidFill>
                <a:effectLst/>
              </a:rPr>
              <a:t> = (1–</a:t>
            </a:r>
            <a:r>
              <a:rPr lang="en-US" sz="1400" b="1" dirty="0">
                <a:solidFill>
                  <a:srgbClr val="C00000"/>
                </a:solidFill>
                <a:effectLst/>
              </a:rPr>
              <a:t>k</a:t>
            </a:r>
            <a:r>
              <a:rPr lang="ru-RU" sz="1400" b="1" dirty="0">
                <a:solidFill>
                  <a:srgbClr val="C00000"/>
                </a:solidFill>
                <a:effectLst/>
              </a:rPr>
              <a:t>×10)</a:t>
            </a:r>
            <a:endParaRPr lang="ru-RU" dirty="0">
              <a:solidFill>
                <a:srgbClr val="C00000"/>
              </a:solidFill>
              <a:effectLst/>
            </a:endParaRPr>
          </a:p>
        </p:txBody>
      </p:sp>
      <p:pic>
        <p:nvPicPr>
          <p:cNvPr id="26629" name="Рисунок 7" descr="Fig_2b"/>
          <p:cNvPicPr>
            <a:picLocks noChangeAspect="1" noChangeArrowheads="1"/>
          </p:cNvPicPr>
          <p:nvPr/>
        </p:nvPicPr>
        <p:blipFill>
          <a:blip r:embed="rId4"/>
          <a:srcRect/>
          <a:stretch>
            <a:fillRect/>
          </a:stretch>
        </p:blipFill>
        <p:spPr bwMode="auto">
          <a:xfrm>
            <a:off x="0" y="3214688"/>
            <a:ext cx="2786063" cy="2132012"/>
          </a:xfrm>
          <a:prstGeom prst="rect">
            <a:avLst/>
          </a:prstGeom>
          <a:noFill/>
          <a:ln w="9525">
            <a:noFill/>
            <a:miter lim="800000"/>
            <a:headEnd/>
            <a:tailEnd/>
          </a:ln>
        </p:spPr>
      </p:pic>
      <p:pic>
        <p:nvPicPr>
          <p:cNvPr id="26630" name="Рисунок 1"/>
          <p:cNvPicPr>
            <a:picLocks noChangeAspect="1" noChangeArrowheads="1"/>
          </p:cNvPicPr>
          <p:nvPr/>
        </p:nvPicPr>
        <p:blipFill>
          <a:blip r:embed="rId5"/>
          <a:srcRect/>
          <a:stretch>
            <a:fillRect/>
          </a:stretch>
        </p:blipFill>
        <p:spPr bwMode="auto">
          <a:xfrm>
            <a:off x="2928938" y="3214688"/>
            <a:ext cx="2809875" cy="2116137"/>
          </a:xfrm>
          <a:prstGeom prst="rect">
            <a:avLst/>
          </a:prstGeom>
          <a:noFill/>
          <a:ln w="9525">
            <a:noFill/>
            <a:miter lim="800000"/>
            <a:headEnd/>
            <a:tailEnd/>
          </a:ln>
        </p:spPr>
      </p:pic>
      <p:pic>
        <p:nvPicPr>
          <p:cNvPr id="26631" name="Рисунок 4" descr="00"/>
          <p:cNvPicPr>
            <a:picLocks noChangeAspect="1" noChangeArrowheads="1"/>
          </p:cNvPicPr>
          <p:nvPr/>
        </p:nvPicPr>
        <p:blipFill>
          <a:blip r:embed="rId6"/>
          <a:srcRect/>
          <a:stretch>
            <a:fillRect/>
          </a:stretch>
        </p:blipFill>
        <p:spPr bwMode="auto">
          <a:xfrm>
            <a:off x="6215063" y="3000375"/>
            <a:ext cx="2305050" cy="2286000"/>
          </a:xfrm>
          <a:prstGeom prst="rect">
            <a:avLst/>
          </a:prstGeom>
          <a:noFill/>
          <a:ln w="9525">
            <a:noFill/>
            <a:miter lim="800000"/>
            <a:headEnd/>
            <a:tailEnd/>
          </a:ln>
        </p:spPr>
      </p:pic>
      <p:sp>
        <p:nvSpPr>
          <p:cNvPr id="26" name="TextBox 25"/>
          <p:cNvSpPr txBox="1"/>
          <p:nvPr/>
        </p:nvSpPr>
        <p:spPr>
          <a:xfrm>
            <a:off x="2928938" y="5500688"/>
            <a:ext cx="2786062" cy="1384300"/>
          </a:xfrm>
          <a:prstGeom prst="rect">
            <a:avLst/>
          </a:prstGeom>
          <a:solidFill>
            <a:srgbClr val="E4F8E5"/>
          </a:solidFill>
        </p:spPr>
        <p:txBody>
          <a:bodyPr>
            <a:spAutoFit/>
          </a:bodyPr>
          <a:lstStyle/>
          <a:p>
            <a:pPr hangingPunct="0">
              <a:defRPr/>
            </a:pPr>
            <a:r>
              <a:rPr lang="ru-RU" sz="1400" dirty="0">
                <a:solidFill>
                  <a:srgbClr val="7030A0"/>
                </a:solidFill>
                <a:effectLst/>
              </a:rPr>
              <a:t>Микроструктура модифицированного слоя стали </a:t>
            </a:r>
            <a:r>
              <a:rPr lang="ru-RU" sz="1400" cap="all" dirty="0">
                <a:solidFill>
                  <a:srgbClr val="7030A0"/>
                </a:solidFill>
                <a:effectLst/>
              </a:rPr>
              <a:t>0х16н15м3б</a:t>
            </a:r>
            <a:r>
              <a:rPr lang="ru-RU" sz="1400" dirty="0">
                <a:solidFill>
                  <a:srgbClr val="7030A0"/>
                </a:solidFill>
                <a:effectLst/>
              </a:rPr>
              <a:t>, обработанной потоками импульсной плазмы</a:t>
            </a:r>
          </a:p>
          <a:p>
            <a:pPr>
              <a:defRPr/>
            </a:pPr>
            <a:r>
              <a:rPr lang="ru-RU" sz="1400" i="1" dirty="0">
                <a:solidFill>
                  <a:srgbClr val="7030A0"/>
                </a:solidFill>
                <a:effectLst/>
              </a:rPr>
              <a:t>(</a:t>
            </a:r>
            <a:r>
              <a:rPr lang="en-US" sz="1400" i="1" dirty="0">
                <a:solidFill>
                  <a:srgbClr val="7030A0"/>
                </a:solidFill>
                <a:effectLst/>
              </a:rPr>
              <a:t>Q </a:t>
            </a:r>
            <a:r>
              <a:rPr lang="ru-RU" sz="1400" dirty="0">
                <a:solidFill>
                  <a:srgbClr val="7030A0"/>
                </a:solidFill>
                <a:effectLst/>
              </a:rPr>
              <a:t>= 5</a:t>
            </a:r>
            <a:r>
              <a:rPr lang="ru-RU" sz="1400" b="1" baseline="30000" dirty="0">
                <a:solidFill>
                  <a:srgbClr val="7030A0"/>
                </a:solidFill>
                <a:effectLst/>
              </a:rPr>
              <a:t>.</a:t>
            </a:r>
            <a:r>
              <a:rPr lang="ru-RU" sz="1400" dirty="0">
                <a:solidFill>
                  <a:srgbClr val="7030A0"/>
                </a:solidFill>
                <a:effectLst/>
              </a:rPr>
              <a:t>10</a:t>
            </a:r>
            <a:r>
              <a:rPr lang="ru-RU" sz="1400" baseline="30000" dirty="0">
                <a:solidFill>
                  <a:srgbClr val="7030A0"/>
                </a:solidFill>
                <a:effectLst/>
              </a:rPr>
              <a:t>6</a:t>
            </a:r>
            <a:r>
              <a:rPr lang="ru-RU" sz="1400" dirty="0">
                <a:solidFill>
                  <a:srgbClr val="7030A0"/>
                </a:solidFill>
                <a:effectLst/>
              </a:rPr>
              <a:t> Вт/см</a:t>
            </a:r>
            <a:r>
              <a:rPr lang="ru-RU" sz="1400" baseline="30000" dirty="0">
                <a:solidFill>
                  <a:srgbClr val="7030A0"/>
                </a:solidFill>
                <a:effectLst/>
              </a:rPr>
              <a:t>2</a:t>
            </a:r>
            <a:r>
              <a:rPr lang="ru-RU" sz="1400" dirty="0">
                <a:solidFill>
                  <a:srgbClr val="7030A0"/>
                </a:solidFill>
                <a:effectLst/>
              </a:rPr>
              <a:t>, </a:t>
            </a:r>
            <a:r>
              <a:rPr lang="en-US" sz="1400" i="1" dirty="0">
                <a:solidFill>
                  <a:srgbClr val="7030A0"/>
                </a:solidFill>
                <a:effectLst/>
              </a:rPr>
              <a:t>N </a:t>
            </a:r>
            <a:r>
              <a:rPr lang="ru-RU" sz="1400" dirty="0">
                <a:solidFill>
                  <a:srgbClr val="7030A0"/>
                </a:solidFill>
                <a:effectLst/>
              </a:rPr>
              <a:t>= 3)</a:t>
            </a:r>
            <a:endParaRPr lang="ru-RU" dirty="0">
              <a:solidFill>
                <a:srgbClr val="7030A0"/>
              </a:solidFill>
              <a:effectLst/>
            </a:endParaRPr>
          </a:p>
        </p:txBody>
      </p:sp>
      <p:sp>
        <p:nvSpPr>
          <p:cNvPr id="27" name="TextBox 26"/>
          <p:cNvSpPr txBox="1"/>
          <p:nvPr/>
        </p:nvSpPr>
        <p:spPr>
          <a:xfrm>
            <a:off x="0" y="5500688"/>
            <a:ext cx="2714625" cy="1169987"/>
          </a:xfrm>
          <a:prstGeom prst="rect">
            <a:avLst/>
          </a:prstGeom>
          <a:solidFill>
            <a:srgbClr val="E4F8E5"/>
          </a:solidFill>
        </p:spPr>
        <p:txBody>
          <a:bodyPr>
            <a:spAutoFit/>
          </a:bodyPr>
          <a:lstStyle/>
          <a:p>
            <a:pPr hangingPunct="0">
              <a:defRPr/>
            </a:pPr>
            <a:r>
              <a:rPr lang="ru-RU" sz="1400" dirty="0">
                <a:solidFill>
                  <a:srgbClr val="7030A0"/>
                </a:solidFill>
                <a:effectLst/>
              </a:rPr>
              <a:t>Микроструктура поперечного шлифа </a:t>
            </a:r>
          </a:p>
          <a:p>
            <a:pPr hangingPunct="0">
              <a:defRPr/>
            </a:pPr>
            <a:r>
              <a:rPr lang="ru-RU" sz="1400" dirty="0">
                <a:solidFill>
                  <a:srgbClr val="7030A0"/>
                </a:solidFill>
                <a:effectLst/>
              </a:rPr>
              <a:t>стали 45, облученной потоками азотной плазмы</a:t>
            </a:r>
          </a:p>
          <a:p>
            <a:pPr>
              <a:defRPr/>
            </a:pPr>
            <a:r>
              <a:rPr lang="ru-RU" sz="1400" dirty="0">
                <a:solidFill>
                  <a:srgbClr val="7030A0"/>
                </a:solidFill>
                <a:effectLst/>
              </a:rPr>
              <a:t>(</a:t>
            </a:r>
            <a:r>
              <a:rPr lang="ru-RU" sz="1400" i="1" cap="all" dirty="0" err="1">
                <a:solidFill>
                  <a:srgbClr val="7030A0"/>
                </a:solidFill>
                <a:effectLst/>
              </a:rPr>
              <a:t>q</a:t>
            </a:r>
            <a:r>
              <a:rPr lang="ru-RU" sz="1400" i="1" dirty="0">
                <a:solidFill>
                  <a:srgbClr val="7030A0"/>
                </a:solidFill>
                <a:effectLst/>
              </a:rPr>
              <a:t> </a:t>
            </a:r>
            <a:r>
              <a:rPr lang="ru-RU" sz="1400" dirty="0">
                <a:solidFill>
                  <a:srgbClr val="7030A0"/>
                </a:solidFill>
                <a:effectLst/>
              </a:rPr>
              <a:t>= 1,3·10</a:t>
            </a:r>
            <a:r>
              <a:rPr lang="ru-RU" sz="1400" baseline="30000" dirty="0">
                <a:solidFill>
                  <a:srgbClr val="7030A0"/>
                </a:solidFill>
                <a:effectLst/>
              </a:rPr>
              <a:t>6</a:t>
            </a:r>
            <a:r>
              <a:rPr lang="ru-RU" sz="1400" dirty="0">
                <a:solidFill>
                  <a:srgbClr val="7030A0"/>
                </a:solidFill>
                <a:effectLst/>
              </a:rPr>
              <a:t> Вт/см</a:t>
            </a:r>
            <a:r>
              <a:rPr lang="ru-RU" sz="1400" baseline="30000" dirty="0">
                <a:solidFill>
                  <a:srgbClr val="7030A0"/>
                </a:solidFill>
                <a:effectLst/>
              </a:rPr>
              <a:t>2</a:t>
            </a:r>
            <a:r>
              <a:rPr lang="ru-RU" sz="1400" dirty="0">
                <a:solidFill>
                  <a:srgbClr val="7030A0"/>
                </a:solidFill>
                <a:effectLst/>
              </a:rPr>
              <a:t>, </a:t>
            </a:r>
            <a:r>
              <a:rPr lang="ru-RU" sz="1400" i="1" dirty="0">
                <a:solidFill>
                  <a:srgbClr val="7030A0"/>
                </a:solidFill>
                <a:effectLst/>
              </a:rPr>
              <a:t>N </a:t>
            </a:r>
            <a:r>
              <a:rPr lang="ru-RU" sz="1400" dirty="0">
                <a:solidFill>
                  <a:srgbClr val="7030A0"/>
                </a:solidFill>
                <a:effectLst/>
              </a:rPr>
              <a:t>= 3)</a:t>
            </a:r>
          </a:p>
        </p:txBody>
      </p:sp>
      <p:sp>
        <p:nvSpPr>
          <p:cNvPr id="26634" name="TextBox 29"/>
          <p:cNvSpPr txBox="1">
            <a:spLocks noChangeArrowheads="1"/>
          </p:cNvSpPr>
          <p:nvPr/>
        </p:nvSpPr>
        <p:spPr bwMode="auto">
          <a:xfrm>
            <a:off x="5857875" y="5257800"/>
            <a:ext cx="2786063" cy="1600200"/>
          </a:xfrm>
          <a:prstGeom prst="rect">
            <a:avLst/>
          </a:prstGeom>
          <a:solidFill>
            <a:srgbClr val="E4F8E5"/>
          </a:solidFill>
          <a:ln w="9525">
            <a:noFill/>
            <a:miter lim="800000"/>
            <a:headEnd/>
            <a:tailEnd/>
          </a:ln>
        </p:spPr>
        <p:txBody>
          <a:bodyPr>
            <a:spAutoFit/>
          </a:bodyPr>
          <a:lstStyle/>
          <a:p>
            <a:r>
              <a:rPr lang="ru-RU" sz="1400">
                <a:solidFill>
                  <a:srgbClr val="7030A0"/>
                </a:solidFill>
                <a:effectLst/>
              </a:rPr>
              <a:t>Зависимость среднего размера ячеек от удельной мощности падающего потока: </a:t>
            </a:r>
          </a:p>
          <a:p>
            <a:r>
              <a:rPr lang="ru-RU" sz="1400">
                <a:solidFill>
                  <a:srgbClr val="7030A0"/>
                </a:solidFill>
                <a:effectLst/>
              </a:rPr>
              <a:t>1 </a:t>
            </a:r>
            <a:r>
              <a:rPr lang="ru-RU" sz="1400">
                <a:solidFill>
                  <a:srgbClr val="7030A0"/>
                </a:solidFill>
                <a:effectLst/>
                <a:sym typeface="Symbol" pitchFamily="18" charset="2"/>
              </a:rPr>
              <a:t></a:t>
            </a:r>
            <a:r>
              <a:rPr lang="ru-RU" sz="1400">
                <a:solidFill>
                  <a:srgbClr val="7030A0"/>
                </a:solidFill>
                <a:effectLst/>
              </a:rPr>
              <a:t> 12Х18Н10Т; 2 </a:t>
            </a:r>
            <a:r>
              <a:rPr lang="ru-RU" sz="1400">
                <a:solidFill>
                  <a:srgbClr val="7030A0"/>
                </a:solidFill>
                <a:effectLst/>
                <a:sym typeface="Symbol" pitchFamily="18" charset="2"/>
              </a:rPr>
              <a:t></a:t>
            </a:r>
            <a:r>
              <a:rPr lang="ru-RU" sz="1400">
                <a:solidFill>
                  <a:srgbClr val="7030A0"/>
                </a:solidFill>
                <a:effectLst/>
              </a:rPr>
              <a:t> НП2Эви; </a:t>
            </a:r>
          </a:p>
          <a:p>
            <a:r>
              <a:rPr lang="ru-RU" sz="1400">
                <a:solidFill>
                  <a:srgbClr val="7030A0"/>
                </a:solidFill>
                <a:effectLst/>
              </a:rPr>
              <a:t>3 </a:t>
            </a:r>
            <a:r>
              <a:rPr lang="ru-RU" sz="1400">
                <a:solidFill>
                  <a:srgbClr val="7030A0"/>
                </a:solidFill>
                <a:effectLst/>
                <a:sym typeface="Symbol" pitchFamily="18" charset="2"/>
              </a:rPr>
              <a:t></a:t>
            </a:r>
            <a:r>
              <a:rPr lang="ru-RU" sz="1400">
                <a:solidFill>
                  <a:srgbClr val="7030A0"/>
                </a:solidFill>
                <a:effectLst/>
              </a:rPr>
              <a:t> 0Х16Н15М3Б;  4 </a:t>
            </a:r>
            <a:r>
              <a:rPr lang="ru-RU" sz="1400">
                <a:solidFill>
                  <a:srgbClr val="7030A0"/>
                </a:solidFill>
                <a:effectLst/>
                <a:sym typeface="Symbol" pitchFamily="18" charset="2"/>
              </a:rPr>
              <a:t></a:t>
            </a:r>
            <a:r>
              <a:rPr lang="ru-RU" sz="1400">
                <a:solidFill>
                  <a:srgbClr val="7030A0"/>
                </a:solidFill>
                <a:effectLst/>
              </a:rPr>
              <a:t> 03Х20Н45М4БЦ</a:t>
            </a:r>
          </a:p>
          <a:p>
            <a:r>
              <a:rPr lang="en-US" sz="1400">
                <a:solidFill>
                  <a:srgbClr val="7030A0"/>
                </a:solidFill>
                <a:effectLst/>
              </a:rPr>
              <a:t>(</a:t>
            </a:r>
            <a:r>
              <a:rPr lang="en-US" sz="1400" b="1" i="1">
                <a:solidFill>
                  <a:srgbClr val="7030A0"/>
                </a:solidFill>
                <a:effectLst/>
              </a:rPr>
              <a:t>l</a:t>
            </a:r>
            <a:r>
              <a:rPr lang="en-US" sz="1400" b="1" baseline="-25000">
                <a:solidFill>
                  <a:srgbClr val="7030A0"/>
                </a:solidFill>
                <a:effectLst/>
              </a:rPr>
              <a:t>h</a:t>
            </a:r>
            <a:r>
              <a:rPr lang="en-US" sz="1400" b="1">
                <a:solidFill>
                  <a:srgbClr val="7030A0"/>
                </a:solidFill>
                <a:effectLst/>
              </a:rPr>
              <a:t> = 50</a:t>
            </a:r>
            <a:r>
              <a:rPr lang="ru-RU" sz="1400" b="1">
                <a:solidFill>
                  <a:srgbClr val="7030A0"/>
                </a:solidFill>
                <a:effectLst/>
              </a:rPr>
              <a:t> нм</a:t>
            </a:r>
            <a:r>
              <a:rPr lang="ru-RU" sz="1400">
                <a:solidFill>
                  <a:srgbClr val="7030A0"/>
                </a:solidFill>
                <a:effectLst/>
                <a:sym typeface="Symbol" pitchFamily="18" charset="2"/>
              </a:rPr>
              <a:t></a:t>
            </a:r>
            <a:r>
              <a:rPr lang="ru-RU" sz="1400">
                <a:solidFill>
                  <a:srgbClr val="7030A0"/>
                </a:solidFill>
                <a:effectLst/>
              </a:rPr>
              <a:t>1,5 мкм)</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5"/>
          <p:cNvGraphicFramePr>
            <a:graphicFrameLocks noChangeAspect="1"/>
          </p:cNvGraphicFramePr>
          <p:nvPr/>
        </p:nvGraphicFramePr>
        <p:xfrm>
          <a:off x="214312" y="437421"/>
          <a:ext cx="3143241" cy="2299430"/>
        </p:xfrm>
        <a:graphic>
          <a:graphicData uri="http://schemas.openxmlformats.org/presentationml/2006/ole">
            <p:oleObj spid="_x0000_s3074" name="Рисунок" r:id="rId3" imgW="5132832" imgH="3730752" progId="Word.Picture.8">
              <p:embed/>
            </p:oleObj>
          </a:graphicData>
        </a:graphic>
      </p:graphicFrame>
      <p:pic>
        <p:nvPicPr>
          <p:cNvPr id="4099" name="Picture 6"/>
          <p:cNvPicPr>
            <a:picLocks noChangeAspect="1" noChangeArrowheads="1"/>
          </p:cNvPicPr>
          <p:nvPr/>
        </p:nvPicPr>
        <p:blipFill>
          <a:blip r:embed="rId4"/>
          <a:srcRect/>
          <a:stretch>
            <a:fillRect/>
          </a:stretch>
        </p:blipFill>
        <p:spPr bwMode="auto">
          <a:xfrm>
            <a:off x="4071934" y="714356"/>
            <a:ext cx="862013" cy="1219200"/>
          </a:xfrm>
          <a:prstGeom prst="rect">
            <a:avLst/>
          </a:prstGeom>
          <a:noFill/>
          <a:ln w="9525">
            <a:noFill/>
            <a:miter lim="800000"/>
            <a:headEnd/>
            <a:tailEnd/>
          </a:ln>
        </p:spPr>
      </p:pic>
      <p:pic>
        <p:nvPicPr>
          <p:cNvPr id="4100" name="Picture 7"/>
          <p:cNvPicPr>
            <a:picLocks noChangeAspect="1" noChangeArrowheads="1"/>
          </p:cNvPicPr>
          <p:nvPr/>
        </p:nvPicPr>
        <p:blipFill>
          <a:blip r:embed="rId5"/>
          <a:srcRect/>
          <a:stretch>
            <a:fillRect/>
          </a:stretch>
        </p:blipFill>
        <p:spPr bwMode="auto">
          <a:xfrm>
            <a:off x="4191000" y="2590800"/>
            <a:ext cx="1981200" cy="1344613"/>
          </a:xfrm>
          <a:prstGeom prst="rect">
            <a:avLst/>
          </a:prstGeom>
          <a:noFill/>
          <a:ln w="9525">
            <a:noFill/>
            <a:miter lim="800000"/>
            <a:headEnd/>
            <a:tailEnd/>
          </a:ln>
        </p:spPr>
      </p:pic>
      <p:pic>
        <p:nvPicPr>
          <p:cNvPr id="4101" name="Picture 8"/>
          <p:cNvPicPr>
            <a:picLocks noChangeAspect="1" noChangeArrowheads="1"/>
          </p:cNvPicPr>
          <p:nvPr/>
        </p:nvPicPr>
        <p:blipFill>
          <a:blip r:embed="rId6"/>
          <a:srcRect/>
          <a:stretch>
            <a:fillRect/>
          </a:stretch>
        </p:blipFill>
        <p:spPr bwMode="auto">
          <a:xfrm>
            <a:off x="5029208" y="1041387"/>
            <a:ext cx="685800" cy="601663"/>
          </a:xfrm>
          <a:prstGeom prst="rect">
            <a:avLst/>
          </a:prstGeom>
          <a:noFill/>
          <a:ln w="9525">
            <a:noFill/>
            <a:miter lim="800000"/>
            <a:headEnd/>
            <a:tailEnd/>
          </a:ln>
        </p:spPr>
      </p:pic>
      <p:sp>
        <p:nvSpPr>
          <p:cNvPr id="3079" name="Text Box 11"/>
          <p:cNvSpPr txBox="1">
            <a:spLocks noChangeArrowheads="1"/>
          </p:cNvSpPr>
          <p:nvPr/>
        </p:nvSpPr>
        <p:spPr bwMode="auto">
          <a:xfrm>
            <a:off x="152400" y="2819400"/>
            <a:ext cx="3962400" cy="3786188"/>
          </a:xfrm>
          <a:prstGeom prst="rect">
            <a:avLst/>
          </a:prstGeom>
          <a:solidFill>
            <a:srgbClr val="E4F8E5"/>
          </a:solidFill>
          <a:ln w="9525">
            <a:solidFill>
              <a:schemeClr val="accent6">
                <a:lumMod val="40000"/>
                <a:lumOff val="60000"/>
              </a:schemeClr>
            </a:solidFill>
            <a:miter lim="800000"/>
            <a:headEnd/>
            <a:tailEnd/>
          </a:ln>
        </p:spPr>
        <p:txBody>
          <a:bodyPr>
            <a:spAutoFit/>
          </a:bodyPr>
          <a:lstStyle/>
          <a:p>
            <a:pPr defTabSz="1279525">
              <a:defRPr/>
            </a:pPr>
            <a:r>
              <a:rPr lang="ru-RU" sz="1600" dirty="0">
                <a:solidFill>
                  <a:srgbClr val="0070C0"/>
                </a:solidFill>
                <a:effectLst/>
                <a:latin typeface="Times New Roman" pitchFamily="18" charset="0"/>
              </a:rPr>
              <a:t>1 – пульт управления; 2- высокочастотный генератор; 3- баллон с инертным газом; 4 – система напуска газа; 5 – прибор регулирующего типа Р111; 6 – потенциометр КСП-4; 7 – корпус камеры; 8 – кварцевый или керамический питатель; 9 – термопара;10 – высокочастотный индуктор; 11 – расплав; 12 – закалочный медный диск; 13 – </a:t>
            </a:r>
            <a:r>
              <a:rPr lang="ru-RU" sz="1600" dirty="0" err="1">
                <a:solidFill>
                  <a:srgbClr val="0070C0"/>
                </a:solidFill>
                <a:effectLst/>
                <a:latin typeface="Times New Roman" pitchFamily="18" charset="0"/>
              </a:rPr>
              <a:t>лентосъемник</a:t>
            </a:r>
            <a:r>
              <a:rPr lang="ru-RU" sz="1600" dirty="0">
                <a:solidFill>
                  <a:srgbClr val="0070C0"/>
                </a:solidFill>
                <a:effectLst/>
                <a:latin typeface="Times New Roman" pitchFamily="18" charset="0"/>
              </a:rPr>
              <a:t>; 14 – вакуумная система с </a:t>
            </a:r>
            <a:r>
              <a:rPr lang="ru-RU" sz="1600" dirty="0" err="1">
                <a:solidFill>
                  <a:srgbClr val="0070C0"/>
                </a:solidFill>
                <a:effectLst/>
                <a:latin typeface="Times New Roman" pitchFamily="18" charset="0"/>
              </a:rPr>
              <a:t>термопарным</a:t>
            </a:r>
            <a:r>
              <a:rPr lang="ru-RU" sz="1600" dirty="0">
                <a:solidFill>
                  <a:srgbClr val="0070C0"/>
                </a:solidFill>
                <a:effectLst/>
                <a:latin typeface="Times New Roman" pitchFamily="18" charset="0"/>
              </a:rPr>
              <a:t> вакуумметром ВТ-2А; 15 – агрегат вакуумный АВЗ-20Д; 16 – </a:t>
            </a:r>
            <a:r>
              <a:rPr lang="ru-RU" sz="1600" dirty="0" err="1">
                <a:solidFill>
                  <a:srgbClr val="0070C0"/>
                </a:solidFill>
                <a:effectLst/>
                <a:latin typeface="Times New Roman" pitchFamily="18" charset="0"/>
              </a:rPr>
              <a:t>лентоприемник</a:t>
            </a:r>
            <a:r>
              <a:rPr lang="ru-RU" sz="1600" dirty="0">
                <a:solidFill>
                  <a:srgbClr val="0070C0"/>
                </a:solidFill>
                <a:effectLst/>
                <a:latin typeface="Times New Roman" pitchFamily="18" charset="0"/>
              </a:rPr>
              <a:t>; 17 – </a:t>
            </a:r>
            <a:r>
              <a:rPr lang="ru-RU" sz="1600" dirty="0" err="1">
                <a:solidFill>
                  <a:srgbClr val="0070C0"/>
                </a:solidFill>
                <a:effectLst/>
                <a:latin typeface="Times New Roman" pitchFamily="18" charset="0"/>
              </a:rPr>
              <a:t>быстрозакаленная</a:t>
            </a:r>
            <a:r>
              <a:rPr lang="ru-RU" sz="1600" dirty="0">
                <a:solidFill>
                  <a:srgbClr val="0070C0"/>
                </a:solidFill>
                <a:effectLst/>
                <a:latin typeface="Times New Roman" pitchFamily="18" charset="0"/>
              </a:rPr>
              <a:t> лента</a:t>
            </a:r>
            <a:endParaRPr lang="en-US" sz="1600" dirty="0">
              <a:solidFill>
                <a:srgbClr val="0070C0"/>
              </a:solidFill>
              <a:effectLst/>
              <a:latin typeface="Times New Roman" pitchFamily="18" charset="0"/>
            </a:endParaRPr>
          </a:p>
          <a:p>
            <a:pPr defTabSz="1279525">
              <a:defRPr/>
            </a:pPr>
            <a:r>
              <a:rPr lang="ru-RU" sz="1600" dirty="0">
                <a:solidFill>
                  <a:srgbClr val="0070C0"/>
                </a:solidFill>
                <a:effectLst/>
                <a:latin typeface="Times New Roman" pitchFamily="18" charset="0"/>
              </a:rPr>
              <a:t>Производительность установки – 500кГ/год</a:t>
            </a:r>
          </a:p>
        </p:txBody>
      </p:sp>
      <p:sp>
        <p:nvSpPr>
          <p:cNvPr id="4104" name="Text Box 12"/>
          <p:cNvSpPr txBox="1">
            <a:spLocks noChangeArrowheads="1"/>
          </p:cNvSpPr>
          <p:nvPr/>
        </p:nvSpPr>
        <p:spPr bwMode="auto">
          <a:xfrm>
            <a:off x="4214810" y="3886200"/>
            <a:ext cx="1928826" cy="523875"/>
          </a:xfrm>
          <a:prstGeom prst="rect">
            <a:avLst/>
          </a:prstGeom>
          <a:noFill/>
          <a:ln w="9525">
            <a:noFill/>
            <a:miter lim="800000"/>
            <a:headEnd/>
            <a:tailEnd/>
          </a:ln>
        </p:spPr>
        <p:txBody>
          <a:bodyPr wrap="square">
            <a:spAutoFit/>
          </a:bodyPr>
          <a:lstStyle/>
          <a:p>
            <a:pPr eaLnBrk="0" hangingPunct="0">
              <a:spcBef>
                <a:spcPct val="50000"/>
              </a:spcBef>
            </a:pPr>
            <a:r>
              <a:rPr lang="ru-RU" sz="1400" i="1" dirty="0" err="1">
                <a:solidFill>
                  <a:srgbClr val="7030A0"/>
                </a:solidFill>
                <a:effectLst/>
                <a:latin typeface="Times New Roman" pitchFamily="18" charset="0"/>
              </a:rPr>
              <a:t>Быстрозакаленный</a:t>
            </a:r>
            <a:r>
              <a:rPr lang="ru-RU" sz="1400" i="1" dirty="0">
                <a:solidFill>
                  <a:srgbClr val="7030A0"/>
                </a:solidFill>
                <a:effectLst/>
                <a:latin typeface="Times New Roman" pitchFamily="18" charset="0"/>
              </a:rPr>
              <a:t> сплав в виде ленты</a:t>
            </a:r>
          </a:p>
        </p:txBody>
      </p:sp>
      <p:sp>
        <p:nvSpPr>
          <p:cNvPr id="4110" name="Text Box 14"/>
          <p:cNvSpPr txBox="1">
            <a:spLocks noChangeArrowheads="1"/>
          </p:cNvSpPr>
          <p:nvPr/>
        </p:nvSpPr>
        <p:spPr bwMode="auto">
          <a:xfrm>
            <a:off x="6248400" y="714375"/>
            <a:ext cx="2514600" cy="369888"/>
          </a:xfrm>
          <a:prstGeom prst="rect">
            <a:avLst/>
          </a:prstGeom>
          <a:noFill/>
          <a:ln w="9525">
            <a:noFill/>
            <a:miter lim="800000"/>
            <a:headEnd/>
            <a:tailEnd/>
          </a:ln>
          <a:effectLst/>
        </p:spPr>
        <p:txBody>
          <a:bodyPr>
            <a:spAutoFit/>
          </a:bodyPr>
          <a:lstStyle/>
          <a:p>
            <a:pPr>
              <a:spcBef>
                <a:spcPct val="50000"/>
              </a:spcBef>
              <a:defRPr/>
            </a:pPr>
            <a:r>
              <a:rPr lang="ru-RU" b="1" dirty="0">
                <a:solidFill>
                  <a:srgbClr val="7030A0"/>
                </a:solidFill>
                <a:effectLst>
                  <a:outerShdw blurRad="38100" dist="38100" dir="2700000" algn="tl">
                    <a:srgbClr val="C0C0C0"/>
                  </a:outerShdw>
                </a:effectLst>
              </a:rPr>
              <a:t>Принцип метода</a:t>
            </a:r>
            <a:r>
              <a:rPr lang="en-US" b="1" dirty="0">
                <a:solidFill>
                  <a:srgbClr val="7030A0"/>
                </a:solidFill>
                <a:effectLst>
                  <a:outerShdw blurRad="38100" dist="38100" dir="2700000" algn="tl">
                    <a:srgbClr val="C0C0C0"/>
                  </a:outerShdw>
                </a:effectLst>
              </a:rPr>
              <a:t>:</a:t>
            </a:r>
            <a:endParaRPr lang="ru-RU" b="1" dirty="0">
              <a:solidFill>
                <a:srgbClr val="7030A0"/>
              </a:solidFill>
              <a:effectLst>
                <a:outerShdw blurRad="38100" dist="38100" dir="2700000" algn="tl">
                  <a:srgbClr val="C0C0C0"/>
                </a:outerShdw>
              </a:effectLst>
            </a:endParaRPr>
          </a:p>
        </p:txBody>
      </p:sp>
      <p:sp>
        <p:nvSpPr>
          <p:cNvPr id="4107" name="Text Box 15"/>
          <p:cNvSpPr txBox="1">
            <a:spLocks noChangeArrowheads="1"/>
          </p:cNvSpPr>
          <p:nvPr/>
        </p:nvSpPr>
        <p:spPr bwMode="auto">
          <a:xfrm>
            <a:off x="6215063" y="1071563"/>
            <a:ext cx="2667000" cy="3324225"/>
          </a:xfrm>
          <a:prstGeom prst="rect">
            <a:avLst/>
          </a:prstGeom>
          <a:solidFill>
            <a:srgbClr val="E4F8E5"/>
          </a:solidFill>
          <a:ln w="9525">
            <a:noFill/>
            <a:miter lim="800000"/>
            <a:headEnd/>
            <a:tailEnd/>
          </a:ln>
        </p:spPr>
        <p:txBody>
          <a:bodyPr>
            <a:spAutoFit/>
          </a:bodyPr>
          <a:lstStyle/>
          <a:p>
            <a:pPr>
              <a:spcBef>
                <a:spcPct val="50000"/>
              </a:spcBef>
            </a:pPr>
            <a:r>
              <a:rPr lang="ru-RU" sz="1400" b="1">
                <a:solidFill>
                  <a:srgbClr val="0070C0"/>
                </a:solidFill>
                <a:effectLst/>
              </a:rPr>
              <a:t>Индуктор (10) расплавляет кристаллический слиток в кварцевом тигле (8). Подается избыточное давление и из тигля через сопло расплав (11) выдавливается на вращающейся медный диск-холодильник (12). При помощи лентосъемика (13) застывший расплав в виде ленты (17) попадает в лентоприемник (16).</a:t>
            </a:r>
          </a:p>
        </p:txBody>
      </p:sp>
      <p:sp>
        <p:nvSpPr>
          <p:cNvPr id="4108" name="Text Box 16"/>
          <p:cNvSpPr txBox="1">
            <a:spLocks noChangeArrowheads="1"/>
          </p:cNvSpPr>
          <p:nvPr/>
        </p:nvSpPr>
        <p:spPr bwMode="auto">
          <a:xfrm>
            <a:off x="3657600" y="1905000"/>
            <a:ext cx="2590800" cy="304800"/>
          </a:xfrm>
          <a:prstGeom prst="rect">
            <a:avLst/>
          </a:prstGeom>
          <a:noFill/>
          <a:ln w="9525">
            <a:noFill/>
            <a:miter lim="800000"/>
            <a:headEnd/>
            <a:tailEnd/>
          </a:ln>
        </p:spPr>
        <p:txBody>
          <a:bodyPr>
            <a:spAutoFit/>
          </a:bodyPr>
          <a:lstStyle/>
          <a:p>
            <a:pPr algn="ctr">
              <a:spcBef>
                <a:spcPct val="50000"/>
              </a:spcBef>
            </a:pPr>
            <a:r>
              <a:rPr lang="ru-RU" sz="1400" i="1">
                <a:solidFill>
                  <a:srgbClr val="7030A0"/>
                </a:solidFill>
                <a:effectLst/>
                <a:latin typeface="Times New Roman" pitchFamily="18" charset="0"/>
              </a:rPr>
              <a:t>Наноструктурное состояние</a:t>
            </a:r>
          </a:p>
        </p:txBody>
      </p:sp>
      <p:sp>
        <p:nvSpPr>
          <p:cNvPr id="4109" name="Text Box 17"/>
          <p:cNvSpPr txBox="1">
            <a:spLocks noChangeArrowheads="1"/>
          </p:cNvSpPr>
          <p:nvPr/>
        </p:nvSpPr>
        <p:spPr bwMode="auto">
          <a:xfrm>
            <a:off x="214313" y="0"/>
            <a:ext cx="8786812" cy="461665"/>
          </a:xfrm>
          <a:prstGeom prst="rect">
            <a:avLst/>
          </a:prstGeom>
          <a:noFill/>
          <a:ln w="9525">
            <a:noFill/>
            <a:miter lim="800000"/>
            <a:headEnd/>
            <a:tailEnd/>
          </a:ln>
        </p:spPr>
        <p:txBody>
          <a:bodyPr>
            <a:spAutoFit/>
          </a:bodyPr>
          <a:lstStyle/>
          <a:p>
            <a:pPr algn="ctr">
              <a:spcBef>
                <a:spcPct val="50000"/>
              </a:spcBef>
              <a:defRPr/>
            </a:pPr>
            <a:r>
              <a:rPr lang="ru-RU" sz="2400" b="1" dirty="0" smtClean="0">
                <a:solidFill>
                  <a:schemeClr val="accent5">
                    <a:lumMod val="75000"/>
                  </a:schemeClr>
                </a:solidFill>
                <a:effectLst/>
                <a:latin typeface="Times New Roman" pitchFamily="18" charset="0"/>
                <a:cs typeface="Times New Roman" pitchFamily="18" charset="0"/>
              </a:rPr>
              <a:t>Получение </a:t>
            </a:r>
            <a:r>
              <a:rPr lang="ru-RU" sz="2400" b="1" dirty="0" err="1">
                <a:solidFill>
                  <a:schemeClr val="accent5">
                    <a:lumMod val="75000"/>
                  </a:schemeClr>
                </a:solidFill>
                <a:effectLst/>
                <a:latin typeface="Times New Roman" pitchFamily="18" charset="0"/>
                <a:cs typeface="Times New Roman" pitchFamily="18" charset="0"/>
              </a:rPr>
              <a:t>наноматериалов</a:t>
            </a:r>
            <a:r>
              <a:rPr lang="ru-RU" sz="2400" b="1" dirty="0">
                <a:solidFill>
                  <a:schemeClr val="accent5">
                    <a:lumMod val="75000"/>
                  </a:schemeClr>
                </a:solidFill>
                <a:effectLst/>
                <a:latin typeface="Times New Roman" pitchFamily="18" charset="0"/>
                <a:cs typeface="Times New Roman" pitchFamily="18" charset="0"/>
              </a:rPr>
              <a:t> методом быстрой закалки</a:t>
            </a:r>
          </a:p>
        </p:txBody>
      </p:sp>
      <p:pic>
        <p:nvPicPr>
          <p:cNvPr id="2" name="Picture 18" descr="22"/>
          <p:cNvPicPr>
            <a:picLocks noChangeAspect="1" noChangeArrowheads="1"/>
          </p:cNvPicPr>
          <p:nvPr/>
        </p:nvPicPr>
        <p:blipFill>
          <a:blip r:embed="rId7"/>
          <a:srcRect t="6654" r="54483" b="5545"/>
          <a:stretch>
            <a:fillRect/>
          </a:stretch>
        </p:blipFill>
        <p:spPr bwMode="auto">
          <a:xfrm>
            <a:off x="5111750" y="4419600"/>
            <a:ext cx="1323975" cy="1752600"/>
          </a:xfrm>
          <a:prstGeom prst="rect">
            <a:avLst/>
          </a:prstGeom>
          <a:noFill/>
          <a:ln w="9525">
            <a:noFill/>
            <a:miter lim="800000"/>
            <a:headEnd/>
            <a:tailEnd/>
          </a:ln>
        </p:spPr>
      </p:pic>
      <p:sp>
        <p:nvSpPr>
          <p:cNvPr id="1039" name="Line 20"/>
          <p:cNvSpPr>
            <a:spLocks noChangeShapeType="1"/>
          </p:cNvSpPr>
          <p:nvPr/>
        </p:nvSpPr>
        <p:spPr bwMode="auto">
          <a:xfrm>
            <a:off x="5181600" y="6477000"/>
            <a:ext cx="331788" cy="1588"/>
          </a:xfrm>
          <a:prstGeom prst="line">
            <a:avLst/>
          </a:prstGeom>
          <a:noFill/>
          <a:ln w="12700">
            <a:solidFill>
              <a:srgbClr val="000000"/>
            </a:solidFill>
            <a:round/>
            <a:headEnd/>
            <a:tailEnd/>
          </a:ln>
        </p:spPr>
        <p:txBody>
          <a:bodyPr/>
          <a:lstStyle/>
          <a:p>
            <a:pPr>
              <a:defRPr/>
            </a:pPr>
            <a:endParaRPr lang="ru-RU"/>
          </a:p>
        </p:txBody>
      </p:sp>
      <p:sp>
        <p:nvSpPr>
          <p:cNvPr id="4112" name="Text Box 21"/>
          <p:cNvSpPr txBox="1">
            <a:spLocks noChangeArrowheads="1"/>
          </p:cNvSpPr>
          <p:nvPr/>
        </p:nvSpPr>
        <p:spPr bwMode="auto">
          <a:xfrm>
            <a:off x="5105400" y="6248400"/>
            <a:ext cx="1004888" cy="276225"/>
          </a:xfrm>
          <a:prstGeom prst="rect">
            <a:avLst/>
          </a:prstGeom>
          <a:noFill/>
          <a:ln w="9525">
            <a:noFill/>
            <a:miter lim="800000"/>
            <a:headEnd/>
            <a:tailEnd/>
          </a:ln>
        </p:spPr>
        <p:txBody>
          <a:bodyPr>
            <a:spAutoFit/>
          </a:bodyPr>
          <a:lstStyle/>
          <a:p>
            <a:pPr>
              <a:spcBef>
                <a:spcPct val="50000"/>
              </a:spcBef>
            </a:pPr>
            <a:r>
              <a:rPr lang="ru-RU" sz="1200">
                <a:solidFill>
                  <a:srgbClr val="7030A0"/>
                </a:solidFill>
                <a:effectLst/>
              </a:rPr>
              <a:t>25 нм</a:t>
            </a:r>
          </a:p>
        </p:txBody>
      </p:sp>
      <p:pic>
        <p:nvPicPr>
          <p:cNvPr id="4113" name="Picture 22" descr="22"/>
          <p:cNvPicPr>
            <a:picLocks noChangeAspect="1" noChangeArrowheads="1"/>
          </p:cNvPicPr>
          <p:nvPr/>
        </p:nvPicPr>
        <p:blipFill>
          <a:blip r:embed="rId8">
            <a:lum contrast="-2000"/>
          </a:blip>
          <a:srcRect l="50752" t="2773" r="1492" b="1663"/>
          <a:stretch>
            <a:fillRect/>
          </a:stretch>
        </p:blipFill>
        <p:spPr bwMode="auto">
          <a:xfrm>
            <a:off x="7019925" y="4419600"/>
            <a:ext cx="1346200" cy="1793875"/>
          </a:xfrm>
          <a:prstGeom prst="rect">
            <a:avLst/>
          </a:prstGeom>
          <a:noFill/>
          <a:ln w="9525">
            <a:noFill/>
            <a:miter lim="800000"/>
            <a:headEnd/>
            <a:tailEnd/>
          </a:ln>
        </p:spPr>
      </p:pic>
      <p:sp>
        <p:nvSpPr>
          <p:cNvPr id="4114" name="Text Box 23"/>
          <p:cNvSpPr txBox="1">
            <a:spLocks noChangeArrowheads="1"/>
          </p:cNvSpPr>
          <p:nvPr/>
        </p:nvSpPr>
        <p:spPr bwMode="auto">
          <a:xfrm>
            <a:off x="7924800" y="6248400"/>
            <a:ext cx="1004888" cy="276225"/>
          </a:xfrm>
          <a:prstGeom prst="rect">
            <a:avLst/>
          </a:prstGeom>
          <a:noFill/>
          <a:ln w="9525">
            <a:noFill/>
            <a:miter lim="800000"/>
            <a:headEnd/>
            <a:tailEnd/>
          </a:ln>
        </p:spPr>
        <p:txBody>
          <a:bodyPr>
            <a:spAutoFit/>
          </a:bodyPr>
          <a:lstStyle/>
          <a:p>
            <a:pPr>
              <a:spcBef>
                <a:spcPct val="50000"/>
              </a:spcBef>
            </a:pPr>
            <a:r>
              <a:rPr lang="ru-RU" sz="1200">
                <a:solidFill>
                  <a:srgbClr val="7030A0"/>
                </a:solidFill>
                <a:effectLst/>
              </a:rPr>
              <a:t>25 нм</a:t>
            </a:r>
          </a:p>
        </p:txBody>
      </p:sp>
      <p:sp>
        <p:nvSpPr>
          <p:cNvPr id="1043" name="Line 24"/>
          <p:cNvSpPr>
            <a:spLocks noChangeShapeType="1"/>
          </p:cNvSpPr>
          <p:nvPr/>
        </p:nvSpPr>
        <p:spPr bwMode="auto">
          <a:xfrm>
            <a:off x="8001000" y="6477000"/>
            <a:ext cx="331788" cy="1588"/>
          </a:xfrm>
          <a:prstGeom prst="line">
            <a:avLst/>
          </a:prstGeom>
          <a:noFill/>
          <a:ln w="12700">
            <a:solidFill>
              <a:srgbClr val="000000"/>
            </a:solidFill>
            <a:round/>
            <a:headEnd/>
            <a:tailEnd/>
          </a:ln>
        </p:spPr>
        <p:txBody>
          <a:bodyPr/>
          <a:lstStyle/>
          <a:p>
            <a:pPr>
              <a:defRPr/>
            </a:pPr>
            <a:endParaRPr lang="ru-RU"/>
          </a:p>
        </p:txBody>
      </p:sp>
      <p:sp>
        <p:nvSpPr>
          <p:cNvPr id="1044" name="Line 26"/>
          <p:cNvSpPr>
            <a:spLocks noChangeShapeType="1"/>
          </p:cNvSpPr>
          <p:nvPr/>
        </p:nvSpPr>
        <p:spPr bwMode="auto">
          <a:xfrm flipH="1" flipV="1">
            <a:off x="5181600" y="2895600"/>
            <a:ext cx="685800" cy="1524000"/>
          </a:xfrm>
          <a:prstGeom prst="line">
            <a:avLst/>
          </a:prstGeom>
          <a:noFill/>
          <a:ln w="9525">
            <a:solidFill>
              <a:schemeClr val="tx1"/>
            </a:solidFill>
            <a:round/>
            <a:headEnd/>
            <a:tailEnd type="triangle" w="med" len="med"/>
          </a:ln>
        </p:spPr>
        <p:txBody>
          <a:bodyPr/>
          <a:lstStyle/>
          <a:p>
            <a:pPr>
              <a:defRPr/>
            </a:pPr>
            <a:endParaRPr lang="ru-RU"/>
          </a:p>
        </p:txBody>
      </p:sp>
      <p:sp>
        <p:nvSpPr>
          <p:cNvPr id="1045" name="Line 27"/>
          <p:cNvSpPr>
            <a:spLocks noChangeShapeType="1"/>
          </p:cNvSpPr>
          <p:nvPr/>
        </p:nvSpPr>
        <p:spPr bwMode="auto">
          <a:xfrm flipH="1" flipV="1">
            <a:off x="5257800" y="2895600"/>
            <a:ext cx="1600200" cy="1676400"/>
          </a:xfrm>
          <a:prstGeom prst="line">
            <a:avLst/>
          </a:prstGeom>
          <a:noFill/>
          <a:ln w="9525">
            <a:solidFill>
              <a:schemeClr val="tx1"/>
            </a:solidFill>
            <a:round/>
            <a:headEnd/>
            <a:tailEnd type="triangle" w="med" len="med"/>
          </a:ln>
        </p:spPr>
        <p:txBody>
          <a:bodyPr/>
          <a:lstStyle/>
          <a:p>
            <a:pPr>
              <a:defRPr/>
            </a:pPr>
            <a:endParaRPr lang="ru-RU"/>
          </a:p>
        </p:txBody>
      </p:sp>
      <p:sp>
        <p:nvSpPr>
          <p:cNvPr id="4118" name="Text Box 28"/>
          <p:cNvSpPr txBox="1">
            <a:spLocks noChangeArrowheads="1"/>
          </p:cNvSpPr>
          <p:nvPr/>
        </p:nvSpPr>
        <p:spPr bwMode="auto">
          <a:xfrm>
            <a:off x="6172200" y="6357938"/>
            <a:ext cx="1757363" cy="369887"/>
          </a:xfrm>
          <a:prstGeom prst="rect">
            <a:avLst/>
          </a:prstGeom>
          <a:noFill/>
          <a:ln w="9525">
            <a:noFill/>
            <a:miter lim="800000"/>
            <a:headEnd/>
            <a:tailEnd/>
          </a:ln>
        </p:spPr>
        <p:txBody>
          <a:bodyPr>
            <a:spAutoFit/>
          </a:bodyPr>
          <a:lstStyle/>
          <a:p>
            <a:pPr>
              <a:spcBef>
                <a:spcPct val="50000"/>
              </a:spcBef>
            </a:pPr>
            <a:r>
              <a:rPr lang="ru-RU">
                <a:solidFill>
                  <a:srgbClr val="7030A0"/>
                </a:solidFill>
                <a:effectLst/>
              </a:rPr>
              <a:t>Наноструктура</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a:stretch>
            <a:fillRect/>
          </a:stretch>
        </p:blipFill>
        <p:spPr bwMode="auto">
          <a:xfrm>
            <a:off x="0" y="1785938"/>
            <a:ext cx="4327525" cy="3111500"/>
          </a:xfrm>
          <a:prstGeom prst="rect">
            <a:avLst/>
          </a:prstGeom>
          <a:noFill/>
          <a:ln w="9525">
            <a:noFill/>
            <a:miter lim="800000"/>
            <a:headEnd/>
            <a:tailEnd/>
          </a:ln>
        </p:spPr>
      </p:pic>
      <p:sp>
        <p:nvSpPr>
          <p:cNvPr id="44035" name="Rectangle 78"/>
          <p:cNvSpPr>
            <a:spLocks noChangeArrowheads="1"/>
          </p:cNvSpPr>
          <p:nvPr/>
        </p:nvSpPr>
        <p:spPr bwMode="auto">
          <a:xfrm>
            <a:off x="179388" y="260350"/>
            <a:ext cx="8785225" cy="757130"/>
          </a:xfrm>
          <a:prstGeom prst="rect">
            <a:avLst/>
          </a:prstGeom>
          <a:noFill/>
          <a:ln w="12700">
            <a:noFill/>
            <a:miter lim="800000"/>
            <a:headEnd type="none" w="sm" len="sm"/>
            <a:tailEnd type="none" w="sm" len="sm"/>
          </a:ln>
        </p:spPr>
        <p:txBody>
          <a:bodyPr>
            <a:spAutoFit/>
          </a:bodyPr>
          <a:lstStyle/>
          <a:p>
            <a:pPr algn="ctr" eaLnBrk="0" hangingPunct="0">
              <a:lnSpc>
                <a:spcPct val="90000"/>
              </a:lnSpc>
              <a:defRPr/>
            </a:pPr>
            <a:r>
              <a:rPr lang="ru-RU" sz="2400" b="1" dirty="0">
                <a:solidFill>
                  <a:schemeClr val="accent5">
                    <a:lumMod val="75000"/>
                  </a:schemeClr>
                </a:solidFill>
                <a:latin typeface="Times New Roman" pitchFamily="18" charset="0"/>
                <a:cs typeface="Times New Roman" pitchFamily="18" charset="0"/>
              </a:rPr>
              <a:t>Оборудование для</a:t>
            </a:r>
            <a:r>
              <a:rPr lang="en-US" sz="2400" b="1" dirty="0">
                <a:solidFill>
                  <a:schemeClr val="accent5">
                    <a:lumMod val="75000"/>
                  </a:schemeClr>
                </a:solidFill>
                <a:latin typeface="Times New Roman" pitchFamily="18" charset="0"/>
                <a:cs typeface="Times New Roman" pitchFamily="18" charset="0"/>
              </a:rPr>
              <a:t> </a:t>
            </a:r>
            <a:r>
              <a:rPr lang="ru-RU" sz="2400" b="1" dirty="0">
                <a:solidFill>
                  <a:schemeClr val="accent5">
                    <a:lumMod val="75000"/>
                  </a:schemeClr>
                </a:solidFill>
                <a:latin typeface="Times New Roman" pitchFamily="18" charset="0"/>
                <a:cs typeface="Times New Roman" pitchFamily="18" charset="0"/>
              </a:rPr>
              <a:t>исследования физических свойств </a:t>
            </a:r>
            <a:r>
              <a:rPr lang="ru-RU" sz="2400" b="1" dirty="0" smtClean="0">
                <a:solidFill>
                  <a:schemeClr val="accent5">
                    <a:lumMod val="75000"/>
                  </a:schemeClr>
                </a:solidFill>
                <a:latin typeface="Times New Roman" pitchFamily="18" charset="0"/>
                <a:cs typeface="Times New Roman" pitchFamily="18" charset="0"/>
              </a:rPr>
              <a:t>наносистем</a:t>
            </a:r>
            <a:endParaRPr lang="ru-RU" sz="2600" b="1" dirty="0">
              <a:solidFill>
                <a:schemeClr val="accent5">
                  <a:lumMod val="75000"/>
                </a:schemeClr>
              </a:solidFill>
              <a:effectLst/>
              <a:latin typeface="Times New Roman" pitchFamily="18" charset="0"/>
              <a:cs typeface="Times New Roman" pitchFamily="18" charset="0"/>
            </a:endParaRPr>
          </a:p>
        </p:txBody>
      </p:sp>
      <p:grpSp>
        <p:nvGrpSpPr>
          <p:cNvPr id="2" name="Group 80"/>
          <p:cNvGrpSpPr>
            <a:grpSpLocks/>
          </p:cNvGrpSpPr>
          <p:nvPr/>
        </p:nvGrpSpPr>
        <p:grpSpPr bwMode="auto">
          <a:xfrm>
            <a:off x="4257675" y="1642660"/>
            <a:ext cx="4886325" cy="4061227"/>
            <a:chOff x="162" y="727"/>
            <a:chExt cx="3348" cy="2657"/>
          </a:xfrm>
        </p:grpSpPr>
        <p:sp>
          <p:nvSpPr>
            <p:cNvPr id="481361" name="Rectangle 81"/>
            <p:cNvSpPr>
              <a:spLocks noChangeArrowheads="1"/>
            </p:cNvSpPr>
            <p:nvPr/>
          </p:nvSpPr>
          <p:spPr bwMode="auto">
            <a:xfrm>
              <a:off x="162" y="774"/>
              <a:ext cx="3348" cy="2610"/>
            </a:xfrm>
            <a:prstGeom prst="rect">
              <a:avLst/>
            </a:prstGeom>
            <a:solidFill>
              <a:schemeClr val="bg1">
                <a:alpha val="66000"/>
              </a:schemeClr>
            </a:solidFill>
            <a:ln w="9525">
              <a:noFill/>
              <a:miter lim="800000"/>
              <a:headEnd/>
              <a:tailEnd/>
            </a:ln>
            <a:effectLst/>
          </p:spPr>
          <p:txBody>
            <a:bodyPr wrap="none" anchor="ctr"/>
            <a:lstStyle/>
            <a:p>
              <a:pPr>
                <a:defRPr/>
              </a:pPr>
              <a:endParaRPr lang="ru-RU"/>
            </a:p>
          </p:txBody>
        </p:sp>
        <p:grpSp>
          <p:nvGrpSpPr>
            <p:cNvPr id="3" name="Group 82"/>
            <p:cNvGrpSpPr>
              <a:grpSpLocks/>
            </p:cNvGrpSpPr>
            <p:nvPr/>
          </p:nvGrpSpPr>
          <p:grpSpPr bwMode="auto">
            <a:xfrm>
              <a:off x="264" y="727"/>
              <a:ext cx="3226" cy="2451"/>
              <a:chOff x="2406" y="422"/>
              <a:chExt cx="3256" cy="2462"/>
            </a:xfrm>
          </p:grpSpPr>
          <p:sp>
            <p:nvSpPr>
              <p:cNvPr id="481363" name="Line 83"/>
              <p:cNvSpPr>
                <a:spLocks noChangeShapeType="1"/>
              </p:cNvSpPr>
              <p:nvPr/>
            </p:nvSpPr>
            <p:spPr bwMode="auto">
              <a:xfrm>
                <a:off x="4484" y="1476"/>
                <a:ext cx="139" cy="2"/>
              </a:xfrm>
              <a:prstGeom prst="line">
                <a:avLst/>
              </a:prstGeom>
              <a:noFill/>
              <a:ln w="12700">
                <a:solidFill>
                  <a:schemeClr val="tx1"/>
                </a:solidFill>
                <a:round/>
                <a:headEnd/>
                <a:tailEnd/>
              </a:ln>
              <a:effectLst/>
            </p:spPr>
            <p:txBody>
              <a:bodyPr/>
              <a:lstStyle/>
              <a:p>
                <a:pPr>
                  <a:defRPr/>
                </a:pPr>
                <a:endParaRPr lang="ru-RU"/>
              </a:p>
            </p:txBody>
          </p:sp>
          <p:sp>
            <p:nvSpPr>
              <p:cNvPr id="481364" name="Line 84"/>
              <p:cNvSpPr>
                <a:spLocks noChangeShapeType="1"/>
              </p:cNvSpPr>
              <p:nvPr/>
            </p:nvSpPr>
            <p:spPr bwMode="auto">
              <a:xfrm flipV="1">
                <a:off x="4480" y="1727"/>
                <a:ext cx="155" cy="0"/>
              </a:xfrm>
              <a:prstGeom prst="line">
                <a:avLst/>
              </a:prstGeom>
              <a:noFill/>
              <a:ln w="12700">
                <a:solidFill>
                  <a:schemeClr val="tx1"/>
                </a:solidFill>
                <a:round/>
                <a:headEnd/>
                <a:tailEnd/>
              </a:ln>
              <a:effectLst/>
            </p:spPr>
            <p:txBody>
              <a:bodyPr/>
              <a:lstStyle/>
              <a:p>
                <a:pPr>
                  <a:defRPr/>
                </a:pPr>
                <a:endParaRPr lang="ru-RU"/>
              </a:p>
            </p:txBody>
          </p:sp>
          <p:sp>
            <p:nvSpPr>
              <p:cNvPr id="481365" name="Line 85"/>
              <p:cNvSpPr>
                <a:spLocks noChangeShapeType="1"/>
              </p:cNvSpPr>
              <p:nvPr/>
            </p:nvSpPr>
            <p:spPr bwMode="auto">
              <a:xfrm>
                <a:off x="3366" y="1391"/>
                <a:ext cx="1" cy="212"/>
              </a:xfrm>
              <a:prstGeom prst="line">
                <a:avLst/>
              </a:prstGeom>
              <a:noFill/>
              <a:ln w="9525">
                <a:solidFill>
                  <a:schemeClr val="tx1"/>
                </a:solidFill>
                <a:round/>
                <a:headEnd type="triangle" w="med" len="med"/>
                <a:tailEnd type="triangle" w="med" len="med"/>
              </a:ln>
              <a:effectLst/>
            </p:spPr>
            <p:txBody>
              <a:bodyPr/>
              <a:lstStyle/>
              <a:p>
                <a:pPr>
                  <a:defRPr/>
                </a:pPr>
                <a:endParaRPr lang="ru-RU"/>
              </a:p>
            </p:txBody>
          </p:sp>
          <p:sp>
            <p:nvSpPr>
              <p:cNvPr id="481366" name="Line 86"/>
              <p:cNvSpPr>
                <a:spLocks noChangeShapeType="1"/>
              </p:cNvSpPr>
              <p:nvPr/>
            </p:nvSpPr>
            <p:spPr bwMode="auto">
              <a:xfrm flipV="1">
                <a:off x="3292" y="1418"/>
                <a:ext cx="156" cy="137"/>
              </a:xfrm>
              <a:prstGeom prst="line">
                <a:avLst/>
              </a:prstGeom>
              <a:noFill/>
              <a:ln w="9525">
                <a:solidFill>
                  <a:schemeClr val="tx1"/>
                </a:solidFill>
                <a:round/>
                <a:headEnd type="triangle" w="med" len="med"/>
                <a:tailEnd type="triangle" w="med" len="med"/>
              </a:ln>
              <a:effectLst/>
            </p:spPr>
            <p:txBody>
              <a:bodyPr/>
              <a:lstStyle/>
              <a:p>
                <a:pPr>
                  <a:defRPr/>
                </a:pPr>
                <a:endParaRPr lang="ru-RU"/>
              </a:p>
            </p:txBody>
          </p:sp>
          <p:sp>
            <p:nvSpPr>
              <p:cNvPr id="481367" name="Line 87"/>
              <p:cNvSpPr>
                <a:spLocks noChangeShapeType="1"/>
              </p:cNvSpPr>
              <p:nvPr/>
            </p:nvSpPr>
            <p:spPr bwMode="auto">
              <a:xfrm flipV="1">
                <a:off x="3445" y="1667"/>
                <a:ext cx="168" cy="3"/>
              </a:xfrm>
              <a:prstGeom prst="line">
                <a:avLst/>
              </a:prstGeom>
              <a:noFill/>
              <a:ln w="9525">
                <a:solidFill>
                  <a:schemeClr val="tx1"/>
                </a:solidFill>
                <a:round/>
                <a:headEnd type="triangle" w="med" len="med"/>
                <a:tailEnd type="triangle" w="med" len="med"/>
              </a:ln>
              <a:effectLst/>
            </p:spPr>
            <p:txBody>
              <a:bodyPr/>
              <a:lstStyle/>
              <a:p>
                <a:pPr>
                  <a:defRPr/>
                </a:pPr>
                <a:endParaRPr lang="ru-RU"/>
              </a:p>
            </p:txBody>
          </p:sp>
          <p:sp>
            <p:nvSpPr>
              <p:cNvPr id="481368" name="Oval 88"/>
              <p:cNvSpPr>
                <a:spLocks noChangeArrowheads="1"/>
              </p:cNvSpPr>
              <p:nvPr/>
            </p:nvSpPr>
            <p:spPr bwMode="auto">
              <a:xfrm>
                <a:off x="3490" y="1355"/>
                <a:ext cx="56" cy="271"/>
              </a:xfrm>
              <a:prstGeom prst="ellipse">
                <a:avLst/>
              </a:prstGeom>
              <a:solidFill>
                <a:srgbClr val="C0C0C0"/>
              </a:solidFill>
              <a:ln w="9525">
                <a:solidFill>
                  <a:schemeClr val="tx1"/>
                </a:solidFill>
                <a:round/>
                <a:headEnd/>
                <a:tailEnd/>
              </a:ln>
              <a:effectLst/>
            </p:spPr>
            <p:txBody>
              <a:bodyPr wrap="none" anchor="ctr"/>
              <a:lstStyle/>
              <a:p>
                <a:pPr>
                  <a:defRPr/>
                </a:pPr>
                <a:endParaRPr lang="ru-RU"/>
              </a:p>
            </p:txBody>
          </p:sp>
          <p:sp>
            <p:nvSpPr>
              <p:cNvPr id="481369" name="Line 89"/>
              <p:cNvSpPr>
                <a:spLocks noChangeShapeType="1"/>
              </p:cNvSpPr>
              <p:nvPr/>
            </p:nvSpPr>
            <p:spPr bwMode="auto">
              <a:xfrm>
                <a:off x="2530" y="1580"/>
                <a:ext cx="5" cy="534"/>
              </a:xfrm>
              <a:prstGeom prst="line">
                <a:avLst/>
              </a:prstGeom>
              <a:noFill/>
              <a:ln w="9525">
                <a:solidFill>
                  <a:schemeClr val="tx1"/>
                </a:solidFill>
                <a:round/>
                <a:headEnd/>
                <a:tailEnd/>
              </a:ln>
              <a:effectLst/>
            </p:spPr>
            <p:txBody>
              <a:bodyPr/>
              <a:lstStyle/>
              <a:p>
                <a:pPr>
                  <a:defRPr/>
                </a:pPr>
                <a:endParaRPr lang="ru-RU"/>
              </a:p>
            </p:txBody>
          </p:sp>
          <p:sp>
            <p:nvSpPr>
              <p:cNvPr id="481370" name="Line 90"/>
              <p:cNvSpPr>
                <a:spLocks noChangeShapeType="1"/>
              </p:cNvSpPr>
              <p:nvPr/>
            </p:nvSpPr>
            <p:spPr bwMode="auto">
              <a:xfrm flipH="1" flipV="1">
                <a:off x="2738" y="1830"/>
                <a:ext cx="5" cy="290"/>
              </a:xfrm>
              <a:prstGeom prst="line">
                <a:avLst/>
              </a:prstGeom>
              <a:noFill/>
              <a:ln w="9525">
                <a:solidFill>
                  <a:schemeClr val="tx1"/>
                </a:solidFill>
                <a:round/>
                <a:headEnd/>
                <a:tailEnd/>
              </a:ln>
              <a:effectLst/>
            </p:spPr>
            <p:txBody>
              <a:bodyPr/>
              <a:lstStyle/>
              <a:p>
                <a:pPr>
                  <a:defRPr/>
                </a:pPr>
                <a:endParaRPr lang="ru-RU"/>
              </a:p>
            </p:txBody>
          </p:sp>
          <p:sp>
            <p:nvSpPr>
              <p:cNvPr id="481371" name="Line 91"/>
              <p:cNvSpPr>
                <a:spLocks noChangeShapeType="1"/>
              </p:cNvSpPr>
              <p:nvPr/>
            </p:nvSpPr>
            <p:spPr bwMode="auto">
              <a:xfrm flipV="1">
                <a:off x="2740" y="1829"/>
                <a:ext cx="785" cy="3"/>
              </a:xfrm>
              <a:prstGeom prst="line">
                <a:avLst/>
              </a:prstGeom>
              <a:noFill/>
              <a:ln w="9525">
                <a:solidFill>
                  <a:schemeClr val="tx1"/>
                </a:solidFill>
                <a:round/>
                <a:headEnd/>
                <a:tailEnd/>
              </a:ln>
              <a:effectLst/>
            </p:spPr>
            <p:txBody>
              <a:bodyPr/>
              <a:lstStyle/>
              <a:p>
                <a:pPr>
                  <a:defRPr/>
                </a:pPr>
                <a:endParaRPr lang="ru-RU"/>
              </a:p>
            </p:txBody>
          </p:sp>
          <p:sp>
            <p:nvSpPr>
              <p:cNvPr id="481372" name="Line 92"/>
              <p:cNvSpPr>
                <a:spLocks noChangeShapeType="1"/>
              </p:cNvSpPr>
              <p:nvPr/>
            </p:nvSpPr>
            <p:spPr bwMode="auto">
              <a:xfrm flipH="1" flipV="1">
                <a:off x="3524" y="1676"/>
                <a:ext cx="2" cy="150"/>
              </a:xfrm>
              <a:prstGeom prst="line">
                <a:avLst/>
              </a:prstGeom>
              <a:noFill/>
              <a:ln w="9525">
                <a:solidFill>
                  <a:schemeClr val="tx1"/>
                </a:solidFill>
                <a:round/>
                <a:headEnd/>
                <a:tailEnd/>
              </a:ln>
              <a:effectLst/>
            </p:spPr>
            <p:txBody>
              <a:bodyPr/>
              <a:lstStyle/>
              <a:p>
                <a:pPr>
                  <a:defRPr/>
                </a:pPr>
                <a:endParaRPr lang="ru-RU"/>
              </a:p>
            </p:txBody>
          </p:sp>
          <p:sp>
            <p:nvSpPr>
              <p:cNvPr id="481373" name="Line 93"/>
              <p:cNvSpPr>
                <a:spLocks noChangeShapeType="1"/>
              </p:cNvSpPr>
              <p:nvPr/>
            </p:nvSpPr>
            <p:spPr bwMode="auto">
              <a:xfrm flipH="1" flipV="1">
                <a:off x="2620" y="1737"/>
                <a:ext cx="9" cy="378"/>
              </a:xfrm>
              <a:prstGeom prst="line">
                <a:avLst/>
              </a:prstGeom>
              <a:noFill/>
              <a:ln w="9525">
                <a:solidFill>
                  <a:schemeClr val="tx1"/>
                </a:solidFill>
                <a:round/>
                <a:headEnd/>
                <a:tailEnd/>
              </a:ln>
              <a:effectLst/>
            </p:spPr>
            <p:txBody>
              <a:bodyPr/>
              <a:lstStyle/>
              <a:p>
                <a:pPr>
                  <a:defRPr/>
                </a:pPr>
                <a:endParaRPr lang="ru-RU"/>
              </a:p>
            </p:txBody>
          </p:sp>
          <p:sp>
            <p:nvSpPr>
              <p:cNvPr id="481374" name="Line 94"/>
              <p:cNvSpPr>
                <a:spLocks noChangeShapeType="1"/>
              </p:cNvSpPr>
              <p:nvPr/>
            </p:nvSpPr>
            <p:spPr bwMode="auto">
              <a:xfrm>
                <a:off x="2620" y="1733"/>
                <a:ext cx="750" cy="0"/>
              </a:xfrm>
              <a:prstGeom prst="line">
                <a:avLst/>
              </a:prstGeom>
              <a:noFill/>
              <a:ln w="9525">
                <a:solidFill>
                  <a:schemeClr val="tx1"/>
                </a:solidFill>
                <a:round/>
                <a:headEnd/>
                <a:tailEnd/>
              </a:ln>
              <a:effectLst/>
            </p:spPr>
            <p:txBody>
              <a:bodyPr/>
              <a:lstStyle/>
              <a:p>
                <a:pPr>
                  <a:defRPr/>
                </a:pPr>
                <a:endParaRPr lang="ru-RU"/>
              </a:p>
            </p:txBody>
          </p:sp>
          <p:sp>
            <p:nvSpPr>
              <p:cNvPr id="481375" name="Line 95"/>
              <p:cNvSpPr>
                <a:spLocks noChangeShapeType="1"/>
              </p:cNvSpPr>
              <p:nvPr/>
            </p:nvSpPr>
            <p:spPr bwMode="auto">
              <a:xfrm flipH="1" flipV="1">
                <a:off x="3366" y="1555"/>
                <a:ext cx="3" cy="192"/>
              </a:xfrm>
              <a:prstGeom prst="line">
                <a:avLst/>
              </a:prstGeom>
              <a:noFill/>
              <a:ln w="9525">
                <a:solidFill>
                  <a:schemeClr val="tx1"/>
                </a:solidFill>
                <a:round/>
                <a:headEnd/>
                <a:tailEnd/>
              </a:ln>
              <a:effectLst/>
            </p:spPr>
            <p:txBody>
              <a:bodyPr/>
              <a:lstStyle/>
              <a:p>
                <a:pPr>
                  <a:defRPr/>
                </a:pPr>
                <a:endParaRPr lang="ru-RU"/>
              </a:p>
            </p:txBody>
          </p:sp>
          <p:sp>
            <p:nvSpPr>
              <p:cNvPr id="481376" name="Line 96"/>
              <p:cNvSpPr>
                <a:spLocks noChangeShapeType="1"/>
              </p:cNvSpPr>
              <p:nvPr/>
            </p:nvSpPr>
            <p:spPr bwMode="auto">
              <a:xfrm>
                <a:off x="3166" y="1496"/>
                <a:ext cx="1065" cy="0"/>
              </a:xfrm>
              <a:prstGeom prst="line">
                <a:avLst/>
              </a:prstGeom>
              <a:noFill/>
              <a:ln w="15875">
                <a:solidFill>
                  <a:schemeClr val="tx1"/>
                </a:solidFill>
                <a:round/>
                <a:headEnd/>
                <a:tailEnd type="triangle" w="med" len="med"/>
              </a:ln>
              <a:effectLst/>
            </p:spPr>
            <p:txBody>
              <a:bodyPr/>
              <a:lstStyle/>
              <a:p>
                <a:pPr>
                  <a:defRPr/>
                </a:pPr>
                <a:endParaRPr lang="ru-RU"/>
              </a:p>
            </p:txBody>
          </p:sp>
          <p:sp>
            <p:nvSpPr>
              <p:cNvPr id="481377" name="Line 97"/>
              <p:cNvSpPr>
                <a:spLocks noChangeShapeType="1"/>
              </p:cNvSpPr>
              <p:nvPr/>
            </p:nvSpPr>
            <p:spPr bwMode="auto">
              <a:xfrm flipV="1">
                <a:off x="4557" y="1436"/>
                <a:ext cx="0" cy="339"/>
              </a:xfrm>
              <a:prstGeom prst="line">
                <a:avLst/>
              </a:prstGeom>
              <a:noFill/>
              <a:ln w="9525">
                <a:solidFill>
                  <a:schemeClr val="tx1"/>
                </a:solidFill>
                <a:round/>
                <a:headEnd/>
                <a:tailEnd type="diamond" w="med" len="med"/>
              </a:ln>
              <a:effectLst/>
            </p:spPr>
            <p:txBody>
              <a:bodyPr/>
              <a:lstStyle/>
              <a:p>
                <a:pPr>
                  <a:defRPr/>
                </a:pPr>
                <a:endParaRPr lang="ru-RU"/>
              </a:p>
            </p:txBody>
          </p:sp>
          <p:sp>
            <p:nvSpPr>
              <p:cNvPr id="34845" name="Text Box 98"/>
              <p:cNvSpPr txBox="1">
                <a:spLocks noChangeArrowheads="1"/>
              </p:cNvSpPr>
              <p:nvPr/>
            </p:nvSpPr>
            <p:spPr bwMode="auto">
              <a:xfrm>
                <a:off x="2619" y="487"/>
                <a:ext cx="814" cy="640"/>
              </a:xfrm>
              <a:prstGeom prst="rect">
                <a:avLst/>
              </a:prstGeom>
              <a:solidFill>
                <a:schemeClr val="bg1"/>
              </a:solidFill>
              <a:ln w="9525">
                <a:noFill/>
                <a:miter lim="800000"/>
                <a:headEnd/>
                <a:tailEnd/>
              </a:ln>
            </p:spPr>
            <p:txBody>
              <a:bodyPr>
                <a:spAutoFit/>
              </a:bodyPr>
              <a:lstStyle/>
              <a:p>
                <a:pPr algn="ctr"/>
                <a:r>
                  <a:rPr lang="ru-RU" sz="1000" b="1" dirty="0">
                    <a:solidFill>
                      <a:schemeClr val="tx1"/>
                    </a:solidFill>
                    <a:effectLst/>
                    <a:latin typeface="Arial" pitchFamily="34" charset="0"/>
                  </a:rPr>
                  <a:t>МИШЕНИ:</a:t>
                </a:r>
              </a:p>
              <a:p>
                <a:pPr algn="ctr"/>
                <a:r>
                  <a:rPr lang="en-US" sz="1200" b="1" dirty="0" err="1">
                    <a:solidFill>
                      <a:srgbClr val="CC0066"/>
                    </a:solidFill>
                    <a:effectLst/>
                    <a:latin typeface="Arial" pitchFamily="34" charset="0"/>
                  </a:rPr>
                  <a:t>Hf</a:t>
                </a:r>
                <a:r>
                  <a:rPr lang="en-US" sz="1200" b="1" dirty="0">
                    <a:solidFill>
                      <a:srgbClr val="CC0066"/>
                    </a:solidFill>
                    <a:effectLst/>
                    <a:latin typeface="Arial" pitchFamily="34" charset="0"/>
                  </a:rPr>
                  <a:t>, La, Al, Au, Pt, Si, </a:t>
                </a:r>
                <a:r>
                  <a:rPr lang="en-US" sz="1200" b="1" dirty="0" err="1">
                    <a:solidFill>
                      <a:srgbClr val="CC0066"/>
                    </a:solidFill>
                    <a:effectLst/>
                    <a:latin typeface="Arial" pitchFamily="34" charset="0"/>
                  </a:rPr>
                  <a:t>Ge</a:t>
                </a:r>
                <a:r>
                  <a:rPr lang="en-US" sz="1200" b="1" dirty="0">
                    <a:solidFill>
                      <a:srgbClr val="CC0066"/>
                    </a:solidFill>
                    <a:effectLst/>
                    <a:latin typeface="Arial" pitchFamily="34" charset="0"/>
                  </a:rPr>
                  <a:t>, Ni, Ti, </a:t>
                </a:r>
                <a:r>
                  <a:rPr lang="en-US" sz="1200" b="1" dirty="0" err="1">
                    <a:solidFill>
                      <a:srgbClr val="CC0066"/>
                    </a:solidFill>
                    <a:effectLst/>
                    <a:latin typeface="Arial" pitchFamily="34" charset="0"/>
                  </a:rPr>
                  <a:t>Sb</a:t>
                </a:r>
                <a:r>
                  <a:rPr lang="en-US" sz="1200" b="1" dirty="0">
                    <a:solidFill>
                      <a:srgbClr val="CC0066"/>
                    </a:solidFill>
                    <a:effectLst/>
                    <a:latin typeface="Arial" pitchFamily="34" charset="0"/>
                  </a:rPr>
                  <a:t>, B, ……</a:t>
                </a:r>
              </a:p>
            </p:txBody>
          </p:sp>
          <p:sp>
            <p:nvSpPr>
              <p:cNvPr id="481379" name="Line 99"/>
              <p:cNvSpPr>
                <a:spLocks noChangeShapeType="1"/>
              </p:cNvSpPr>
              <p:nvPr/>
            </p:nvSpPr>
            <p:spPr bwMode="auto">
              <a:xfrm flipV="1">
                <a:off x="2644" y="1163"/>
                <a:ext cx="810" cy="3"/>
              </a:xfrm>
              <a:prstGeom prst="line">
                <a:avLst/>
              </a:prstGeom>
              <a:noFill/>
              <a:ln w="19050">
                <a:solidFill>
                  <a:schemeClr val="tx1"/>
                </a:solidFill>
                <a:round/>
                <a:headEnd/>
                <a:tailEnd/>
              </a:ln>
              <a:effectLst/>
            </p:spPr>
            <p:txBody>
              <a:bodyPr/>
              <a:lstStyle/>
              <a:p>
                <a:pPr>
                  <a:defRPr/>
                </a:pPr>
                <a:endParaRPr lang="ru-RU"/>
              </a:p>
            </p:txBody>
          </p:sp>
          <p:sp>
            <p:nvSpPr>
              <p:cNvPr id="481380" name="Line 100"/>
              <p:cNvSpPr>
                <a:spLocks noChangeShapeType="1"/>
              </p:cNvSpPr>
              <p:nvPr/>
            </p:nvSpPr>
            <p:spPr bwMode="auto">
              <a:xfrm>
                <a:off x="3445" y="1163"/>
                <a:ext cx="741" cy="261"/>
              </a:xfrm>
              <a:prstGeom prst="line">
                <a:avLst/>
              </a:prstGeom>
              <a:noFill/>
              <a:ln w="19050">
                <a:solidFill>
                  <a:schemeClr val="tx1"/>
                </a:solidFill>
                <a:round/>
                <a:headEnd/>
                <a:tailEnd/>
              </a:ln>
              <a:effectLst/>
            </p:spPr>
            <p:txBody>
              <a:bodyPr/>
              <a:lstStyle/>
              <a:p>
                <a:pPr>
                  <a:defRPr/>
                </a:pPr>
                <a:endParaRPr lang="ru-RU"/>
              </a:p>
            </p:txBody>
          </p:sp>
          <p:sp>
            <p:nvSpPr>
              <p:cNvPr id="481381" name="Line 101"/>
              <p:cNvSpPr>
                <a:spLocks noChangeShapeType="1"/>
              </p:cNvSpPr>
              <p:nvPr/>
            </p:nvSpPr>
            <p:spPr bwMode="auto">
              <a:xfrm>
                <a:off x="3124" y="2473"/>
                <a:ext cx="783" cy="0"/>
              </a:xfrm>
              <a:prstGeom prst="line">
                <a:avLst/>
              </a:prstGeom>
              <a:noFill/>
              <a:ln w="19050">
                <a:solidFill>
                  <a:schemeClr val="tx1"/>
                </a:solidFill>
                <a:round/>
                <a:headEnd/>
                <a:tailEnd/>
              </a:ln>
              <a:effectLst/>
            </p:spPr>
            <p:txBody>
              <a:bodyPr/>
              <a:lstStyle/>
              <a:p>
                <a:pPr>
                  <a:defRPr/>
                </a:pPr>
                <a:endParaRPr lang="ru-RU"/>
              </a:p>
            </p:txBody>
          </p:sp>
          <p:sp>
            <p:nvSpPr>
              <p:cNvPr id="481382" name="Line 102"/>
              <p:cNvSpPr>
                <a:spLocks noChangeShapeType="1"/>
              </p:cNvSpPr>
              <p:nvPr/>
            </p:nvSpPr>
            <p:spPr bwMode="auto">
              <a:xfrm flipV="1">
                <a:off x="3905" y="1652"/>
                <a:ext cx="214" cy="820"/>
              </a:xfrm>
              <a:prstGeom prst="line">
                <a:avLst/>
              </a:prstGeom>
              <a:noFill/>
              <a:ln w="19050">
                <a:solidFill>
                  <a:schemeClr val="tx1"/>
                </a:solidFill>
                <a:round/>
                <a:headEnd/>
                <a:tailEnd/>
              </a:ln>
              <a:effectLst/>
            </p:spPr>
            <p:txBody>
              <a:bodyPr/>
              <a:lstStyle/>
              <a:p>
                <a:pPr>
                  <a:defRPr/>
                </a:pPr>
                <a:endParaRPr lang="ru-RU"/>
              </a:p>
            </p:txBody>
          </p:sp>
          <p:sp>
            <p:nvSpPr>
              <p:cNvPr id="34850" name="Text Box 103"/>
              <p:cNvSpPr txBox="1">
                <a:spLocks noChangeArrowheads="1"/>
              </p:cNvSpPr>
              <p:nvPr/>
            </p:nvSpPr>
            <p:spPr bwMode="auto">
              <a:xfrm>
                <a:off x="4613" y="2440"/>
                <a:ext cx="988" cy="444"/>
              </a:xfrm>
              <a:prstGeom prst="rect">
                <a:avLst/>
              </a:prstGeom>
              <a:solidFill>
                <a:schemeClr val="bg1"/>
              </a:solidFill>
              <a:ln w="9525">
                <a:noFill/>
                <a:miter lim="800000"/>
                <a:headEnd/>
                <a:tailEnd/>
              </a:ln>
            </p:spPr>
            <p:txBody>
              <a:bodyPr>
                <a:spAutoFit/>
              </a:bodyPr>
              <a:lstStyle/>
              <a:p>
                <a:pPr algn="ctr">
                  <a:lnSpc>
                    <a:spcPct val="80000"/>
                  </a:lnSpc>
                  <a:spcBef>
                    <a:spcPct val="50000"/>
                  </a:spcBef>
                </a:pPr>
                <a:r>
                  <a:rPr lang="ru-RU" sz="1000" b="1">
                    <a:solidFill>
                      <a:schemeClr val="tx1"/>
                    </a:solidFill>
                    <a:effectLst/>
                    <a:latin typeface="Arial" pitchFamily="34" charset="0"/>
                  </a:rPr>
                  <a:t>НАПУСК РЕАКТИВНЫХ ГАЗОВ</a:t>
                </a:r>
                <a:r>
                  <a:rPr lang="en-US" sz="1000" b="1">
                    <a:solidFill>
                      <a:schemeClr val="tx1"/>
                    </a:solidFill>
                    <a:effectLst/>
                    <a:latin typeface="Arial" pitchFamily="34" charset="0"/>
                  </a:rPr>
                  <a:t> </a:t>
                </a:r>
                <a:r>
                  <a:rPr lang="en-US" sz="1400" b="1">
                    <a:solidFill>
                      <a:srgbClr val="0000FF"/>
                    </a:solidFill>
                    <a:effectLst/>
                    <a:latin typeface="Arial" pitchFamily="34" charset="0"/>
                  </a:rPr>
                  <a:t>O</a:t>
                </a:r>
                <a:r>
                  <a:rPr lang="en-US" sz="1400" b="1" baseline="-25000">
                    <a:solidFill>
                      <a:srgbClr val="0000FF"/>
                    </a:solidFill>
                    <a:effectLst/>
                    <a:latin typeface="Arial" pitchFamily="34" charset="0"/>
                  </a:rPr>
                  <a:t>2</a:t>
                </a:r>
                <a:r>
                  <a:rPr lang="en-US" sz="1400" b="1">
                    <a:solidFill>
                      <a:srgbClr val="0000FF"/>
                    </a:solidFill>
                    <a:effectLst/>
                    <a:latin typeface="Arial" pitchFamily="34" charset="0"/>
                  </a:rPr>
                  <a:t>, N</a:t>
                </a:r>
                <a:r>
                  <a:rPr lang="en-US" sz="1400" b="1" baseline="-25000">
                    <a:solidFill>
                      <a:srgbClr val="0000FF"/>
                    </a:solidFill>
                    <a:effectLst/>
                    <a:latin typeface="Arial" pitchFamily="34" charset="0"/>
                  </a:rPr>
                  <a:t>2</a:t>
                </a:r>
                <a:r>
                  <a:rPr lang="en-US" sz="1400" b="1">
                    <a:solidFill>
                      <a:srgbClr val="0000FF"/>
                    </a:solidFill>
                    <a:effectLst/>
                    <a:latin typeface="Arial" pitchFamily="34" charset="0"/>
                  </a:rPr>
                  <a:t>, ……</a:t>
                </a:r>
              </a:p>
            </p:txBody>
          </p:sp>
          <p:sp>
            <p:nvSpPr>
              <p:cNvPr id="481384" name="Line 104"/>
              <p:cNvSpPr>
                <a:spLocks noChangeShapeType="1"/>
              </p:cNvSpPr>
              <p:nvPr/>
            </p:nvSpPr>
            <p:spPr bwMode="auto">
              <a:xfrm>
                <a:off x="4601" y="2733"/>
                <a:ext cx="977" cy="0"/>
              </a:xfrm>
              <a:prstGeom prst="line">
                <a:avLst/>
              </a:prstGeom>
              <a:noFill/>
              <a:ln w="19050">
                <a:solidFill>
                  <a:schemeClr val="tx1"/>
                </a:solidFill>
                <a:round/>
                <a:headEnd/>
                <a:tailEnd/>
              </a:ln>
              <a:effectLst/>
            </p:spPr>
            <p:txBody>
              <a:bodyPr/>
              <a:lstStyle/>
              <a:p>
                <a:pPr>
                  <a:defRPr/>
                </a:pPr>
                <a:endParaRPr lang="ru-RU"/>
              </a:p>
            </p:txBody>
          </p:sp>
          <p:sp>
            <p:nvSpPr>
              <p:cNvPr id="481385" name="Line 105"/>
              <p:cNvSpPr>
                <a:spLocks noChangeShapeType="1"/>
              </p:cNvSpPr>
              <p:nvPr/>
            </p:nvSpPr>
            <p:spPr bwMode="auto">
              <a:xfrm flipH="1" flipV="1">
                <a:off x="4394" y="2156"/>
                <a:ext cx="204" cy="573"/>
              </a:xfrm>
              <a:prstGeom prst="line">
                <a:avLst/>
              </a:prstGeom>
              <a:noFill/>
              <a:ln w="19050">
                <a:solidFill>
                  <a:schemeClr val="tx1"/>
                </a:solidFill>
                <a:round/>
                <a:headEnd/>
                <a:tailEnd/>
              </a:ln>
              <a:effectLst/>
            </p:spPr>
            <p:txBody>
              <a:bodyPr/>
              <a:lstStyle/>
              <a:p>
                <a:pPr>
                  <a:defRPr/>
                </a:pPr>
                <a:endParaRPr lang="ru-RU"/>
              </a:p>
            </p:txBody>
          </p:sp>
          <p:sp>
            <p:nvSpPr>
              <p:cNvPr id="34853" name="Text Box 106"/>
              <p:cNvSpPr txBox="1">
                <a:spLocks noChangeArrowheads="1"/>
              </p:cNvSpPr>
              <p:nvPr/>
            </p:nvSpPr>
            <p:spPr bwMode="auto">
              <a:xfrm>
                <a:off x="3551" y="920"/>
                <a:ext cx="837" cy="261"/>
              </a:xfrm>
              <a:prstGeom prst="rect">
                <a:avLst/>
              </a:prstGeom>
              <a:solidFill>
                <a:schemeClr val="bg1"/>
              </a:solidFill>
              <a:ln w="9525">
                <a:noFill/>
                <a:miter lim="800000"/>
                <a:headEnd/>
                <a:tailEnd/>
              </a:ln>
            </p:spPr>
            <p:txBody>
              <a:bodyPr>
                <a:spAutoFit/>
              </a:bodyPr>
              <a:lstStyle/>
              <a:p>
                <a:pPr algn="ctr">
                  <a:spcBef>
                    <a:spcPct val="50000"/>
                  </a:spcBef>
                </a:pPr>
                <a:r>
                  <a:rPr lang="ru-RU" sz="1000" b="1" dirty="0">
                    <a:solidFill>
                      <a:schemeClr val="tx1"/>
                    </a:solidFill>
                    <a:effectLst/>
                    <a:latin typeface="Arial" pitchFamily="34" charset="0"/>
                  </a:rPr>
                  <a:t>РЕНТГЕНОВСКИЙ ИСТОЧНИК</a:t>
                </a:r>
                <a:endParaRPr lang="en-US" sz="1000" b="1" dirty="0">
                  <a:solidFill>
                    <a:schemeClr val="tx1"/>
                  </a:solidFill>
                  <a:effectLst/>
                  <a:latin typeface="Arial" pitchFamily="34" charset="0"/>
                </a:endParaRPr>
              </a:p>
            </p:txBody>
          </p:sp>
          <p:sp>
            <p:nvSpPr>
              <p:cNvPr id="34854" name="Text Box 107"/>
              <p:cNvSpPr txBox="1">
                <a:spLocks noChangeArrowheads="1"/>
              </p:cNvSpPr>
              <p:nvPr/>
            </p:nvSpPr>
            <p:spPr bwMode="auto">
              <a:xfrm>
                <a:off x="3488" y="422"/>
                <a:ext cx="1009" cy="361"/>
              </a:xfrm>
              <a:prstGeom prst="rect">
                <a:avLst/>
              </a:prstGeom>
              <a:solidFill>
                <a:schemeClr val="bg1"/>
              </a:solidFill>
              <a:ln w="9525">
                <a:noFill/>
                <a:miter lim="800000"/>
                <a:headEnd/>
                <a:tailEnd/>
              </a:ln>
            </p:spPr>
            <p:txBody>
              <a:bodyPr>
                <a:spAutoFit/>
              </a:bodyPr>
              <a:lstStyle/>
              <a:p>
                <a:pPr algn="ctr">
                  <a:spcBef>
                    <a:spcPct val="50000"/>
                  </a:spcBef>
                </a:pPr>
                <a:r>
                  <a:rPr lang="ru-RU" sz="1000" b="1" dirty="0">
                    <a:solidFill>
                      <a:schemeClr val="tx1"/>
                    </a:solidFill>
                    <a:effectLst/>
                    <a:latin typeface="Arial" pitchFamily="34" charset="0"/>
                  </a:rPr>
                  <a:t>ИОННЫЙ ИСТОЧНИК</a:t>
                </a:r>
                <a:r>
                  <a:rPr lang="en-US" sz="1000" b="1" dirty="0">
                    <a:solidFill>
                      <a:schemeClr val="tx1"/>
                    </a:solidFill>
                    <a:effectLst/>
                    <a:latin typeface="Arial" pitchFamily="34" charset="0"/>
                  </a:rPr>
                  <a:t> (</a:t>
                </a:r>
                <a:r>
                  <a:rPr lang="en-US" sz="1000" b="1" dirty="0" err="1">
                    <a:solidFill>
                      <a:schemeClr val="tx1"/>
                    </a:solidFill>
                    <a:effectLst/>
                    <a:latin typeface="Arial" pitchFamily="34" charset="0"/>
                  </a:rPr>
                  <a:t>Ar</a:t>
                </a:r>
                <a:r>
                  <a:rPr lang="en-US" sz="1000" b="1" baseline="30000" dirty="0">
                    <a:solidFill>
                      <a:schemeClr val="tx1"/>
                    </a:solidFill>
                    <a:effectLst/>
                    <a:latin typeface="Arial" pitchFamily="34" charset="0"/>
                  </a:rPr>
                  <a:t>+</a:t>
                </a:r>
                <a:r>
                  <a:rPr lang="en-US" sz="1000" b="1" dirty="0">
                    <a:solidFill>
                      <a:schemeClr val="tx1"/>
                    </a:solidFill>
                    <a:effectLst/>
                    <a:latin typeface="Arial" pitchFamily="34" charset="0"/>
                  </a:rPr>
                  <a:t>, He</a:t>
                </a:r>
                <a:r>
                  <a:rPr lang="en-US" sz="1000" b="1" baseline="30000" dirty="0">
                    <a:solidFill>
                      <a:schemeClr val="tx1"/>
                    </a:solidFill>
                    <a:effectLst/>
                    <a:latin typeface="Arial" pitchFamily="34" charset="0"/>
                  </a:rPr>
                  <a:t>+</a:t>
                </a:r>
                <a:r>
                  <a:rPr lang="en-US" sz="1000" b="1" dirty="0">
                    <a:solidFill>
                      <a:schemeClr val="tx1"/>
                    </a:solidFill>
                    <a:effectLst/>
                    <a:latin typeface="Arial" pitchFamily="34" charset="0"/>
                  </a:rPr>
                  <a:t>, H</a:t>
                </a:r>
                <a:r>
                  <a:rPr lang="en-US" sz="1000" b="1" baseline="30000" dirty="0">
                    <a:solidFill>
                      <a:schemeClr val="tx1"/>
                    </a:solidFill>
                    <a:effectLst/>
                    <a:latin typeface="Arial" pitchFamily="34" charset="0"/>
                  </a:rPr>
                  <a:t>+</a:t>
                </a:r>
                <a:r>
                  <a:rPr lang="en-US" sz="1000" b="1" dirty="0">
                    <a:solidFill>
                      <a:schemeClr val="tx1"/>
                    </a:solidFill>
                    <a:effectLst/>
                    <a:latin typeface="Arial" pitchFamily="34" charset="0"/>
                  </a:rPr>
                  <a:t>, …)</a:t>
                </a:r>
              </a:p>
            </p:txBody>
          </p:sp>
          <p:sp>
            <p:nvSpPr>
              <p:cNvPr id="481388" name="Line 108"/>
              <p:cNvSpPr>
                <a:spLocks noChangeShapeType="1"/>
              </p:cNvSpPr>
              <p:nvPr/>
            </p:nvSpPr>
            <p:spPr bwMode="auto">
              <a:xfrm>
                <a:off x="3547" y="1160"/>
                <a:ext cx="841" cy="0"/>
              </a:xfrm>
              <a:prstGeom prst="line">
                <a:avLst/>
              </a:prstGeom>
              <a:noFill/>
              <a:ln w="19050">
                <a:solidFill>
                  <a:schemeClr val="tx1"/>
                </a:solidFill>
                <a:round/>
                <a:headEnd/>
                <a:tailEnd/>
              </a:ln>
              <a:effectLst/>
            </p:spPr>
            <p:txBody>
              <a:bodyPr/>
              <a:lstStyle/>
              <a:p>
                <a:pPr>
                  <a:defRPr/>
                </a:pPr>
                <a:endParaRPr lang="ru-RU"/>
              </a:p>
            </p:txBody>
          </p:sp>
          <p:sp>
            <p:nvSpPr>
              <p:cNvPr id="481389" name="Line 109"/>
              <p:cNvSpPr>
                <a:spLocks noChangeShapeType="1"/>
              </p:cNvSpPr>
              <p:nvPr/>
            </p:nvSpPr>
            <p:spPr bwMode="auto">
              <a:xfrm>
                <a:off x="3550" y="861"/>
                <a:ext cx="822" cy="0"/>
              </a:xfrm>
              <a:prstGeom prst="line">
                <a:avLst/>
              </a:prstGeom>
              <a:noFill/>
              <a:ln w="19050">
                <a:solidFill>
                  <a:schemeClr val="tx1"/>
                </a:solidFill>
                <a:round/>
                <a:headEnd/>
                <a:tailEnd/>
              </a:ln>
              <a:effectLst/>
            </p:spPr>
            <p:txBody>
              <a:bodyPr/>
              <a:lstStyle/>
              <a:p>
                <a:pPr>
                  <a:defRPr/>
                </a:pPr>
                <a:endParaRPr lang="ru-RU"/>
              </a:p>
            </p:txBody>
          </p:sp>
          <p:sp>
            <p:nvSpPr>
              <p:cNvPr id="481390" name="Line 110"/>
              <p:cNvSpPr>
                <a:spLocks noChangeShapeType="1"/>
              </p:cNvSpPr>
              <p:nvPr/>
            </p:nvSpPr>
            <p:spPr bwMode="auto">
              <a:xfrm>
                <a:off x="4388" y="1157"/>
                <a:ext cx="68" cy="42"/>
              </a:xfrm>
              <a:prstGeom prst="line">
                <a:avLst/>
              </a:prstGeom>
              <a:noFill/>
              <a:ln w="19050">
                <a:solidFill>
                  <a:schemeClr val="tx1"/>
                </a:solidFill>
                <a:round/>
                <a:headEnd/>
                <a:tailEnd/>
              </a:ln>
              <a:effectLst/>
            </p:spPr>
            <p:txBody>
              <a:bodyPr/>
              <a:lstStyle/>
              <a:p>
                <a:pPr>
                  <a:defRPr/>
                </a:pPr>
                <a:endParaRPr lang="ru-RU"/>
              </a:p>
            </p:txBody>
          </p:sp>
          <p:sp>
            <p:nvSpPr>
              <p:cNvPr id="481391" name="Line 111"/>
              <p:cNvSpPr>
                <a:spLocks noChangeShapeType="1"/>
              </p:cNvSpPr>
              <p:nvPr/>
            </p:nvSpPr>
            <p:spPr bwMode="auto">
              <a:xfrm>
                <a:off x="4372" y="861"/>
                <a:ext cx="288" cy="168"/>
              </a:xfrm>
              <a:prstGeom prst="line">
                <a:avLst/>
              </a:prstGeom>
              <a:noFill/>
              <a:ln w="19050">
                <a:solidFill>
                  <a:schemeClr val="tx1"/>
                </a:solidFill>
                <a:round/>
                <a:headEnd/>
                <a:tailEnd/>
              </a:ln>
              <a:effectLst/>
            </p:spPr>
            <p:txBody>
              <a:bodyPr/>
              <a:lstStyle/>
              <a:p>
                <a:pPr>
                  <a:defRPr/>
                </a:pPr>
                <a:endParaRPr lang="ru-RU"/>
              </a:p>
            </p:txBody>
          </p:sp>
          <p:sp>
            <p:nvSpPr>
              <p:cNvPr id="34859" name="Text Box 112"/>
              <p:cNvSpPr txBox="1">
                <a:spLocks noChangeArrowheads="1"/>
              </p:cNvSpPr>
              <p:nvPr/>
            </p:nvSpPr>
            <p:spPr bwMode="auto">
              <a:xfrm>
                <a:off x="4557" y="609"/>
                <a:ext cx="1021" cy="240"/>
              </a:xfrm>
              <a:prstGeom prst="rect">
                <a:avLst/>
              </a:prstGeom>
              <a:solidFill>
                <a:schemeClr val="bg1"/>
              </a:solidFill>
              <a:ln w="9525">
                <a:noFill/>
                <a:miter lim="800000"/>
                <a:headEnd/>
                <a:tailEnd/>
              </a:ln>
            </p:spPr>
            <p:txBody>
              <a:bodyPr>
                <a:spAutoFit/>
              </a:bodyPr>
              <a:lstStyle/>
              <a:p>
                <a:pPr>
                  <a:spcBef>
                    <a:spcPct val="50000"/>
                  </a:spcBef>
                </a:pPr>
                <a:r>
                  <a:rPr lang="ru-RU" sz="900" b="1">
                    <a:solidFill>
                      <a:schemeClr val="tx1"/>
                    </a:solidFill>
                    <a:effectLst/>
                    <a:latin typeface="Arial" pitchFamily="34" charset="0"/>
                  </a:rPr>
                  <a:t>ПОЛУСФЕРИЧЕСКИЙ ЭНЕРГОАНАЛИЗАТОР</a:t>
                </a:r>
                <a:endParaRPr lang="en-US" sz="900" b="1">
                  <a:solidFill>
                    <a:schemeClr val="tx1"/>
                  </a:solidFill>
                  <a:effectLst/>
                  <a:latin typeface="Arial" pitchFamily="34" charset="0"/>
                </a:endParaRPr>
              </a:p>
            </p:txBody>
          </p:sp>
          <p:sp>
            <p:nvSpPr>
              <p:cNvPr id="481393" name="Line 113"/>
              <p:cNvSpPr>
                <a:spLocks noChangeShapeType="1"/>
              </p:cNvSpPr>
              <p:nvPr/>
            </p:nvSpPr>
            <p:spPr bwMode="auto">
              <a:xfrm>
                <a:off x="4560" y="861"/>
                <a:ext cx="1012" cy="0"/>
              </a:xfrm>
              <a:prstGeom prst="line">
                <a:avLst/>
              </a:prstGeom>
              <a:noFill/>
              <a:ln w="19050">
                <a:solidFill>
                  <a:schemeClr val="tx1"/>
                </a:solidFill>
                <a:round/>
                <a:headEnd/>
                <a:tailEnd/>
              </a:ln>
              <a:effectLst/>
            </p:spPr>
            <p:txBody>
              <a:bodyPr/>
              <a:lstStyle/>
              <a:p>
                <a:pPr>
                  <a:defRPr/>
                </a:pPr>
                <a:endParaRPr lang="ru-RU"/>
              </a:p>
            </p:txBody>
          </p:sp>
          <p:sp>
            <p:nvSpPr>
              <p:cNvPr id="481394" name="Line 114"/>
              <p:cNvSpPr>
                <a:spLocks noChangeShapeType="1"/>
              </p:cNvSpPr>
              <p:nvPr/>
            </p:nvSpPr>
            <p:spPr bwMode="auto">
              <a:xfrm flipH="1">
                <a:off x="5390" y="853"/>
                <a:ext cx="178" cy="151"/>
              </a:xfrm>
              <a:prstGeom prst="line">
                <a:avLst/>
              </a:prstGeom>
              <a:noFill/>
              <a:ln w="19050">
                <a:solidFill>
                  <a:schemeClr val="tx1"/>
                </a:solidFill>
                <a:round/>
                <a:headEnd/>
                <a:tailEnd/>
              </a:ln>
              <a:effectLst/>
            </p:spPr>
            <p:txBody>
              <a:bodyPr/>
              <a:lstStyle/>
              <a:p>
                <a:pPr>
                  <a:defRPr/>
                </a:pPr>
                <a:endParaRPr lang="ru-RU"/>
              </a:p>
            </p:txBody>
          </p:sp>
          <p:sp>
            <p:nvSpPr>
              <p:cNvPr id="481395" name="Rectangle 115"/>
              <p:cNvSpPr>
                <a:spLocks noChangeArrowheads="1"/>
              </p:cNvSpPr>
              <p:nvPr/>
            </p:nvSpPr>
            <p:spPr bwMode="auto">
              <a:xfrm>
                <a:off x="2406" y="1404"/>
                <a:ext cx="774" cy="168"/>
              </a:xfrm>
              <a:prstGeom prst="rect">
                <a:avLst/>
              </a:prstGeom>
              <a:noFill/>
              <a:ln w="12700">
                <a:solidFill>
                  <a:schemeClr val="tx1"/>
                </a:solidFill>
                <a:miter lim="800000"/>
                <a:headEnd/>
                <a:tailEnd/>
              </a:ln>
              <a:effectLst/>
            </p:spPr>
            <p:txBody>
              <a:bodyPr wrap="none" anchor="ctr"/>
              <a:lstStyle/>
              <a:p>
                <a:pPr>
                  <a:defRPr/>
                </a:pPr>
                <a:endParaRPr lang="ru-RU"/>
              </a:p>
            </p:txBody>
          </p:sp>
          <p:sp>
            <p:nvSpPr>
              <p:cNvPr id="34863" name="Text Box 116"/>
              <p:cNvSpPr txBox="1">
                <a:spLocks noChangeArrowheads="1"/>
              </p:cNvSpPr>
              <p:nvPr/>
            </p:nvSpPr>
            <p:spPr bwMode="auto">
              <a:xfrm>
                <a:off x="2558" y="1414"/>
                <a:ext cx="568" cy="181"/>
              </a:xfrm>
              <a:prstGeom prst="rect">
                <a:avLst/>
              </a:prstGeom>
              <a:noFill/>
              <a:ln w="9525">
                <a:noFill/>
                <a:miter lim="800000"/>
                <a:headEnd/>
                <a:tailEnd/>
              </a:ln>
            </p:spPr>
            <p:txBody>
              <a:bodyPr>
                <a:spAutoFit/>
              </a:bodyPr>
              <a:lstStyle/>
              <a:p>
                <a:r>
                  <a:rPr lang="ru-RU" sz="1200" b="1">
                    <a:solidFill>
                      <a:schemeClr val="tx1"/>
                    </a:solidFill>
                    <a:effectLst/>
                    <a:latin typeface="Arial" pitchFamily="34" charset="0"/>
                  </a:rPr>
                  <a:t>ЛАЗЕР</a:t>
                </a:r>
              </a:p>
            </p:txBody>
          </p:sp>
          <p:sp>
            <p:nvSpPr>
              <p:cNvPr id="34864" name="Rectangle 117"/>
              <p:cNvSpPr>
                <a:spLocks noChangeArrowheads="1"/>
              </p:cNvSpPr>
              <p:nvPr/>
            </p:nvSpPr>
            <p:spPr bwMode="auto">
              <a:xfrm>
                <a:off x="2442" y="2088"/>
                <a:ext cx="396" cy="276"/>
              </a:xfrm>
              <a:prstGeom prst="rect">
                <a:avLst/>
              </a:prstGeom>
              <a:noFill/>
              <a:ln w="12700">
                <a:solidFill>
                  <a:schemeClr val="tx1"/>
                </a:solidFill>
                <a:miter lim="800000"/>
                <a:headEnd/>
                <a:tailEnd/>
              </a:ln>
            </p:spPr>
            <p:txBody>
              <a:bodyPr wrap="none" anchor="ctr"/>
              <a:lstStyle/>
              <a:p>
                <a:pPr algn="ctr"/>
                <a:r>
                  <a:rPr lang="ru-RU">
                    <a:solidFill>
                      <a:schemeClr val="tx1"/>
                    </a:solidFill>
                    <a:effectLst/>
                    <a:latin typeface="Arial" pitchFamily="34" charset="0"/>
                  </a:rPr>
                  <a:t>ПК</a:t>
                </a:r>
                <a:endParaRPr lang="en-US">
                  <a:solidFill>
                    <a:schemeClr val="tx1"/>
                  </a:solidFill>
                  <a:effectLst/>
                  <a:latin typeface="Arial" pitchFamily="34" charset="0"/>
                </a:endParaRPr>
              </a:p>
            </p:txBody>
          </p:sp>
          <p:sp>
            <p:nvSpPr>
              <p:cNvPr id="481398" name="Line 118"/>
              <p:cNvSpPr>
                <a:spLocks noChangeShapeType="1"/>
              </p:cNvSpPr>
              <p:nvPr/>
            </p:nvSpPr>
            <p:spPr bwMode="auto">
              <a:xfrm>
                <a:off x="4156" y="1402"/>
                <a:ext cx="156" cy="144"/>
              </a:xfrm>
              <a:prstGeom prst="line">
                <a:avLst/>
              </a:prstGeom>
              <a:noFill/>
              <a:ln w="25400">
                <a:solidFill>
                  <a:schemeClr val="tx1"/>
                </a:solidFill>
                <a:round/>
                <a:headEnd/>
                <a:tailEnd/>
              </a:ln>
              <a:effectLst/>
            </p:spPr>
            <p:txBody>
              <a:bodyPr/>
              <a:lstStyle/>
              <a:p>
                <a:pPr>
                  <a:defRPr/>
                </a:pPr>
                <a:endParaRPr lang="ru-RU"/>
              </a:p>
            </p:txBody>
          </p:sp>
          <p:sp>
            <p:nvSpPr>
              <p:cNvPr id="481399" name="Line 119"/>
              <p:cNvSpPr>
                <a:spLocks noChangeShapeType="1"/>
              </p:cNvSpPr>
              <p:nvPr/>
            </p:nvSpPr>
            <p:spPr bwMode="auto">
              <a:xfrm flipH="1">
                <a:off x="4164" y="1490"/>
                <a:ext cx="67" cy="146"/>
              </a:xfrm>
              <a:prstGeom prst="line">
                <a:avLst/>
              </a:prstGeom>
              <a:noFill/>
              <a:ln w="6350">
                <a:solidFill>
                  <a:schemeClr val="tx1"/>
                </a:solidFill>
                <a:prstDash val="sysDot"/>
                <a:round/>
                <a:headEnd/>
                <a:tailEnd type="triangle" w="sm" len="sm"/>
              </a:ln>
              <a:effectLst/>
            </p:spPr>
            <p:txBody>
              <a:bodyPr/>
              <a:lstStyle/>
              <a:p>
                <a:pPr>
                  <a:defRPr/>
                </a:pPr>
                <a:endParaRPr lang="ru-RU"/>
              </a:p>
            </p:txBody>
          </p:sp>
          <p:sp>
            <p:nvSpPr>
              <p:cNvPr id="481400" name="Line 120"/>
              <p:cNvSpPr>
                <a:spLocks noChangeShapeType="1"/>
              </p:cNvSpPr>
              <p:nvPr/>
            </p:nvSpPr>
            <p:spPr bwMode="auto">
              <a:xfrm flipH="1">
                <a:off x="4112" y="1491"/>
                <a:ext cx="119" cy="136"/>
              </a:xfrm>
              <a:prstGeom prst="line">
                <a:avLst/>
              </a:prstGeom>
              <a:noFill/>
              <a:ln w="6350">
                <a:solidFill>
                  <a:schemeClr val="tx1"/>
                </a:solidFill>
                <a:prstDash val="sysDot"/>
                <a:round/>
                <a:headEnd/>
                <a:tailEnd type="triangle" w="sm" len="sm"/>
              </a:ln>
              <a:effectLst/>
            </p:spPr>
            <p:txBody>
              <a:bodyPr/>
              <a:lstStyle/>
              <a:p>
                <a:pPr>
                  <a:defRPr/>
                </a:pPr>
                <a:endParaRPr lang="ru-RU"/>
              </a:p>
            </p:txBody>
          </p:sp>
          <p:sp>
            <p:nvSpPr>
              <p:cNvPr id="481401" name="Line 121"/>
              <p:cNvSpPr>
                <a:spLocks noChangeShapeType="1"/>
              </p:cNvSpPr>
              <p:nvPr/>
            </p:nvSpPr>
            <p:spPr bwMode="auto">
              <a:xfrm flipH="1">
                <a:off x="4074" y="1491"/>
                <a:ext cx="157" cy="90"/>
              </a:xfrm>
              <a:prstGeom prst="line">
                <a:avLst/>
              </a:prstGeom>
              <a:noFill/>
              <a:ln w="6350">
                <a:solidFill>
                  <a:schemeClr val="tx1"/>
                </a:solidFill>
                <a:prstDash val="sysDot"/>
                <a:round/>
                <a:headEnd/>
                <a:tailEnd type="triangle" w="sm" len="sm"/>
              </a:ln>
              <a:effectLst/>
            </p:spPr>
            <p:txBody>
              <a:bodyPr/>
              <a:lstStyle/>
              <a:p>
                <a:pPr>
                  <a:defRPr/>
                </a:pPr>
                <a:endParaRPr lang="ru-RU"/>
              </a:p>
            </p:txBody>
          </p:sp>
          <p:sp>
            <p:nvSpPr>
              <p:cNvPr id="481402" name="Line 122"/>
              <p:cNvSpPr>
                <a:spLocks noChangeShapeType="1"/>
              </p:cNvSpPr>
              <p:nvPr/>
            </p:nvSpPr>
            <p:spPr bwMode="auto">
              <a:xfrm flipH="1">
                <a:off x="4074" y="1493"/>
                <a:ext cx="157" cy="38"/>
              </a:xfrm>
              <a:prstGeom prst="line">
                <a:avLst/>
              </a:prstGeom>
              <a:noFill/>
              <a:ln w="6350">
                <a:solidFill>
                  <a:schemeClr val="tx1"/>
                </a:solidFill>
                <a:prstDash val="sysDot"/>
                <a:round/>
                <a:headEnd/>
                <a:tailEnd type="triangle" w="sm" len="sm"/>
              </a:ln>
              <a:effectLst/>
            </p:spPr>
            <p:txBody>
              <a:bodyPr/>
              <a:lstStyle/>
              <a:p>
                <a:pPr>
                  <a:defRPr/>
                </a:pPr>
                <a:endParaRPr lang="ru-RU"/>
              </a:p>
            </p:txBody>
          </p:sp>
          <p:sp>
            <p:nvSpPr>
              <p:cNvPr id="481403" name="Rectangle 123"/>
              <p:cNvSpPr>
                <a:spLocks noChangeArrowheads="1"/>
              </p:cNvSpPr>
              <p:nvPr/>
            </p:nvSpPr>
            <p:spPr bwMode="auto">
              <a:xfrm rot="-1297256">
                <a:off x="4287" y="1915"/>
                <a:ext cx="105" cy="287"/>
              </a:xfrm>
              <a:prstGeom prst="rect">
                <a:avLst/>
              </a:prstGeom>
              <a:solidFill>
                <a:srgbClr val="C0C0C0"/>
              </a:solidFill>
              <a:ln w="12700">
                <a:solidFill>
                  <a:schemeClr val="tx1"/>
                </a:solidFill>
                <a:miter lim="800000"/>
                <a:headEnd/>
                <a:tailEnd/>
              </a:ln>
              <a:effectLst/>
            </p:spPr>
            <p:txBody>
              <a:bodyPr wrap="none" anchor="ctr"/>
              <a:lstStyle/>
              <a:p>
                <a:pPr>
                  <a:defRPr/>
                </a:pPr>
                <a:endParaRPr lang="ru-RU"/>
              </a:p>
            </p:txBody>
          </p:sp>
          <p:sp>
            <p:nvSpPr>
              <p:cNvPr id="481404" name="Rectangle 124"/>
              <p:cNvSpPr>
                <a:spLocks noChangeArrowheads="1"/>
              </p:cNvSpPr>
              <p:nvPr/>
            </p:nvSpPr>
            <p:spPr bwMode="auto">
              <a:xfrm rot="39968785">
                <a:off x="4517" y="1143"/>
                <a:ext cx="101" cy="292"/>
              </a:xfrm>
              <a:prstGeom prst="rect">
                <a:avLst/>
              </a:prstGeom>
              <a:solidFill>
                <a:srgbClr val="C0C0C0"/>
              </a:solidFill>
              <a:ln w="12700">
                <a:solidFill>
                  <a:schemeClr val="tx1"/>
                </a:solidFill>
                <a:miter lim="800000"/>
                <a:headEnd/>
                <a:tailEnd/>
              </a:ln>
              <a:effectLst/>
            </p:spPr>
            <p:txBody>
              <a:bodyPr wrap="none" anchor="ctr"/>
              <a:lstStyle/>
              <a:p>
                <a:pPr>
                  <a:defRPr/>
                </a:pPr>
                <a:endParaRPr lang="ru-RU"/>
              </a:p>
            </p:txBody>
          </p:sp>
          <p:sp>
            <p:nvSpPr>
              <p:cNvPr id="481405" name="Rectangle 125"/>
              <p:cNvSpPr>
                <a:spLocks noChangeArrowheads="1"/>
              </p:cNvSpPr>
              <p:nvPr/>
            </p:nvSpPr>
            <p:spPr bwMode="auto">
              <a:xfrm rot="-1823697">
                <a:off x="4673" y="997"/>
                <a:ext cx="102" cy="292"/>
              </a:xfrm>
              <a:prstGeom prst="rect">
                <a:avLst/>
              </a:prstGeom>
              <a:solidFill>
                <a:srgbClr val="C0C0C0"/>
              </a:solidFill>
              <a:ln w="12700">
                <a:solidFill>
                  <a:schemeClr val="tx1"/>
                </a:solidFill>
                <a:miter lim="800000"/>
                <a:headEnd/>
                <a:tailEnd/>
              </a:ln>
              <a:effectLst/>
            </p:spPr>
            <p:txBody>
              <a:bodyPr wrap="none" anchor="ctr"/>
              <a:lstStyle/>
              <a:p>
                <a:pPr>
                  <a:defRPr/>
                </a:pPr>
                <a:endParaRPr lang="ru-RU"/>
              </a:p>
            </p:txBody>
          </p:sp>
          <p:sp>
            <p:nvSpPr>
              <p:cNvPr id="481406" name="Oval 126"/>
              <p:cNvSpPr>
                <a:spLocks noChangeArrowheads="1"/>
              </p:cNvSpPr>
              <p:nvPr/>
            </p:nvSpPr>
            <p:spPr bwMode="auto">
              <a:xfrm>
                <a:off x="4887" y="909"/>
                <a:ext cx="579" cy="579"/>
              </a:xfrm>
              <a:prstGeom prst="ellipse">
                <a:avLst/>
              </a:prstGeom>
              <a:noFill/>
              <a:ln w="12700">
                <a:solidFill>
                  <a:srgbClr val="0000FF"/>
                </a:solidFill>
                <a:round/>
                <a:headEnd/>
                <a:tailEnd/>
              </a:ln>
              <a:effectLst/>
            </p:spPr>
            <p:txBody>
              <a:bodyPr wrap="none" anchor="ctr"/>
              <a:lstStyle/>
              <a:p>
                <a:pPr>
                  <a:defRPr/>
                </a:pPr>
                <a:endParaRPr lang="ru-RU"/>
              </a:p>
            </p:txBody>
          </p:sp>
          <p:sp>
            <p:nvSpPr>
              <p:cNvPr id="481407" name="Oval 127"/>
              <p:cNvSpPr>
                <a:spLocks noChangeArrowheads="1"/>
              </p:cNvSpPr>
              <p:nvPr/>
            </p:nvSpPr>
            <p:spPr bwMode="auto">
              <a:xfrm>
                <a:off x="4965" y="996"/>
                <a:ext cx="461" cy="420"/>
              </a:xfrm>
              <a:prstGeom prst="ellipse">
                <a:avLst/>
              </a:prstGeom>
              <a:noFill/>
              <a:ln w="12700">
                <a:solidFill>
                  <a:schemeClr val="tx1"/>
                </a:solidFill>
                <a:round/>
                <a:headEnd/>
                <a:tailEnd/>
              </a:ln>
              <a:effectLst/>
            </p:spPr>
            <p:txBody>
              <a:bodyPr wrap="none" anchor="ctr"/>
              <a:lstStyle/>
              <a:p>
                <a:pPr>
                  <a:defRPr/>
                </a:pPr>
                <a:endParaRPr lang="ru-RU"/>
              </a:p>
            </p:txBody>
          </p:sp>
          <p:sp>
            <p:nvSpPr>
              <p:cNvPr id="481408" name="Oval 128"/>
              <p:cNvSpPr>
                <a:spLocks noChangeArrowheads="1"/>
              </p:cNvSpPr>
              <p:nvPr/>
            </p:nvSpPr>
            <p:spPr bwMode="auto">
              <a:xfrm>
                <a:off x="4965" y="1041"/>
                <a:ext cx="420" cy="369"/>
              </a:xfrm>
              <a:prstGeom prst="ellipse">
                <a:avLst/>
              </a:prstGeom>
              <a:noFill/>
              <a:ln w="12700">
                <a:solidFill>
                  <a:schemeClr val="tx1"/>
                </a:solidFill>
                <a:round/>
                <a:headEnd/>
                <a:tailEnd/>
              </a:ln>
              <a:effectLst/>
            </p:spPr>
            <p:txBody>
              <a:bodyPr wrap="none" anchor="ctr"/>
              <a:lstStyle/>
              <a:p>
                <a:pPr>
                  <a:defRPr/>
                </a:pPr>
                <a:endParaRPr lang="ru-RU"/>
              </a:p>
            </p:txBody>
          </p:sp>
          <p:sp>
            <p:nvSpPr>
              <p:cNvPr id="481409" name="Oval 129"/>
              <p:cNvSpPr>
                <a:spLocks noChangeArrowheads="1"/>
              </p:cNvSpPr>
              <p:nvPr/>
            </p:nvSpPr>
            <p:spPr bwMode="auto">
              <a:xfrm>
                <a:off x="4962" y="1080"/>
                <a:ext cx="392" cy="333"/>
              </a:xfrm>
              <a:prstGeom prst="ellipse">
                <a:avLst/>
              </a:prstGeom>
              <a:noFill/>
              <a:ln w="12700">
                <a:solidFill>
                  <a:schemeClr val="tx1"/>
                </a:solidFill>
                <a:round/>
                <a:headEnd/>
                <a:tailEnd/>
              </a:ln>
              <a:effectLst/>
            </p:spPr>
            <p:txBody>
              <a:bodyPr wrap="none" anchor="ctr"/>
              <a:lstStyle/>
              <a:p>
                <a:pPr>
                  <a:defRPr/>
                </a:pPr>
                <a:endParaRPr lang="ru-RU"/>
              </a:p>
            </p:txBody>
          </p:sp>
          <p:sp>
            <p:nvSpPr>
              <p:cNvPr id="481410" name="Rectangle 130"/>
              <p:cNvSpPr>
                <a:spLocks noChangeArrowheads="1"/>
              </p:cNvSpPr>
              <p:nvPr/>
            </p:nvSpPr>
            <p:spPr bwMode="auto">
              <a:xfrm>
                <a:off x="4875" y="1204"/>
                <a:ext cx="613" cy="353"/>
              </a:xfrm>
              <a:prstGeom prst="rect">
                <a:avLst/>
              </a:prstGeom>
              <a:solidFill>
                <a:schemeClr val="bg1"/>
              </a:solidFill>
              <a:ln w="9525">
                <a:noFill/>
                <a:miter lim="800000"/>
                <a:headEnd/>
                <a:tailEnd/>
              </a:ln>
              <a:effectLst/>
            </p:spPr>
            <p:txBody>
              <a:bodyPr wrap="none" anchor="ctr"/>
              <a:lstStyle/>
              <a:p>
                <a:pPr>
                  <a:defRPr/>
                </a:pPr>
                <a:endParaRPr lang="ru-RU"/>
              </a:p>
            </p:txBody>
          </p:sp>
          <p:sp>
            <p:nvSpPr>
              <p:cNvPr id="481411" name="Line 131"/>
              <p:cNvSpPr>
                <a:spLocks noChangeShapeType="1"/>
              </p:cNvSpPr>
              <p:nvPr/>
            </p:nvSpPr>
            <p:spPr bwMode="auto">
              <a:xfrm>
                <a:off x="4884" y="1200"/>
                <a:ext cx="582" cy="0"/>
              </a:xfrm>
              <a:prstGeom prst="line">
                <a:avLst/>
              </a:prstGeom>
              <a:noFill/>
              <a:ln w="12700">
                <a:solidFill>
                  <a:srgbClr val="0000FF"/>
                </a:solidFill>
                <a:round/>
                <a:headEnd/>
                <a:tailEnd/>
              </a:ln>
              <a:effectLst/>
            </p:spPr>
            <p:txBody>
              <a:bodyPr/>
              <a:lstStyle/>
              <a:p>
                <a:pPr>
                  <a:defRPr/>
                </a:pPr>
                <a:endParaRPr lang="ru-RU"/>
              </a:p>
            </p:txBody>
          </p:sp>
          <p:sp>
            <p:nvSpPr>
              <p:cNvPr id="481412" name="Oval 132"/>
              <p:cNvSpPr>
                <a:spLocks noChangeArrowheads="1"/>
              </p:cNvSpPr>
              <p:nvPr/>
            </p:nvSpPr>
            <p:spPr bwMode="auto">
              <a:xfrm>
                <a:off x="4601" y="1226"/>
                <a:ext cx="753" cy="750"/>
              </a:xfrm>
              <a:prstGeom prst="ellipse">
                <a:avLst/>
              </a:prstGeom>
              <a:solidFill>
                <a:srgbClr val="FFFF99">
                  <a:alpha val="42999"/>
                </a:srgbClr>
              </a:solidFill>
              <a:ln w="12700">
                <a:solidFill>
                  <a:schemeClr val="tx1"/>
                </a:solidFill>
                <a:round/>
                <a:headEnd/>
                <a:tailEnd/>
              </a:ln>
              <a:effectLst/>
            </p:spPr>
            <p:txBody>
              <a:bodyPr wrap="none" anchor="ctr"/>
              <a:lstStyle/>
              <a:p>
                <a:pPr>
                  <a:defRPr/>
                </a:pPr>
                <a:endParaRPr lang="ru-RU"/>
              </a:p>
            </p:txBody>
          </p:sp>
          <p:sp>
            <p:nvSpPr>
              <p:cNvPr id="481413" name="Line 133"/>
              <p:cNvSpPr>
                <a:spLocks noChangeShapeType="1"/>
              </p:cNvSpPr>
              <p:nvPr/>
            </p:nvSpPr>
            <p:spPr bwMode="auto">
              <a:xfrm flipH="1" flipV="1">
                <a:off x="4977" y="1352"/>
                <a:ext cx="3" cy="250"/>
              </a:xfrm>
              <a:prstGeom prst="line">
                <a:avLst/>
              </a:prstGeom>
              <a:noFill/>
              <a:ln w="9525">
                <a:solidFill>
                  <a:schemeClr val="tx1"/>
                </a:solidFill>
                <a:round/>
                <a:headEnd/>
                <a:tailEnd type="arrow" w="sm" len="lg"/>
              </a:ln>
              <a:effectLst/>
            </p:spPr>
            <p:txBody>
              <a:bodyPr/>
              <a:lstStyle/>
              <a:p>
                <a:pPr>
                  <a:defRPr/>
                </a:pPr>
                <a:endParaRPr lang="ru-RU"/>
              </a:p>
            </p:txBody>
          </p:sp>
          <p:sp>
            <p:nvSpPr>
              <p:cNvPr id="481414" name="Line 134"/>
              <p:cNvSpPr>
                <a:spLocks noChangeShapeType="1"/>
              </p:cNvSpPr>
              <p:nvPr/>
            </p:nvSpPr>
            <p:spPr bwMode="auto">
              <a:xfrm>
                <a:off x="4804" y="1272"/>
                <a:ext cx="169" cy="309"/>
              </a:xfrm>
              <a:prstGeom prst="line">
                <a:avLst/>
              </a:prstGeom>
              <a:noFill/>
              <a:ln w="9525">
                <a:solidFill>
                  <a:schemeClr val="tx1"/>
                </a:solidFill>
                <a:round/>
                <a:headEnd/>
                <a:tailEnd type="arrow" w="sm" len="lg"/>
              </a:ln>
              <a:effectLst/>
            </p:spPr>
            <p:txBody>
              <a:bodyPr/>
              <a:lstStyle/>
              <a:p>
                <a:pPr>
                  <a:defRPr/>
                </a:pPr>
                <a:endParaRPr lang="ru-RU"/>
              </a:p>
            </p:txBody>
          </p:sp>
          <p:sp>
            <p:nvSpPr>
              <p:cNvPr id="481415" name="Rectangle 135"/>
              <p:cNvSpPr>
                <a:spLocks noChangeArrowheads="1"/>
              </p:cNvSpPr>
              <p:nvPr/>
            </p:nvSpPr>
            <p:spPr bwMode="auto">
              <a:xfrm>
                <a:off x="4920" y="1196"/>
                <a:ext cx="102" cy="192"/>
              </a:xfrm>
              <a:prstGeom prst="rect">
                <a:avLst/>
              </a:prstGeom>
              <a:solidFill>
                <a:schemeClr val="bg1"/>
              </a:solidFill>
              <a:ln w="12700">
                <a:solidFill>
                  <a:srgbClr val="0000FF"/>
                </a:solidFill>
                <a:miter lim="800000"/>
                <a:headEnd/>
                <a:tailEnd/>
              </a:ln>
              <a:effectLst/>
            </p:spPr>
            <p:txBody>
              <a:bodyPr wrap="none" anchor="ctr"/>
              <a:lstStyle/>
              <a:p>
                <a:pPr>
                  <a:defRPr/>
                </a:pPr>
                <a:endParaRPr lang="ru-RU"/>
              </a:p>
            </p:txBody>
          </p:sp>
          <p:sp>
            <p:nvSpPr>
              <p:cNvPr id="481416" name="AutoShape 136"/>
              <p:cNvSpPr>
                <a:spLocks noChangeArrowheads="1"/>
              </p:cNvSpPr>
              <p:nvPr/>
            </p:nvSpPr>
            <p:spPr bwMode="auto">
              <a:xfrm>
                <a:off x="5325" y="1200"/>
                <a:ext cx="119" cy="144"/>
              </a:xfrm>
              <a:prstGeom prst="roundRect">
                <a:avLst>
                  <a:gd name="adj" fmla="val 16667"/>
                </a:avLst>
              </a:prstGeom>
              <a:noFill/>
              <a:ln w="12700">
                <a:solidFill>
                  <a:srgbClr val="0000FF"/>
                </a:solidFill>
                <a:round/>
                <a:headEnd/>
                <a:tailEnd/>
              </a:ln>
              <a:effectLst/>
            </p:spPr>
            <p:txBody>
              <a:bodyPr wrap="none" anchor="ctr"/>
              <a:lstStyle/>
              <a:p>
                <a:pPr>
                  <a:defRPr/>
                </a:pPr>
                <a:endParaRPr lang="ru-RU"/>
              </a:p>
            </p:txBody>
          </p:sp>
          <p:sp>
            <p:nvSpPr>
              <p:cNvPr id="481417" name="Freeform 137"/>
              <p:cNvSpPr>
                <a:spLocks/>
              </p:cNvSpPr>
              <p:nvPr/>
            </p:nvSpPr>
            <p:spPr bwMode="auto">
              <a:xfrm rot="-2807903" flipH="1" flipV="1">
                <a:off x="4805" y="1307"/>
                <a:ext cx="53" cy="348"/>
              </a:xfrm>
              <a:custGeom>
                <a:avLst/>
                <a:gdLst/>
                <a:ahLst/>
                <a:cxnLst>
                  <a:cxn ang="0">
                    <a:pos x="26" y="209"/>
                  </a:cxn>
                  <a:cxn ang="0">
                    <a:pos x="38" y="176"/>
                  </a:cxn>
                  <a:cxn ang="0">
                    <a:pos x="8" y="149"/>
                  </a:cxn>
                  <a:cxn ang="0">
                    <a:pos x="35" y="125"/>
                  </a:cxn>
                  <a:cxn ang="0">
                    <a:pos x="5" y="98"/>
                  </a:cxn>
                  <a:cxn ang="0">
                    <a:pos x="27" y="73"/>
                  </a:cxn>
                  <a:cxn ang="0">
                    <a:pos x="2" y="49"/>
                  </a:cxn>
                  <a:cxn ang="0">
                    <a:pos x="14" y="23"/>
                  </a:cxn>
                  <a:cxn ang="0">
                    <a:pos x="14" y="1"/>
                  </a:cxn>
                  <a:cxn ang="0">
                    <a:pos x="2" y="19"/>
                  </a:cxn>
                  <a:cxn ang="0">
                    <a:pos x="14" y="1"/>
                  </a:cxn>
                  <a:cxn ang="0">
                    <a:pos x="30" y="19"/>
                  </a:cxn>
                  <a:cxn ang="0">
                    <a:pos x="15" y="1"/>
                  </a:cxn>
                </a:cxnLst>
                <a:rect l="0" t="0" r="r" b="b"/>
                <a:pathLst>
                  <a:path w="41" h="209">
                    <a:moveTo>
                      <a:pt x="26" y="209"/>
                    </a:moveTo>
                    <a:cubicBezTo>
                      <a:pt x="33" y="197"/>
                      <a:pt x="41" y="186"/>
                      <a:pt x="38" y="176"/>
                    </a:cubicBezTo>
                    <a:cubicBezTo>
                      <a:pt x="35" y="166"/>
                      <a:pt x="8" y="157"/>
                      <a:pt x="8" y="149"/>
                    </a:cubicBezTo>
                    <a:cubicBezTo>
                      <a:pt x="8" y="141"/>
                      <a:pt x="35" y="133"/>
                      <a:pt x="35" y="125"/>
                    </a:cubicBezTo>
                    <a:cubicBezTo>
                      <a:pt x="35" y="117"/>
                      <a:pt x="6" y="107"/>
                      <a:pt x="5" y="98"/>
                    </a:cubicBezTo>
                    <a:cubicBezTo>
                      <a:pt x="4" y="89"/>
                      <a:pt x="27" y="81"/>
                      <a:pt x="27" y="73"/>
                    </a:cubicBezTo>
                    <a:cubicBezTo>
                      <a:pt x="27" y="65"/>
                      <a:pt x="4" y="57"/>
                      <a:pt x="2" y="49"/>
                    </a:cubicBezTo>
                    <a:cubicBezTo>
                      <a:pt x="0" y="41"/>
                      <a:pt x="12" y="31"/>
                      <a:pt x="14" y="23"/>
                    </a:cubicBezTo>
                    <a:cubicBezTo>
                      <a:pt x="16" y="15"/>
                      <a:pt x="16" y="2"/>
                      <a:pt x="14" y="1"/>
                    </a:cubicBezTo>
                    <a:cubicBezTo>
                      <a:pt x="12" y="0"/>
                      <a:pt x="2" y="19"/>
                      <a:pt x="2" y="19"/>
                    </a:cubicBezTo>
                    <a:cubicBezTo>
                      <a:pt x="2" y="19"/>
                      <a:pt x="9" y="1"/>
                      <a:pt x="14" y="1"/>
                    </a:cubicBezTo>
                    <a:cubicBezTo>
                      <a:pt x="19" y="1"/>
                      <a:pt x="30" y="19"/>
                      <a:pt x="30" y="19"/>
                    </a:cubicBezTo>
                    <a:cubicBezTo>
                      <a:pt x="30" y="19"/>
                      <a:pt x="17" y="4"/>
                      <a:pt x="15" y="1"/>
                    </a:cubicBezTo>
                  </a:path>
                </a:pathLst>
              </a:custGeom>
              <a:noFill/>
              <a:ln w="9525">
                <a:solidFill>
                  <a:schemeClr val="tx1"/>
                </a:solidFill>
                <a:round/>
                <a:headEnd/>
                <a:tailEnd/>
              </a:ln>
              <a:effectLst/>
            </p:spPr>
            <p:txBody>
              <a:bodyPr/>
              <a:lstStyle/>
              <a:p>
                <a:pPr>
                  <a:defRPr/>
                </a:pPr>
                <a:endParaRPr lang="ru-RU"/>
              </a:p>
            </p:txBody>
          </p:sp>
          <p:sp>
            <p:nvSpPr>
              <p:cNvPr id="481418" name="Rectangle 138"/>
              <p:cNvSpPr>
                <a:spLocks noChangeArrowheads="1"/>
              </p:cNvSpPr>
              <p:nvPr/>
            </p:nvSpPr>
            <p:spPr bwMode="auto">
              <a:xfrm>
                <a:off x="2664" y="1603"/>
                <a:ext cx="558" cy="551"/>
              </a:xfrm>
              <a:prstGeom prst="rect">
                <a:avLst/>
              </a:prstGeom>
              <a:noFill/>
              <a:ln w="9525">
                <a:noFill/>
                <a:miter lim="800000"/>
                <a:headEnd/>
                <a:tailEnd/>
              </a:ln>
              <a:effectLst/>
            </p:spPr>
            <p:txBody>
              <a:bodyPr wrap="none" anchor="ctr"/>
              <a:lstStyle/>
              <a:p>
                <a:pPr>
                  <a:defRPr/>
                </a:pPr>
                <a:endParaRPr lang="ru-RU"/>
              </a:p>
            </p:txBody>
          </p:sp>
          <p:grpSp>
            <p:nvGrpSpPr>
              <p:cNvPr id="4" name="Group 139"/>
              <p:cNvGrpSpPr>
                <a:grpSpLocks/>
              </p:cNvGrpSpPr>
              <p:nvPr/>
            </p:nvGrpSpPr>
            <p:grpSpPr bwMode="auto">
              <a:xfrm>
                <a:off x="2406" y="1224"/>
                <a:ext cx="1224" cy="1152"/>
                <a:chOff x="2358" y="2670"/>
                <a:chExt cx="1224" cy="1182"/>
              </a:xfrm>
            </p:grpSpPr>
            <p:sp>
              <p:nvSpPr>
                <p:cNvPr id="481420" name="Rectangle 140"/>
                <p:cNvSpPr>
                  <a:spLocks noChangeArrowheads="1"/>
                </p:cNvSpPr>
                <p:nvPr/>
              </p:nvSpPr>
              <p:spPr bwMode="auto">
                <a:xfrm>
                  <a:off x="2358" y="2670"/>
                  <a:ext cx="1224" cy="1182"/>
                </a:xfrm>
                <a:prstGeom prst="rect">
                  <a:avLst/>
                </a:prstGeom>
                <a:solidFill>
                  <a:schemeClr val="bg2">
                    <a:alpha val="55000"/>
                  </a:schemeClr>
                </a:solidFill>
                <a:ln w="9525">
                  <a:solidFill>
                    <a:schemeClr val="tx1"/>
                  </a:solidFill>
                  <a:miter lim="800000"/>
                  <a:headEnd/>
                  <a:tailEnd/>
                </a:ln>
                <a:effectLst/>
              </p:spPr>
              <p:txBody>
                <a:bodyPr wrap="none" anchor="ctr"/>
                <a:lstStyle/>
                <a:p>
                  <a:pPr>
                    <a:defRPr/>
                  </a:pPr>
                  <a:endParaRPr lang="ru-RU"/>
                </a:p>
              </p:txBody>
            </p:sp>
            <p:sp>
              <p:nvSpPr>
                <p:cNvPr id="481421" name="Text Box 141"/>
                <p:cNvSpPr txBox="1">
                  <a:spLocks noChangeArrowheads="1"/>
                </p:cNvSpPr>
                <p:nvPr/>
              </p:nvSpPr>
              <p:spPr bwMode="auto">
                <a:xfrm>
                  <a:off x="2544" y="3034"/>
                  <a:ext cx="864" cy="338"/>
                </a:xfrm>
                <a:prstGeom prst="rect">
                  <a:avLst/>
                </a:prstGeom>
                <a:noFill/>
                <a:ln w="9525">
                  <a:noFill/>
                  <a:miter lim="800000"/>
                  <a:headEnd/>
                  <a:tailEnd/>
                </a:ln>
                <a:effectLst/>
              </p:spPr>
              <p:txBody>
                <a:bodyPr>
                  <a:spAutoFit/>
                </a:bodyPr>
                <a:lstStyle/>
                <a:p>
                  <a:pPr algn="ctr">
                    <a:spcBef>
                      <a:spcPct val="50000"/>
                    </a:spcBef>
                    <a:defRPr/>
                  </a:pPr>
                  <a:r>
                    <a:rPr lang="ru-RU" sz="900" b="1">
                      <a:solidFill>
                        <a:srgbClr val="FF0066"/>
                      </a:solidFill>
                      <a:effectLst>
                        <a:outerShdw blurRad="38100" dist="38100" dir="2700000" algn="tl">
                          <a:srgbClr val="000000"/>
                        </a:outerShdw>
                      </a:effectLst>
                      <a:latin typeface="Arial" charset="0"/>
                    </a:rPr>
                    <a:t>ИМПУЛЬСНОЕ ЛАЗЕРНОЕ ОСАЖДЕНИЕ</a:t>
                  </a:r>
                </a:p>
              </p:txBody>
            </p:sp>
          </p:grpSp>
          <p:sp>
            <p:nvSpPr>
              <p:cNvPr id="34887" name="Text Box 142"/>
              <p:cNvSpPr txBox="1">
                <a:spLocks noChangeArrowheads="1"/>
              </p:cNvSpPr>
              <p:nvPr/>
            </p:nvSpPr>
            <p:spPr bwMode="auto">
              <a:xfrm>
                <a:off x="3042" y="2027"/>
                <a:ext cx="866" cy="455"/>
              </a:xfrm>
              <a:prstGeom prst="rect">
                <a:avLst/>
              </a:prstGeom>
              <a:solidFill>
                <a:schemeClr val="bg1"/>
              </a:solidFill>
              <a:ln w="9525">
                <a:noFill/>
                <a:miter lim="800000"/>
                <a:headEnd/>
                <a:tailEnd/>
              </a:ln>
            </p:spPr>
            <p:txBody>
              <a:bodyPr>
                <a:spAutoFit/>
              </a:bodyPr>
              <a:lstStyle/>
              <a:p>
                <a:pPr algn="ctr">
                  <a:lnSpc>
                    <a:spcPct val="90000"/>
                  </a:lnSpc>
                  <a:spcBef>
                    <a:spcPct val="50000"/>
                  </a:spcBef>
                </a:pPr>
                <a:r>
                  <a:rPr lang="ru-RU" sz="1000" b="1">
                    <a:solidFill>
                      <a:schemeClr val="tx1"/>
                    </a:solidFill>
                    <a:effectLst/>
                    <a:latin typeface="Arial" pitchFamily="34" charset="0"/>
                  </a:rPr>
                  <a:t>ДЕРЖАТЕЛЬ ОБРАЗЦОВ С НАГРЕВАТЕЛЕМ ДО </a:t>
                </a:r>
                <a:r>
                  <a:rPr lang="ru-RU" sz="1400" b="1">
                    <a:solidFill>
                      <a:srgbClr val="D60093"/>
                    </a:solidFill>
                    <a:effectLst/>
                    <a:latin typeface="Arial" pitchFamily="34" charset="0"/>
                  </a:rPr>
                  <a:t>Т=1000</a:t>
                </a:r>
                <a:r>
                  <a:rPr lang="ru-RU" sz="1400" b="1" baseline="30000">
                    <a:solidFill>
                      <a:srgbClr val="D60093"/>
                    </a:solidFill>
                    <a:effectLst/>
                    <a:latin typeface="Arial" pitchFamily="34" charset="0"/>
                  </a:rPr>
                  <a:t>0</a:t>
                </a:r>
                <a:r>
                  <a:rPr lang="ru-RU" sz="1400" b="1">
                    <a:solidFill>
                      <a:srgbClr val="D60093"/>
                    </a:solidFill>
                    <a:effectLst/>
                    <a:latin typeface="Arial" pitchFamily="34" charset="0"/>
                  </a:rPr>
                  <a:t>С</a:t>
                </a:r>
                <a:endParaRPr lang="en-US" sz="1400" b="1">
                  <a:solidFill>
                    <a:srgbClr val="D60093"/>
                  </a:solidFill>
                  <a:effectLst/>
                  <a:latin typeface="Arial" pitchFamily="34" charset="0"/>
                </a:endParaRPr>
              </a:p>
            </p:txBody>
          </p:sp>
          <p:sp>
            <p:nvSpPr>
              <p:cNvPr id="481423" name="Oval 143"/>
              <p:cNvSpPr>
                <a:spLocks noChangeArrowheads="1"/>
              </p:cNvSpPr>
              <p:nvPr/>
            </p:nvSpPr>
            <p:spPr bwMode="auto">
              <a:xfrm>
                <a:off x="3776" y="1213"/>
                <a:ext cx="732" cy="738"/>
              </a:xfrm>
              <a:prstGeom prst="ellipse">
                <a:avLst/>
              </a:prstGeom>
              <a:solidFill>
                <a:srgbClr val="CCFFCC">
                  <a:alpha val="49001"/>
                </a:srgbClr>
              </a:solidFill>
              <a:ln w="12700">
                <a:solidFill>
                  <a:schemeClr val="tx1"/>
                </a:solidFill>
                <a:round/>
                <a:headEnd/>
                <a:tailEnd/>
              </a:ln>
              <a:effectLst/>
            </p:spPr>
            <p:txBody>
              <a:bodyPr wrap="none" anchor="ctr"/>
              <a:lstStyle/>
              <a:p>
                <a:pPr>
                  <a:defRPr/>
                </a:pPr>
                <a:endParaRPr lang="ru-RU"/>
              </a:p>
            </p:txBody>
          </p:sp>
          <p:sp>
            <p:nvSpPr>
              <p:cNvPr id="481424" name="Text Box 144"/>
              <p:cNvSpPr txBox="1">
                <a:spLocks noChangeArrowheads="1"/>
              </p:cNvSpPr>
              <p:nvPr/>
            </p:nvSpPr>
            <p:spPr bwMode="auto">
              <a:xfrm>
                <a:off x="3730" y="1633"/>
                <a:ext cx="860" cy="330"/>
              </a:xfrm>
              <a:prstGeom prst="rect">
                <a:avLst/>
              </a:prstGeom>
              <a:noFill/>
              <a:ln w="9525">
                <a:noFill/>
                <a:miter lim="800000"/>
                <a:headEnd/>
                <a:tailEnd/>
              </a:ln>
              <a:effectLst/>
            </p:spPr>
            <p:txBody>
              <a:bodyPr>
                <a:spAutoFit/>
              </a:bodyPr>
              <a:lstStyle/>
              <a:p>
                <a:pPr algn="ctr">
                  <a:lnSpc>
                    <a:spcPct val="110000"/>
                  </a:lnSpc>
                  <a:spcBef>
                    <a:spcPct val="50000"/>
                  </a:spcBef>
                  <a:defRPr/>
                </a:pPr>
                <a:r>
                  <a:rPr lang="ru-RU" sz="1200" b="1">
                    <a:solidFill>
                      <a:srgbClr val="003300"/>
                    </a:solidFill>
                    <a:effectLst>
                      <a:outerShdw blurRad="38100" dist="38100" dir="2700000" algn="tl">
                        <a:srgbClr val="000000"/>
                      </a:outerShdw>
                    </a:effectLst>
                    <a:latin typeface="Arial" charset="0"/>
                  </a:rPr>
                  <a:t>КАМЕРА РОСТА</a:t>
                </a:r>
                <a:endParaRPr lang="ru-RU" sz="1000" b="1">
                  <a:solidFill>
                    <a:srgbClr val="003300"/>
                  </a:solidFill>
                  <a:effectLst>
                    <a:outerShdw blurRad="38100" dist="38100" dir="2700000" algn="tl">
                      <a:srgbClr val="000000"/>
                    </a:outerShdw>
                  </a:effectLst>
                  <a:latin typeface="Arial" charset="0"/>
                </a:endParaRPr>
              </a:p>
            </p:txBody>
          </p:sp>
          <p:sp>
            <p:nvSpPr>
              <p:cNvPr id="481425" name="Text Box 145"/>
              <p:cNvSpPr txBox="1">
                <a:spLocks noChangeArrowheads="1"/>
              </p:cNvSpPr>
              <p:nvPr/>
            </p:nvSpPr>
            <p:spPr bwMode="auto">
              <a:xfrm>
                <a:off x="4480" y="1603"/>
                <a:ext cx="1014" cy="266"/>
              </a:xfrm>
              <a:prstGeom prst="rect">
                <a:avLst/>
              </a:prstGeom>
              <a:noFill/>
              <a:ln w="9525">
                <a:noFill/>
                <a:miter lim="800000"/>
                <a:headEnd/>
                <a:tailEnd/>
              </a:ln>
              <a:effectLst/>
            </p:spPr>
            <p:txBody>
              <a:bodyPr>
                <a:spAutoFit/>
              </a:bodyPr>
              <a:lstStyle/>
              <a:p>
                <a:pPr algn="ctr">
                  <a:lnSpc>
                    <a:spcPct val="80000"/>
                  </a:lnSpc>
                  <a:spcBef>
                    <a:spcPct val="50000"/>
                  </a:spcBef>
                  <a:defRPr/>
                </a:pPr>
                <a:r>
                  <a:rPr lang="ru-RU" sz="1000" b="1">
                    <a:solidFill>
                      <a:srgbClr val="663300"/>
                    </a:solidFill>
                    <a:effectLst>
                      <a:outerShdw blurRad="38100" dist="38100" dir="2700000" algn="tl">
                        <a:srgbClr val="000000"/>
                      </a:outerShdw>
                    </a:effectLst>
                    <a:latin typeface="Arial" charset="0"/>
                  </a:rPr>
                  <a:t>АНАЛИТИЧЕСКАЯ</a:t>
                </a:r>
              </a:p>
              <a:p>
                <a:pPr algn="ctr">
                  <a:lnSpc>
                    <a:spcPct val="80000"/>
                  </a:lnSpc>
                  <a:spcBef>
                    <a:spcPct val="50000"/>
                  </a:spcBef>
                  <a:defRPr/>
                </a:pPr>
                <a:r>
                  <a:rPr lang="ru-RU" sz="1000" b="1">
                    <a:solidFill>
                      <a:srgbClr val="663300"/>
                    </a:solidFill>
                    <a:effectLst>
                      <a:outerShdw blurRad="38100" dist="38100" dir="2700000" algn="tl">
                        <a:srgbClr val="000000"/>
                      </a:outerShdw>
                    </a:effectLst>
                    <a:latin typeface="Arial" charset="0"/>
                  </a:rPr>
                  <a:t>КАМЕРА</a:t>
                </a:r>
              </a:p>
            </p:txBody>
          </p:sp>
          <p:sp>
            <p:nvSpPr>
              <p:cNvPr id="481426" name="Line 146"/>
              <p:cNvSpPr>
                <a:spLocks noChangeShapeType="1"/>
              </p:cNvSpPr>
              <p:nvPr/>
            </p:nvSpPr>
            <p:spPr bwMode="auto">
              <a:xfrm flipH="1">
                <a:off x="3681" y="1603"/>
                <a:ext cx="382" cy="0"/>
              </a:xfrm>
              <a:prstGeom prst="line">
                <a:avLst/>
              </a:prstGeom>
              <a:noFill/>
              <a:ln w="25400">
                <a:solidFill>
                  <a:schemeClr val="tx1"/>
                </a:solidFill>
                <a:round/>
                <a:headEnd/>
                <a:tailEnd type="oval" w="med" len="med"/>
              </a:ln>
              <a:effectLst/>
            </p:spPr>
            <p:txBody>
              <a:bodyPr/>
              <a:lstStyle/>
              <a:p>
                <a:pPr>
                  <a:defRPr/>
                </a:pPr>
                <a:endParaRPr lang="ru-RU"/>
              </a:p>
            </p:txBody>
          </p:sp>
          <p:sp>
            <p:nvSpPr>
              <p:cNvPr id="481427" name="Line 147"/>
              <p:cNvSpPr>
                <a:spLocks noChangeShapeType="1"/>
              </p:cNvSpPr>
              <p:nvPr/>
            </p:nvSpPr>
            <p:spPr bwMode="auto">
              <a:xfrm>
                <a:off x="3990" y="1531"/>
                <a:ext cx="156" cy="144"/>
              </a:xfrm>
              <a:prstGeom prst="line">
                <a:avLst/>
              </a:prstGeom>
              <a:noFill/>
              <a:ln w="25400">
                <a:solidFill>
                  <a:schemeClr val="tx1"/>
                </a:solidFill>
                <a:round/>
                <a:headEnd/>
                <a:tailEnd/>
              </a:ln>
              <a:effectLst/>
            </p:spPr>
            <p:txBody>
              <a:bodyPr/>
              <a:lstStyle/>
              <a:p>
                <a:pPr>
                  <a:defRPr/>
                </a:pPr>
                <a:endParaRPr lang="ru-RU"/>
              </a:p>
            </p:txBody>
          </p:sp>
          <p:sp>
            <p:nvSpPr>
              <p:cNvPr id="481428" name="Line 148"/>
              <p:cNvSpPr>
                <a:spLocks noChangeShapeType="1"/>
              </p:cNvSpPr>
              <p:nvPr/>
            </p:nvSpPr>
            <p:spPr bwMode="auto">
              <a:xfrm>
                <a:off x="4088" y="1603"/>
                <a:ext cx="776" cy="0"/>
              </a:xfrm>
              <a:prstGeom prst="line">
                <a:avLst/>
              </a:prstGeom>
              <a:noFill/>
              <a:ln w="31750">
                <a:solidFill>
                  <a:srgbClr val="FF0000"/>
                </a:solidFill>
                <a:prstDash val="sysDot"/>
                <a:round/>
                <a:headEnd/>
                <a:tailEnd type="arrow" w="med" len="med"/>
              </a:ln>
              <a:effectLst/>
            </p:spPr>
            <p:txBody>
              <a:bodyPr/>
              <a:lstStyle/>
              <a:p>
                <a:pPr>
                  <a:defRPr/>
                </a:pPr>
                <a:endParaRPr lang="ru-RU"/>
              </a:p>
            </p:txBody>
          </p:sp>
          <p:sp>
            <p:nvSpPr>
              <p:cNvPr id="481429" name="Line 149"/>
              <p:cNvSpPr>
                <a:spLocks noChangeShapeType="1"/>
              </p:cNvSpPr>
              <p:nvPr/>
            </p:nvSpPr>
            <p:spPr bwMode="auto">
              <a:xfrm>
                <a:off x="4882" y="1603"/>
                <a:ext cx="180" cy="0"/>
              </a:xfrm>
              <a:prstGeom prst="line">
                <a:avLst/>
              </a:prstGeom>
              <a:noFill/>
              <a:ln w="25400">
                <a:solidFill>
                  <a:schemeClr val="tx1"/>
                </a:solidFill>
                <a:round/>
                <a:headEnd/>
                <a:tailEnd/>
              </a:ln>
              <a:effectLst/>
            </p:spPr>
            <p:txBody>
              <a:bodyPr/>
              <a:lstStyle/>
              <a:p>
                <a:pPr>
                  <a:defRPr/>
                </a:pPr>
                <a:endParaRPr lang="ru-RU"/>
              </a:p>
            </p:txBody>
          </p:sp>
          <p:sp>
            <p:nvSpPr>
              <p:cNvPr id="481430" name="Rectangle 150"/>
              <p:cNvSpPr>
                <a:spLocks noChangeArrowheads="1"/>
              </p:cNvSpPr>
              <p:nvPr/>
            </p:nvSpPr>
            <p:spPr bwMode="auto">
              <a:xfrm rot="14805269">
                <a:off x="5399" y="1256"/>
                <a:ext cx="105" cy="282"/>
              </a:xfrm>
              <a:prstGeom prst="rect">
                <a:avLst/>
              </a:prstGeom>
              <a:solidFill>
                <a:srgbClr val="C0C0C0"/>
              </a:solidFill>
              <a:ln w="12700">
                <a:solidFill>
                  <a:schemeClr val="tx1"/>
                </a:solidFill>
                <a:miter lim="800000"/>
                <a:headEnd/>
                <a:tailEnd/>
              </a:ln>
              <a:effectLst/>
            </p:spPr>
            <p:txBody>
              <a:bodyPr wrap="none" anchor="ctr"/>
              <a:lstStyle/>
              <a:p>
                <a:pPr>
                  <a:defRPr/>
                </a:pPr>
                <a:endParaRPr lang="ru-RU"/>
              </a:p>
            </p:txBody>
          </p:sp>
          <p:sp>
            <p:nvSpPr>
              <p:cNvPr id="481431" name="Line 151"/>
              <p:cNvSpPr>
                <a:spLocks noChangeShapeType="1"/>
              </p:cNvSpPr>
              <p:nvPr/>
            </p:nvSpPr>
            <p:spPr bwMode="auto">
              <a:xfrm flipV="1">
                <a:off x="4987" y="1462"/>
                <a:ext cx="333" cy="131"/>
              </a:xfrm>
              <a:prstGeom prst="line">
                <a:avLst/>
              </a:prstGeom>
              <a:noFill/>
              <a:ln w="9525">
                <a:solidFill>
                  <a:schemeClr val="tx1"/>
                </a:solidFill>
                <a:round/>
                <a:headEnd/>
                <a:tailEnd type="arrow" w="sm" len="lg"/>
              </a:ln>
              <a:effectLst/>
            </p:spPr>
            <p:txBody>
              <a:bodyPr/>
              <a:lstStyle/>
              <a:p>
                <a:pPr>
                  <a:defRPr/>
                </a:pPr>
                <a:endParaRPr lang="ru-RU"/>
              </a:p>
            </p:txBody>
          </p:sp>
          <p:sp>
            <p:nvSpPr>
              <p:cNvPr id="34897" name="Text Box 152"/>
              <p:cNvSpPr txBox="1">
                <a:spLocks noChangeArrowheads="1"/>
              </p:cNvSpPr>
              <p:nvPr/>
            </p:nvSpPr>
            <p:spPr bwMode="auto">
              <a:xfrm>
                <a:off x="4694" y="1982"/>
                <a:ext cx="968" cy="227"/>
              </a:xfrm>
              <a:prstGeom prst="rect">
                <a:avLst/>
              </a:prstGeom>
              <a:solidFill>
                <a:schemeClr val="bg1"/>
              </a:solidFill>
              <a:ln w="9525">
                <a:noFill/>
                <a:miter lim="800000"/>
                <a:headEnd/>
                <a:tailEnd/>
              </a:ln>
            </p:spPr>
            <p:txBody>
              <a:bodyPr wrap="square" tIns="82800" anchor="ctr">
                <a:spAutoFit/>
              </a:bodyPr>
              <a:lstStyle/>
              <a:p>
                <a:pPr algn="ctr">
                  <a:lnSpc>
                    <a:spcPct val="50000"/>
                  </a:lnSpc>
                  <a:spcBef>
                    <a:spcPct val="50000"/>
                  </a:spcBef>
                </a:pPr>
                <a:r>
                  <a:rPr lang="ru-RU" sz="1000" b="1" dirty="0">
                    <a:solidFill>
                      <a:schemeClr val="tx1"/>
                    </a:solidFill>
                    <a:effectLst/>
                    <a:latin typeface="Arial" pitchFamily="34" charset="0"/>
                  </a:rPr>
                  <a:t>КВАД. МАСС-</a:t>
                </a:r>
              </a:p>
              <a:p>
                <a:pPr algn="ctr">
                  <a:lnSpc>
                    <a:spcPct val="40000"/>
                  </a:lnSpc>
                  <a:spcBef>
                    <a:spcPct val="50000"/>
                  </a:spcBef>
                </a:pPr>
                <a:r>
                  <a:rPr lang="ru-RU" sz="1000" b="1" dirty="0">
                    <a:solidFill>
                      <a:schemeClr val="tx1"/>
                    </a:solidFill>
                    <a:effectLst/>
                    <a:latin typeface="Arial" pitchFamily="34" charset="0"/>
                  </a:rPr>
                  <a:t>СПЕКТРОМЕТР</a:t>
                </a:r>
                <a:endParaRPr lang="en-US" sz="1000" b="1" dirty="0">
                  <a:solidFill>
                    <a:schemeClr val="tx1"/>
                  </a:solidFill>
                  <a:effectLst/>
                  <a:latin typeface="Arial" pitchFamily="34" charset="0"/>
                </a:endParaRPr>
              </a:p>
            </p:txBody>
          </p:sp>
          <p:sp>
            <p:nvSpPr>
              <p:cNvPr id="481433" name="Line 153"/>
              <p:cNvSpPr>
                <a:spLocks noChangeShapeType="1"/>
              </p:cNvSpPr>
              <p:nvPr/>
            </p:nvSpPr>
            <p:spPr bwMode="auto">
              <a:xfrm>
                <a:off x="5466" y="1451"/>
                <a:ext cx="191" cy="750"/>
              </a:xfrm>
              <a:prstGeom prst="line">
                <a:avLst/>
              </a:prstGeom>
              <a:noFill/>
              <a:ln w="19050">
                <a:solidFill>
                  <a:schemeClr val="tx1"/>
                </a:solidFill>
                <a:round/>
                <a:headEnd/>
                <a:tailEnd/>
              </a:ln>
              <a:effectLst/>
            </p:spPr>
            <p:txBody>
              <a:bodyPr/>
              <a:lstStyle/>
              <a:p>
                <a:pPr>
                  <a:defRPr/>
                </a:pPr>
                <a:endParaRPr lang="ru-RU"/>
              </a:p>
            </p:txBody>
          </p:sp>
          <p:sp>
            <p:nvSpPr>
              <p:cNvPr id="481434" name="Line 154"/>
              <p:cNvSpPr>
                <a:spLocks noChangeShapeType="1"/>
              </p:cNvSpPr>
              <p:nvPr/>
            </p:nvSpPr>
            <p:spPr bwMode="auto">
              <a:xfrm flipV="1">
                <a:off x="4916" y="2205"/>
                <a:ext cx="742" cy="2"/>
              </a:xfrm>
              <a:prstGeom prst="line">
                <a:avLst/>
              </a:prstGeom>
              <a:noFill/>
              <a:ln w="19050">
                <a:solidFill>
                  <a:schemeClr val="tx1"/>
                </a:solidFill>
                <a:round/>
                <a:headEnd/>
                <a:tailEnd/>
              </a:ln>
              <a:effectLst/>
            </p:spPr>
            <p:txBody>
              <a:bodyPr/>
              <a:lstStyle/>
              <a:p>
                <a:pPr>
                  <a:defRPr/>
                </a:pPr>
                <a:endParaRPr lang="ru-RU"/>
              </a:p>
            </p:txBody>
          </p:sp>
        </p:grpSp>
      </p:grpSp>
      <p:sp>
        <p:nvSpPr>
          <p:cNvPr id="34821" name="Rectangle 16"/>
          <p:cNvSpPr>
            <a:spLocks noChangeArrowheads="1"/>
          </p:cNvSpPr>
          <p:nvPr/>
        </p:nvSpPr>
        <p:spPr bwMode="auto">
          <a:xfrm>
            <a:off x="0" y="5072063"/>
            <a:ext cx="4500563" cy="1077912"/>
          </a:xfrm>
          <a:prstGeom prst="rect">
            <a:avLst/>
          </a:prstGeom>
          <a:solidFill>
            <a:srgbClr val="E4F8E5"/>
          </a:solidFill>
          <a:ln w="9525">
            <a:noFill/>
            <a:miter lim="800000"/>
            <a:headEnd/>
            <a:tailEnd/>
          </a:ln>
        </p:spPr>
        <p:txBody>
          <a:bodyPr>
            <a:spAutoFit/>
          </a:bodyPr>
          <a:lstStyle/>
          <a:p>
            <a:r>
              <a:rPr lang="ru-RU" sz="1600" b="1" i="1">
                <a:solidFill>
                  <a:schemeClr val="tx1"/>
                </a:solidFill>
                <a:effectLst/>
                <a:latin typeface="Arial" pitchFamily="34" charset="0"/>
              </a:rPr>
              <a:t>Измерение методом </a:t>
            </a:r>
            <a:r>
              <a:rPr lang="en-US" sz="1600" b="1" i="1">
                <a:solidFill>
                  <a:schemeClr val="tx1"/>
                </a:solidFill>
                <a:effectLst/>
                <a:latin typeface="Arial" pitchFamily="34" charset="0"/>
              </a:rPr>
              <a:t>STM </a:t>
            </a:r>
            <a:r>
              <a:rPr lang="ru-RU" sz="1600" b="1" i="1">
                <a:solidFill>
                  <a:schemeClr val="tx1"/>
                </a:solidFill>
                <a:effectLst/>
                <a:latin typeface="Arial" pitchFamily="34" charset="0"/>
              </a:rPr>
              <a:t>и </a:t>
            </a:r>
            <a:r>
              <a:rPr lang="en-US" sz="1600" b="1" i="1">
                <a:solidFill>
                  <a:schemeClr val="tx1"/>
                </a:solidFill>
                <a:effectLst/>
                <a:latin typeface="Arial" pitchFamily="34" charset="0"/>
              </a:rPr>
              <a:t>TEM </a:t>
            </a:r>
            <a:r>
              <a:rPr lang="ru-RU" sz="1600" b="1" i="1">
                <a:solidFill>
                  <a:schemeClr val="tx1"/>
                </a:solidFill>
                <a:effectLst/>
                <a:latin typeface="Arial" pitchFamily="34" charset="0"/>
              </a:rPr>
              <a:t>атомной структуры нанокластеров металлов на углеродных подложках и в твердотельных матрицах</a:t>
            </a:r>
            <a:endParaRPr lang="en-US" sz="1600" b="1" i="1">
              <a:solidFill>
                <a:schemeClr val="tx1"/>
              </a:solidFill>
              <a:effectLst/>
              <a:latin typeface="Arial" pitchFamily="34" charset="0"/>
            </a:endParaRPr>
          </a:p>
        </p:txBody>
      </p:sp>
      <p:grpSp>
        <p:nvGrpSpPr>
          <p:cNvPr id="5" name="Group 10"/>
          <p:cNvGrpSpPr>
            <a:grpSpLocks/>
          </p:cNvGrpSpPr>
          <p:nvPr/>
        </p:nvGrpSpPr>
        <p:grpSpPr bwMode="auto">
          <a:xfrm>
            <a:off x="4786313" y="4845050"/>
            <a:ext cx="1582737" cy="2012950"/>
            <a:chOff x="3833" y="2803"/>
            <a:chExt cx="997" cy="1268"/>
          </a:xfrm>
        </p:grpSpPr>
        <p:pic>
          <p:nvPicPr>
            <p:cNvPr id="34826" name="Picture 11" descr="6016-368-50nm"/>
            <p:cNvPicPr>
              <a:picLocks noChangeAspect="1" noChangeArrowheads="1"/>
            </p:cNvPicPr>
            <p:nvPr/>
          </p:nvPicPr>
          <p:blipFill>
            <a:blip r:embed="rId4"/>
            <a:srcRect/>
            <a:stretch>
              <a:fillRect/>
            </a:stretch>
          </p:blipFill>
          <p:spPr bwMode="auto">
            <a:xfrm>
              <a:off x="4004" y="2803"/>
              <a:ext cx="700" cy="781"/>
            </a:xfrm>
            <a:prstGeom prst="rect">
              <a:avLst/>
            </a:prstGeom>
            <a:noFill/>
            <a:ln w="9525">
              <a:solidFill>
                <a:srgbClr val="E4F8E5"/>
              </a:solidFill>
              <a:miter lim="800000"/>
              <a:headEnd/>
              <a:tailEnd/>
            </a:ln>
          </p:spPr>
        </p:pic>
        <p:sp>
          <p:nvSpPr>
            <p:cNvPr id="34827" name="Rectangle 12"/>
            <p:cNvSpPr>
              <a:spLocks noChangeArrowheads="1"/>
            </p:cNvSpPr>
            <p:nvPr/>
          </p:nvSpPr>
          <p:spPr bwMode="auto">
            <a:xfrm>
              <a:off x="3833" y="3605"/>
              <a:ext cx="997" cy="466"/>
            </a:xfrm>
            <a:prstGeom prst="rect">
              <a:avLst/>
            </a:prstGeom>
            <a:noFill/>
            <a:ln w="9525">
              <a:solidFill>
                <a:srgbClr val="E4F8E5"/>
              </a:solidFill>
              <a:miter lim="800000"/>
              <a:headEnd/>
              <a:tailEnd/>
            </a:ln>
          </p:spPr>
          <p:txBody>
            <a:bodyPr>
              <a:spAutoFit/>
            </a:bodyPr>
            <a:lstStyle/>
            <a:p>
              <a:r>
                <a:rPr lang="ru-RU" sz="1400" b="1">
                  <a:solidFill>
                    <a:schemeClr val="tx1"/>
                  </a:solidFill>
                  <a:effectLst/>
                  <a:latin typeface="Arial" pitchFamily="34" charset="0"/>
                </a:rPr>
                <a:t>Нанокластеры </a:t>
              </a:r>
              <a:r>
                <a:rPr lang="en-US" sz="1400" b="1">
                  <a:solidFill>
                    <a:schemeClr val="tx1"/>
                  </a:solidFill>
                  <a:effectLst/>
                  <a:latin typeface="Arial" pitchFamily="34" charset="0"/>
                </a:rPr>
                <a:t>Au@C</a:t>
              </a:r>
              <a:r>
                <a:rPr lang="ru-RU" sz="1400" b="1">
                  <a:solidFill>
                    <a:schemeClr val="tx1"/>
                  </a:solidFill>
                  <a:effectLst/>
                  <a:latin typeface="Arial" pitchFamily="34" charset="0"/>
                </a:rPr>
                <a:t>, ПЭМ 50х50 нм</a:t>
              </a:r>
              <a:endParaRPr lang="en-US" sz="1400" b="1">
                <a:solidFill>
                  <a:schemeClr val="tx1"/>
                </a:solidFill>
                <a:effectLst/>
                <a:latin typeface="Arial" pitchFamily="34" charset="0"/>
              </a:endParaRPr>
            </a:p>
          </p:txBody>
        </p:sp>
      </p:grpSp>
      <p:grpSp>
        <p:nvGrpSpPr>
          <p:cNvPr id="6" name="Group 13"/>
          <p:cNvGrpSpPr>
            <a:grpSpLocks/>
          </p:cNvGrpSpPr>
          <p:nvPr/>
        </p:nvGrpSpPr>
        <p:grpSpPr bwMode="auto">
          <a:xfrm>
            <a:off x="6215063" y="4857750"/>
            <a:ext cx="1357312" cy="1741488"/>
            <a:chOff x="4762" y="2750"/>
            <a:chExt cx="1116" cy="1266"/>
          </a:xfrm>
        </p:grpSpPr>
        <p:pic>
          <p:nvPicPr>
            <p:cNvPr id="34824" name="Picture 14"/>
            <p:cNvPicPr>
              <a:picLocks noChangeAspect="1" noChangeArrowheads="1"/>
            </p:cNvPicPr>
            <p:nvPr/>
          </p:nvPicPr>
          <p:blipFill>
            <a:blip r:embed="rId5"/>
            <a:srcRect/>
            <a:stretch>
              <a:fillRect/>
            </a:stretch>
          </p:blipFill>
          <p:spPr bwMode="auto">
            <a:xfrm>
              <a:off x="4785" y="2750"/>
              <a:ext cx="788" cy="862"/>
            </a:xfrm>
            <a:prstGeom prst="rect">
              <a:avLst/>
            </a:prstGeom>
            <a:noFill/>
            <a:ln w="28575">
              <a:noFill/>
              <a:miter lim="800000"/>
              <a:headEnd/>
              <a:tailEnd/>
            </a:ln>
          </p:spPr>
        </p:pic>
        <p:sp>
          <p:nvSpPr>
            <p:cNvPr id="88" name="Rectangle 15"/>
            <p:cNvSpPr>
              <a:spLocks noChangeArrowheads="1"/>
            </p:cNvSpPr>
            <p:nvPr/>
          </p:nvSpPr>
          <p:spPr bwMode="auto">
            <a:xfrm>
              <a:off x="4762" y="3684"/>
              <a:ext cx="1116" cy="332"/>
            </a:xfrm>
            <a:prstGeom prst="rect">
              <a:avLst/>
            </a:prstGeom>
            <a:noFill/>
            <a:ln w="9525">
              <a:noFill/>
              <a:miter lim="800000"/>
              <a:headEnd/>
              <a:tailEnd/>
            </a:ln>
          </p:spPr>
          <p:txBody>
            <a:bodyPr/>
            <a:lstStyle/>
            <a:p>
              <a:pPr>
                <a:defRPr/>
              </a:pPr>
              <a:r>
                <a:rPr lang="ru-RU" sz="1200" b="1" dirty="0" err="1">
                  <a:solidFill>
                    <a:schemeClr val="tx1"/>
                  </a:solidFill>
                  <a:effectLst>
                    <a:outerShdw blurRad="38100" dist="38100" dir="2700000" algn="tl">
                      <a:srgbClr val="FFFFFF"/>
                    </a:outerShdw>
                  </a:effectLst>
                </a:rPr>
                <a:t>Нанокластер</a:t>
              </a:r>
              <a:r>
                <a:rPr lang="ru-RU" sz="1200" b="1" dirty="0">
                  <a:solidFill>
                    <a:schemeClr val="tx1"/>
                  </a:solidFill>
                  <a:effectLst>
                    <a:outerShdw blurRad="38100" dist="38100" dir="2700000" algn="tl">
                      <a:srgbClr val="FFFFFF"/>
                    </a:outerShdw>
                  </a:effectLst>
                </a:rPr>
                <a:t> </a:t>
              </a:r>
              <a:r>
                <a:rPr lang="en-US" sz="1200" b="1" dirty="0">
                  <a:solidFill>
                    <a:schemeClr val="tx1"/>
                  </a:solidFill>
                  <a:effectLst>
                    <a:outerShdw blurRad="38100" dist="38100" dir="2700000" algn="tl">
                      <a:srgbClr val="FFFFFF"/>
                    </a:outerShdw>
                  </a:effectLst>
                </a:rPr>
                <a:t>Au</a:t>
              </a:r>
              <a:r>
                <a:rPr lang="ru-RU" sz="1200" b="1" dirty="0">
                  <a:solidFill>
                    <a:schemeClr val="tx1"/>
                  </a:solidFill>
                  <a:effectLst>
                    <a:outerShdw blurRad="38100" dist="38100" dir="2700000" algn="tl">
                      <a:srgbClr val="FFFFFF"/>
                    </a:outerShdw>
                  </a:effectLst>
                </a:rPr>
                <a:t>/С, СТМ 7х7 нм</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ChangeArrowheads="1"/>
          </p:cNvSpPr>
          <p:nvPr/>
        </p:nvSpPr>
        <p:spPr bwMode="auto">
          <a:xfrm>
            <a:off x="928662" y="285728"/>
            <a:ext cx="8120188" cy="1200329"/>
          </a:xfrm>
          <a:prstGeom prst="rect">
            <a:avLst/>
          </a:prstGeom>
          <a:noFill/>
          <a:ln w="9525">
            <a:noFill/>
            <a:miter lim="800000"/>
            <a:headEnd/>
            <a:tailEnd/>
          </a:ln>
          <a:effectLst/>
        </p:spPr>
        <p:txBody>
          <a:bodyPr wrap="square" anchor="ctr">
            <a:spAutoFit/>
          </a:bodyPr>
          <a:lstStyle/>
          <a:p>
            <a:pPr algn="ctr">
              <a:defRPr/>
            </a:pPr>
            <a:r>
              <a:rPr lang="ru-RU" dirty="0" smtClean="0">
                <a:solidFill>
                  <a:srgbClr val="C00000"/>
                </a:solidFill>
                <a:effectLst/>
                <a:latin typeface="Times New Roman" pitchFamily="18" charset="0"/>
                <a:cs typeface="Times New Roman" pitchFamily="18" charset="0"/>
              </a:rPr>
              <a:t>Высоковакуумный </a:t>
            </a:r>
            <a:r>
              <a:rPr lang="ru-RU" dirty="0">
                <a:solidFill>
                  <a:srgbClr val="C00000"/>
                </a:solidFill>
                <a:effectLst/>
                <a:latin typeface="Times New Roman" pitchFamily="18" charset="0"/>
                <a:cs typeface="Times New Roman" pitchFamily="18" charset="0"/>
              </a:rPr>
              <a:t>сканирующий зондовый микроскоп с </a:t>
            </a:r>
            <a:r>
              <a:rPr lang="ru-RU" dirty="0" smtClean="0">
                <a:solidFill>
                  <a:srgbClr val="C00000"/>
                </a:solidFill>
                <a:effectLst/>
                <a:latin typeface="Times New Roman" pitchFamily="18" charset="0"/>
                <a:cs typeface="Times New Roman" pitchFamily="18" charset="0"/>
              </a:rPr>
              <a:t>метдиками </a:t>
            </a:r>
            <a:endParaRPr lang="ru-RU" dirty="0">
              <a:solidFill>
                <a:srgbClr val="C00000"/>
              </a:solidFill>
              <a:effectLst/>
              <a:latin typeface="Times New Roman" pitchFamily="18" charset="0"/>
              <a:cs typeface="Times New Roman" pitchFamily="18" charset="0"/>
            </a:endParaRPr>
          </a:p>
          <a:p>
            <a:pPr algn="ctr">
              <a:defRPr/>
            </a:pPr>
            <a:r>
              <a:rPr lang="ru-RU" dirty="0">
                <a:solidFill>
                  <a:srgbClr val="C00000"/>
                </a:solidFill>
                <a:effectLst/>
                <a:latin typeface="Times New Roman" pitchFamily="18" charset="0"/>
                <a:cs typeface="Times New Roman" pitchFamily="18" charset="0"/>
              </a:rPr>
              <a:t>СТМ, АСМ и МСМ, </a:t>
            </a:r>
            <a:r>
              <a:rPr lang="en-US" dirty="0" err="1">
                <a:solidFill>
                  <a:srgbClr val="C00000"/>
                </a:solidFill>
                <a:effectLst/>
                <a:latin typeface="Times New Roman" pitchFamily="18" charset="0"/>
                <a:cs typeface="Times New Roman" pitchFamily="18" charset="0"/>
              </a:rPr>
              <a:t>Multiprobe</a:t>
            </a:r>
            <a:r>
              <a:rPr lang="en-US" dirty="0">
                <a:solidFill>
                  <a:srgbClr val="C00000"/>
                </a:solidFill>
                <a:effectLst/>
                <a:latin typeface="Times New Roman" pitchFamily="18" charset="0"/>
                <a:cs typeface="Times New Roman" pitchFamily="18" charset="0"/>
              </a:rPr>
              <a:t> MXPS RM, VR, AFM 25 “Omicron”</a:t>
            </a:r>
            <a:r>
              <a:rPr lang="ru-RU" dirty="0">
                <a:solidFill>
                  <a:srgbClr val="C00000"/>
                </a:solidFill>
                <a:effectLst/>
                <a:latin typeface="Times New Roman" pitchFamily="18" charset="0"/>
                <a:cs typeface="Times New Roman" pitchFamily="18" charset="0"/>
              </a:rPr>
              <a:t> </a:t>
            </a:r>
            <a:r>
              <a:rPr lang="en-US" dirty="0">
                <a:solidFill>
                  <a:srgbClr val="C00000"/>
                </a:solidFill>
                <a:effectLst/>
                <a:latin typeface="Times New Roman" pitchFamily="18" charset="0"/>
                <a:cs typeface="Times New Roman" pitchFamily="18" charset="0"/>
              </a:rPr>
              <a:t>(</a:t>
            </a:r>
            <a:r>
              <a:rPr lang="ru-RU" dirty="0">
                <a:solidFill>
                  <a:srgbClr val="C00000"/>
                </a:solidFill>
                <a:effectLst/>
                <a:latin typeface="Times New Roman" pitchFamily="18" charset="0"/>
                <a:cs typeface="Times New Roman" pitchFamily="18" charset="0"/>
              </a:rPr>
              <a:t>Германия</a:t>
            </a:r>
            <a:r>
              <a:rPr lang="en-US" dirty="0">
                <a:solidFill>
                  <a:srgbClr val="C00000"/>
                </a:solidFill>
                <a:effectLst/>
                <a:latin typeface="Times New Roman" pitchFamily="18" charset="0"/>
                <a:cs typeface="Times New Roman" pitchFamily="18" charset="0"/>
              </a:rPr>
              <a:t>) </a:t>
            </a:r>
          </a:p>
          <a:p>
            <a:pPr algn="ctr">
              <a:defRPr/>
            </a:pPr>
            <a:r>
              <a:rPr lang="ru-RU" dirty="0">
                <a:solidFill>
                  <a:srgbClr val="C00000"/>
                </a:solidFill>
                <a:effectLst/>
                <a:latin typeface="Times New Roman" pitchFamily="18" charset="0"/>
                <a:cs typeface="Times New Roman" pitchFamily="18" charset="0"/>
              </a:rPr>
              <a:t>оборудованный системой рентгеновской </a:t>
            </a:r>
          </a:p>
          <a:p>
            <a:pPr algn="ctr">
              <a:defRPr/>
            </a:pPr>
            <a:r>
              <a:rPr lang="ru-RU" dirty="0">
                <a:solidFill>
                  <a:srgbClr val="C00000"/>
                </a:solidFill>
                <a:effectLst/>
                <a:latin typeface="Times New Roman" pitchFamily="18" charset="0"/>
                <a:cs typeface="Times New Roman" pitchFamily="18" charset="0"/>
              </a:rPr>
              <a:t>фотоэлектронной спектроскопии и камерой препарирования</a:t>
            </a:r>
          </a:p>
        </p:txBody>
      </p:sp>
      <p:pic>
        <p:nvPicPr>
          <p:cNvPr id="36867" name="Picture 8"/>
          <p:cNvPicPr>
            <a:picLocks noChangeAspect="1" noChangeArrowheads="1"/>
          </p:cNvPicPr>
          <p:nvPr/>
        </p:nvPicPr>
        <p:blipFill>
          <a:blip r:embed="rId2"/>
          <a:srcRect/>
          <a:stretch>
            <a:fillRect/>
          </a:stretch>
        </p:blipFill>
        <p:spPr bwMode="auto">
          <a:xfrm>
            <a:off x="215900" y="2133600"/>
            <a:ext cx="8820150" cy="4087813"/>
          </a:xfrm>
          <a:prstGeom prst="rect">
            <a:avLst/>
          </a:prstGeom>
          <a:noFill/>
          <a:ln w="9525">
            <a:noFill/>
            <a:miter lim="800000"/>
            <a:headEnd/>
            <a:tailEnd/>
          </a:ln>
        </p:spPr>
      </p:pic>
      <p:pic>
        <p:nvPicPr>
          <p:cNvPr id="36868" name="Picture 10" descr="MULTIPROBE MXPS"/>
          <p:cNvPicPr>
            <a:picLocks noChangeAspect="1" noChangeArrowheads="1"/>
          </p:cNvPicPr>
          <p:nvPr/>
        </p:nvPicPr>
        <p:blipFill>
          <a:blip r:embed="rId3"/>
          <a:srcRect/>
          <a:stretch>
            <a:fillRect/>
          </a:stretch>
        </p:blipFill>
        <p:spPr bwMode="auto">
          <a:xfrm>
            <a:off x="4929188" y="2143125"/>
            <a:ext cx="4060825" cy="40719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428604"/>
            <a:ext cx="8572560" cy="584775"/>
          </a:xfrm>
          <a:prstGeom prst="rect">
            <a:avLst/>
          </a:prstGeom>
        </p:spPr>
        <p:txBody>
          <a:bodyPr wrap="square">
            <a:spAutoFit/>
          </a:bodyPr>
          <a:lstStyle/>
          <a:p>
            <a:pPr algn="ctr"/>
            <a:r>
              <a:rPr lang="uk-UA" sz="3200" b="1" dirty="0" err="1" smtClean="0">
                <a:solidFill>
                  <a:schemeClr val="accent5">
                    <a:lumMod val="75000"/>
                  </a:schemeClr>
                </a:solidFill>
                <a:latin typeface="Times New Roman" pitchFamily="18" charset="0"/>
                <a:cs typeface="Times New Roman" pitchFamily="18" charset="0"/>
              </a:rPr>
              <a:t>Методы</a:t>
            </a:r>
            <a:r>
              <a:rPr lang="uk-UA" sz="3200" b="1" dirty="0" smtClean="0">
                <a:solidFill>
                  <a:schemeClr val="accent5">
                    <a:lumMod val="75000"/>
                  </a:schemeClr>
                </a:solidFill>
                <a:latin typeface="Times New Roman" pitchFamily="18" charset="0"/>
                <a:cs typeface="Times New Roman" pitchFamily="18" charset="0"/>
              </a:rPr>
              <a:t> </a:t>
            </a:r>
            <a:r>
              <a:rPr lang="uk-UA" sz="3200" b="1" dirty="0" err="1" smtClean="0">
                <a:solidFill>
                  <a:schemeClr val="accent5">
                    <a:lumMod val="75000"/>
                  </a:schemeClr>
                </a:solidFill>
                <a:latin typeface="Times New Roman" pitchFamily="18" charset="0"/>
                <a:cs typeface="Times New Roman" pitchFamily="18" charset="0"/>
              </a:rPr>
              <a:t>исследования</a:t>
            </a:r>
            <a:r>
              <a:rPr lang="uk-UA" sz="3200" b="1" dirty="0" smtClean="0">
                <a:solidFill>
                  <a:schemeClr val="accent5">
                    <a:lumMod val="75000"/>
                  </a:schemeClr>
                </a:solidFill>
                <a:latin typeface="Times New Roman" pitchFamily="18" charset="0"/>
                <a:cs typeface="Times New Roman" pitchFamily="18" charset="0"/>
              </a:rPr>
              <a:t> </a:t>
            </a:r>
            <a:r>
              <a:rPr lang="uk-UA" sz="3200" b="1" dirty="0" err="1" smtClean="0">
                <a:solidFill>
                  <a:schemeClr val="accent5">
                    <a:lumMod val="75000"/>
                  </a:schemeClr>
                </a:solidFill>
                <a:latin typeface="Times New Roman" pitchFamily="18" charset="0"/>
                <a:cs typeface="Times New Roman" pitchFamily="18" charset="0"/>
              </a:rPr>
              <a:t>наноматериалов</a:t>
            </a:r>
            <a:endParaRPr lang="ru-RU" sz="3200" dirty="0"/>
          </a:p>
        </p:txBody>
      </p:sp>
      <p:sp>
        <p:nvSpPr>
          <p:cNvPr id="5" name="Прямоугольник 4"/>
          <p:cNvSpPr/>
          <p:nvPr/>
        </p:nvSpPr>
        <p:spPr>
          <a:xfrm>
            <a:off x="928662" y="1500174"/>
            <a:ext cx="7286676" cy="5293757"/>
          </a:xfrm>
          <a:prstGeom prst="rect">
            <a:avLst/>
          </a:prstGeom>
        </p:spPr>
        <p:txBody>
          <a:bodyPr wrap="square">
            <a:spAutoFit/>
          </a:bodyPr>
          <a:lstStyle/>
          <a:p>
            <a:pPr marL="342900" indent="-342900" algn="just">
              <a:spcAft>
                <a:spcPts val="600"/>
              </a:spcAft>
              <a:buFont typeface="+mj-lt"/>
              <a:buAutoNum type="arabicPeriod"/>
            </a:pPr>
            <a:r>
              <a:rPr lang="ru-RU" sz="2400" dirty="0" smtClean="0">
                <a:latin typeface="Times New Roman" pitchFamily="18" charset="0"/>
                <a:cs typeface="Times New Roman" pitchFamily="18" charset="0"/>
              </a:rPr>
              <a:t>Электронная микроскопия: просвечивающая электронная микроскопия, растровая электронная микроскопия.</a:t>
            </a:r>
          </a:p>
          <a:p>
            <a:pPr marL="342900" indent="-342900" algn="just">
              <a:spcAft>
                <a:spcPts val="600"/>
              </a:spcAft>
              <a:buFont typeface="+mj-lt"/>
              <a:buAutoNum type="arabicPeriod"/>
            </a:pPr>
            <a:r>
              <a:rPr lang="ru-RU" sz="2400" dirty="0" smtClean="0">
                <a:latin typeface="Times New Roman" pitchFamily="18" charset="0"/>
                <a:cs typeface="Times New Roman" pitchFamily="18" charset="0"/>
              </a:rPr>
              <a:t>Зондовая микроскопия: сканирующая туннельная микроскопия, атомно-силовая микроскопия.</a:t>
            </a:r>
          </a:p>
          <a:p>
            <a:pPr marL="342900" indent="-342900" algn="just">
              <a:spcAft>
                <a:spcPts val="600"/>
              </a:spcAft>
              <a:buFont typeface="+mj-lt"/>
              <a:buAutoNum type="arabicPeriod"/>
            </a:pPr>
            <a:r>
              <a:rPr lang="ru-RU" sz="2400" dirty="0" smtClean="0">
                <a:latin typeface="Times New Roman" pitchFamily="18" charset="0"/>
                <a:cs typeface="Times New Roman" pitchFamily="18" charset="0"/>
              </a:rPr>
              <a:t>Дифракционные методы: рентгеноструктурный анализ.</a:t>
            </a:r>
          </a:p>
          <a:p>
            <a:pPr marL="342900" indent="-342900" algn="just">
              <a:spcAft>
                <a:spcPts val="600"/>
              </a:spcAft>
              <a:buFont typeface="+mj-lt"/>
              <a:buAutoNum type="arabicPeriod"/>
            </a:pPr>
            <a:r>
              <a:rPr lang="ru-RU" sz="2400" dirty="0" smtClean="0">
                <a:latin typeface="Times New Roman" pitchFamily="18" charset="0"/>
                <a:cs typeface="Times New Roman" pitchFamily="18" charset="0"/>
              </a:rPr>
              <a:t>Спектральные методы исследования: рентгеновская фотоэлектронная спектроскопия, электронная </a:t>
            </a:r>
            <a:r>
              <a:rPr lang="ru-RU" sz="2400" dirty="0" err="1" smtClean="0">
                <a:latin typeface="Times New Roman" pitchFamily="18" charset="0"/>
                <a:cs typeface="Times New Roman" pitchFamily="18" charset="0"/>
              </a:rPr>
              <a:t>оже-спектроскопия</a:t>
            </a:r>
            <a:r>
              <a:rPr lang="ru-RU" sz="2400" dirty="0" smtClean="0">
                <a:latin typeface="Times New Roman" pitchFamily="18" charset="0"/>
                <a:cs typeface="Times New Roman" pitchFamily="18" charset="0"/>
              </a:rPr>
              <a:t>, вторичная ионная масс-спектрометрия. </a:t>
            </a:r>
          </a:p>
          <a:p>
            <a:endParaRPr lang="ru-RU" dirty="0" smtClean="0"/>
          </a:p>
          <a:p>
            <a:endParaRPr lang="ru-RU" dirty="0" smtClean="0"/>
          </a:p>
          <a:p>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chemeClr val="accent5">
                    <a:lumMod val="75000"/>
                  </a:schemeClr>
                </a:solidFill>
                <a:latin typeface="Times New Roman" pitchFamily="18" charset="0"/>
                <a:cs typeface="Times New Roman" pitchFamily="18" charset="0"/>
              </a:rPr>
              <a:t>Примеры самоорганизации</a:t>
            </a:r>
            <a:br>
              <a:rPr lang="ru-RU" b="1" dirty="0" smtClean="0">
                <a:solidFill>
                  <a:schemeClr val="accent5">
                    <a:lumMod val="75000"/>
                  </a:schemeClr>
                </a:solidFill>
                <a:latin typeface="Times New Roman" pitchFamily="18" charset="0"/>
                <a:cs typeface="Times New Roman" pitchFamily="18" charset="0"/>
              </a:rPr>
            </a:br>
            <a:r>
              <a:rPr lang="ru-RU" b="1" dirty="0" smtClean="0">
                <a:solidFill>
                  <a:schemeClr val="accent5">
                    <a:lumMod val="75000"/>
                  </a:schemeClr>
                </a:solidFill>
                <a:latin typeface="Times New Roman" pitchFamily="18" charset="0"/>
                <a:cs typeface="Times New Roman" pitchFamily="18" charset="0"/>
              </a:rPr>
              <a:t>(</a:t>
            </a:r>
            <a:r>
              <a:rPr lang="ru-RU" b="1" dirty="0" err="1" smtClean="0">
                <a:solidFill>
                  <a:schemeClr val="accent5">
                    <a:lumMod val="75000"/>
                  </a:schemeClr>
                </a:solidFill>
                <a:latin typeface="Times New Roman" pitchFamily="18" charset="0"/>
                <a:cs typeface="Times New Roman" pitchFamily="18" charset="0"/>
              </a:rPr>
              <a:t>самосборки</a:t>
            </a:r>
            <a:r>
              <a:rPr lang="ru-RU" b="1" dirty="0" smtClean="0">
                <a:solidFill>
                  <a:schemeClr val="accent5">
                    <a:lumMod val="75000"/>
                  </a:schemeClr>
                </a:solidFill>
                <a:latin typeface="Times New Roman" pitchFamily="18" charset="0"/>
                <a:cs typeface="Times New Roman" pitchFamily="18" charset="0"/>
              </a:rPr>
              <a:t>)</a:t>
            </a:r>
            <a:endParaRPr lang="ru-RU" b="1" dirty="0">
              <a:solidFill>
                <a:schemeClr val="accent5">
                  <a:lumMod val="75000"/>
                </a:schemeClr>
              </a:solidFill>
              <a:latin typeface="Times New Roman" pitchFamily="18" charset="0"/>
              <a:cs typeface="Times New Roman" pitchFamily="18" charset="0"/>
            </a:endParaRPr>
          </a:p>
        </p:txBody>
      </p:sp>
      <p:pic>
        <p:nvPicPr>
          <p:cNvPr id="37890" name="Picture 2" descr="stm2"/>
          <p:cNvPicPr>
            <a:picLocks noChangeAspect="1" noChangeArrowheads="1"/>
          </p:cNvPicPr>
          <p:nvPr/>
        </p:nvPicPr>
        <p:blipFill>
          <a:blip r:embed="rId2"/>
          <a:srcRect/>
          <a:stretch>
            <a:fillRect/>
          </a:stretch>
        </p:blipFill>
        <p:spPr bwMode="auto">
          <a:xfrm>
            <a:off x="357158" y="1571612"/>
            <a:ext cx="4071966" cy="3620917"/>
          </a:xfrm>
          <a:prstGeom prst="rect">
            <a:avLst/>
          </a:prstGeom>
          <a:noFill/>
          <a:ln w="9525">
            <a:noFill/>
            <a:miter lim="800000"/>
            <a:headEnd/>
            <a:tailEnd/>
          </a:ln>
        </p:spPr>
      </p:pic>
      <p:sp>
        <p:nvSpPr>
          <p:cNvPr id="5" name="Прямоугольник 4"/>
          <p:cNvSpPr/>
          <p:nvPr/>
        </p:nvSpPr>
        <p:spPr>
          <a:xfrm>
            <a:off x="428596" y="5380672"/>
            <a:ext cx="3929058" cy="1477328"/>
          </a:xfrm>
          <a:prstGeom prst="rect">
            <a:avLst/>
          </a:prstGeom>
        </p:spPr>
        <p:txBody>
          <a:bodyPr wrap="square">
            <a:spAutoFit/>
          </a:bodyPr>
          <a:lstStyle/>
          <a:p>
            <a:pPr indent="457200" algn="just"/>
            <a:r>
              <a:rPr lang="ru-RU" b="1" dirty="0" err="1" smtClean="0"/>
              <a:t>СТМ-изображение</a:t>
            </a:r>
            <a:r>
              <a:rPr lang="ru-RU" b="1" dirty="0" smtClean="0"/>
              <a:t> массива </a:t>
            </a:r>
            <a:r>
              <a:rPr lang="ru-RU" b="1" dirty="0" err="1" smtClean="0"/>
              <a:t>наноостровков</a:t>
            </a:r>
            <a:r>
              <a:rPr lang="ru-RU" b="1" dirty="0" smtClean="0"/>
              <a:t> </a:t>
            </a:r>
            <a:r>
              <a:rPr lang="ru-RU" b="1" dirty="0" err="1" smtClean="0"/>
              <a:t>Si</a:t>
            </a:r>
            <a:r>
              <a:rPr lang="ru-RU" b="1" dirty="0" smtClean="0"/>
              <a:t>, полученных напылением пяти </a:t>
            </a:r>
            <a:r>
              <a:rPr lang="ru-RU" b="1" dirty="0" err="1" smtClean="0"/>
              <a:t>моноатомных</a:t>
            </a:r>
            <a:r>
              <a:rPr lang="ru-RU" b="1" dirty="0" smtClean="0"/>
              <a:t> слоев </a:t>
            </a:r>
            <a:r>
              <a:rPr lang="ru-RU" b="1" dirty="0" err="1" smtClean="0"/>
              <a:t>Si</a:t>
            </a:r>
            <a:r>
              <a:rPr lang="ru-RU" b="1" dirty="0" smtClean="0"/>
              <a:t> на поверхность </a:t>
            </a:r>
            <a:r>
              <a:rPr lang="ru-RU" b="1" dirty="0" err="1" smtClean="0"/>
              <a:t>Si</a:t>
            </a:r>
            <a:r>
              <a:rPr lang="ru-RU" b="1" dirty="0" smtClean="0"/>
              <a:t>(100), покрытую тонким слоем SiO</a:t>
            </a:r>
            <a:r>
              <a:rPr lang="ru-RU" b="1" baseline="-25000" dirty="0" smtClean="0"/>
              <a:t>2</a:t>
            </a:r>
            <a:r>
              <a:rPr lang="ru-RU" b="1" dirty="0" smtClean="0"/>
              <a:t>.</a:t>
            </a:r>
            <a:endParaRPr lang="ru-RU" b="1" dirty="0"/>
          </a:p>
        </p:txBody>
      </p:sp>
      <p:pic>
        <p:nvPicPr>
          <p:cNvPr id="6" name="Picture 2" descr="3"/>
          <p:cNvPicPr>
            <a:picLocks noChangeAspect="1" noChangeArrowheads="1"/>
          </p:cNvPicPr>
          <p:nvPr/>
        </p:nvPicPr>
        <p:blipFill>
          <a:blip r:embed="rId3"/>
          <a:srcRect/>
          <a:stretch>
            <a:fillRect/>
          </a:stretch>
        </p:blipFill>
        <p:spPr bwMode="auto">
          <a:xfrm>
            <a:off x="5072066" y="1571612"/>
            <a:ext cx="3643338" cy="3846339"/>
          </a:xfrm>
          <a:prstGeom prst="rect">
            <a:avLst/>
          </a:prstGeom>
          <a:noFill/>
          <a:ln w="9525">
            <a:noFill/>
            <a:miter lim="800000"/>
            <a:headEnd/>
            <a:tailEnd/>
          </a:ln>
        </p:spPr>
      </p:pic>
      <p:sp>
        <p:nvSpPr>
          <p:cNvPr id="7" name="Прямоугольник 6"/>
          <p:cNvSpPr/>
          <p:nvPr/>
        </p:nvSpPr>
        <p:spPr>
          <a:xfrm>
            <a:off x="4786314" y="5380672"/>
            <a:ext cx="4071934" cy="1477328"/>
          </a:xfrm>
          <a:prstGeom prst="rect">
            <a:avLst/>
          </a:prstGeom>
        </p:spPr>
        <p:txBody>
          <a:bodyPr wrap="square">
            <a:spAutoFit/>
          </a:bodyPr>
          <a:lstStyle/>
          <a:p>
            <a:pPr indent="457200" algn="just"/>
            <a:r>
              <a:rPr lang="ru-RU" dirty="0" smtClean="0"/>
              <a:t>Типы массивов островков со схематической иллюстрацией их </a:t>
            </a:r>
            <a:r>
              <a:rPr lang="ru-RU" dirty="0" smtClean="0"/>
              <a:t>внешнего вида, </a:t>
            </a:r>
            <a:r>
              <a:rPr lang="ru-RU" dirty="0" smtClean="0"/>
              <a:t>распределением по размерам </a:t>
            </a:r>
            <a:r>
              <a:rPr lang="ru-RU" dirty="0" smtClean="0"/>
              <a:t>и </a:t>
            </a:r>
            <a:r>
              <a:rPr lang="ru-RU" dirty="0" smtClean="0"/>
              <a:t>по расстояниям между ближайшими </a:t>
            </a:r>
            <a:r>
              <a:rPr lang="ru-RU" dirty="0" smtClean="0"/>
              <a:t>островками. </a:t>
            </a: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28596" y="214290"/>
            <a:ext cx="8229600" cy="511156"/>
          </a:xfrm>
        </p:spPr>
        <p:txBody>
          <a:bodyPr>
            <a:normAutofit fontScale="90000"/>
          </a:bodyPr>
          <a:lstStyle/>
          <a:p>
            <a:pPr algn="ctr" eaLnBrk="1" hangingPunct="1">
              <a:defRPr/>
            </a:pPr>
            <a:r>
              <a:rPr lang="ru-RU" sz="3200" dirty="0" smtClean="0"/>
              <a:t>Распределение по размерам</a:t>
            </a:r>
          </a:p>
        </p:txBody>
      </p:sp>
      <p:sp>
        <p:nvSpPr>
          <p:cNvPr id="25604" name="Text Box 3"/>
          <p:cNvSpPr txBox="1">
            <a:spLocks noChangeArrowheads="1"/>
          </p:cNvSpPr>
          <p:nvPr/>
        </p:nvSpPr>
        <p:spPr bwMode="auto">
          <a:xfrm>
            <a:off x="5073650" y="857232"/>
            <a:ext cx="3746500" cy="1106488"/>
          </a:xfrm>
          <a:prstGeom prst="rect">
            <a:avLst/>
          </a:prstGeom>
          <a:solidFill>
            <a:srgbClr val="FFFFCC"/>
          </a:solidFill>
          <a:ln w="9525">
            <a:solidFill>
              <a:srgbClr val="000099"/>
            </a:solidFill>
            <a:miter lim="800000"/>
            <a:headEnd/>
            <a:tailEnd/>
          </a:ln>
        </p:spPr>
        <p:txBody>
          <a:bodyPr lIns="90000" tIns="46800" rIns="90000" bIns="46800">
            <a:spAutoFit/>
          </a:bodyPr>
          <a:lstStyle/>
          <a:p>
            <a:pPr algn="ctr">
              <a:lnSpc>
                <a:spcPct val="110000"/>
              </a:lnSpc>
            </a:pPr>
            <a:r>
              <a:rPr lang="ru-RU" sz="2000" dirty="0"/>
              <a:t>При любом методе синтеза всегда существует распределение по размерам</a:t>
            </a:r>
            <a:endParaRPr lang="ru-RU" dirty="0"/>
          </a:p>
        </p:txBody>
      </p:sp>
      <p:pic>
        <p:nvPicPr>
          <p:cNvPr id="25605" name="Picture 4" descr="Распределение по размерам"/>
          <p:cNvPicPr>
            <a:picLocks noChangeAspect="1" noChangeArrowheads="1"/>
          </p:cNvPicPr>
          <p:nvPr/>
        </p:nvPicPr>
        <p:blipFill>
          <a:blip r:embed="rId2"/>
          <a:srcRect/>
          <a:stretch>
            <a:fillRect/>
          </a:stretch>
        </p:blipFill>
        <p:spPr bwMode="auto">
          <a:xfrm>
            <a:off x="755650" y="1279525"/>
            <a:ext cx="3970338" cy="4237038"/>
          </a:xfrm>
          <a:prstGeom prst="rect">
            <a:avLst/>
          </a:prstGeom>
          <a:noFill/>
          <a:ln w="9525">
            <a:noFill/>
            <a:miter lim="800000"/>
            <a:headEnd/>
            <a:tailEnd/>
          </a:ln>
        </p:spPr>
      </p:pic>
      <p:sp>
        <p:nvSpPr>
          <p:cNvPr id="25606" name="Text Box 5"/>
          <p:cNvSpPr txBox="1">
            <a:spLocks noChangeArrowheads="1"/>
          </p:cNvSpPr>
          <p:nvPr/>
        </p:nvSpPr>
        <p:spPr bwMode="auto">
          <a:xfrm>
            <a:off x="5148263" y="2297095"/>
            <a:ext cx="3746500" cy="771525"/>
          </a:xfrm>
          <a:prstGeom prst="rect">
            <a:avLst/>
          </a:prstGeom>
          <a:solidFill>
            <a:srgbClr val="FFFFCC"/>
          </a:solidFill>
          <a:ln w="9525">
            <a:solidFill>
              <a:srgbClr val="000099"/>
            </a:solidFill>
            <a:miter lim="800000"/>
            <a:headEnd/>
            <a:tailEnd/>
          </a:ln>
        </p:spPr>
        <p:txBody>
          <a:bodyPr lIns="90000" tIns="46800" rIns="90000" bIns="46800">
            <a:spAutoFit/>
          </a:bodyPr>
          <a:lstStyle/>
          <a:p>
            <a:pPr algn="ctr">
              <a:lnSpc>
                <a:spcPct val="110000"/>
              </a:lnSpc>
            </a:pPr>
            <a:r>
              <a:rPr lang="ru-RU" sz="2000" dirty="0"/>
              <a:t>Чем уже это распределение, тем лучше метод синтеза</a:t>
            </a:r>
            <a:endParaRPr lang="ru-RU" dirty="0"/>
          </a:p>
        </p:txBody>
      </p:sp>
      <p:sp>
        <p:nvSpPr>
          <p:cNvPr id="25607" name="Text Box 6"/>
          <p:cNvSpPr txBox="1">
            <a:spLocks noChangeArrowheads="1"/>
          </p:cNvSpPr>
          <p:nvPr/>
        </p:nvSpPr>
        <p:spPr bwMode="auto">
          <a:xfrm>
            <a:off x="611188" y="5589588"/>
            <a:ext cx="4625975" cy="366712"/>
          </a:xfrm>
          <a:prstGeom prst="rect">
            <a:avLst/>
          </a:prstGeom>
          <a:noFill/>
          <a:ln w="9525">
            <a:noFill/>
            <a:miter lim="800000"/>
            <a:headEnd/>
            <a:tailEnd/>
          </a:ln>
        </p:spPr>
        <p:txBody>
          <a:bodyPr wrap="none">
            <a:spAutoFit/>
          </a:bodyPr>
          <a:lstStyle/>
          <a:p>
            <a:r>
              <a:rPr lang="ru-RU"/>
              <a:t>Зависимость доли частиц от их диаметра</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071563" y="142852"/>
            <a:ext cx="7106753" cy="646331"/>
          </a:xfrm>
          <a:prstGeom prst="rect">
            <a:avLst/>
          </a:prstGeom>
          <a:noFill/>
          <a:ln w="9525">
            <a:noFill/>
            <a:miter lim="800000"/>
            <a:headEnd/>
            <a:tailEnd/>
          </a:ln>
        </p:spPr>
        <p:txBody>
          <a:bodyPr wrap="none" anchor="ctr">
            <a:spAutoFit/>
          </a:bodyPr>
          <a:lstStyle/>
          <a:p>
            <a:pPr algn="ctr"/>
            <a:r>
              <a:rPr lang="ru-RU" dirty="0">
                <a:solidFill>
                  <a:srgbClr val="7030A0"/>
                </a:solidFill>
                <a:effectLst/>
              </a:rPr>
              <a:t>Источник осаждения нанокластеров с квадрупольным масс-фильтром</a:t>
            </a:r>
          </a:p>
          <a:p>
            <a:pPr algn="ctr"/>
            <a:r>
              <a:rPr lang="en-US" b="1" dirty="0">
                <a:solidFill>
                  <a:srgbClr val="7030A0"/>
                </a:solidFill>
                <a:effectLst/>
              </a:rPr>
              <a:t>NanoGen50</a:t>
            </a:r>
            <a:r>
              <a:rPr lang="ru-RU" b="1" dirty="0">
                <a:solidFill>
                  <a:srgbClr val="7030A0"/>
                </a:solidFill>
                <a:effectLst/>
              </a:rPr>
              <a:t> </a:t>
            </a:r>
            <a:r>
              <a:rPr lang="ru-RU" b="1" dirty="0" smtClean="0">
                <a:solidFill>
                  <a:srgbClr val="7030A0"/>
                </a:solidFill>
                <a:effectLst/>
              </a:rPr>
              <a:t>(Великобритания</a:t>
            </a:r>
            <a:r>
              <a:rPr lang="ru-RU" b="1" dirty="0">
                <a:solidFill>
                  <a:srgbClr val="7030A0"/>
                </a:solidFill>
                <a:effectLst/>
              </a:rPr>
              <a:t>)  </a:t>
            </a:r>
          </a:p>
        </p:txBody>
      </p:sp>
      <p:pic>
        <p:nvPicPr>
          <p:cNvPr id="37892" name="Picture 9" descr="CU%20300V%205nm"/>
          <p:cNvPicPr>
            <a:picLocks noChangeAspect="1" noChangeArrowheads="1"/>
          </p:cNvPicPr>
          <p:nvPr/>
        </p:nvPicPr>
        <p:blipFill>
          <a:blip r:embed="rId2"/>
          <a:srcRect/>
          <a:stretch>
            <a:fillRect/>
          </a:stretch>
        </p:blipFill>
        <p:spPr bwMode="auto">
          <a:xfrm>
            <a:off x="5724525" y="3363913"/>
            <a:ext cx="3419475" cy="3494087"/>
          </a:xfrm>
          <a:prstGeom prst="rect">
            <a:avLst/>
          </a:prstGeom>
          <a:noFill/>
          <a:ln w="9525">
            <a:noFill/>
            <a:miter lim="800000"/>
            <a:headEnd/>
            <a:tailEnd/>
          </a:ln>
        </p:spPr>
      </p:pic>
      <p:pic>
        <p:nvPicPr>
          <p:cNvPr id="37893" name="Picture 11" descr="cu%20graph"/>
          <p:cNvPicPr>
            <a:picLocks noChangeAspect="1" noChangeArrowheads="1"/>
          </p:cNvPicPr>
          <p:nvPr/>
        </p:nvPicPr>
        <p:blipFill>
          <a:blip r:embed="rId3"/>
          <a:srcRect/>
          <a:stretch>
            <a:fillRect/>
          </a:stretch>
        </p:blipFill>
        <p:spPr bwMode="auto">
          <a:xfrm>
            <a:off x="1428728" y="4533317"/>
            <a:ext cx="3522668" cy="2396145"/>
          </a:xfrm>
          <a:prstGeom prst="rect">
            <a:avLst/>
          </a:prstGeom>
          <a:noFill/>
          <a:ln w="9525">
            <a:noFill/>
            <a:miter lim="800000"/>
            <a:headEnd/>
            <a:tailEnd/>
          </a:ln>
        </p:spPr>
      </p:pic>
      <p:pic>
        <p:nvPicPr>
          <p:cNvPr id="37894" name="Picture 12"/>
          <p:cNvPicPr>
            <a:picLocks noChangeAspect="1" noChangeArrowheads="1"/>
          </p:cNvPicPr>
          <p:nvPr/>
        </p:nvPicPr>
        <p:blipFill>
          <a:blip r:embed="rId4"/>
          <a:srcRect/>
          <a:stretch>
            <a:fillRect/>
          </a:stretch>
        </p:blipFill>
        <p:spPr bwMode="auto">
          <a:xfrm>
            <a:off x="-32" y="808342"/>
            <a:ext cx="6000792" cy="3763666"/>
          </a:xfrm>
          <a:prstGeom prst="rect">
            <a:avLst/>
          </a:prstGeom>
          <a:noFill/>
          <a:ln w="9525">
            <a:noFill/>
            <a:miter lim="800000"/>
            <a:headEnd/>
            <a:tailEnd/>
          </a:ln>
        </p:spPr>
      </p:pic>
      <p:pic>
        <p:nvPicPr>
          <p:cNvPr id="7" name="Picture 7"/>
          <p:cNvPicPr>
            <a:picLocks noChangeAspect="1" noChangeArrowheads="1"/>
          </p:cNvPicPr>
          <p:nvPr/>
        </p:nvPicPr>
        <p:blipFill>
          <a:blip r:embed="rId5"/>
          <a:srcRect t="7142" r="3448"/>
          <a:stretch>
            <a:fillRect/>
          </a:stretch>
        </p:blipFill>
        <p:spPr bwMode="auto">
          <a:xfrm>
            <a:off x="6000760" y="1428736"/>
            <a:ext cx="3160364" cy="1991514"/>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dirty="0"/>
          </a:p>
        </p:txBody>
      </p:sp>
      <p:pic>
        <p:nvPicPr>
          <p:cNvPr id="4" name="Рисунок 3" descr="11.jpg"/>
          <p:cNvPicPr>
            <a:picLocks noChangeAspect="1"/>
          </p:cNvPicPr>
          <p:nvPr/>
        </p:nvPicPr>
        <p:blipFill>
          <a:blip r:embed="rId2"/>
          <a:stretch>
            <a:fillRect/>
          </a:stretch>
        </p:blipFill>
        <p:spPr>
          <a:xfrm>
            <a:off x="228600" y="82550"/>
            <a:ext cx="8686800" cy="66929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descr="Scientists+have+been+able+to+obtain+computer-enhanced+images+of+the+outer+surface+of+atoms+using+the+scanning+tunneling+microscope+(STM)+and+the+atomic+force+microscope+(AFM)..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tm17.jpg"/>
          <p:cNvPicPr>
            <a:picLocks noChangeAspect="1"/>
          </p:cNvPicPr>
          <p:nvPr/>
        </p:nvPicPr>
        <p:blipFill>
          <a:blip r:embed="rId2"/>
          <a:stretch>
            <a:fillRect/>
          </a:stretch>
        </p:blipFill>
        <p:spPr>
          <a:xfrm>
            <a:off x="0" y="0"/>
            <a:ext cx="5560076" cy="4248148"/>
          </a:xfrm>
          <a:prstGeom prst="rect">
            <a:avLst/>
          </a:prstGeom>
        </p:spPr>
      </p:pic>
      <p:pic>
        <p:nvPicPr>
          <p:cNvPr id="5" name="Рисунок 4" descr="STM.ht2.jpg"/>
          <p:cNvPicPr>
            <a:picLocks noChangeAspect="1"/>
          </p:cNvPicPr>
          <p:nvPr/>
        </p:nvPicPr>
        <p:blipFill>
          <a:blip r:embed="rId3"/>
          <a:stretch>
            <a:fillRect/>
          </a:stretch>
        </p:blipFill>
        <p:spPr>
          <a:xfrm>
            <a:off x="5643570" y="-24"/>
            <a:ext cx="3429018" cy="4286272"/>
          </a:xfrm>
          <a:prstGeom prst="rect">
            <a:avLst/>
          </a:prstGeom>
        </p:spPr>
      </p:pic>
      <p:pic>
        <p:nvPicPr>
          <p:cNvPr id="6" name="Рисунок 5" descr="22.jpg"/>
          <p:cNvPicPr>
            <a:picLocks noChangeAspect="1"/>
          </p:cNvPicPr>
          <p:nvPr/>
        </p:nvPicPr>
        <p:blipFill>
          <a:blip r:embed="rId4"/>
          <a:stretch>
            <a:fillRect/>
          </a:stretch>
        </p:blipFill>
        <p:spPr>
          <a:xfrm>
            <a:off x="0" y="4165680"/>
            <a:ext cx="4786346" cy="2692320"/>
          </a:xfrm>
          <a:prstGeom prst="rect">
            <a:avLst/>
          </a:prstGeom>
        </p:spPr>
      </p:pic>
      <p:pic>
        <p:nvPicPr>
          <p:cNvPr id="7" name="Рисунок 6" descr="index.jpg"/>
          <p:cNvPicPr>
            <a:picLocks noChangeAspect="1"/>
          </p:cNvPicPr>
          <p:nvPr/>
        </p:nvPicPr>
        <p:blipFill>
          <a:blip r:embed="rId5"/>
          <a:stretch>
            <a:fillRect/>
          </a:stretch>
        </p:blipFill>
        <p:spPr>
          <a:xfrm>
            <a:off x="5929322" y="4714884"/>
            <a:ext cx="2409825" cy="18954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tomicResSetp_NCAFM1.jpg"/>
          <p:cNvPicPr>
            <a:picLocks noChangeAspect="1"/>
          </p:cNvPicPr>
          <p:nvPr/>
        </p:nvPicPr>
        <p:blipFill>
          <a:blip r:embed="rId2"/>
          <a:stretch>
            <a:fillRect/>
          </a:stretch>
        </p:blipFill>
        <p:spPr>
          <a:xfrm>
            <a:off x="0" y="357166"/>
            <a:ext cx="4048125" cy="6315075"/>
          </a:xfrm>
          <a:prstGeom prst="rect">
            <a:avLst/>
          </a:prstGeom>
        </p:spPr>
      </p:pic>
      <p:pic>
        <p:nvPicPr>
          <p:cNvPr id="5" name="Рисунок 4" descr="FIG03a.jpg"/>
          <p:cNvPicPr>
            <a:picLocks noChangeAspect="1"/>
          </p:cNvPicPr>
          <p:nvPr/>
        </p:nvPicPr>
        <p:blipFill>
          <a:blip r:embed="rId3"/>
          <a:stretch>
            <a:fillRect/>
          </a:stretch>
        </p:blipFill>
        <p:spPr>
          <a:xfrm>
            <a:off x="4151376" y="785794"/>
            <a:ext cx="4992624" cy="283006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principle-of-a-f-s-62-728.jpg"/>
          <p:cNvPicPr>
            <a:picLocks noChangeAspect="1"/>
          </p:cNvPicPr>
          <p:nvPr/>
        </p:nvPicPr>
        <p:blipFill>
          <a:blip r:embed="rId2"/>
          <a:srcRect l="7581" t="8580" r="9788" b="2397"/>
          <a:stretch>
            <a:fillRect/>
          </a:stretch>
        </p:blipFill>
        <p:spPr>
          <a:xfrm>
            <a:off x="214282" y="133021"/>
            <a:ext cx="8643998" cy="658212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41570-016-0005-f2.jpg"/>
          <p:cNvPicPr>
            <a:picLocks noChangeAspect="1"/>
          </p:cNvPicPr>
          <p:nvPr/>
        </p:nvPicPr>
        <p:blipFill>
          <a:blip r:embed="rId2"/>
          <a:srcRect b="4623"/>
          <a:stretch>
            <a:fillRect/>
          </a:stretch>
        </p:blipFill>
        <p:spPr>
          <a:xfrm>
            <a:off x="0" y="500042"/>
            <a:ext cx="9144000" cy="58947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8596" y="357166"/>
            <a:ext cx="8358246" cy="584775"/>
          </a:xfrm>
          <a:prstGeom prst="rect">
            <a:avLst/>
          </a:prstGeom>
        </p:spPr>
        <p:txBody>
          <a:bodyPr wrap="square">
            <a:spAutoFit/>
          </a:bodyPr>
          <a:lstStyle/>
          <a:p>
            <a:pPr algn="ctr"/>
            <a:r>
              <a:rPr lang="uk-UA" sz="3200" b="1" dirty="0" err="1" smtClean="0">
                <a:solidFill>
                  <a:schemeClr val="accent5">
                    <a:lumMod val="75000"/>
                  </a:schemeClr>
                </a:solidFill>
                <a:latin typeface="Times New Roman" pitchFamily="18" charset="0"/>
                <a:cs typeface="Times New Roman" pitchFamily="18" charset="0"/>
              </a:rPr>
              <a:t>Методы</a:t>
            </a:r>
            <a:r>
              <a:rPr lang="uk-UA" sz="3200" b="1" dirty="0" smtClean="0">
                <a:solidFill>
                  <a:schemeClr val="accent5">
                    <a:lumMod val="75000"/>
                  </a:schemeClr>
                </a:solidFill>
                <a:latin typeface="Times New Roman" pitchFamily="18" charset="0"/>
                <a:cs typeface="Times New Roman" pitchFamily="18" charset="0"/>
              </a:rPr>
              <a:t> </a:t>
            </a:r>
            <a:r>
              <a:rPr lang="uk-UA" sz="3200" b="1" dirty="0" err="1" smtClean="0">
                <a:solidFill>
                  <a:schemeClr val="accent5">
                    <a:lumMod val="75000"/>
                  </a:schemeClr>
                </a:solidFill>
                <a:latin typeface="Times New Roman" pitchFamily="18" charset="0"/>
                <a:cs typeface="Times New Roman" pitchFamily="18" charset="0"/>
              </a:rPr>
              <a:t>получения</a:t>
            </a:r>
            <a:r>
              <a:rPr lang="uk-UA" sz="3200" b="1" dirty="0" smtClean="0">
                <a:solidFill>
                  <a:schemeClr val="accent5">
                    <a:lumMod val="75000"/>
                  </a:schemeClr>
                </a:solidFill>
                <a:latin typeface="Times New Roman" pitchFamily="18" charset="0"/>
                <a:cs typeface="Times New Roman" pitchFamily="18" charset="0"/>
              </a:rPr>
              <a:t> </a:t>
            </a:r>
            <a:r>
              <a:rPr lang="uk-UA" sz="3200" b="1" dirty="0" err="1" smtClean="0">
                <a:solidFill>
                  <a:schemeClr val="accent5">
                    <a:lumMod val="75000"/>
                  </a:schemeClr>
                </a:solidFill>
                <a:latin typeface="Times New Roman" pitchFamily="18" charset="0"/>
                <a:cs typeface="Times New Roman" pitchFamily="18" charset="0"/>
              </a:rPr>
              <a:t>наноматериалов</a:t>
            </a:r>
            <a:endParaRPr lang="ru-RU" sz="3200" dirty="0"/>
          </a:p>
        </p:txBody>
      </p:sp>
      <p:sp>
        <p:nvSpPr>
          <p:cNvPr id="5" name="Прямоугольник 4"/>
          <p:cNvSpPr/>
          <p:nvPr/>
        </p:nvSpPr>
        <p:spPr>
          <a:xfrm>
            <a:off x="1000100" y="1214422"/>
            <a:ext cx="7286676" cy="2523768"/>
          </a:xfrm>
          <a:prstGeom prst="rect">
            <a:avLst/>
          </a:prstGeom>
        </p:spPr>
        <p:txBody>
          <a:bodyPr wrap="square">
            <a:spAutoFit/>
          </a:bodyPr>
          <a:lstStyle/>
          <a:p>
            <a:pPr algn="just">
              <a:spcAft>
                <a:spcPts val="1200"/>
              </a:spcAft>
            </a:pPr>
            <a:r>
              <a:rPr lang="uk-UA" sz="2000" dirty="0" err="1" smtClean="0">
                <a:latin typeface="Times New Roman" pitchFamily="18" charset="0"/>
                <a:cs typeface="Times New Roman" pitchFamily="18" charset="0"/>
              </a:rPr>
              <a:t>Методы</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получения</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изолированных</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металлических</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наночастиц</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лазерное</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испарение</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атомов</a:t>
            </a:r>
            <a:r>
              <a:rPr lang="uk-UA" sz="2000" dirty="0" smtClean="0">
                <a:latin typeface="Times New Roman" pitchFamily="18" charset="0"/>
                <a:cs typeface="Times New Roman" pitchFamily="18" charset="0"/>
              </a:rPr>
              <a:t> с </a:t>
            </a:r>
            <a:r>
              <a:rPr lang="uk-UA" sz="2000" dirty="0" err="1" smtClean="0">
                <a:latin typeface="Times New Roman" pitchFamily="18" charset="0"/>
                <a:cs typeface="Times New Roman" pitchFamily="18" charset="0"/>
              </a:rPr>
              <a:t>поверхности</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высокочастотный</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индукционный</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нагрев</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химические</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методы</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термолиз</a:t>
            </a:r>
            <a:r>
              <a:rPr lang="uk-UA" sz="2000" dirty="0" smtClean="0">
                <a:latin typeface="Times New Roman" pitchFamily="18" charset="0"/>
                <a:cs typeface="Times New Roman" pitchFamily="18" charset="0"/>
              </a:rPr>
              <a:t>.</a:t>
            </a:r>
          </a:p>
          <a:p>
            <a:pPr algn="just">
              <a:spcAft>
                <a:spcPts val="1200"/>
              </a:spcAft>
            </a:pPr>
            <a:r>
              <a:rPr lang="uk-UA" sz="2000" dirty="0" err="1" smtClean="0">
                <a:latin typeface="Times New Roman" pitchFamily="18" charset="0"/>
                <a:cs typeface="Times New Roman" pitchFamily="18" charset="0"/>
              </a:rPr>
              <a:t>Физические</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методы</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осаждения</a:t>
            </a:r>
            <a:r>
              <a:rPr lang="uk-UA" sz="2000" dirty="0" smtClean="0">
                <a:latin typeface="Times New Roman" pitchFamily="18" charset="0"/>
                <a:cs typeface="Times New Roman" pitchFamily="18" charset="0"/>
              </a:rPr>
              <a:t> наноструктур: </a:t>
            </a:r>
            <a:r>
              <a:rPr lang="uk-UA" sz="2000" dirty="0" err="1" smtClean="0">
                <a:latin typeface="Times New Roman" pitchFamily="18" charset="0"/>
                <a:cs typeface="Times New Roman" pitchFamily="18" charset="0"/>
              </a:rPr>
              <a:t>молекулярно-лучевая</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эпитаксия</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химическое</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осаждение</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из</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газовой</a:t>
            </a:r>
            <a:r>
              <a:rPr lang="uk-UA" sz="2000" dirty="0" smtClean="0">
                <a:latin typeface="Times New Roman" pitchFamily="18" charset="0"/>
                <a:cs typeface="Times New Roman" pitchFamily="18" charset="0"/>
              </a:rPr>
              <a:t> </a:t>
            </a:r>
            <a:r>
              <a:rPr lang="uk-UA" sz="2000" dirty="0" err="1" smtClean="0">
                <a:latin typeface="Times New Roman" pitchFamily="18" charset="0"/>
                <a:cs typeface="Times New Roman" pitchFamily="18" charset="0"/>
              </a:rPr>
              <a:t>фазы</a:t>
            </a:r>
            <a:r>
              <a:rPr lang="uk-UA"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CVD</a:t>
            </a:r>
            <a:r>
              <a:rPr lang="uk-UA" sz="2000" dirty="0" smtClean="0">
                <a:latin typeface="Times New Roman" pitchFamily="18" charset="0"/>
                <a:cs typeface="Times New Roman" pitchFamily="18" charset="0"/>
              </a:rPr>
              <a:t>).</a:t>
            </a:r>
          </a:p>
          <a:p>
            <a:endParaRPr lang="ru-RU" dirty="0"/>
          </a:p>
        </p:txBody>
      </p:sp>
      <p:graphicFrame>
        <p:nvGraphicFramePr>
          <p:cNvPr id="8" name="Group 56"/>
          <p:cNvGraphicFramePr>
            <a:graphicFrameLocks noGrp="1"/>
          </p:cNvGraphicFramePr>
          <p:nvPr>
            <p:ph idx="1"/>
          </p:nvPr>
        </p:nvGraphicFramePr>
        <p:xfrm>
          <a:off x="557242" y="3383938"/>
          <a:ext cx="8229600" cy="3402648"/>
        </p:xfrm>
        <a:graphic>
          <a:graphicData uri="http://schemas.openxmlformats.org/drawingml/2006/table">
            <a:tbl>
              <a:tblPr/>
              <a:tblGrid>
                <a:gridCol w="4402137"/>
                <a:gridCol w="3827463"/>
              </a:tblGrid>
              <a:tr h="5556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cs typeface="Times New Roman" pitchFamily="18" charset="0"/>
                        </a:rPr>
                        <a:t>Физический</a:t>
                      </a:r>
                      <a:endParaRPr kumimoji="0" lang="ru-RU" sz="2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Химический</a:t>
                      </a:r>
                      <a:endParaRPr kumimoji="0" lang="en-US" sz="2400" b="1"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(биохимический)</a:t>
                      </a:r>
                      <a:endParaRPr kumimoji="0" lang="ru-RU"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9688">
                <a:tc>
                  <a:txBody>
                    <a:bodyPr/>
                    <a:lstStyle/>
                    <a:p>
                      <a:pPr marL="88900" marR="0" lvl="0" indent="-88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«сверху вниз» </a:t>
                      </a:r>
                      <a:r>
                        <a:rPr kumimoji="0" lang="ru-RU" sz="1800" b="0" i="0" u="none" strike="noStrike" cap="none" normalizeH="0" baseline="0" dirty="0" smtClean="0">
                          <a:ln>
                            <a:noFill/>
                          </a:ln>
                          <a:solidFill>
                            <a:schemeClr val="tx1"/>
                          </a:solidFill>
                          <a:effectLst/>
                          <a:latin typeface="Times New Roman" pitchFamily="18" charset="0"/>
                          <a:cs typeface="Times New Roman" pitchFamily="18" charset="0"/>
                        </a:rPr>
                        <a:t>– дробление более крупных частиц, измельчение, дезинтеграция, диспергирование</a:t>
                      </a:r>
                      <a:endParaRPr kumimoji="0" lang="ru-RU"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88900" marR="0" lvl="0" indent="-88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«снизу вверх» </a:t>
                      </a:r>
                      <a:r>
                        <a:rPr kumimoji="0" lang="ru-RU" sz="1800" b="0" i="0" u="none" strike="noStrike" cap="none" normalizeH="0" baseline="0" dirty="0" smtClean="0">
                          <a:ln>
                            <a:noFill/>
                          </a:ln>
                          <a:solidFill>
                            <a:schemeClr val="tx1"/>
                          </a:solidFill>
                          <a:effectLst/>
                          <a:latin typeface="Times New Roman" pitchFamily="18" charset="0"/>
                          <a:cs typeface="Times New Roman" pitchFamily="18" charset="0"/>
                        </a:rPr>
                        <a:t>– из отдельных атомов и молекул</a:t>
                      </a:r>
                    </a:p>
                    <a:p>
                      <a:pPr marL="88900" marR="0" lvl="0" indent="-8890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cs typeface="Times New Roman" pitchFamily="18" charset="0"/>
                        </a:rPr>
                        <a:t>укрупнение, агломерация, агрегация</a:t>
                      </a:r>
                      <a:endParaRPr kumimoji="0" lang="ru-RU"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9" name="Picture 48"/>
          <p:cNvPicPr>
            <a:picLocks noChangeAspect="1" noChangeArrowheads="1"/>
          </p:cNvPicPr>
          <p:nvPr/>
        </p:nvPicPr>
        <p:blipFill>
          <a:blip r:embed="rId2"/>
          <a:srcRect/>
          <a:stretch>
            <a:fillRect/>
          </a:stretch>
        </p:blipFill>
        <p:spPr bwMode="auto">
          <a:xfrm>
            <a:off x="5473729" y="5184163"/>
            <a:ext cx="3097213" cy="1154112"/>
          </a:xfrm>
          <a:prstGeom prst="rect">
            <a:avLst/>
          </a:prstGeom>
          <a:noFill/>
          <a:ln w="9525">
            <a:noFill/>
            <a:miter lim="800000"/>
            <a:headEnd/>
            <a:tailEnd/>
          </a:ln>
        </p:spPr>
      </p:pic>
      <p:pic>
        <p:nvPicPr>
          <p:cNvPr id="10" name="Picture 49"/>
          <p:cNvPicPr>
            <a:picLocks noChangeAspect="1" noChangeArrowheads="1"/>
          </p:cNvPicPr>
          <p:nvPr/>
        </p:nvPicPr>
        <p:blipFill>
          <a:blip r:embed="rId3"/>
          <a:srcRect/>
          <a:stretch>
            <a:fillRect/>
          </a:stretch>
        </p:blipFill>
        <p:spPr bwMode="auto">
          <a:xfrm>
            <a:off x="795367" y="5184163"/>
            <a:ext cx="3887787" cy="15859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p:spPr>
        <p:txBody>
          <a:bodyPr>
            <a:normAutofit fontScale="90000"/>
          </a:bodyPr>
          <a:lstStyle/>
          <a:p>
            <a:r>
              <a:rPr lang="ru-RU" dirty="0" smtClean="0">
                <a:solidFill>
                  <a:srgbClr val="C00000"/>
                </a:solidFill>
                <a:latin typeface="Times New Roman" pitchFamily="18" charset="0"/>
                <a:cs typeface="Times New Roman" pitchFamily="18" charset="0"/>
              </a:rPr>
              <a:t>СТМ изорбажения</a:t>
            </a:r>
            <a:endParaRPr lang="ru-RU" dirty="0">
              <a:solidFill>
                <a:srgbClr val="C00000"/>
              </a:solidFill>
              <a:latin typeface="Times New Roman" pitchFamily="18" charset="0"/>
              <a:cs typeface="Times New Roman" pitchFamily="18" charset="0"/>
            </a:endParaRPr>
          </a:p>
        </p:txBody>
      </p:sp>
      <p:pic>
        <p:nvPicPr>
          <p:cNvPr id="4" name="Picture 3" descr="stm1.jpg"/>
          <p:cNvPicPr>
            <a:picLocks noChangeAspect="1"/>
          </p:cNvPicPr>
          <p:nvPr/>
        </p:nvPicPr>
        <p:blipFill>
          <a:blip r:embed="rId2"/>
          <a:stretch>
            <a:fillRect/>
          </a:stretch>
        </p:blipFill>
        <p:spPr>
          <a:xfrm>
            <a:off x="285720" y="1214422"/>
            <a:ext cx="5703337" cy="5493164"/>
          </a:xfrm>
          <a:prstGeom prst="rect">
            <a:avLst/>
          </a:prstGeom>
        </p:spPr>
      </p:pic>
      <p:sp>
        <p:nvSpPr>
          <p:cNvPr id="5" name="Rectangle 4"/>
          <p:cNvSpPr/>
          <p:nvPr/>
        </p:nvSpPr>
        <p:spPr>
          <a:xfrm>
            <a:off x="6143636" y="2500306"/>
            <a:ext cx="2857504" cy="2308324"/>
          </a:xfrm>
          <a:prstGeom prst="rect">
            <a:avLst/>
          </a:prstGeom>
        </p:spPr>
        <p:txBody>
          <a:bodyPr wrap="square">
            <a:spAutoFit/>
          </a:bodyPr>
          <a:lstStyle/>
          <a:p>
            <a:pPr algn="ctr"/>
            <a:r>
              <a:rPr lang="ru-RU" dirty="0" smtClean="0">
                <a:latin typeface="Times New Roman" pitchFamily="18" charset="0"/>
                <a:cs typeface="Times New Roman" pitchFamily="18" charset="0"/>
              </a:rPr>
              <a:t>Набор последовательных СТМ-изображений, которые иллюстрируют процесс формирования «квантового загона» из 48 атомов Fe, адсорбированных на поверхности Cu(111)</a:t>
            </a:r>
            <a:endParaRPr lang="ru-RU"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810" y="-71462"/>
            <a:ext cx="4929190" cy="1143000"/>
          </a:xfrm>
        </p:spPr>
        <p:txBody>
          <a:bodyPr>
            <a:normAutofit fontScale="90000"/>
          </a:bodyPr>
          <a:lstStyle/>
          <a:p>
            <a:r>
              <a:rPr lang="ru-RU" sz="2800" dirty="0" smtClean="0">
                <a:solidFill>
                  <a:srgbClr val="C00000"/>
                </a:solidFill>
                <a:latin typeface="Times New Roman" pitchFamily="18" charset="0"/>
                <a:cs typeface="Times New Roman" pitchFamily="18" charset="0"/>
              </a:rPr>
              <a:t>Самосборка кластеров алюминия на поверхности кремния</a:t>
            </a:r>
            <a:endParaRPr lang="ru-RU" sz="2800" dirty="0">
              <a:solidFill>
                <a:srgbClr val="C00000"/>
              </a:solidFill>
              <a:latin typeface="Times New Roman" pitchFamily="18" charset="0"/>
              <a:cs typeface="Times New Roman" pitchFamily="18" charset="0"/>
            </a:endParaRPr>
          </a:p>
        </p:txBody>
      </p:sp>
      <p:pic>
        <p:nvPicPr>
          <p:cNvPr id="4" name="Picture 3" descr="stm4.jpg"/>
          <p:cNvPicPr>
            <a:picLocks noChangeAspect="1"/>
          </p:cNvPicPr>
          <p:nvPr/>
        </p:nvPicPr>
        <p:blipFill>
          <a:blip r:embed="rId2"/>
          <a:stretch>
            <a:fillRect/>
          </a:stretch>
        </p:blipFill>
        <p:spPr>
          <a:xfrm>
            <a:off x="0" y="571480"/>
            <a:ext cx="4415114" cy="6089091"/>
          </a:xfrm>
          <a:prstGeom prst="rect">
            <a:avLst/>
          </a:prstGeom>
        </p:spPr>
      </p:pic>
      <p:sp>
        <p:nvSpPr>
          <p:cNvPr id="6" name="Rectangle 5"/>
          <p:cNvSpPr/>
          <p:nvPr/>
        </p:nvSpPr>
        <p:spPr>
          <a:xfrm>
            <a:off x="4572000" y="1142984"/>
            <a:ext cx="4286248" cy="5232202"/>
          </a:xfrm>
          <a:prstGeom prst="rect">
            <a:avLst/>
          </a:prstGeom>
        </p:spPr>
        <p:txBody>
          <a:bodyPr wrap="square">
            <a:spAutoFit/>
          </a:bodyPr>
          <a:lstStyle/>
          <a:p>
            <a:pPr algn="ctr"/>
            <a:r>
              <a:rPr lang="ru-RU" dirty="0" smtClean="0">
                <a:latin typeface="Times New Roman" pitchFamily="18" charset="0"/>
                <a:cs typeface="Times New Roman" pitchFamily="18" charset="0"/>
              </a:rPr>
              <a:t>Упорядоченный массив </a:t>
            </a:r>
            <a:r>
              <a:rPr lang="ru-RU" b="1" dirty="0" smtClean="0">
                <a:solidFill>
                  <a:srgbClr val="C00000"/>
                </a:solidFill>
                <a:latin typeface="Times New Roman" pitchFamily="18" charset="0"/>
                <a:cs typeface="Times New Roman" pitchFamily="18" charset="0"/>
              </a:rPr>
              <a:t>магических кластеров</a:t>
            </a:r>
            <a:r>
              <a:rPr lang="ru-RU" dirty="0" smtClean="0">
                <a:latin typeface="Times New Roman" pitchFamily="18" charset="0"/>
                <a:cs typeface="Times New Roman" pitchFamily="18" charset="0"/>
              </a:rPr>
              <a:t> Al, полученный на поверхности Si(111)-7×7 в результате самоорганизации осажденных атомов Al.</a:t>
            </a:r>
          </a:p>
          <a:p>
            <a:pPr algn="ctr"/>
            <a:endParaRPr lang="ru-RU" dirty="0" smtClean="0">
              <a:latin typeface="Times New Roman" pitchFamily="18" charset="0"/>
              <a:cs typeface="Times New Roman" pitchFamily="18" charset="0"/>
            </a:endParaRPr>
          </a:p>
          <a:p>
            <a:pPr indent="457200" algn="just">
              <a:spcAft>
                <a:spcPts val="600"/>
              </a:spcAft>
            </a:pPr>
            <a:r>
              <a:rPr lang="ru-RU" dirty="0" smtClean="0">
                <a:latin typeface="Times New Roman" pitchFamily="18" charset="0"/>
                <a:cs typeface="Times New Roman" pitchFamily="18" charset="0"/>
              </a:rPr>
              <a:t> СТМ изображение, иллюстрирующее общий вид массива (вверху).</a:t>
            </a:r>
          </a:p>
          <a:p>
            <a:pPr indent="457200" algn="just">
              <a:spcAft>
                <a:spcPts val="600"/>
              </a:spcAft>
            </a:pPr>
            <a:r>
              <a:rPr lang="ru-RU" dirty="0" smtClean="0">
                <a:latin typeface="Times New Roman" pitchFamily="18" charset="0"/>
                <a:cs typeface="Times New Roman" pitchFamily="18" charset="0"/>
              </a:rPr>
              <a:t> Увеличенное СТМ изображение нанокластеров (внизу) при различной полярности потенциала на образце (+2,0 В в верхней части и –2,0 В в нижней части изображения).</a:t>
            </a:r>
          </a:p>
          <a:p>
            <a:pPr indent="457200" algn="just">
              <a:spcAft>
                <a:spcPts val="600"/>
              </a:spcAft>
            </a:pPr>
            <a:r>
              <a:rPr lang="ru-RU" dirty="0" smtClean="0">
                <a:latin typeface="Times New Roman" pitchFamily="18" charset="0"/>
                <a:cs typeface="Times New Roman" pitchFamily="18" charset="0"/>
              </a:rPr>
              <a:t>Схематическое изображение атомного строения магических кластеров. Каждый кластер состоит из шести атомов Al (светлые кружки) и трех атомов Si (темные кружки).</a:t>
            </a:r>
            <a:endParaRPr lang="ru-RU"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42852"/>
            <a:ext cx="8229600" cy="1143000"/>
          </a:xfrm>
        </p:spPr>
        <p:txBody>
          <a:bodyPr>
            <a:normAutofit/>
          </a:bodyPr>
          <a:lstStyle/>
          <a:p>
            <a:r>
              <a:rPr lang="ru-RU" sz="2800" b="1" dirty="0" smtClean="0">
                <a:solidFill>
                  <a:srgbClr val="C00000"/>
                </a:solidFill>
                <a:latin typeface="Times New Roman" pitchFamily="18" charset="0"/>
                <a:cs typeface="Times New Roman" pitchFamily="18" charset="0"/>
              </a:rPr>
              <a:t>Самосборка нанокластеров In на поверхности Si(100)</a:t>
            </a:r>
            <a:endParaRPr lang="ru-RU" sz="2800" b="1" dirty="0">
              <a:solidFill>
                <a:srgbClr val="C00000"/>
              </a:solidFill>
              <a:latin typeface="Times New Roman" pitchFamily="18" charset="0"/>
              <a:cs typeface="Times New Roman" pitchFamily="18" charset="0"/>
            </a:endParaRPr>
          </a:p>
        </p:txBody>
      </p:sp>
      <p:pic>
        <p:nvPicPr>
          <p:cNvPr id="4" name="Picture 3" descr="stm5.jpg"/>
          <p:cNvPicPr>
            <a:picLocks noChangeAspect="1"/>
          </p:cNvPicPr>
          <p:nvPr/>
        </p:nvPicPr>
        <p:blipFill>
          <a:blip r:embed="rId2"/>
          <a:stretch>
            <a:fillRect/>
          </a:stretch>
        </p:blipFill>
        <p:spPr>
          <a:xfrm>
            <a:off x="731189" y="1428736"/>
            <a:ext cx="7412711" cy="4234646"/>
          </a:xfrm>
          <a:prstGeom prst="rect">
            <a:avLst/>
          </a:prstGeom>
        </p:spPr>
      </p:pic>
      <p:sp>
        <p:nvSpPr>
          <p:cNvPr id="5" name="Rectangle 4"/>
          <p:cNvSpPr/>
          <p:nvPr/>
        </p:nvSpPr>
        <p:spPr>
          <a:xfrm>
            <a:off x="285720" y="5720380"/>
            <a:ext cx="8643998" cy="923330"/>
          </a:xfrm>
          <a:prstGeom prst="rect">
            <a:avLst/>
          </a:prstGeom>
        </p:spPr>
        <p:txBody>
          <a:bodyPr wrap="square">
            <a:spAutoFit/>
          </a:bodyPr>
          <a:lstStyle/>
          <a:p>
            <a:pPr algn="ctr"/>
            <a:r>
              <a:rPr lang="ru-RU" dirty="0" smtClean="0">
                <a:latin typeface="Times New Roman" pitchFamily="18" charset="0"/>
                <a:cs typeface="Times New Roman" pitchFamily="18" charset="0"/>
              </a:rPr>
              <a:t>Упорядоченный массив магических нанокластеров In на поверхности Si(100). СТМ-изображение массива (слева) и атомное строение магического кластера (справа). Кластер состоит из шести атомов In и семи атомов Si.</a:t>
            </a:r>
            <a:endParaRPr lang="ru-RU"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CVD_PVD"/>
          <p:cNvPicPr>
            <a:picLocks noChangeAspect="1" noChangeArrowheads="1"/>
          </p:cNvPicPr>
          <p:nvPr/>
        </p:nvPicPr>
        <p:blipFill>
          <a:blip r:embed="rId2"/>
          <a:srcRect/>
          <a:stretch>
            <a:fillRect/>
          </a:stretch>
        </p:blipFill>
        <p:spPr bwMode="auto">
          <a:xfrm>
            <a:off x="107950" y="2060575"/>
            <a:ext cx="5688013" cy="3276600"/>
          </a:xfrm>
          <a:prstGeom prst="rect">
            <a:avLst/>
          </a:prstGeom>
          <a:noFill/>
          <a:ln w="9525">
            <a:noFill/>
            <a:miter lim="800000"/>
            <a:headEnd/>
            <a:tailEnd/>
          </a:ln>
        </p:spPr>
      </p:pic>
      <p:sp>
        <p:nvSpPr>
          <p:cNvPr id="11266" name="Rectangle 2"/>
          <p:cNvSpPr>
            <a:spLocks noGrp="1" noChangeArrowheads="1"/>
          </p:cNvSpPr>
          <p:nvPr>
            <p:ph type="title"/>
          </p:nvPr>
        </p:nvSpPr>
        <p:spPr/>
        <p:txBody>
          <a:bodyPr/>
          <a:lstStyle/>
          <a:p>
            <a:pPr algn="ctr" eaLnBrk="1" hangingPunct="1">
              <a:defRPr/>
            </a:pPr>
            <a:r>
              <a:rPr lang="ru-RU" sz="3200" smtClean="0"/>
              <a:t>Осаждение из газовой фазы</a:t>
            </a:r>
          </a:p>
        </p:txBody>
      </p:sp>
      <p:sp>
        <p:nvSpPr>
          <p:cNvPr id="19461" name="Text Box 5"/>
          <p:cNvSpPr txBox="1">
            <a:spLocks noChangeArrowheads="1"/>
          </p:cNvSpPr>
          <p:nvPr/>
        </p:nvSpPr>
        <p:spPr bwMode="auto">
          <a:xfrm>
            <a:off x="5940425" y="2527300"/>
            <a:ext cx="2624138" cy="396875"/>
          </a:xfrm>
          <a:prstGeom prst="rect">
            <a:avLst/>
          </a:prstGeom>
          <a:noFill/>
          <a:ln w="9525">
            <a:noFill/>
            <a:miter lim="800000"/>
            <a:headEnd/>
            <a:tailEnd/>
          </a:ln>
        </p:spPr>
        <p:txBody>
          <a:bodyPr wrap="none" lIns="90000" tIns="46800" rIns="90000" bIns="46800">
            <a:spAutoFit/>
          </a:bodyPr>
          <a:lstStyle/>
          <a:p>
            <a:pPr algn="ctr">
              <a:spcAft>
                <a:spcPct val="30000"/>
              </a:spcAft>
            </a:pPr>
            <a:r>
              <a:rPr lang="en-US" sz="2000"/>
              <a:t>Mo(CO)</a:t>
            </a:r>
            <a:r>
              <a:rPr lang="en-US" sz="2000" baseline="-25000"/>
              <a:t>6</a:t>
            </a:r>
            <a:r>
              <a:rPr lang="en-US" sz="2000"/>
              <a:t> = Mo + 6CO</a:t>
            </a:r>
            <a:endParaRPr lang="ru-RU" sz="2000"/>
          </a:p>
        </p:txBody>
      </p:sp>
      <p:sp>
        <p:nvSpPr>
          <p:cNvPr id="19462" name="Text Box 6"/>
          <p:cNvSpPr txBox="1">
            <a:spLocks noChangeArrowheads="1"/>
          </p:cNvSpPr>
          <p:nvPr/>
        </p:nvSpPr>
        <p:spPr bwMode="auto">
          <a:xfrm>
            <a:off x="179388" y="5373688"/>
            <a:ext cx="5472112" cy="711200"/>
          </a:xfrm>
          <a:prstGeom prst="rect">
            <a:avLst/>
          </a:prstGeom>
          <a:solidFill>
            <a:srgbClr val="FFFFCC"/>
          </a:solidFill>
          <a:ln w="9525">
            <a:solidFill>
              <a:srgbClr val="000099"/>
            </a:solidFill>
            <a:miter lim="800000"/>
            <a:headEnd/>
            <a:tailEnd/>
          </a:ln>
        </p:spPr>
        <p:txBody>
          <a:bodyPr lIns="90000" tIns="46800" rIns="90000" bIns="46800">
            <a:spAutoFit/>
          </a:bodyPr>
          <a:lstStyle/>
          <a:p>
            <a:pPr algn="ctr"/>
            <a:r>
              <a:rPr lang="ru-RU" sz="2000"/>
              <a:t>Структура и свойства нанообъекта сильно зависят от условий эксперимента</a:t>
            </a:r>
          </a:p>
        </p:txBody>
      </p:sp>
      <p:sp>
        <p:nvSpPr>
          <p:cNvPr id="19463" name="Text Box 7"/>
          <p:cNvSpPr txBox="1">
            <a:spLocks noChangeArrowheads="1"/>
          </p:cNvSpPr>
          <p:nvPr/>
        </p:nvSpPr>
        <p:spPr bwMode="auto">
          <a:xfrm>
            <a:off x="612775" y="1243013"/>
            <a:ext cx="1865313" cy="457200"/>
          </a:xfrm>
          <a:prstGeom prst="rect">
            <a:avLst/>
          </a:prstGeom>
          <a:noFill/>
          <a:ln w="9525">
            <a:noFill/>
            <a:miter lim="800000"/>
            <a:headEnd/>
            <a:tailEnd/>
          </a:ln>
        </p:spPr>
        <p:txBody>
          <a:bodyPr wrap="none" lIns="90000" tIns="46800" rIns="90000" bIns="46800">
            <a:spAutoFit/>
          </a:bodyPr>
          <a:lstStyle/>
          <a:p>
            <a:pPr algn="ctr"/>
            <a:r>
              <a:rPr lang="ru-RU" sz="2400">
                <a:solidFill>
                  <a:srgbClr val="FF0000"/>
                </a:solidFill>
              </a:rPr>
              <a:t>физическое</a:t>
            </a:r>
          </a:p>
        </p:txBody>
      </p:sp>
      <p:sp>
        <p:nvSpPr>
          <p:cNvPr id="19464" name="Text Box 8"/>
          <p:cNvSpPr txBox="1">
            <a:spLocks noChangeArrowheads="1"/>
          </p:cNvSpPr>
          <p:nvPr/>
        </p:nvSpPr>
        <p:spPr bwMode="auto">
          <a:xfrm>
            <a:off x="3297238" y="1243013"/>
            <a:ext cx="1836737" cy="457200"/>
          </a:xfrm>
          <a:prstGeom prst="rect">
            <a:avLst/>
          </a:prstGeom>
          <a:noFill/>
          <a:ln w="9525">
            <a:noFill/>
            <a:miter lim="800000"/>
            <a:headEnd/>
            <a:tailEnd/>
          </a:ln>
        </p:spPr>
        <p:txBody>
          <a:bodyPr wrap="none" lIns="90000" tIns="46800" rIns="90000" bIns="46800">
            <a:spAutoFit/>
          </a:bodyPr>
          <a:lstStyle/>
          <a:p>
            <a:pPr algn="ctr"/>
            <a:r>
              <a:rPr lang="ru-RU" sz="2400">
                <a:solidFill>
                  <a:srgbClr val="FF0000"/>
                </a:solidFill>
              </a:rPr>
              <a:t>химическое</a:t>
            </a:r>
          </a:p>
        </p:txBody>
      </p:sp>
      <p:sp>
        <p:nvSpPr>
          <p:cNvPr id="19465" name="Text Box 9"/>
          <p:cNvSpPr txBox="1">
            <a:spLocks noChangeArrowheads="1"/>
          </p:cNvSpPr>
          <p:nvPr/>
        </p:nvSpPr>
        <p:spPr bwMode="auto">
          <a:xfrm>
            <a:off x="395288" y="1790700"/>
            <a:ext cx="2171700" cy="304800"/>
          </a:xfrm>
          <a:prstGeom prst="rect">
            <a:avLst/>
          </a:prstGeom>
          <a:noFill/>
          <a:ln w="9525">
            <a:noFill/>
            <a:miter lim="800000"/>
            <a:headEnd/>
            <a:tailEnd/>
          </a:ln>
        </p:spPr>
        <p:txBody>
          <a:bodyPr wrap="none" lIns="90000" tIns="46800" rIns="90000" bIns="46800">
            <a:spAutoFit/>
          </a:bodyPr>
          <a:lstStyle/>
          <a:p>
            <a:pPr algn="ctr"/>
            <a:r>
              <a:rPr lang="en-US" sz="1400"/>
              <a:t>physical vapor deposition</a:t>
            </a:r>
            <a:endParaRPr lang="ru-RU" sz="1400"/>
          </a:p>
        </p:txBody>
      </p:sp>
      <p:sp>
        <p:nvSpPr>
          <p:cNvPr id="19466" name="Text Box 10"/>
          <p:cNvSpPr txBox="1">
            <a:spLocks noChangeArrowheads="1"/>
          </p:cNvSpPr>
          <p:nvPr/>
        </p:nvSpPr>
        <p:spPr bwMode="auto">
          <a:xfrm>
            <a:off x="3132138" y="1773238"/>
            <a:ext cx="2230437" cy="304800"/>
          </a:xfrm>
          <a:prstGeom prst="rect">
            <a:avLst/>
          </a:prstGeom>
          <a:noFill/>
          <a:ln w="9525">
            <a:noFill/>
            <a:miter lim="800000"/>
            <a:headEnd/>
            <a:tailEnd/>
          </a:ln>
        </p:spPr>
        <p:txBody>
          <a:bodyPr wrap="none" lIns="90000" tIns="46800" rIns="90000" bIns="46800">
            <a:spAutoFit/>
          </a:bodyPr>
          <a:lstStyle/>
          <a:p>
            <a:pPr algn="ctr"/>
            <a:r>
              <a:rPr lang="en-US" sz="1400"/>
              <a:t>chemical vapor deposition</a:t>
            </a:r>
            <a:endParaRPr lang="ru-RU" sz="1400"/>
          </a:p>
        </p:txBody>
      </p:sp>
      <p:sp>
        <p:nvSpPr>
          <p:cNvPr id="19467" name="Text Box 11"/>
          <p:cNvSpPr txBox="1">
            <a:spLocks noChangeArrowheads="1"/>
          </p:cNvSpPr>
          <p:nvPr/>
        </p:nvSpPr>
        <p:spPr bwMode="auto">
          <a:xfrm>
            <a:off x="5795963" y="3068638"/>
            <a:ext cx="3241675" cy="915987"/>
          </a:xfrm>
          <a:prstGeom prst="rect">
            <a:avLst/>
          </a:prstGeom>
          <a:noFill/>
          <a:ln w="9525">
            <a:noFill/>
            <a:miter lim="800000"/>
            <a:headEnd/>
            <a:tailEnd/>
          </a:ln>
        </p:spPr>
        <p:txBody>
          <a:bodyPr>
            <a:spAutoFit/>
          </a:bodyPr>
          <a:lstStyle/>
          <a:p>
            <a:r>
              <a:rPr lang="ru-RU"/>
              <a:t>Реакция, происходящая</a:t>
            </a:r>
            <a:br>
              <a:rPr lang="ru-RU"/>
            </a:br>
            <a:r>
              <a:rPr lang="ru-RU"/>
              <a:t>при химическом осаждении наночастиц молибдена</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371600" y="152400"/>
            <a:ext cx="7534275" cy="1336675"/>
          </a:xfrm>
        </p:spPr>
        <p:txBody>
          <a:bodyPr/>
          <a:lstStyle/>
          <a:p>
            <a:r>
              <a:rPr lang="en-US" sz="4000" b="0" i="1" dirty="0"/>
              <a:t>Chemical Vapor Deposition of Carbon Films</a:t>
            </a:r>
          </a:p>
        </p:txBody>
      </p:sp>
      <p:grpSp>
        <p:nvGrpSpPr>
          <p:cNvPr id="2" name="Group 3"/>
          <p:cNvGrpSpPr>
            <a:grpSpLocks/>
          </p:cNvGrpSpPr>
          <p:nvPr/>
        </p:nvGrpSpPr>
        <p:grpSpPr bwMode="auto">
          <a:xfrm>
            <a:off x="0" y="1524000"/>
            <a:ext cx="9144000" cy="5040313"/>
            <a:chOff x="480" y="768"/>
            <a:chExt cx="4896" cy="3168"/>
          </a:xfrm>
        </p:grpSpPr>
        <p:sp>
          <p:nvSpPr>
            <p:cNvPr id="112644" name="Rectangle 4"/>
            <p:cNvSpPr>
              <a:spLocks noChangeArrowheads="1"/>
            </p:cNvSpPr>
            <p:nvPr/>
          </p:nvSpPr>
          <p:spPr bwMode="auto">
            <a:xfrm>
              <a:off x="480" y="768"/>
              <a:ext cx="4896" cy="3168"/>
            </a:xfrm>
            <a:prstGeom prst="rect">
              <a:avLst/>
            </a:prstGeom>
            <a:solidFill>
              <a:srgbClr val="FFFF00"/>
            </a:solidFill>
            <a:ln w="9525">
              <a:solidFill>
                <a:schemeClr val="tx1"/>
              </a:solidFill>
              <a:miter lim="800000"/>
              <a:headEnd/>
              <a:tailEnd/>
            </a:ln>
            <a:effectLst/>
          </p:spPr>
          <p:txBody>
            <a:bodyPr wrap="none" anchor="ctr"/>
            <a:lstStyle/>
            <a:p>
              <a:pPr algn="ctr" eaLnBrk="0" hangingPunct="0">
                <a:spcBef>
                  <a:spcPct val="0"/>
                </a:spcBef>
              </a:pPr>
              <a:endParaRPr lang="ru-RU" sz="2400">
                <a:solidFill>
                  <a:srgbClr val="FFFF00"/>
                </a:solidFill>
                <a:latin typeface="Times New Roman" pitchFamily="18" charset="0"/>
              </a:endParaRPr>
            </a:p>
          </p:txBody>
        </p:sp>
        <p:grpSp>
          <p:nvGrpSpPr>
            <p:cNvPr id="3" name="Group 5"/>
            <p:cNvGrpSpPr>
              <a:grpSpLocks/>
            </p:cNvGrpSpPr>
            <p:nvPr/>
          </p:nvGrpSpPr>
          <p:grpSpPr bwMode="auto">
            <a:xfrm>
              <a:off x="528" y="912"/>
              <a:ext cx="4662" cy="2832"/>
              <a:chOff x="528" y="912"/>
              <a:chExt cx="4662" cy="2832"/>
            </a:xfrm>
          </p:grpSpPr>
          <p:sp>
            <p:nvSpPr>
              <p:cNvPr id="112646" name="Line 6"/>
              <p:cNvSpPr>
                <a:spLocks noChangeShapeType="1"/>
              </p:cNvSpPr>
              <p:nvPr/>
            </p:nvSpPr>
            <p:spPr bwMode="auto">
              <a:xfrm>
                <a:off x="528" y="2330"/>
                <a:ext cx="288" cy="0"/>
              </a:xfrm>
              <a:prstGeom prst="line">
                <a:avLst/>
              </a:prstGeom>
              <a:noFill/>
              <a:ln w="28575">
                <a:solidFill>
                  <a:srgbClr val="000000"/>
                </a:solidFill>
                <a:round/>
                <a:headEnd/>
                <a:tailEnd/>
              </a:ln>
            </p:spPr>
            <p:txBody>
              <a:bodyPr/>
              <a:lstStyle/>
              <a:p>
                <a:endParaRPr lang="ru-RU"/>
              </a:p>
            </p:txBody>
          </p:sp>
          <p:sp>
            <p:nvSpPr>
              <p:cNvPr id="112647" name="Rectangle 7" descr="50%"/>
              <p:cNvSpPr>
                <a:spLocks noChangeArrowheads="1"/>
              </p:cNvSpPr>
              <p:nvPr/>
            </p:nvSpPr>
            <p:spPr bwMode="auto">
              <a:xfrm>
                <a:off x="1033" y="1678"/>
                <a:ext cx="864" cy="217"/>
              </a:xfrm>
              <a:prstGeom prst="rect">
                <a:avLst/>
              </a:prstGeom>
              <a:pattFill prst="pct50">
                <a:fgClr>
                  <a:srgbClr val="000000"/>
                </a:fgClr>
                <a:bgClr>
                  <a:srgbClr val="FFFFFF"/>
                </a:bgClr>
              </a:pattFill>
              <a:ln w="9525">
                <a:solidFill>
                  <a:srgbClr val="000000"/>
                </a:solidFill>
                <a:miter lim="800000"/>
                <a:headEnd/>
                <a:tailEnd/>
              </a:ln>
            </p:spPr>
            <p:txBody>
              <a:bodyPr/>
              <a:lstStyle/>
              <a:p>
                <a:endParaRPr lang="ru-RU"/>
              </a:p>
            </p:txBody>
          </p:sp>
          <p:sp>
            <p:nvSpPr>
              <p:cNvPr id="112648" name="Rectangle 8" descr="50%"/>
              <p:cNvSpPr>
                <a:spLocks noChangeArrowheads="1"/>
              </p:cNvSpPr>
              <p:nvPr/>
            </p:nvSpPr>
            <p:spPr bwMode="auto">
              <a:xfrm>
                <a:off x="1033" y="2983"/>
                <a:ext cx="864" cy="217"/>
              </a:xfrm>
              <a:prstGeom prst="rect">
                <a:avLst/>
              </a:prstGeom>
              <a:pattFill prst="pct50">
                <a:fgClr>
                  <a:srgbClr val="000000"/>
                </a:fgClr>
                <a:bgClr>
                  <a:srgbClr val="FFFFFF"/>
                </a:bgClr>
              </a:pattFill>
              <a:ln w="9525">
                <a:solidFill>
                  <a:srgbClr val="000000"/>
                </a:solidFill>
                <a:miter lim="800000"/>
                <a:headEnd/>
                <a:tailEnd/>
              </a:ln>
            </p:spPr>
            <p:txBody>
              <a:bodyPr/>
              <a:lstStyle/>
              <a:p>
                <a:endParaRPr lang="ru-RU"/>
              </a:p>
            </p:txBody>
          </p:sp>
          <p:sp>
            <p:nvSpPr>
              <p:cNvPr id="112649" name="Rectangle 9" descr="75%"/>
              <p:cNvSpPr>
                <a:spLocks noChangeArrowheads="1"/>
              </p:cNvSpPr>
              <p:nvPr/>
            </p:nvSpPr>
            <p:spPr bwMode="auto">
              <a:xfrm>
                <a:off x="1104" y="2874"/>
                <a:ext cx="721" cy="109"/>
              </a:xfrm>
              <a:prstGeom prst="rect">
                <a:avLst/>
              </a:prstGeom>
              <a:pattFill prst="pct75">
                <a:fgClr>
                  <a:srgbClr val="000000"/>
                </a:fgClr>
                <a:bgClr>
                  <a:srgbClr val="FFFFFF"/>
                </a:bgClr>
              </a:pattFill>
              <a:ln w="9525">
                <a:solidFill>
                  <a:srgbClr val="000000"/>
                </a:solidFill>
                <a:miter lim="800000"/>
                <a:headEnd/>
                <a:tailEnd/>
              </a:ln>
            </p:spPr>
            <p:txBody>
              <a:bodyPr/>
              <a:lstStyle/>
              <a:p>
                <a:endParaRPr lang="ru-RU"/>
              </a:p>
            </p:txBody>
          </p:sp>
          <p:sp>
            <p:nvSpPr>
              <p:cNvPr id="112650" name="Line 10"/>
              <p:cNvSpPr>
                <a:spLocks noChangeShapeType="1"/>
              </p:cNvSpPr>
              <p:nvPr/>
            </p:nvSpPr>
            <p:spPr bwMode="auto">
              <a:xfrm>
                <a:off x="1176" y="1134"/>
                <a:ext cx="0" cy="544"/>
              </a:xfrm>
              <a:prstGeom prst="line">
                <a:avLst/>
              </a:prstGeom>
              <a:noFill/>
              <a:ln w="28575">
                <a:solidFill>
                  <a:srgbClr val="000000"/>
                </a:solidFill>
                <a:round/>
                <a:headEnd/>
                <a:tailEnd/>
              </a:ln>
            </p:spPr>
            <p:txBody>
              <a:bodyPr/>
              <a:lstStyle/>
              <a:p>
                <a:endParaRPr lang="ru-RU"/>
              </a:p>
            </p:txBody>
          </p:sp>
          <p:sp>
            <p:nvSpPr>
              <p:cNvPr id="112651" name="Line 11"/>
              <p:cNvSpPr>
                <a:spLocks noChangeShapeType="1"/>
              </p:cNvSpPr>
              <p:nvPr/>
            </p:nvSpPr>
            <p:spPr bwMode="auto">
              <a:xfrm flipH="1">
                <a:off x="672" y="1134"/>
                <a:ext cx="504" cy="0"/>
              </a:xfrm>
              <a:prstGeom prst="line">
                <a:avLst/>
              </a:prstGeom>
              <a:noFill/>
              <a:ln w="28575">
                <a:solidFill>
                  <a:srgbClr val="000000"/>
                </a:solidFill>
                <a:round/>
                <a:headEnd/>
                <a:tailEnd/>
              </a:ln>
            </p:spPr>
            <p:txBody>
              <a:bodyPr/>
              <a:lstStyle/>
              <a:p>
                <a:endParaRPr lang="ru-RU"/>
              </a:p>
            </p:txBody>
          </p:sp>
          <p:sp>
            <p:nvSpPr>
              <p:cNvPr id="112652" name="Line 12"/>
              <p:cNvSpPr>
                <a:spLocks noChangeShapeType="1"/>
              </p:cNvSpPr>
              <p:nvPr/>
            </p:nvSpPr>
            <p:spPr bwMode="auto">
              <a:xfrm>
                <a:off x="672" y="1134"/>
                <a:ext cx="0" cy="1088"/>
              </a:xfrm>
              <a:prstGeom prst="line">
                <a:avLst/>
              </a:prstGeom>
              <a:noFill/>
              <a:ln w="28575">
                <a:solidFill>
                  <a:srgbClr val="000000"/>
                </a:solidFill>
                <a:round/>
                <a:headEnd/>
                <a:tailEnd/>
              </a:ln>
            </p:spPr>
            <p:txBody>
              <a:bodyPr/>
              <a:lstStyle/>
              <a:p>
                <a:endParaRPr lang="ru-RU"/>
              </a:p>
            </p:txBody>
          </p:sp>
          <p:sp>
            <p:nvSpPr>
              <p:cNvPr id="112653" name="Line 13"/>
              <p:cNvSpPr>
                <a:spLocks noChangeShapeType="1"/>
              </p:cNvSpPr>
              <p:nvPr/>
            </p:nvSpPr>
            <p:spPr bwMode="auto">
              <a:xfrm>
                <a:off x="1176" y="3200"/>
                <a:ext cx="0" cy="544"/>
              </a:xfrm>
              <a:prstGeom prst="line">
                <a:avLst/>
              </a:prstGeom>
              <a:noFill/>
              <a:ln w="28575">
                <a:solidFill>
                  <a:srgbClr val="000000"/>
                </a:solidFill>
                <a:round/>
                <a:headEnd/>
                <a:tailEnd/>
              </a:ln>
            </p:spPr>
            <p:txBody>
              <a:bodyPr/>
              <a:lstStyle/>
              <a:p>
                <a:endParaRPr lang="ru-RU"/>
              </a:p>
            </p:txBody>
          </p:sp>
          <p:sp>
            <p:nvSpPr>
              <p:cNvPr id="112654" name="Line 14"/>
              <p:cNvSpPr>
                <a:spLocks noChangeShapeType="1"/>
              </p:cNvSpPr>
              <p:nvPr/>
            </p:nvSpPr>
            <p:spPr bwMode="auto">
              <a:xfrm flipH="1">
                <a:off x="672" y="3744"/>
                <a:ext cx="504" cy="0"/>
              </a:xfrm>
              <a:prstGeom prst="line">
                <a:avLst/>
              </a:prstGeom>
              <a:noFill/>
              <a:ln w="28575">
                <a:solidFill>
                  <a:srgbClr val="000000"/>
                </a:solidFill>
                <a:round/>
                <a:headEnd/>
                <a:tailEnd/>
              </a:ln>
            </p:spPr>
            <p:txBody>
              <a:bodyPr/>
              <a:lstStyle/>
              <a:p>
                <a:endParaRPr lang="ru-RU"/>
              </a:p>
            </p:txBody>
          </p:sp>
          <p:sp>
            <p:nvSpPr>
              <p:cNvPr id="112655" name="Line 15"/>
              <p:cNvSpPr>
                <a:spLocks noChangeShapeType="1"/>
              </p:cNvSpPr>
              <p:nvPr/>
            </p:nvSpPr>
            <p:spPr bwMode="auto">
              <a:xfrm>
                <a:off x="672" y="2330"/>
                <a:ext cx="0" cy="1414"/>
              </a:xfrm>
              <a:prstGeom prst="line">
                <a:avLst/>
              </a:prstGeom>
              <a:noFill/>
              <a:ln w="28575">
                <a:solidFill>
                  <a:srgbClr val="000000"/>
                </a:solidFill>
                <a:round/>
                <a:headEnd/>
                <a:tailEnd/>
              </a:ln>
            </p:spPr>
            <p:txBody>
              <a:bodyPr/>
              <a:lstStyle/>
              <a:p>
                <a:endParaRPr lang="ru-RU"/>
              </a:p>
            </p:txBody>
          </p:sp>
          <p:sp>
            <p:nvSpPr>
              <p:cNvPr id="112656" name="Line 16"/>
              <p:cNvSpPr>
                <a:spLocks noChangeShapeType="1"/>
              </p:cNvSpPr>
              <p:nvPr/>
            </p:nvSpPr>
            <p:spPr bwMode="auto">
              <a:xfrm>
                <a:off x="601" y="2222"/>
                <a:ext cx="143" cy="0"/>
              </a:xfrm>
              <a:prstGeom prst="line">
                <a:avLst/>
              </a:prstGeom>
              <a:noFill/>
              <a:ln w="28575">
                <a:solidFill>
                  <a:srgbClr val="000000"/>
                </a:solidFill>
                <a:round/>
                <a:headEnd/>
                <a:tailEnd/>
              </a:ln>
            </p:spPr>
            <p:txBody>
              <a:bodyPr/>
              <a:lstStyle/>
              <a:p>
                <a:endParaRPr lang="ru-RU"/>
              </a:p>
            </p:txBody>
          </p:sp>
          <p:sp>
            <p:nvSpPr>
              <p:cNvPr id="112657" name="Oval 17"/>
              <p:cNvSpPr>
                <a:spLocks noChangeArrowheads="1"/>
              </p:cNvSpPr>
              <p:nvPr/>
            </p:nvSpPr>
            <p:spPr bwMode="auto">
              <a:xfrm>
                <a:off x="1033" y="2271"/>
                <a:ext cx="864" cy="821"/>
              </a:xfrm>
              <a:prstGeom prst="ellipse">
                <a:avLst/>
              </a:prstGeom>
              <a:solidFill>
                <a:srgbClr val="FF99CC"/>
              </a:solidFill>
              <a:ln w="9525">
                <a:noFill/>
                <a:round/>
                <a:headEnd/>
                <a:tailEnd/>
              </a:ln>
            </p:spPr>
            <p:txBody>
              <a:bodyPr/>
              <a:lstStyle/>
              <a:p>
                <a:endParaRPr lang="ru-RU"/>
              </a:p>
            </p:txBody>
          </p:sp>
          <p:sp>
            <p:nvSpPr>
              <p:cNvPr id="112658" name="Rectangle 18" descr="50%"/>
              <p:cNvSpPr>
                <a:spLocks noChangeArrowheads="1"/>
              </p:cNvSpPr>
              <p:nvPr/>
            </p:nvSpPr>
            <p:spPr bwMode="auto">
              <a:xfrm>
                <a:off x="1033" y="2983"/>
                <a:ext cx="864" cy="217"/>
              </a:xfrm>
              <a:prstGeom prst="rect">
                <a:avLst/>
              </a:prstGeom>
              <a:pattFill prst="pct50">
                <a:fgClr>
                  <a:srgbClr val="000000"/>
                </a:fgClr>
                <a:bgClr>
                  <a:srgbClr val="FFFFFF"/>
                </a:bgClr>
              </a:pattFill>
              <a:ln w="9525">
                <a:solidFill>
                  <a:srgbClr val="000000"/>
                </a:solidFill>
                <a:miter lim="800000"/>
                <a:headEnd/>
                <a:tailEnd/>
              </a:ln>
            </p:spPr>
            <p:txBody>
              <a:bodyPr/>
              <a:lstStyle/>
              <a:p>
                <a:endParaRPr lang="ru-RU"/>
              </a:p>
            </p:txBody>
          </p:sp>
          <p:sp>
            <p:nvSpPr>
              <p:cNvPr id="112659" name="Rectangle 19"/>
              <p:cNvSpPr>
                <a:spLocks noChangeArrowheads="1"/>
              </p:cNvSpPr>
              <p:nvPr/>
            </p:nvSpPr>
            <p:spPr bwMode="auto">
              <a:xfrm>
                <a:off x="1104" y="2874"/>
                <a:ext cx="721" cy="109"/>
              </a:xfrm>
              <a:prstGeom prst="rect">
                <a:avLst/>
              </a:prstGeom>
              <a:solidFill>
                <a:srgbClr val="FF9900"/>
              </a:solidFill>
              <a:ln w="9525">
                <a:noFill/>
                <a:miter lim="800000"/>
                <a:headEnd/>
                <a:tailEnd/>
              </a:ln>
            </p:spPr>
            <p:txBody>
              <a:bodyPr/>
              <a:lstStyle/>
              <a:p>
                <a:endParaRPr lang="ru-RU"/>
              </a:p>
            </p:txBody>
          </p:sp>
          <p:sp>
            <p:nvSpPr>
              <p:cNvPr id="112660" name="AutoShape 20"/>
              <p:cNvSpPr>
                <a:spLocks noChangeArrowheads="1"/>
              </p:cNvSpPr>
              <p:nvPr/>
            </p:nvSpPr>
            <p:spPr bwMode="auto">
              <a:xfrm>
                <a:off x="1969" y="2004"/>
                <a:ext cx="721" cy="267"/>
              </a:xfrm>
              <a:prstGeom prst="wedgeRoundRectCallout">
                <a:avLst>
                  <a:gd name="adj1" fmla="val -64829"/>
                  <a:gd name="adj2" fmla="val 150329"/>
                  <a:gd name="adj3" fmla="val 16667"/>
                </a:avLst>
              </a:prstGeom>
              <a:solidFill>
                <a:schemeClr val="bg1"/>
              </a:solidFill>
              <a:ln w="9525">
                <a:solidFill>
                  <a:srgbClr val="000000"/>
                </a:solidFill>
                <a:miter lim="800000"/>
                <a:headEnd/>
                <a:tailEnd/>
              </a:ln>
            </p:spPr>
            <p:txBody>
              <a:bodyPr/>
              <a:lstStyle/>
              <a:p>
                <a:pPr algn="ctr" eaLnBrk="0" hangingPunct="0">
                  <a:spcBef>
                    <a:spcPct val="0"/>
                  </a:spcBef>
                </a:pPr>
                <a:endParaRPr lang="ru-RU" sz="1600" b="1">
                  <a:latin typeface="Times New Roman" pitchFamily="18" charset="0"/>
                </a:endParaRPr>
              </a:p>
            </p:txBody>
          </p:sp>
          <p:sp>
            <p:nvSpPr>
              <p:cNvPr id="112661" name="AutoShape 21"/>
              <p:cNvSpPr>
                <a:spLocks noChangeArrowheads="1"/>
              </p:cNvSpPr>
              <p:nvPr/>
            </p:nvSpPr>
            <p:spPr bwMode="auto">
              <a:xfrm>
                <a:off x="1969" y="2657"/>
                <a:ext cx="721" cy="203"/>
              </a:xfrm>
              <a:prstGeom prst="wedgeRoundRectCallout">
                <a:avLst>
                  <a:gd name="adj1" fmla="val -75981"/>
                  <a:gd name="adj2" fmla="val 83190"/>
                  <a:gd name="adj3" fmla="val 16667"/>
                </a:avLst>
              </a:prstGeom>
              <a:solidFill>
                <a:srgbClr val="FFFFFF"/>
              </a:solidFill>
              <a:ln w="9525">
                <a:solidFill>
                  <a:srgbClr val="000000"/>
                </a:solidFill>
                <a:miter lim="800000"/>
                <a:headEnd/>
                <a:tailEnd/>
              </a:ln>
            </p:spPr>
            <p:txBody>
              <a:bodyPr/>
              <a:lstStyle/>
              <a:p>
                <a:pPr eaLnBrk="0" hangingPunct="0">
                  <a:spcBef>
                    <a:spcPct val="0"/>
                  </a:spcBef>
                </a:pPr>
                <a:endParaRPr lang="ru-RU" sz="2000" b="1">
                  <a:latin typeface="Times New Roman" pitchFamily="18" charset="0"/>
                </a:endParaRPr>
              </a:p>
            </p:txBody>
          </p:sp>
          <p:sp>
            <p:nvSpPr>
              <p:cNvPr id="112662" name="AutoShape 22"/>
              <p:cNvSpPr>
                <a:spLocks noChangeArrowheads="1"/>
              </p:cNvSpPr>
              <p:nvPr/>
            </p:nvSpPr>
            <p:spPr bwMode="auto">
              <a:xfrm>
                <a:off x="1897" y="1134"/>
                <a:ext cx="793" cy="211"/>
              </a:xfrm>
              <a:prstGeom prst="wedgeRoundRectCallout">
                <a:avLst>
                  <a:gd name="adj1" fmla="val -54343"/>
                  <a:gd name="adj2" fmla="val 254167"/>
                  <a:gd name="adj3" fmla="val 16667"/>
                </a:avLst>
              </a:prstGeom>
              <a:solidFill>
                <a:srgbClr val="FFFFFF"/>
              </a:solidFill>
              <a:ln w="9525">
                <a:solidFill>
                  <a:srgbClr val="000000"/>
                </a:solidFill>
                <a:miter lim="800000"/>
                <a:headEnd/>
                <a:tailEnd/>
              </a:ln>
            </p:spPr>
            <p:txBody>
              <a:bodyPr/>
              <a:lstStyle/>
              <a:p>
                <a:pPr algn="ctr" eaLnBrk="0" hangingPunct="0">
                  <a:spcBef>
                    <a:spcPct val="0"/>
                  </a:spcBef>
                </a:pPr>
                <a:endParaRPr lang="ru-RU" sz="1600" b="1">
                  <a:latin typeface="Times New Roman" pitchFamily="18" charset="0"/>
                </a:endParaRPr>
              </a:p>
            </p:txBody>
          </p:sp>
          <p:graphicFrame>
            <p:nvGraphicFramePr>
              <p:cNvPr id="112663" name="Object 23"/>
              <p:cNvGraphicFramePr>
                <a:graphicFrameLocks noChangeAspect="1"/>
              </p:cNvGraphicFramePr>
              <p:nvPr/>
            </p:nvGraphicFramePr>
            <p:xfrm>
              <a:off x="2881" y="1008"/>
              <a:ext cx="2309" cy="2311"/>
            </p:xfrm>
            <a:graphic>
              <a:graphicData uri="http://schemas.openxmlformats.org/presentationml/2006/ole">
                <p:oleObj spid="_x0000_s1026" name="Photo Editor Photo" r:id="rId3" imgW="2600000" imgH="2419048" progId="">
                  <p:embed/>
                </p:oleObj>
              </a:graphicData>
            </a:graphic>
          </p:graphicFrame>
          <p:sp>
            <p:nvSpPr>
              <p:cNvPr id="112664" name="AutoShape 24"/>
              <p:cNvSpPr>
                <a:spLocks noChangeArrowheads="1"/>
              </p:cNvSpPr>
              <p:nvPr/>
            </p:nvSpPr>
            <p:spPr bwMode="auto">
              <a:xfrm>
                <a:off x="1896" y="912"/>
                <a:ext cx="809" cy="480"/>
              </a:xfrm>
              <a:prstGeom prst="wedgeRoundRectCallout">
                <a:avLst>
                  <a:gd name="adj1" fmla="val 94870"/>
                  <a:gd name="adj2" fmla="val 65208"/>
                  <a:gd name="adj3" fmla="val 16667"/>
                </a:avLst>
              </a:prstGeom>
              <a:solidFill>
                <a:schemeClr val="bg1"/>
              </a:solidFill>
              <a:ln w="9525">
                <a:solidFill>
                  <a:schemeClr val="tx1"/>
                </a:solidFill>
                <a:miter lim="800000"/>
                <a:headEnd/>
                <a:tailEnd/>
              </a:ln>
              <a:effectLst/>
            </p:spPr>
            <p:txBody>
              <a:bodyPr/>
              <a:lstStyle/>
              <a:p>
                <a:pPr algn="ctr" eaLnBrk="0" hangingPunct="0">
                  <a:spcBef>
                    <a:spcPct val="0"/>
                  </a:spcBef>
                </a:pPr>
                <a:r>
                  <a:rPr lang="en-US" sz="1600" b="1">
                    <a:latin typeface="Times New Roman" pitchFamily="18" charset="0"/>
                  </a:rPr>
                  <a:t>Mo cathode</a:t>
                </a:r>
                <a:endParaRPr lang="en-US" b="1">
                  <a:latin typeface="Times New Roman" pitchFamily="18" charset="0"/>
                </a:endParaRPr>
              </a:p>
            </p:txBody>
          </p:sp>
          <p:sp>
            <p:nvSpPr>
              <p:cNvPr id="112665" name="AutoShape 25"/>
              <p:cNvSpPr>
                <a:spLocks noChangeArrowheads="1"/>
              </p:cNvSpPr>
              <p:nvPr/>
            </p:nvSpPr>
            <p:spPr bwMode="auto">
              <a:xfrm>
                <a:off x="1935" y="1976"/>
                <a:ext cx="770" cy="295"/>
              </a:xfrm>
              <a:prstGeom prst="wedgeRoundRectCallout">
                <a:avLst>
                  <a:gd name="adj1" fmla="val 155940"/>
                  <a:gd name="adj2" fmla="val 48514"/>
                  <a:gd name="adj3" fmla="val 16667"/>
                </a:avLst>
              </a:prstGeom>
              <a:solidFill>
                <a:schemeClr val="bg1"/>
              </a:solidFill>
              <a:ln w="9525">
                <a:solidFill>
                  <a:schemeClr val="tx1"/>
                </a:solidFill>
                <a:miter lim="800000"/>
                <a:headEnd/>
                <a:tailEnd/>
              </a:ln>
              <a:effectLst/>
            </p:spPr>
            <p:txBody>
              <a:bodyPr/>
              <a:lstStyle/>
              <a:p>
                <a:pPr algn="ctr" eaLnBrk="0" hangingPunct="0">
                  <a:spcBef>
                    <a:spcPct val="0"/>
                  </a:spcBef>
                </a:pPr>
                <a:r>
                  <a:rPr lang="en-US" sz="1600" b="1">
                    <a:latin typeface="Times New Roman" pitchFamily="18" charset="0"/>
                  </a:rPr>
                  <a:t>Plasma</a:t>
                </a:r>
                <a:endParaRPr lang="en-US" b="1">
                  <a:latin typeface="Times New Roman" pitchFamily="18" charset="0"/>
                </a:endParaRPr>
              </a:p>
              <a:p>
                <a:pPr algn="ctr" eaLnBrk="0" hangingPunct="0">
                  <a:spcBef>
                    <a:spcPct val="0"/>
                  </a:spcBef>
                </a:pPr>
                <a:endParaRPr lang="en-US" sz="2400">
                  <a:latin typeface="Times New Roman" pitchFamily="18" charset="0"/>
                </a:endParaRPr>
              </a:p>
            </p:txBody>
          </p:sp>
          <p:sp>
            <p:nvSpPr>
              <p:cNvPr id="112666" name="AutoShape 26"/>
              <p:cNvSpPr>
                <a:spLocks noChangeArrowheads="1"/>
              </p:cNvSpPr>
              <p:nvPr/>
            </p:nvSpPr>
            <p:spPr bwMode="auto">
              <a:xfrm>
                <a:off x="1935" y="2650"/>
                <a:ext cx="770" cy="252"/>
              </a:xfrm>
              <a:prstGeom prst="wedgeRoundRectCallout">
                <a:avLst>
                  <a:gd name="adj1" fmla="val 146250"/>
                  <a:gd name="adj2" fmla="val -14931"/>
                  <a:gd name="adj3" fmla="val 16667"/>
                </a:avLst>
              </a:prstGeom>
              <a:solidFill>
                <a:schemeClr val="bg1"/>
              </a:solidFill>
              <a:ln w="9525">
                <a:solidFill>
                  <a:schemeClr val="tx1"/>
                </a:solidFill>
                <a:miter lim="800000"/>
                <a:headEnd/>
                <a:tailEnd/>
              </a:ln>
              <a:effectLst/>
            </p:spPr>
            <p:txBody>
              <a:bodyPr/>
              <a:lstStyle/>
              <a:p>
                <a:pPr algn="ctr" eaLnBrk="0" hangingPunct="0">
                  <a:spcBef>
                    <a:spcPct val="0"/>
                  </a:spcBef>
                </a:pPr>
                <a:r>
                  <a:rPr lang="en-US" sz="1400" b="1">
                    <a:latin typeface="Times New Roman" pitchFamily="18" charset="0"/>
                  </a:rPr>
                  <a:t>Substrate</a:t>
                </a:r>
                <a:endParaRPr lang="en-US" b="1">
                  <a:latin typeface="Times New Roman" pitchFamily="18" charset="0"/>
                </a:endParaRPr>
              </a:p>
            </p:txBody>
          </p:sp>
        </p:grpSp>
      </p:grpSp>
      <p:sp>
        <p:nvSpPr>
          <p:cNvPr id="112667" name="Text Box 27"/>
          <p:cNvSpPr txBox="1">
            <a:spLocks noChangeArrowheads="1"/>
          </p:cNvSpPr>
          <p:nvPr/>
        </p:nvSpPr>
        <p:spPr bwMode="auto">
          <a:xfrm>
            <a:off x="2268538" y="5661025"/>
            <a:ext cx="6191250" cy="366713"/>
          </a:xfrm>
          <a:prstGeom prst="rect">
            <a:avLst/>
          </a:prstGeom>
          <a:noFill/>
          <a:ln w="9525">
            <a:noFill/>
            <a:miter lim="800000"/>
            <a:headEnd/>
            <a:tailEnd/>
          </a:ln>
          <a:effectLst/>
        </p:spPr>
        <p:txBody>
          <a:bodyPr>
            <a:spAutoFit/>
          </a:bodyPr>
          <a:lstStyle/>
          <a:p>
            <a:endParaRPr lang="ru-RU"/>
          </a:p>
        </p:txBody>
      </p:sp>
      <p:sp>
        <p:nvSpPr>
          <p:cNvPr id="112668" name="Text Box 28"/>
          <p:cNvSpPr txBox="1">
            <a:spLocks noChangeArrowheads="1"/>
          </p:cNvSpPr>
          <p:nvPr/>
        </p:nvSpPr>
        <p:spPr bwMode="auto">
          <a:xfrm>
            <a:off x="1187450" y="5516563"/>
            <a:ext cx="7956550" cy="825500"/>
          </a:xfrm>
          <a:prstGeom prst="rect">
            <a:avLst/>
          </a:prstGeom>
          <a:noFill/>
          <a:ln w="9525">
            <a:noFill/>
            <a:miter lim="800000"/>
            <a:headEnd/>
            <a:tailEnd/>
          </a:ln>
          <a:effectLst/>
        </p:spPr>
        <p:txBody>
          <a:bodyPr>
            <a:spAutoFit/>
          </a:bodyPr>
          <a:lstStyle/>
          <a:p>
            <a:pPr algn="ctr" eaLnBrk="0" hangingPunct="0">
              <a:spcBef>
                <a:spcPct val="0"/>
              </a:spcBef>
            </a:pPr>
            <a:r>
              <a:rPr lang="en-US" sz="1600" b="1">
                <a:latin typeface="Times New Roman" pitchFamily="18" charset="0"/>
              </a:rPr>
              <a:t>Gas mixture: H</a:t>
            </a:r>
            <a:r>
              <a:rPr lang="en-US" sz="1600" b="1" baseline="-25000">
                <a:latin typeface="Times New Roman" pitchFamily="18" charset="0"/>
              </a:rPr>
              <a:t>2</a:t>
            </a:r>
            <a:r>
              <a:rPr lang="en-US" sz="1600" b="1">
                <a:latin typeface="Times New Roman" pitchFamily="18" charset="0"/>
              </a:rPr>
              <a:t>:CH</a:t>
            </a:r>
            <a:r>
              <a:rPr lang="en-US" sz="1600" b="1" baseline="-25000">
                <a:latin typeface="Times New Roman" pitchFamily="18" charset="0"/>
              </a:rPr>
              <a:t>4</a:t>
            </a:r>
            <a:r>
              <a:rPr lang="en-US" sz="1600" b="1">
                <a:latin typeface="Times New Roman" pitchFamily="18" charset="0"/>
              </a:rPr>
              <a:t>=10:1; Gas Pressure: P~10 kPa; Voltage: V~700V; Current: I~4 A; </a:t>
            </a:r>
          </a:p>
          <a:p>
            <a:pPr algn="ctr" eaLnBrk="0" hangingPunct="0">
              <a:spcBef>
                <a:spcPct val="0"/>
              </a:spcBef>
            </a:pPr>
            <a:r>
              <a:rPr lang="en-US" sz="1600" b="1">
                <a:latin typeface="Times New Roman" pitchFamily="18" charset="0"/>
              </a:rPr>
              <a:t>Substrate Size: 25x25 mm; Material: Si; Temperature: T~1000</a:t>
            </a:r>
            <a:r>
              <a:rPr lang="en-US" sz="1600" b="1">
                <a:latin typeface="Times New Roman" pitchFamily="18" charset="0"/>
                <a:cs typeface="Times New Roman" pitchFamily="18" charset="0"/>
              </a:rPr>
              <a:t>ºC</a:t>
            </a:r>
          </a:p>
          <a:p>
            <a:pPr algn="ctr" eaLnBrk="0" hangingPunct="0">
              <a:spcBef>
                <a:spcPct val="0"/>
              </a:spcBef>
            </a:pPr>
            <a:r>
              <a:rPr lang="en-US" sz="1600" b="1">
                <a:latin typeface="Times New Roman" pitchFamily="18" charset="0"/>
                <a:cs typeface="Times New Roman" pitchFamily="18" charset="0"/>
              </a:rPr>
              <a:t>[Carbon 41 (2004) 836]</a:t>
            </a:r>
            <a:endParaRPr lang="ru-RU" sz="1600" b="1">
              <a:latin typeface="Times New Roman" pitchFamily="18" charset="0"/>
            </a:endParaRPr>
          </a:p>
        </p:txBody>
      </p:sp>
      <p:sp>
        <p:nvSpPr>
          <p:cNvPr id="112669" name="AutoShape 29"/>
          <p:cNvSpPr>
            <a:spLocks noChangeArrowheads="1"/>
          </p:cNvSpPr>
          <p:nvPr/>
        </p:nvSpPr>
        <p:spPr bwMode="auto">
          <a:xfrm>
            <a:off x="4140200" y="2781300"/>
            <a:ext cx="914400" cy="609600"/>
          </a:xfrm>
          <a:prstGeom prst="wedgeRoundRectCallout">
            <a:avLst>
              <a:gd name="adj1" fmla="val 186981"/>
              <a:gd name="adj2" fmla="val 141667"/>
              <a:gd name="adj3" fmla="val 16667"/>
            </a:avLst>
          </a:prstGeom>
          <a:solidFill>
            <a:schemeClr val="accent1"/>
          </a:solidFill>
          <a:ln w="9525">
            <a:solidFill>
              <a:schemeClr val="tx1"/>
            </a:solidFill>
            <a:miter lim="800000"/>
            <a:headEnd/>
            <a:tailEnd/>
          </a:ln>
          <a:effectLst/>
        </p:spPr>
        <p:txBody>
          <a:bodyPr/>
          <a:lstStyle/>
          <a:p>
            <a:pPr algn="ctr">
              <a:spcBef>
                <a:spcPct val="0"/>
              </a:spcBef>
            </a:pPr>
            <a:r>
              <a:rPr lang="en-US" sz="2400" b="1"/>
              <a:t>H</a:t>
            </a:r>
            <a:r>
              <a:rPr lang="en-US" sz="2400" b="1" baseline="-25000"/>
              <a:t>2</a:t>
            </a:r>
          </a:p>
        </p:txBody>
      </p:sp>
      <p:sp>
        <p:nvSpPr>
          <p:cNvPr id="112670" name="AutoShape 30"/>
          <p:cNvSpPr>
            <a:spLocks noChangeArrowheads="1"/>
          </p:cNvSpPr>
          <p:nvPr/>
        </p:nvSpPr>
        <p:spPr bwMode="auto">
          <a:xfrm>
            <a:off x="8027988" y="2852738"/>
            <a:ext cx="914400" cy="609600"/>
          </a:xfrm>
          <a:prstGeom prst="wedgeRoundRectCallout">
            <a:avLst>
              <a:gd name="adj1" fmla="val -190106"/>
              <a:gd name="adj2" fmla="val 130208"/>
              <a:gd name="adj3" fmla="val 16667"/>
            </a:avLst>
          </a:prstGeom>
          <a:solidFill>
            <a:schemeClr val="accent1"/>
          </a:solidFill>
          <a:ln w="9525">
            <a:solidFill>
              <a:schemeClr val="tx1"/>
            </a:solidFill>
            <a:miter lim="800000"/>
            <a:headEnd/>
            <a:tailEnd/>
          </a:ln>
          <a:effectLst/>
        </p:spPr>
        <p:txBody>
          <a:bodyPr/>
          <a:lstStyle/>
          <a:p>
            <a:pPr algn="ctr">
              <a:spcBef>
                <a:spcPct val="0"/>
              </a:spcBef>
            </a:pPr>
            <a:r>
              <a:rPr lang="en-US" sz="2400" b="1"/>
              <a:t>CH</a:t>
            </a:r>
            <a:r>
              <a:rPr lang="en-US" sz="2400" b="1" baseline="-25000"/>
              <a:t>4</a:t>
            </a:r>
          </a:p>
        </p:txBody>
      </p:sp>
      <p:sp>
        <p:nvSpPr>
          <p:cNvPr id="112671" name="AutoShape 31"/>
          <p:cNvSpPr>
            <a:spLocks noChangeArrowheads="1"/>
          </p:cNvSpPr>
          <p:nvPr/>
        </p:nvSpPr>
        <p:spPr bwMode="auto">
          <a:xfrm>
            <a:off x="5867400" y="4005263"/>
            <a:ext cx="1562100" cy="609600"/>
          </a:xfrm>
          <a:prstGeom prst="wedgeRoundRectCallout">
            <a:avLst>
              <a:gd name="adj1" fmla="val 47356"/>
              <a:gd name="adj2" fmla="val 9898"/>
              <a:gd name="adj3" fmla="val 16667"/>
            </a:avLst>
          </a:prstGeom>
          <a:solidFill>
            <a:schemeClr val="accent1"/>
          </a:solidFill>
          <a:ln w="9525">
            <a:solidFill>
              <a:schemeClr val="tx1"/>
            </a:solidFill>
            <a:miter lim="800000"/>
            <a:headEnd/>
            <a:tailEnd/>
          </a:ln>
          <a:effectLst/>
        </p:spPr>
        <p:txBody>
          <a:bodyPr/>
          <a:lstStyle/>
          <a:p>
            <a:pPr algn="ctr">
              <a:spcBef>
                <a:spcPct val="0"/>
              </a:spcBef>
            </a:pPr>
            <a:r>
              <a:rPr lang="en-US" sz="2400" b="1"/>
              <a:t>CH + C</a:t>
            </a:r>
            <a:r>
              <a:rPr lang="en-US" sz="2400" b="1" baseline="-25000"/>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9" grpId="0" animBg="1" autoUpdateAnimBg="0"/>
      <p:bldP spid="112670" grpId="0" animBg="1" autoUpdateAnimBg="0"/>
      <p:bldP spid="112671"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4691" name="Picture 3" descr="1047_3"/>
          <p:cNvPicPr>
            <a:picLocks noGrp="1" noChangeAspect="1" noChangeArrowheads="1"/>
          </p:cNvPicPr>
          <p:nvPr>
            <p:ph sz="quarter" idx="1"/>
          </p:nvPr>
        </p:nvPicPr>
        <p:blipFill>
          <a:blip r:embed="rId3"/>
          <a:srcRect/>
          <a:stretch>
            <a:fillRect/>
          </a:stretch>
        </p:blipFill>
        <p:spPr>
          <a:xfrm>
            <a:off x="468313" y="1558925"/>
            <a:ext cx="3887787" cy="2733675"/>
          </a:xfrm>
          <a:noFill/>
          <a:ln/>
        </p:spPr>
      </p:pic>
      <p:pic>
        <p:nvPicPr>
          <p:cNvPr id="114692" name="Picture 4" descr="#8minus_20k_05"/>
          <p:cNvPicPr>
            <a:picLocks noGrp="1" noChangeAspect="1" noChangeArrowheads="1"/>
          </p:cNvPicPr>
          <p:nvPr>
            <p:ph sz="quarter" idx="2"/>
          </p:nvPr>
        </p:nvPicPr>
        <p:blipFill>
          <a:blip r:embed="rId4"/>
          <a:srcRect/>
          <a:stretch>
            <a:fillRect/>
          </a:stretch>
        </p:blipFill>
        <p:spPr>
          <a:xfrm>
            <a:off x="5219700" y="1557338"/>
            <a:ext cx="3697288" cy="2773362"/>
          </a:xfrm>
          <a:noFill/>
          <a:ln/>
        </p:spPr>
      </p:pic>
      <p:pic>
        <p:nvPicPr>
          <p:cNvPr id="114693" name="Picture 5" descr="f1"/>
          <p:cNvPicPr>
            <a:picLocks noGrp="1" noChangeAspect="1" noChangeArrowheads="1"/>
          </p:cNvPicPr>
          <p:nvPr>
            <p:ph sz="quarter" idx="3"/>
          </p:nvPr>
        </p:nvPicPr>
        <p:blipFill>
          <a:blip r:embed="rId5"/>
          <a:srcRect/>
          <a:stretch>
            <a:fillRect/>
          </a:stretch>
        </p:blipFill>
        <p:spPr>
          <a:xfrm>
            <a:off x="2411413" y="2924175"/>
            <a:ext cx="3887787" cy="3482975"/>
          </a:xfrm>
          <a:noFill/>
          <a:ln/>
        </p:spPr>
      </p:pic>
      <p:graphicFrame>
        <p:nvGraphicFramePr>
          <p:cNvPr id="140288" name="Object 0"/>
          <p:cNvGraphicFramePr>
            <a:graphicFrameLocks noChangeAspect="1"/>
          </p:cNvGraphicFramePr>
          <p:nvPr>
            <p:ph sz="quarter" idx="4"/>
          </p:nvPr>
        </p:nvGraphicFramePr>
        <p:xfrm>
          <a:off x="1295400" y="304800"/>
          <a:ext cx="1908175" cy="1868488"/>
        </p:xfrm>
        <a:graphic>
          <a:graphicData uri="http://schemas.openxmlformats.org/presentationml/2006/ole">
            <p:oleObj spid="_x0000_s2050" name="Image" r:id="rId6" imgW="1244006" imgH="1219048" progId="">
              <p:embed/>
            </p:oleObj>
          </a:graphicData>
        </a:graphic>
      </p:graphicFrame>
      <p:pic>
        <p:nvPicPr>
          <p:cNvPr id="114695" name="Picture 7" descr="buckytube2-sm">
            <a:hlinkClick r:id="rId7"/>
          </p:cNvPr>
          <p:cNvPicPr>
            <a:picLocks noChangeArrowheads="1"/>
          </p:cNvPicPr>
          <p:nvPr/>
        </p:nvPicPr>
        <p:blipFill>
          <a:blip r:embed="rId8"/>
          <a:srcRect/>
          <a:stretch>
            <a:fillRect/>
          </a:stretch>
        </p:blipFill>
        <p:spPr bwMode="auto">
          <a:xfrm>
            <a:off x="6019800" y="457200"/>
            <a:ext cx="2555875" cy="1727200"/>
          </a:xfrm>
          <a:prstGeom prst="rect">
            <a:avLst/>
          </a:prstGeom>
          <a:solidFill>
            <a:srgbClr val="FFFF00"/>
          </a:solidFill>
          <a:ln w="19050">
            <a:solidFill>
              <a:srgbClr val="FF0000"/>
            </a:solidFill>
            <a:miter lim="800000"/>
            <a:headEnd/>
            <a:tailEnd/>
          </a:ln>
        </p:spPr>
      </p:pic>
      <p:graphicFrame>
        <p:nvGraphicFramePr>
          <p:cNvPr id="140289" name="Object 1"/>
          <p:cNvGraphicFramePr>
            <a:graphicFrameLocks noChangeAspect="1"/>
          </p:cNvGraphicFramePr>
          <p:nvPr/>
        </p:nvGraphicFramePr>
        <p:xfrm>
          <a:off x="179388" y="4005263"/>
          <a:ext cx="2667000" cy="2533650"/>
        </p:xfrm>
        <a:graphic>
          <a:graphicData uri="http://schemas.openxmlformats.org/presentationml/2006/ole">
            <p:oleObj spid="_x0000_s2051" name="Image" r:id="rId9" imgW="1828571" imgH="1650794" progId="">
              <p:embed/>
            </p:oleObj>
          </a:graphicData>
        </a:graphic>
      </p:graphicFrame>
      <p:pic>
        <p:nvPicPr>
          <p:cNvPr id="114697" name="Picture 9" descr="CurvedGraph"/>
          <p:cNvPicPr>
            <a:picLocks noChangeAspect="1" noChangeArrowheads="1"/>
          </p:cNvPicPr>
          <p:nvPr/>
        </p:nvPicPr>
        <p:blipFill>
          <a:blip r:embed="rId10"/>
          <a:srcRect/>
          <a:stretch>
            <a:fillRect/>
          </a:stretch>
        </p:blipFill>
        <p:spPr bwMode="auto">
          <a:xfrm>
            <a:off x="6443663" y="3789363"/>
            <a:ext cx="2486025" cy="2808287"/>
          </a:xfrm>
          <a:prstGeom prst="rect">
            <a:avLst/>
          </a:prstGeom>
          <a:noFill/>
        </p:spPr>
      </p:pic>
      <p:pic>
        <p:nvPicPr>
          <p:cNvPr id="114698" name="Picture 10" descr="RotateGraph"/>
          <p:cNvPicPr>
            <a:picLocks noChangeAspect="1" noChangeArrowheads="1"/>
          </p:cNvPicPr>
          <p:nvPr/>
        </p:nvPicPr>
        <p:blipFill>
          <a:blip r:embed="rId11" cstate="print"/>
          <a:srcRect/>
          <a:stretch>
            <a:fillRect/>
          </a:stretch>
        </p:blipFill>
        <p:spPr bwMode="auto">
          <a:xfrm>
            <a:off x="323850" y="3933825"/>
            <a:ext cx="2540000" cy="2670175"/>
          </a:xfrm>
          <a:prstGeom prst="rect">
            <a:avLst/>
          </a:prstGeom>
          <a:noFill/>
        </p:spPr>
      </p:pic>
      <p:sp>
        <p:nvSpPr>
          <p:cNvPr id="10" name="Прямоугольник 9"/>
          <p:cNvSpPr/>
          <p:nvPr/>
        </p:nvSpPr>
        <p:spPr>
          <a:xfrm>
            <a:off x="3929058" y="357166"/>
            <a:ext cx="1865447" cy="461665"/>
          </a:xfrm>
          <a:prstGeom prst="rect">
            <a:avLst/>
          </a:prstGeom>
        </p:spPr>
        <p:txBody>
          <a:bodyPr wrap="none">
            <a:spAutoFit/>
          </a:bodyPr>
          <a:lstStyle/>
          <a:p>
            <a:r>
              <a:rPr lang="en-US" sz="2400" b="1" dirty="0" smtClean="0">
                <a:latin typeface="Times New Roman" pitchFamily="18" charset="0"/>
                <a:cs typeface="Times New Roman" pitchFamily="18" charset="0"/>
              </a:rPr>
              <a:t>CVD growth</a:t>
            </a:r>
            <a:endParaRPr lang="ru-RU"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box(in)">
                                      <p:cBhvr>
                                        <p:cTn id="7" dur="500"/>
                                        <p:tgtEl>
                                          <p:spTgt spid="11469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0288"/>
                                        </p:tgtEl>
                                        <p:attrNameLst>
                                          <p:attrName>style.visibility</p:attrName>
                                        </p:attrNameLst>
                                      </p:cBhvr>
                                      <p:to>
                                        <p:strVal val="visible"/>
                                      </p:to>
                                    </p:set>
                                    <p:animEffect transition="in" filter="blinds(horizontal)">
                                      <p:cBhvr>
                                        <p:cTn id="12" dur="500"/>
                                        <p:tgtEl>
                                          <p:spTgt spid="14028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4692"/>
                                        </p:tgtEl>
                                        <p:attrNameLst>
                                          <p:attrName>style.visibility</p:attrName>
                                        </p:attrNameLst>
                                      </p:cBhvr>
                                      <p:to>
                                        <p:strVal val="visible"/>
                                      </p:to>
                                    </p:set>
                                    <p:animEffect transition="in" filter="box(in)">
                                      <p:cBhvr>
                                        <p:cTn id="17" dur="500"/>
                                        <p:tgtEl>
                                          <p:spTgt spid="11469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4695"/>
                                        </p:tgtEl>
                                        <p:attrNameLst>
                                          <p:attrName>style.visibility</p:attrName>
                                        </p:attrNameLst>
                                      </p:cBhvr>
                                      <p:to>
                                        <p:strVal val="visible"/>
                                      </p:to>
                                    </p:set>
                                    <p:animEffect transition="in" filter="blinds(horizontal)">
                                      <p:cBhvr>
                                        <p:cTn id="22" dur="500"/>
                                        <p:tgtEl>
                                          <p:spTgt spid="11469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14693"/>
                                        </p:tgtEl>
                                        <p:attrNameLst>
                                          <p:attrName>style.visibility</p:attrName>
                                        </p:attrNameLst>
                                      </p:cBhvr>
                                      <p:to>
                                        <p:strVal val="visible"/>
                                      </p:to>
                                    </p:set>
                                    <p:animEffect transition="in" filter="box(in)">
                                      <p:cBhvr>
                                        <p:cTn id="27" dur="500"/>
                                        <p:tgtEl>
                                          <p:spTgt spid="11469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0289"/>
                                        </p:tgtEl>
                                        <p:attrNameLst>
                                          <p:attrName>style.visibility</p:attrName>
                                        </p:attrNameLst>
                                      </p:cBhvr>
                                      <p:to>
                                        <p:strVal val="visible"/>
                                      </p:to>
                                    </p:set>
                                    <p:animEffect transition="in" filter="blinds(horizontal)">
                                      <p:cBhvr>
                                        <p:cTn id="32" dur="500"/>
                                        <p:tgtEl>
                                          <p:spTgt spid="14028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4698"/>
                                        </p:tgtEl>
                                        <p:attrNameLst>
                                          <p:attrName>style.visibility</p:attrName>
                                        </p:attrNameLst>
                                      </p:cBhvr>
                                      <p:to>
                                        <p:strVal val="visible"/>
                                      </p:to>
                                    </p:set>
                                    <p:animEffect transition="in" filter="blinds(horizontal)">
                                      <p:cBhvr>
                                        <p:cTn id="37" dur="500"/>
                                        <p:tgtEl>
                                          <p:spTgt spid="11469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4697"/>
                                        </p:tgtEl>
                                        <p:attrNameLst>
                                          <p:attrName>style.visibility</p:attrName>
                                        </p:attrNameLst>
                                      </p:cBhvr>
                                      <p:to>
                                        <p:strVal val="visible"/>
                                      </p:to>
                                    </p:set>
                                    <p:animEffect transition="in" filter="blinds(horizontal)">
                                      <p:cBhvr>
                                        <p:cTn id="42" dur="500"/>
                                        <p:tgtEl>
                                          <p:spTgt spid="114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1185</Words>
  <Application>Microsoft Office PowerPoint</Application>
  <PresentationFormat>Экран (4:3)</PresentationFormat>
  <Paragraphs>188</Paragraphs>
  <Slides>28</Slides>
  <Notes>6</Notes>
  <HiddenSlides>0</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28</vt:i4>
      </vt:variant>
    </vt:vector>
  </HeadingPairs>
  <TitlesOfParts>
    <vt:vector size="32" baseType="lpstr">
      <vt:lpstr>Тема Office</vt:lpstr>
      <vt:lpstr>Photo Editor Photo</vt:lpstr>
      <vt:lpstr>Image</vt:lpstr>
      <vt:lpstr>Рисунок</vt:lpstr>
      <vt:lpstr>Методы получения и исследования наноматериалов</vt:lpstr>
      <vt:lpstr>Слайд 2</vt:lpstr>
      <vt:lpstr>Слайд 3</vt:lpstr>
      <vt:lpstr>СТМ изорбажения</vt:lpstr>
      <vt:lpstr>Самосборка кластеров алюминия на поверхности кремния</vt:lpstr>
      <vt:lpstr>Самосборка нанокластеров In на поверхности Si(100)</vt:lpstr>
      <vt:lpstr>Осаждение из газовой фазы</vt:lpstr>
      <vt:lpstr>Chemical Vapor Deposition of Carbon Films</vt:lpstr>
      <vt:lpstr>Слайд 9</vt:lpstr>
      <vt:lpstr>Физическое осаждение</vt:lpstr>
      <vt:lpstr>Model of nano-graphitic carbon deposition</vt:lpstr>
      <vt:lpstr>Слайд 12</vt:lpstr>
      <vt:lpstr>Слайд 13</vt:lpstr>
      <vt:lpstr>Слайд 14</vt:lpstr>
      <vt:lpstr>Слайд 15</vt:lpstr>
      <vt:lpstr>Слайд 16</vt:lpstr>
      <vt:lpstr>Слайд 17</vt:lpstr>
      <vt:lpstr>Слайд 18</vt:lpstr>
      <vt:lpstr>Слайд 19</vt:lpstr>
      <vt:lpstr>Примеры самоорганизации (самосборки)</vt:lpstr>
      <vt:lpstr>Распределение по размерам</vt:lpstr>
      <vt:lpstr>Слайд 22</vt:lpstr>
      <vt:lpstr>Слайд 23</vt:lpstr>
      <vt:lpstr>Слайд 24</vt:lpstr>
      <vt:lpstr>Слайд 25</vt:lpstr>
      <vt:lpstr>Слайд 26</vt:lpstr>
      <vt:lpstr>Слайд 27</vt:lpstr>
      <vt:lpstr>Слайд 28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ananina</dc:creator>
  <cp:lastModifiedBy>ananina</cp:lastModifiedBy>
  <cp:revision>26</cp:revision>
  <dcterms:created xsi:type="dcterms:W3CDTF">2018-01-31T10:05:55Z</dcterms:created>
  <dcterms:modified xsi:type="dcterms:W3CDTF">2018-02-20T07:37:48Z</dcterms:modified>
</cp:coreProperties>
</file>