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0" r:id="rId3"/>
    <p:sldId id="273" r:id="rId4"/>
    <p:sldId id="270" r:id="rId5"/>
    <p:sldId id="272" r:id="rId6"/>
    <p:sldId id="271"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63" r:id="rId20"/>
    <p:sldId id="264" r:id="rId21"/>
    <p:sldId id="286" r:id="rId22"/>
    <p:sldId id="287" r:id="rId23"/>
    <p:sldId id="289" r:id="rId24"/>
    <p:sldId id="296" r:id="rId25"/>
    <p:sldId id="305" r:id="rId2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autoAdjust="0"/>
    <p:restoredTop sz="94696"/>
  </p:normalViewPr>
  <p:slideViewPr>
    <p:cSldViewPr>
      <p:cViewPr varScale="1">
        <p:scale>
          <a:sx n="97" d="100"/>
          <a:sy n="97" d="100"/>
        </p:scale>
        <p:origin x="60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a Dovnich" userId="99dfbd2d-19ad-41d5-a3db-bdf761432937" providerId="ADAL" clId="{9340C716-B675-724B-BC40-AEADD57D23F8}"/>
    <pc:docChg chg="modSld">
      <pc:chgData name="Karina Dovnich" userId="99dfbd2d-19ad-41d5-a3db-bdf761432937" providerId="ADAL" clId="{9340C716-B675-724B-BC40-AEADD57D23F8}" dt="2018-06-06T09:21:56.692" v="17" actId="20577"/>
      <pc:docMkLst>
        <pc:docMk/>
      </pc:docMkLst>
      <pc:sldChg chg="modSp">
        <pc:chgData name="Karina Dovnich" userId="99dfbd2d-19ad-41d5-a3db-bdf761432937" providerId="ADAL" clId="{9340C716-B675-724B-BC40-AEADD57D23F8}" dt="2018-06-06T09:21:56.692" v="17" actId="20577"/>
        <pc:sldMkLst>
          <pc:docMk/>
          <pc:sldMk cId="1242561275" sldId="261"/>
        </pc:sldMkLst>
        <pc:spChg chg="mod">
          <ac:chgData name="Karina Dovnich" userId="99dfbd2d-19ad-41d5-a3db-bdf761432937" providerId="ADAL" clId="{9340C716-B675-724B-BC40-AEADD57D23F8}" dt="2018-06-06T09:21:56.692" v="17" actId="20577"/>
          <ac:spMkLst>
            <pc:docMk/>
            <pc:sldMk cId="1242561275" sldId="261"/>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BA4A5-7923-F445-A9D7-09DECBE7947C}" type="datetimeFigureOut">
              <a:rPr lang="ru-RU" smtClean="0"/>
              <a:t>26.12.2018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ru-RU"/>
              <a:t>Образец текста
Второй уровень
Третий уровень
Четвертый уровень
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0E1F0-9D02-C242-A061-973503512D2E}" type="slidenum">
              <a:rPr lang="ru-RU" smtClean="0"/>
              <a:t>‹#›</a:t>
            </a:fld>
            <a:endParaRPr lang="ru-RU"/>
          </a:p>
        </p:txBody>
      </p:sp>
    </p:spTree>
    <p:extLst>
      <p:ext uri="{BB962C8B-B14F-4D97-AF65-F5344CB8AC3E}">
        <p14:creationId xmlns:p14="http://schemas.microsoft.com/office/powerpoint/2010/main" val="265870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C0E1F0-9D02-C242-A061-973503512D2E}" type="slidenum">
              <a:rPr lang="ru-RU" smtClean="0"/>
              <a:t>25</a:t>
            </a:fld>
            <a:endParaRPr lang="ru-RU"/>
          </a:p>
        </p:txBody>
      </p:sp>
    </p:spTree>
    <p:extLst>
      <p:ext uri="{BB962C8B-B14F-4D97-AF65-F5344CB8AC3E}">
        <p14:creationId xmlns:p14="http://schemas.microsoft.com/office/powerpoint/2010/main" val="2305147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131840" y="4155926"/>
            <a:ext cx="5760640" cy="882402"/>
          </a:xfrm>
        </p:spPr>
        <p:txBody>
          <a:bodyPr>
            <a:normAutofit/>
          </a:bodyPr>
          <a:lstStyle>
            <a:lvl1pPr marL="0" indent="0" algn="l">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grpSp>
        <p:nvGrpSpPr>
          <p:cNvPr id="9" name="Группа 8"/>
          <p:cNvGrpSpPr/>
          <p:nvPr userDrawn="1"/>
        </p:nvGrpSpPr>
        <p:grpSpPr>
          <a:xfrm>
            <a:off x="755576" y="4266919"/>
            <a:ext cx="1973759" cy="465070"/>
            <a:chOff x="365992" y="4011910"/>
            <a:chExt cx="3056023" cy="720080"/>
          </a:xfrm>
        </p:grpSpPr>
        <p:pic>
          <p:nvPicPr>
            <p:cNvPr id="10" name="Picture 4" descr="E:\Work\Ekma\2018\InPUT-08\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Work\Ekma\2018\InPUT-08\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 name="Прямая соединительная линия 11"/>
          <p:cNvCxnSpPr/>
          <p:nvPr userDrawn="1"/>
        </p:nvCxnSpPr>
        <p:spPr>
          <a:xfrm>
            <a:off x="0" y="1779662"/>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3" name="Пирог 12"/>
          <p:cNvSpPr/>
          <p:nvPr userDrawn="1"/>
        </p:nvSpPr>
        <p:spPr>
          <a:xfrm>
            <a:off x="-314654" y="1465008"/>
            <a:ext cx="629307" cy="629307"/>
          </a:xfrm>
          <a:prstGeom prst="pie">
            <a:avLst>
              <a:gd name="adj1" fmla="val 16219914"/>
              <a:gd name="adj2" fmla="val 5427457"/>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Заголовок 1"/>
          <p:cNvSpPr>
            <a:spLocks noGrp="1"/>
          </p:cNvSpPr>
          <p:nvPr>
            <p:ph type="ctrTitle"/>
          </p:nvPr>
        </p:nvSpPr>
        <p:spPr>
          <a:xfrm>
            <a:off x="3131840" y="2067694"/>
            <a:ext cx="5760640" cy="2016224"/>
          </a:xfrm>
        </p:spPr>
        <p:txBody>
          <a:bodyPr anchor="t">
            <a:normAutofit/>
          </a:bodyPr>
          <a:lstStyle>
            <a:lvl1pPr algn="l">
              <a:defRPr lang="ru-RU" sz="3600" kern="1200" baseline="0">
                <a:solidFill>
                  <a:srgbClr val="FC6C00"/>
                </a:solidFill>
                <a:latin typeface="Arial" pitchFamily="34" charset="0"/>
                <a:ea typeface="+mj-ea"/>
                <a:cs typeface="Arial" pitchFamily="34" charset="0"/>
              </a:defRPr>
            </a:lvl1pPr>
          </a:lstStyle>
          <a:p>
            <a:r>
              <a:rPr lang="ru-RU"/>
              <a:t>Образец заголовка</a:t>
            </a:r>
          </a:p>
        </p:txBody>
      </p:sp>
      <p:pic>
        <p:nvPicPr>
          <p:cNvPr id="16" name="Picture 2" descr="D:\Work PAUL\2018\InPUT-08\LogoUA.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11242" y="421478"/>
            <a:ext cx="2525801" cy="10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02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Picture">
    <p:spTree>
      <p:nvGrpSpPr>
        <p:cNvPr id="1" name=""/>
        <p:cNvGrpSpPr/>
        <p:nvPr/>
      </p:nvGrpSpPr>
      <p:grpSpPr>
        <a:xfrm>
          <a:off x="0" y="0"/>
          <a:ext cx="0" cy="0"/>
          <a:chOff x="0" y="0"/>
          <a:chExt cx="0" cy="0"/>
        </a:xfrm>
      </p:grpSpPr>
      <p:sp>
        <p:nvSpPr>
          <p:cNvPr id="7" name="Рисунок 6"/>
          <p:cNvSpPr>
            <a:spLocks noGrp="1"/>
          </p:cNvSpPr>
          <p:nvPr>
            <p:ph type="pic" sz="quarter" idx="12"/>
          </p:nvPr>
        </p:nvSpPr>
        <p:spPr>
          <a:xfrm>
            <a:off x="275328" y="1214295"/>
            <a:ext cx="8621022" cy="3646888"/>
          </a:xfrm>
          <a:prstGeom prst="round2DiagRect">
            <a:avLst>
              <a:gd name="adj1" fmla="val 12374"/>
              <a:gd name="adj2" fmla="val 0"/>
            </a:avLst>
          </a:prstGeom>
        </p:spPr>
        <p:txBody>
          <a:bodyPr>
            <a:normAutofit/>
          </a:bodyPr>
          <a:lstStyle>
            <a:lvl1pPr marL="0" indent="0">
              <a:buNone/>
              <a:defRPr sz="1600"/>
            </a:lvl1pPr>
          </a:lstStyle>
          <a:p>
            <a:endParaRPr lang="ru-RU"/>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1" y="8184"/>
            <a:ext cx="1980944" cy="8763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637425"/>
            <a:ext cx="9391082" cy="494165"/>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7" name="Номер слайда 1"/>
          <p:cNvSpPr txBox="1">
            <a:spLocks/>
          </p:cNvSpPr>
          <p:nvPr userDrawn="1"/>
        </p:nvSpPr>
        <p:spPr>
          <a:xfrm>
            <a:off x="8896917" y="747586"/>
            <a:ext cx="247083" cy="273844"/>
          </a:xfrm>
          <a:prstGeom prst="rect">
            <a:avLst/>
          </a:prstGeom>
        </p:spPr>
        <p:txBody>
          <a:bodyPr vert="horz" wrap="none" lIns="0" tIns="0" rIns="3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000" smtClean="0">
                <a:solidFill>
                  <a:schemeClr val="bg1"/>
                </a:solidFill>
              </a:rPr>
              <a:pPr/>
              <a:t>‹#›</a:t>
            </a:fld>
            <a:endParaRPr lang="uk-UA">
              <a:solidFill>
                <a:schemeClr val="bg1"/>
              </a:solidFill>
            </a:endParaRPr>
          </a:p>
        </p:txBody>
      </p:sp>
      <p:sp>
        <p:nvSpPr>
          <p:cNvPr id="26" name="Текст 2"/>
          <p:cNvSpPr>
            <a:spLocks noGrp="1"/>
          </p:cNvSpPr>
          <p:nvPr>
            <p:ph type="body" idx="11"/>
          </p:nvPr>
        </p:nvSpPr>
        <p:spPr>
          <a:xfrm>
            <a:off x="3181482" y="1214294"/>
            <a:ext cx="5715435" cy="493360"/>
          </a:xfrm>
        </p:spPr>
        <p:txBody>
          <a:bodyPr numCol="1" spcCol="360000" anchor="t">
            <a:normAutofit/>
          </a:bodyPr>
          <a:lstStyle>
            <a:lvl1pPr marL="0" indent="0">
              <a:buNone/>
              <a:defRPr lang="ru-RU" sz="2000" b="1" kern="1200" smtClean="0">
                <a:solidFill>
                  <a:srgbClr val="FC6C00"/>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7422998" y="229249"/>
            <a:ext cx="1222409" cy="288032"/>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9306" y="85552"/>
            <a:ext cx="1748598" cy="7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1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sp>
        <p:nvSpPr>
          <p:cNvPr id="17" name="Номер слайда 1"/>
          <p:cNvSpPr txBox="1">
            <a:spLocks/>
          </p:cNvSpPr>
          <p:nvPr userDrawn="1"/>
        </p:nvSpPr>
        <p:spPr>
          <a:xfrm>
            <a:off x="8896917" y="747586"/>
            <a:ext cx="247083" cy="273844"/>
          </a:xfrm>
          <a:prstGeom prst="rect">
            <a:avLst/>
          </a:prstGeom>
        </p:spPr>
        <p:txBody>
          <a:bodyPr vert="horz" wrap="none" lIns="0" tIns="0" rIns="72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000" smtClean="0">
                <a:solidFill>
                  <a:schemeClr val="bg1"/>
                </a:solidFill>
              </a:rPr>
              <a:pPr/>
              <a:t>‹#›</a:t>
            </a:fld>
            <a:endParaRPr lang="uk-UA">
              <a:solidFill>
                <a:schemeClr val="bg1"/>
              </a:solidFill>
            </a:endParaRPr>
          </a:p>
        </p:txBody>
      </p:sp>
      <p:pic>
        <p:nvPicPr>
          <p:cNvPr id="18" name="Picture 2" descr="D:\Work PAUL\2018\InPUT-08\012.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t="2" b="2469"/>
          <a:stretch/>
        </p:blipFill>
        <p:spPr bwMode="auto">
          <a:xfrm>
            <a:off x="-2" y="8183"/>
            <a:ext cx="3435478" cy="33556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Work PAUL\2018\InPUT-08\012.png"/>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val="0"/>
              </a:ext>
            </a:extLst>
          </a:blip>
          <a:srcRect t="2" b="2469"/>
          <a:stretch/>
        </p:blipFill>
        <p:spPr bwMode="auto">
          <a:xfrm flipH="1" flipV="1">
            <a:off x="5708522" y="1796997"/>
            <a:ext cx="3435478" cy="335565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Группа 20"/>
          <p:cNvGrpSpPr/>
          <p:nvPr/>
        </p:nvGrpSpPr>
        <p:grpSpPr>
          <a:xfrm>
            <a:off x="3275856" y="2139702"/>
            <a:ext cx="2592288" cy="610811"/>
            <a:chOff x="365992" y="4011910"/>
            <a:chExt cx="3056023" cy="720080"/>
          </a:xfrm>
        </p:grpSpPr>
        <p:pic>
          <p:nvPicPr>
            <p:cNvPr id="24"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50529" y="626821"/>
            <a:ext cx="2642942" cy="109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53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2">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31840" y="2067694"/>
            <a:ext cx="5760640" cy="2016224"/>
          </a:xfrm>
        </p:spPr>
        <p:txBody>
          <a:bodyPr anchor="t">
            <a:normAutofit/>
          </a:bodyPr>
          <a:lstStyle>
            <a:lvl1pPr algn="l">
              <a:defRPr lang="ru-RU" sz="3600" kern="1200" baseline="0">
                <a:solidFill>
                  <a:srgbClr val="FC6C00"/>
                </a:solidFill>
                <a:latin typeface="Arial" pitchFamily="34" charset="0"/>
                <a:ea typeface="+mj-ea"/>
                <a:cs typeface="Arial" pitchFamily="34" charset="0"/>
              </a:defRPr>
            </a:lvl1pPr>
          </a:lstStyle>
          <a:p>
            <a:r>
              <a:rPr lang="ru-RU"/>
              <a:t>Образец заголовка</a:t>
            </a:r>
          </a:p>
        </p:txBody>
      </p:sp>
      <p:sp>
        <p:nvSpPr>
          <p:cNvPr id="3" name="Подзаголовок 2"/>
          <p:cNvSpPr>
            <a:spLocks noGrp="1"/>
          </p:cNvSpPr>
          <p:nvPr>
            <p:ph type="subTitle" idx="1"/>
          </p:nvPr>
        </p:nvSpPr>
        <p:spPr>
          <a:xfrm>
            <a:off x="323528" y="4155926"/>
            <a:ext cx="5752728" cy="987574"/>
          </a:xfrm>
        </p:spPr>
        <p:txBody>
          <a:bodyPr>
            <a:normAutofit/>
          </a:bodyPr>
          <a:lstStyle>
            <a:lvl1pPr marL="0" indent="0" algn="l">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grpSp>
        <p:nvGrpSpPr>
          <p:cNvPr id="16" name="Группа 15"/>
          <p:cNvGrpSpPr/>
          <p:nvPr userDrawn="1"/>
        </p:nvGrpSpPr>
        <p:grpSpPr>
          <a:xfrm>
            <a:off x="6311242" y="4227934"/>
            <a:ext cx="2376264" cy="559911"/>
            <a:chOff x="365992" y="4011910"/>
            <a:chExt cx="3056023" cy="720080"/>
          </a:xfrm>
        </p:grpSpPr>
        <p:pic>
          <p:nvPicPr>
            <p:cNvPr id="17" name="Picture 4" descr="E:\Work\Ekma\2018\InPUT-08\0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E:\Work\Ekma\2018\InPUT-08\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2" descr="D:\Work PAUL\2018\InPUT-08\010.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2748" y="16564"/>
            <a:ext cx="3491290" cy="34912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311242" y="421478"/>
            <a:ext cx="2525801" cy="10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38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3">
    <p:spTree>
      <p:nvGrpSpPr>
        <p:cNvPr id="1" name=""/>
        <p:cNvGrpSpPr/>
        <p:nvPr/>
      </p:nvGrpSpPr>
      <p:grpSpPr>
        <a:xfrm>
          <a:off x="0" y="0"/>
          <a:ext cx="0" cy="0"/>
          <a:chOff x="0" y="0"/>
          <a:chExt cx="0" cy="0"/>
        </a:xfrm>
      </p:grpSpPr>
      <p:pic>
        <p:nvPicPr>
          <p:cNvPr id="2051" name="Picture 3" descr="D:\Work PAUL\2018\InPUT-08\AWS-greengrass-VMware-vSphere.jpeg"/>
          <p:cNvPicPr>
            <a:picLocks noChangeAspect="1" noChangeArrowheads="1"/>
          </p:cNvPicPr>
          <p:nvPr userDrawn="1"/>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483" y="0"/>
            <a:ext cx="9146483" cy="390218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userDrawn="1"/>
        </p:nvSpPr>
        <p:spPr>
          <a:xfrm>
            <a:off x="0" y="0"/>
            <a:ext cx="9144000" cy="2643758"/>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p:cNvGrpSpPr/>
          <p:nvPr userDrawn="1"/>
        </p:nvGrpSpPr>
        <p:grpSpPr>
          <a:xfrm>
            <a:off x="6311242" y="4209156"/>
            <a:ext cx="2376264" cy="559911"/>
            <a:chOff x="365992" y="4011910"/>
            <a:chExt cx="3056023" cy="720080"/>
          </a:xfrm>
        </p:grpSpPr>
        <p:pic>
          <p:nvPicPr>
            <p:cNvPr id="13" name="Picture 4" descr="E:\Work\Ekma\2018\InPUT-08\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E:\Work\Ekma\2018\InPUT-08\0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Овал 20"/>
          <p:cNvSpPr/>
          <p:nvPr userDrawn="1"/>
        </p:nvSpPr>
        <p:spPr>
          <a:xfrm>
            <a:off x="473069" y="3519437"/>
            <a:ext cx="720080" cy="720080"/>
          </a:xfrm>
          <a:prstGeom prst="ellipse">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a:latin typeface="Arial" pitchFamily="34" charset="0"/>
                <a:cs typeface="Arial" pitchFamily="34" charset="0"/>
              </a:rPr>
              <a:t>2018</a:t>
            </a:r>
          </a:p>
        </p:txBody>
      </p:sp>
      <p:sp>
        <p:nvSpPr>
          <p:cNvPr id="2" name="Заголовок 1"/>
          <p:cNvSpPr>
            <a:spLocks noGrp="1"/>
          </p:cNvSpPr>
          <p:nvPr>
            <p:ph type="ctrTitle"/>
          </p:nvPr>
        </p:nvSpPr>
        <p:spPr>
          <a:xfrm>
            <a:off x="3203848" y="1851670"/>
            <a:ext cx="5688632" cy="1872208"/>
          </a:xfrm>
        </p:spPr>
        <p:txBody>
          <a:bodyPr anchor="t">
            <a:normAutofit/>
          </a:bodyPr>
          <a:lstStyle>
            <a:lvl1pPr algn="l">
              <a:defRPr lang="ru-RU" sz="3600" kern="1200" baseline="0">
                <a:solidFill>
                  <a:srgbClr val="FC6C00"/>
                </a:solidFill>
                <a:latin typeface="Arial" pitchFamily="34" charset="0"/>
                <a:ea typeface="+mj-ea"/>
                <a:cs typeface="Arial" pitchFamily="34" charset="0"/>
              </a:defRPr>
            </a:lvl1pPr>
          </a:lstStyle>
          <a:p>
            <a:r>
              <a:rPr lang="ru-RU"/>
              <a:t>Образец заголовка</a:t>
            </a:r>
          </a:p>
        </p:txBody>
      </p:sp>
      <p:sp>
        <p:nvSpPr>
          <p:cNvPr id="3" name="Подзаголовок 2"/>
          <p:cNvSpPr>
            <a:spLocks noGrp="1"/>
          </p:cNvSpPr>
          <p:nvPr>
            <p:ph type="subTitle" idx="1"/>
          </p:nvPr>
        </p:nvSpPr>
        <p:spPr>
          <a:xfrm>
            <a:off x="395536" y="4489338"/>
            <a:ext cx="4896544" cy="398791"/>
          </a:xfrm>
        </p:spPr>
        <p:txBody>
          <a:bodyPr>
            <a:normAutofit/>
          </a:bodyPr>
          <a:lstStyle>
            <a:lvl1pPr marL="0" indent="0" algn="l" defTabSz="914400" rtl="0" eaLnBrk="1" latinLnBrk="0" hangingPunct="1">
              <a:buNone/>
              <a:defRPr lang="ru-RU" sz="2000" kern="1200" spc="0" baseline="0">
                <a:solidFill>
                  <a:schemeClr val="tx2">
                    <a:lumMod val="75000"/>
                  </a:schemeClr>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pic>
        <p:nvPicPr>
          <p:cNvPr id="15" name="Picture 2" descr="D:\Work PAUL\2018\InPUT-08\LogoUA.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311242" y="421478"/>
            <a:ext cx="2525801" cy="10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39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ext_1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9" y="1139434"/>
            <a:ext cx="6912767" cy="568220"/>
          </a:xfrm>
        </p:spPr>
        <p:txBody>
          <a:bodyPr anchor="t">
            <a:normAutofit/>
          </a:bodyPr>
          <a:lstStyle>
            <a:lvl1pPr algn="l">
              <a:defRPr lang="ru-RU" sz="3200"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891178" y="1995686"/>
            <a:ext cx="7785277" cy="2808312"/>
          </a:xfrm>
        </p:spPr>
        <p:txBody>
          <a:bodyPr anchor="t">
            <a:normAutofit/>
          </a:bodyPr>
          <a:lstStyle>
            <a:lvl1pPr marL="0" indent="0">
              <a:buNone/>
              <a:defRPr lang="ru-RU" sz="2000" kern="1200" smtClean="0">
                <a:solidFill>
                  <a:schemeClr val="tx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1" y="8184"/>
            <a:ext cx="1980944" cy="8763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637425"/>
            <a:ext cx="9391082" cy="494165"/>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7" name="Номер слайда 1"/>
          <p:cNvSpPr txBox="1">
            <a:spLocks/>
          </p:cNvSpPr>
          <p:nvPr userDrawn="1"/>
        </p:nvSpPr>
        <p:spPr>
          <a:xfrm>
            <a:off x="8896917" y="747586"/>
            <a:ext cx="247083" cy="273844"/>
          </a:xfrm>
          <a:prstGeom prst="rect">
            <a:avLst/>
          </a:prstGeom>
        </p:spPr>
        <p:txBody>
          <a:bodyPr vert="horz" wrap="none" lIns="0" tIns="0" rIns="3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000" smtClean="0">
                <a:solidFill>
                  <a:schemeClr val="bg1"/>
                </a:solidFill>
              </a:rPr>
              <a:pPr/>
              <a:t>‹#›</a:t>
            </a:fld>
            <a:endParaRPr lang="uk-UA">
              <a:solidFill>
                <a:schemeClr val="bg1"/>
              </a:solidFill>
            </a:endParaRPr>
          </a:p>
        </p:txBody>
      </p:sp>
      <p:grpSp>
        <p:nvGrpSpPr>
          <p:cNvPr id="18" name="Группа 17"/>
          <p:cNvGrpSpPr/>
          <p:nvPr userDrawn="1"/>
        </p:nvGrpSpPr>
        <p:grpSpPr>
          <a:xfrm>
            <a:off x="7422998" y="229249"/>
            <a:ext cx="1222409" cy="288032"/>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9306" y="85552"/>
            <a:ext cx="1748598" cy="7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93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ext_2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9" y="1139434"/>
            <a:ext cx="6912767" cy="568220"/>
          </a:xfrm>
        </p:spPr>
        <p:txBody>
          <a:bodyPr anchor="t">
            <a:normAutofit/>
          </a:bodyPr>
          <a:lstStyle>
            <a:lvl1pPr algn="l">
              <a:defRPr lang="ru-RU" sz="3200"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891178" y="1995686"/>
            <a:ext cx="7785277" cy="2808312"/>
          </a:xfrm>
        </p:spPr>
        <p:txBody>
          <a:bodyPr numCol="2" spcCol="360000" anchor="t">
            <a:normAutofit/>
          </a:bodyPr>
          <a:lstStyle>
            <a:lvl1pPr marL="0" indent="0">
              <a:buNone/>
              <a:defRPr lang="ru-RU" sz="2000" kern="1200" smtClean="0">
                <a:solidFill>
                  <a:schemeClr val="tx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1" y="8184"/>
            <a:ext cx="1980944" cy="8763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637425"/>
            <a:ext cx="9391082" cy="494165"/>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7" name="Номер слайда 1"/>
          <p:cNvSpPr txBox="1">
            <a:spLocks/>
          </p:cNvSpPr>
          <p:nvPr userDrawn="1"/>
        </p:nvSpPr>
        <p:spPr>
          <a:xfrm>
            <a:off x="8896917" y="747586"/>
            <a:ext cx="247083" cy="273844"/>
          </a:xfrm>
          <a:prstGeom prst="rect">
            <a:avLst/>
          </a:prstGeom>
        </p:spPr>
        <p:txBody>
          <a:bodyPr vert="horz" wrap="none" lIns="0" tIns="0" rIns="3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000" smtClean="0">
                <a:solidFill>
                  <a:schemeClr val="bg1"/>
                </a:solidFill>
              </a:rPr>
              <a:pPr/>
              <a:t>‹#›</a:t>
            </a:fld>
            <a:endParaRPr lang="uk-UA">
              <a:solidFill>
                <a:schemeClr val="bg1"/>
              </a:solidFill>
            </a:endParaRPr>
          </a:p>
        </p:txBody>
      </p:sp>
      <p:grpSp>
        <p:nvGrpSpPr>
          <p:cNvPr id="16" name="Группа 15"/>
          <p:cNvGrpSpPr/>
          <p:nvPr userDrawn="1"/>
        </p:nvGrpSpPr>
        <p:grpSpPr>
          <a:xfrm>
            <a:off x="7422998" y="229249"/>
            <a:ext cx="1222409" cy="288032"/>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9306" y="85552"/>
            <a:ext cx="1748598" cy="7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48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ext_3 Colom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9" y="1139434"/>
            <a:ext cx="6912767" cy="568220"/>
          </a:xfrm>
        </p:spPr>
        <p:txBody>
          <a:bodyPr anchor="t">
            <a:normAutofit/>
          </a:bodyPr>
          <a:lstStyle>
            <a:lvl1pPr algn="l">
              <a:defRPr lang="ru-RU" sz="3200"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891178" y="1995686"/>
            <a:ext cx="7785277" cy="2808312"/>
          </a:xfrm>
        </p:spPr>
        <p:txBody>
          <a:bodyPr numCol="3" spcCol="360000" anchor="t">
            <a:normAutofit/>
          </a:bodyPr>
          <a:lstStyle>
            <a:lvl1pPr marL="0" indent="0">
              <a:buNone/>
              <a:defRPr lang="ru-RU" sz="2000" kern="1200" smtClean="0">
                <a:solidFill>
                  <a:schemeClr val="tx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1" y="8184"/>
            <a:ext cx="1980944" cy="8763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637425"/>
            <a:ext cx="9391082" cy="494165"/>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7" name="Номер слайда 1"/>
          <p:cNvSpPr txBox="1">
            <a:spLocks/>
          </p:cNvSpPr>
          <p:nvPr userDrawn="1"/>
        </p:nvSpPr>
        <p:spPr>
          <a:xfrm>
            <a:off x="8896917" y="747586"/>
            <a:ext cx="247083" cy="273844"/>
          </a:xfrm>
          <a:prstGeom prst="rect">
            <a:avLst/>
          </a:prstGeom>
        </p:spPr>
        <p:txBody>
          <a:bodyPr vert="horz" wrap="none" lIns="0" tIns="0" rIns="3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000" smtClean="0">
                <a:solidFill>
                  <a:schemeClr val="bg1"/>
                </a:solidFill>
              </a:rPr>
              <a:pPr/>
              <a:t>‹#›</a:t>
            </a:fld>
            <a:endParaRPr lang="uk-UA">
              <a:solidFill>
                <a:schemeClr val="bg1"/>
              </a:solidFill>
            </a:endParaRPr>
          </a:p>
        </p:txBody>
      </p:sp>
      <p:grpSp>
        <p:nvGrpSpPr>
          <p:cNvPr id="16" name="Группа 15"/>
          <p:cNvGrpSpPr/>
          <p:nvPr userDrawn="1"/>
        </p:nvGrpSpPr>
        <p:grpSpPr>
          <a:xfrm>
            <a:off x="7422998" y="229249"/>
            <a:ext cx="1222409" cy="288032"/>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9306" y="85552"/>
            <a:ext cx="1748598" cy="7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3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Text_2 Colomn + Bullet">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9" y="1139434"/>
            <a:ext cx="6912767" cy="568220"/>
          </a:xfrm>
        </p:spPr>
        <p:txBody>
          <a:bodyPr anchor="t">
            <a:normAutofit/>
          </a:bodyPr>
          <a:lstStyle>
            <a:lvl1pPr algn="l">
              <a:defRPr lang="ru-RU" sz="3200"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3203848" y="2499742"/>
            <a:ext cx="5472607" cy="2160240"/>
          </a:xfrm>
        </p:spPr>
        <p:txBody>
          <a:bodyPr numCol="2" spcCol="360000" anchor="t">
            <a:normAutofit/>
          </a:bodyPr>
          <a:lstStyle>
            <a:lvl1pPr marL="0" indent="0">
              <a:buNone/>
              <a:defRPr lang="ru-RU" sz="2000" kern="1200" smtClean="0">
                <a:solidFill>
                  <a:schemeClr val="tx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1" y="8184"/>
            <a:ext cx="1980944" cy="8763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637425"/>
            <a:ext cx="9391082" cy="494165"/>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7" name="Номер слайда 1"/>
          <p:cNvSpPr txBox="1">
            <a:spLocks/>
          </p:cNvSpPr>
          <p:nvPr userDrawn="1"/>
        </p:nvSpPr>
        <p:spPr>
          <a:xfrm>
            <a:off x="8896917" y="747586"/>
            <a:ext cx="247083" cy="273844"/>
          </a:xfrm>
          <a:prstGeom prst="rect">
            <a:avLst/>
          </a:prstGeom>
        </p:spPr>
        <p:txBody>
          <a:bodyPr vert="horz" wrap="none" lIns="0" tIns="0" rIns="3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000" smtClean="0">
                <a:solidFill>
                  <a:schemeClr val="bg1"/>
                </a:solidFill>
              </a:rPr>
              <a:pPr/>
              <a:t>‹#›</a:t>
            </a:fld>
            <a:endParaRPr lang="uk-UA">
              <a:solidFill>
                <a:schemeClr val="bg1"/>
              </a:solidFill>
            </a:endParaRPr>
          </a:p>
        </p:txBody>
      </p:sp>
      <p:cxnSp>
        <p:nvCxnSpPr>
          <p:cNvPr id="21" name="Прямая соединительная линия 20"/>
          <p:cNvCxnSpPr/>
          <p:nvPr userDrawn="1"/>
        </p:nvCxnSpPr>
        <p:spPr>
          <a:xfrm>
            <a:off x="2699792" y="1995686"/>
            <a:ext cx="0" cy="2664296"/>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24" name="Текст 2"/>
          <p:cNvSpPr>
            <a:spLocks noGrp="1"/>
          </p:cNvSpPr>
          <p:nvPr>
            <p:ph type="body" idx="10"/>
          </p:nvPr>
        </p:nvSpPr>
        <p:spPr>
          <a:xfrm>
            <a:off x="1116847" y="1995686"/>
            <a:ext cx="1510937" cy="2664296"/>
          </a:xfrm>
        </p:spPr>
        <p:txBody>
          <a:bodyPr numCol="1" spcCol="360000" anchor="t">
            <a:normAutofit/>
          </a:bodyPr>
          <a:lstStyle>
            <a:lvl1pPr marL="171450" indent="-171450">
              <a:spcAft>
                <a:spcPts val="1200"/>
              </a:spcAft>
              <a:buClr>
                <a:srgbClr val="FC6C00"/>
              </a:buClr>
              <a:buFont typeface="Arial" pitchFamily="34" charset="0"/>
              <a:buChar char="Ɑ"/>
              <a:defRPr lang="ru-RU" sz="1800" kern="1200" smtClean="0">
                <a:solidFill>
                  <a:schemeClr val="tx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3203848" y="1923679"/>
            <a:ext cx="5450242" cy="576064"/>
          </a:xfrm>
        </p:spPr>
        <p:txBody>
          <a:bodyPr numCol="1" spcCol="360000" anchor="t">
            <a:normAutofit/>
          </a:bodyPr>
          <a:lstStyle>
            <a:lvl1pPr marL="0" indent="0">
              <a:buNone/>
              <a:defRPr lang="ru-RU" sz="2000" b="1" kern="1200" smtClean="0">
                <a:solidFill>
                  <a:srgbClr val="FC6C00"/>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7422998" y="229249"/>
            <a:ext cx="1222409" cy="288032"/>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9306" y="85552"/>
            <a:ext cx="1748598" cy="7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80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Bullet + Picture">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9" y="1139434"/>
            <a:ext cx="6912767" cy="568220"/>
          </a:xfrm>
        </p:spPr>
        <p:txBody>
          <a:bodyPr anchor="t">
            <a:normAutofit/>
          </a:bodyPr>
          <a:lstStyle>
            <a:lvl1pPr algn="l">
              <a:defRPr lang="ru-RU" sz="3200" kern="1200">
                <a:solidFill>
                  <a:schemeClr val="tx2">
                    <a:lumMod val="75000"/>
                  </a:schemeClr>
                </a:solidFill>
                <a:latin typeface="Arial" pitchFamily="34" charset="0"/>
                <a:ea typeface="+mj-ea"/>
                <a:cs typeface="Arial" pitchFamily="34" charset="0"/>
              </a:defRPr>
            </a:lvl1pPr>
          </a:lstStyle>
          <a:p>
            <a:r>
              <a:rPr lang="ru-RU"/>
              <a:t>Образец заголовка</a:t>
            </a:r>
          </a:p>
        </p:txBody>
      </p:sp>
      <p:sp>
        <p:nvSpPr>
          <p:cNvPr id="3" name="Текст 2"/>
          <p:cNvSpPr>
            <a:spLocks noGrp="1"/>
          </p:cNvSpPr>
          <p:nvPr>
            <p:ph type="body" idx="1"/>
          </p:nvPr>
        </p:nvSpPr>
        <p:spPr>
          <a:xfrm>
            <a:off x="755576" y="3291829"/>
            <a:ext cx="1872209" cy="1608159"/>
          </a:xfrm>
        </p:spPr>
        <p:txBody>
          <a:bodyPr numCol="1" spcCol="360000" anchor="t">
            <a:normAutofit/>
          </a:bodyPr>
          <a:lstStyle>
            <a:lvl1pPr marL="0" indent="0">
              <a:buNone/>
              <a:defRPr lang="ru-RU" sz="1800" kern="1200" smtClean="0">
                <a:solidFill>
                  <a:schemeClr val="tx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1" y="8184"/>
            <a:ext cx="1980944" cy="8763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637425"/>
            <a:ext cx="9391082" cy="494165"/>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7" name="Номер слайда 1"/>
          <p:cNvSpPr txBox="1">
            <a:spLocks/>
          </p:cNvSpPr>
          <p:nvPr userDrawn="1"/>
        </p:nvSpPr>
        <p:spPr>
          <a:xfrm>
            <a:off x="8896917" y="747586"/>
            <a:ext cx="247083" cy="273844"/>
          </a:xfrm>
          <a:prstGeom prst="rect">
            <a:avLst/>
          </a:prstGeom>
        </p:spPr>
        <p:txBody>
          <a:bodyPr vert="horz" wrap="none" lIns="0" tIns="0" rIns="3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000" smtClean="0">
                <a:solidFill>
                  <a:schemeClr val="bg1"/>
                </a:solidFill>
              </a:rPr>
              <a:pPr/>
              <a:t>‹#›</a:t>
            </a:fld>
            <a:endParaRPr lang="uk-UA">
              <a:solidFill>
                <a:schemeClr val="bg1"/>
              </a:solidFill>
            </a:endParaRPr>
          </a:p>
        </p:txBody>
      </p:sp>
      <p:cxnSp>
        <p:nvCxnSpPr>
          <p:cNvPr id="21" name="Прямая соединительная линия 20"/>
          <p:cNvCxnSpPr/>
          <p:nvPr userDrawn="1"/>
        </p:nvCxnSpPr>
        <p:spPr>
          <a:xfrm>
            <a:off x="2699792" y="1995686"/>
            <a:ext cx="0" cy="2664296"/>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24" name="Текст 2"/>
          <p:cNvSpPr>
            <a:spLocks noGrp="1"/>
          </p:cNvSpPr>
          <p:nvPr>
            <p:ph type="body" idx="10"/>
          </p:nvPr>
        </p:nvSpPr>
        <p:spPr>
          <a:xfrm>
            <a:off x="755576" y="2427734"/>
            <a:ext cx="1872209" cy="792088"/>
          </a:xfrm>
        </p:spPr>
        <p:txBody>
          <a:bodyPr numCol="1" spcCol="360000" anchor="t">
            <a:normAutofit/>
          </a:bodyPr>
          <a:lstStyle>
            <a:lvl1pPr marL="171450" indent="-171450">
              <a:spcAft>
                <a:spcPts val="1200"/>
              </a:spcAft>
              <a:buClr>
                <a:srgbClr val="FC6C00"/>
              </a:buClr>
              <a:buFont typeface="Arial" pitchFamily="34" charset="0"/>
              <a:buChar char="Ɑ"/>
              <a:defRPr lang="ru-RU" sz="1800" kern="1200" smtClean="0">
                <a:solidFill>
                  <a:schemeClr val="tx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755576" y="1890189"/>
            <a:ext cx="1872208" cy="393529"/>
          </a:xfrm>
        </p:spPr>
        <p:txBody>
          <a:bodyPr numCol="1" spcCol="360000" anchor="t">
            <a:normAutofit/>
          </a:bodyPr>
          <a:lstStyle>
            <a:lvl1pPr marL="0" indent="0">
              <a:buNone/>
              <a:defRPr lang="ru-RU" sz="2000" b="1" kern="1200" smtClean="0">
                <a:solidFill>
                  <a:srgbClr val="FC6C00"/>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7" name="Рисунок 6"/>
          <p:cNvSpPr>
            <a:spLocks noGrp="1"/>
          </p:cNvSpPr>
          <p:nvPr>
            <p:ph type="pic" sz="quarter" idx="12"/>
          </p:nvPr>
        </p:nvSpPr>
        <p:spPr>
          <a:xfrm>
            <a:off x="3100388" y="1876425"/>
            <a:ext cx="5795962" cy="2999581"/>
          </a:xfrm>
          <a:prstGeom prst="round2DiagRect">
            <a:avLst>
              <a:gd name="adj1" fmla="val 14788"/>
              <a:gd name="adj2" fmla="val 0"/>
            </a:avLst>
          </a:prstGeom>
        </p:spPr>
        <p:txBody>
          <a:bodyPr>
            <a:normAutofit/>
          </a:bodyPr>
          <a:lstStyle>
            <a:lvl1pPr marL="0" indent="0">
              <a:buNone/>
              <a:defRPr sz="1600"/>
            </a:lvl1pPr>
          </a:lstStyle>
          <a:p>
            <a:endParaRPr lang="ru-RU"/>
          </a:p>
        </p:txBody>
      </p:sp>
      <p:grpSp>
        <p:nvGrpSpPr>
          <p:cNvPr id="16" name="Группа 15"/>
          <p:cNvGrpSpPr/>
          <p:nvPr userDrawn="1"/>
        </p:nvGrpSpPr>
        <p:grpSpPr>
          <a:xfrm>
            <a:off x="7422998" y="229249"/>
            <a:ext cx="1222409" cy="288032"/>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9306" y="85552"/>
            <a:ext cx="1748598" cy="7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55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Таблица 4"/>
          <p:cNvSpPr>
            <a:spLocks noGrp="1"/>
          </p:cNvSpPr>
          <p:nvPr>
            <p:ph type="tbl" sz="quarter" idx="12"/>
          </p:nvPr>
        </p:nvSpPr>
        <p:spPr>
          <a:xfrm>
            <a:off x="1876425" y="1635125"/>
            <a:ext cx="6727825" cy="3168650"/>
          </a:xfrm>
        </p:spPr>
        <p:txBody>
          <a:bodyPr>
            <a:normAutofit/>
          </a:bodyPr>
          <a:lstStyle>
            <a:lvl1pPr marL="0" indent="0">
              <a:buNone/>
              <a:defRPr sz="2000"/>
            </a:lvl1pPr>
          </a:lstStyle>
          <a:p>
            <a:endParaRPr lang="ru-RU"/>
          </a:p>
        </p:txBody>
      </p:sp>
      <p:pic>
        <p:nvPicPr>
          <p:cNvPr id="11" name="Picture 2" descr="D:\Work PAUL\2018\InPUT-08\01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55829"/>
          <a:stretch/>
        </p:blipFill>
        <p:spPr bwMode="auto">
          <a:xfrm>
            <a:off x="-1" y="8184"/>
            <a:ext cx="1980944" cy="87632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Группа 11"/>
          <p:cNvGrpSpPr/>
          <p:nvPr userDrawn="1"/>
        </p:nvGrpSpPr>
        <p:grpSpPr>
          <a:xfrm>
            <a:off x="0" y="637425"/>
            <a:ext cx="9391082" cy="494165"/>
            <a:chOff x="0" y="596475"/>
            <a:chExt cx="9391082" cy="494165"/>
          </a:xfrm>
        </p:grpSpPr>
        <p:cxnSp>
          <p:nvCxnSpPr>
            <p:cNvPr id="13" name="Прямая соединительная линия 12"/>
            <p:cNvCxnSpPr/>
            <p:nvPr/>
          </p:nvCxnSpPr>
          <p:spPr>
            <a:xfrm>
              <a:off x="0" y="843558"/>
              <a:ext cx="9144000" cy="0"/>
            </a:xfrm>
            <a:prstGeom prst="line">
              <a:avLst/>
            </a:prstGeom>
            <a:ln>
              <a:solidFill>
                <a:srgbClr val="FC6C00"/>
              </a:solidFill>
            </a:ln>
          </p:spPr>
          <p:style>
            <a:lnRef idx="1">
              <a:schemeClr val="accent1"/>
            </a:lnRef>
            <a:fillRef idx="0">
              <a:schemeClr val="accent1"/>
            </a:fillRef>
            <a:effectRef idx="0">
              <a:schemeClr val="accent1"/>
            </a:effectRef>
            <a:fontRef idx="minor">
              <a:schemeClr val="tx1"/>
            </a:fontRef>
          </p:style>
        </p:cxnSp>
        <p:sp>
          <p:nvSpPr>
            <p:cNvPr id="14" name="Пирог 13"/>
            <p:cNvSpPr/>
            <p:nvPr/>
          </p:nvSpPr>
          <p:spPr>
            <a:xfrm>
              <a:off x="8896917" y="596475"/>
              <a:ext cx="494165" cy="494165"/>
            </a:xfrm>
            <a:prstGeom prst="pie">
              <a:avLst>
                <a:gd name="adj1" fmla="val 5345750"/>
                <a:gd name="adj2" fmla="val 16254911"/>
              </a:avLst>
            </a:prstGeom>
            <a:solidFill>
              <a:srgbClr val="FC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
        <p:nvSpPr>
          <p:cNvPr id="17" name="Номер слайда 1"/>
          <p:cNvSpPr txBox="1">
            <a:spLocks/>
          </p:cNvSpPr>
          <p:nvPr userDrawn="1"/>
        </p:nvSpPr>
        <p:spPr>
          <a:xfrm>
            <a:off x="8896917" y="747586"/>
            <a:ext cx="247083" cy="273844"/>
          </a:xfrm>
          <a:prstGeom prst="rect">
            <a:avLst/>
          </a:prstGeom>
        </p:spPr>
        <p:txBody>
          <a:bodyPr vert="horz" wrap="none" lIns="0" tIns="0" rIns="36000" bIns="0" rtlCol="0" anchor="ctr"/>
          <a:lstStyle>
            <a:defPPr>
              <a:defRPr lang="ru-RU"/>
            </a:defPPr>
            <a:lvl1pPr marL="0" algn="r" defTabSz="914400" rtl="0" eaLnBrk="1" latinLnBrk="0" hangingPunct="1">
              <a:defRPr sz="1200" kern="1200">
                <a:solidFill>
                  <a:schemeClr val="tx1">
                    <a:tint val="75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968FF5-DD98-4D0E-9620-4A9B5BE7A94C}" type="slidenum">
              <a:rPr lang="uk-UA" sz="1000" smtClean="0">
                <a:solidFill>
                  <a:schemeClr val="bg1"/>
                </a:solidFill>
              </a:rPr>
              <a:pPr/>
              <a:t>‹#›</a:t>
            </a:fld>
            <a:endParaRPr lang="uk-UA">
              <a:solidFill>
                <a:schemeClr val="bg1"/>
              </a:solidFill>
            </a:endParaRPr>
          </a:p>
        </p:txBody>
      </p:sp>
      <p:sp>
        <p:nvSpPr>
          <p:cNvPr id="24" name="Текст 2"/>
          <p:cNvSpPr>
            <a:spLocks noGrp="1"/>
          </p:cNvSpPr>
          <p:nvPr>
            <p:ph type="body" idx="10"/>
          </p:nvPr>
        </p:nvSpPr>
        <p:spPr>
          <a:xfrm>
            <a:off x="437178" y="1635646"/>
            <a:ext cx="1182494" cy="1800200"/>
          </a:xfrm>
          <a:solidFill>
            <a:schemeClr val="accent6">
              <a:lumMod val="20000"/>
              <a:lumOff val="80000"/>
            </a:schemeClr>
          </a:solidFill>
        </p:spPr>
        <p:txBody>
          <a:bodyPr numCol="1" spcCol="360000" anchor="t">
            <a:normAutofit/>
          </a:bodyPr>
          <a:lstStyle>
            <a:lvl1pPr marL="171450" indent="-171450">
              <a:spcAft>
                <a:spcPts val="1200"/>
              </a:spcAft>
              <a:buClr>
                <a:srgbClr val="FC6C00"/>
              </a:buClr>
              <a:buFont typeface="Arial" pitchFamily="34" charset="0"/>
              <a:buChar char="Ɑ"/>
              <a:defRPr lang="ru-RU" sz="1800" kern="1200" smtClean="0">
                <a:solidFill>
                  <a:schemeClr val="tx1"/>
                </a:solidFill>
                <a:latin typeface="Arial" pitchFamily="34" charset="0"/>
                <a:ea typeface="+mn-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26" name="Текст 2"/>
          <p:cNvSpPr>
            <a:spLocks noGrp="1"/>
          </p:cNvSpPr>
          <p:nvPr>
            <p:ph type="body" idx="11"/>
          </p:nvPr>
        </p:nvSpPr>
        <p:spPr>
          <a:xfrm>
            <a:off x="3275856" y="1214295"/>
            <a:ext cx="5328592" cy="421352"/>
          </a:xfrm>
        </p:spPr>
        <p:txBody>
          <a:bodyPr numCol="1" spcCol="360000" anchor="t">
            <a:normAutofit/>
          </a:bodyPr>
          <a:lstStyle>
            <a:lvl1pPr marL="0" indent="0">
              <a:buNone/>
              <a:defRPr lang="ru-RU" sz="2000" b="1" kern="1200" smtClean="0">
                <a:solidFill>
                  <a:srgbClr val="FC6C00"/>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grpSp>
        <p:nvGrpSpPr>
          <p:cNvPr id="16" name="Группа 15"/>
          <p:cNvGrpSpPr/>
          <p:nvPr userDrawn="1"/>
        </p:nvGrpSpPr>
        <p:grpSpPr>
          <a:xfrm>
            <a:off x="7422998" y="229249"/>
            <a:ext cx="1222409" cy="288032"/>
            <a:chOff x="365992" y="4011910"/>
            <a:chExt cx="3056023" cy="720080"/>
          </a:xfrm>
        </p:grpSpPr>
        <p:pic>
          <p:nvPicPr>
            <p:cNvPr id="19" name="Picture 4" descr="E:\Work\Ekma\2018\InPUT-08\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011911"/>
              <a:ext cx="1586319" cy="7200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Work\Ekma\2018\InPUT-08\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992" y="4011910"/>
              <a:ext cx="1079882" cy="720080"/>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 descr="D:\Work PAUL\2018\InPUT-08\LogoUA.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9306" y="85552"/>
            <a:ext cx="1748598" cy="722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50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5DFD5F26-7C6C-4FF2-A652-188F851D94AE}" type="datetimeFigureOut">
              <a:rPr lang="ru-RU" smtClean="0"/>
              <a:pPr/>
              <a:t>26.12.2018</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95C63464-476E-4FB6-9998-64209007DFEE}" type="slidenum">
              <a:rPr lang="ru-RU" smtClean="0"/>
              <a:pPr/>
              <a:t>‹#›</a:t>
            </a:fld>
            <a:endParaRPr lang="ru-RU"/>
          </a:p>
        </p:txBody>
      </p:sp>
    </p:spTree>
    <p:extLst>
      <p:ext uri="{BB962C8B-B14F-4D97-AF65-F5344CB8AC3E}">
        <p14:creationId xmlns:p14="http://schemas.microsoft.com/office/powerpoint/2010/main" val="201129485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1" r:id="rId4"/>
    <p:sldLayoutId id="2147483660" r:id="rId5"/>
    <p:sldLayoutId id="2147483661" r:id="rId6"/>
    <p:sldLayoutId id="2147483662" r:id="rId7"/>
    <p:sldLayoutId id="2147483663" r:id="rId8"/>
    <p:sldLayoutId id="2147483665" r:id="rId9"/>
    <p:sldLayoutId id="2147483664" r:id="rId10"/>
    <p:sldLayoutId id="2147483666"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67944" y="2139702"/>
            <a:ext cx="4824536" cy="1872208"/>
          </a:xfrm>
        </p:spPr>
        <p:txBody>
          <a:bodyPr>
            <a:normAutofit/>
          </a:bodyPr>
          <a:lstStyle/>
          <a:p>
            <a:pPr algn="ctr"/>
            <a:r>
              <a:rPr lang="uk-UA" sz="3000" b="1" dirty="0" smtClean="0"/>
              <a:t>Практика ЄСПЛ у земельних спорах. Досвід для України</a:t>
            </a:r>
            <a:endParaRPr lang="ru-RU" sz="3000" b="1" dirty="0"/>
          </a:p>
        </p:txBody>
      </p:sp>
      <p:pic>
        <p:nvPicPr>
          <p:cNvPr id="4" name="Picture 8" descr="https://image.zn.ua/media/images/645x426/Jan2018/1957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3716"/>
            <a:ext cx="3134940" cy="2070518"/>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stretch>
            <a:fillRect/>
          </a:stretch>
        </p:blipFill>
        <p:spPr>
          <a:xfrm>
            <a:off x="2627784" y="339502"/>
            <a:ext cx="3024336" cy="1216342"/>
          </a:xfrm>
          <a:prstGeom prst="rect">
            <a:avLst/>
          </a:prstGeom>
        </p:spPr>
      </p:pic>
    </p:spTree>
    <p:extLst>
      <p:ext uri="{BB962C8B-B14F-4D97-AF65-F5344CB8AC3E}">
        <p14:creationId xmlns:p14="http://schemas.microsoft.com/office/powerpoint/2010/main" val="1031426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987574"/>
            <a:ext cx="6912767" cy="568220"/>
          </a:xfrm>
        </p:spPr>
        <p:txBody>
          <a:bodyPr>
            <a:noAutofit/>
          </a:bodyPr>
          <a:lstStyle/>
          <a:p>
            <a:pPr algn="ctr"/>
            <a:r>
              <a:rPr lang="uk-UA" sz="2400" b="1" dirty="0"/>
              <a:t>НОРМИ МІЖНАРОДНОГО ПРАВА: </a:t>
            </a:r>
          </a:p>
        </p:txBody>
      </p:sp>
      <p:sp>
        <p:nvSpPr>
          <p:cNvPr id="5" name="TextBox 4"/>
          <p:cNvSpPr txBox="1"/>
          <p:nvPr/>
        </p:nvSpPr>
        <p:spPr>
          <a:xfrm>
            <a:off x="539552" y="1923678"/>
            <a:ext cx="8136904" cy="2462213"/>
          </a:xfrm>
          <a:prstGeom prst="rect">
            <a:avLst/>
          </a:prstGeom>
          <a:noFill/>
        </p:spPr>
        <p:txBody>
          <a:bodyPr wrap="square" rtlCol="0">
            <a:spAutoFit/>
          </a:bodyPr>
          <a:lstStyle/>
          <a:p>
            <a:pPr marL="342900" indent="-342900" algn="just">
              <a:buFont typeface="Arial" panose="020B0604020202020204" pitchFamily="34" charset="0"/>
              <a:buChar char="•"/>
            </a:pPr>
            <a:r>
              <a:rPr lang="uk-UA" sz="2200" dirty="0" smtClean="0">
                <a:latin typeface="+mj-lt"/>
              </a:rPr>
              <a:t>Загальна Декларація Прав Людини, прийнята Генеральною Асамблеєю ООН 10 грудня 1948 року; </a:t>
            </a:r>
          </a:p>
          <a:p>
            <a:pPr marL="342900" indent="-342900" algn="just">
              <a:buFont typeface="Arial" panose="020B0604020202020204" pitchFamily="34" charset="0"/>
              <a:buChar char="•"/>
            </a:pPr>
            <a:r>
              <a:rPr lang="uk-UA" sz="2200" dirty="0" smtClean="0">
                <a:latin typeface="+mj-lt"/>
              </a:rPr>
              <a:t>Конвенція про захист прав людини і основоположних свобод, 04.11.1950 р.;</a:t>
            </a:r>
          </a:p>
          <a:p>
            <a:pPr marL="342900" indent="-342900" algn="just">
              <a:buFont typeface="Arial" panose="020B0604020202020204" pitchFamily="34" charset="0"/>
              <a:buChar char="•"/>
            </a:pPr>
            <a:r>
              <a:rPr lang="uk-UA" sz="2200" dirty="0" smtClean="0">
                <a:latin typeface="+mj-lt"/>
              </a:rPr>
              <a:t>Протоколи № 4, № 7;</a:t>
            </a:r>
          </a:p>
          <a:p>
            <a:pPr marL="342900" indent="-342900" algn="just">
              <a:buFont typeface="Arial" panose="020B0604020202020204" pitchFamily="34" charset="0"/>
              <a:buChar char="•"/>
            </a:pPr>
            <a:r>
              <a:rPr lang="uk-UA" sz="2200" dirty="0" smtClean="0">
                <a:latin typeface="+mj-lt"/>
              </a:rPr>
              <a:t>Протокол № 16 від 01 серпня 2018 р. (право звернення ВС за консультативними висновками). </a:t>
            </a:r>
          </a:p>
        </p:txBody>
      </p:sp>
      <p:pic>
        <p:nvPicPr>
          <p:cNvPr id="3" name="Рисунок 2"/>
          <p:cNvPicPr>
            <a:picLocks noChangeAspect="1"/>
          </p:cNvPicPr>
          <p:nvPr/>
        </p:nvPicPr>
        <p:blipFill>
          <a:blip r:embed="rId2"/>
          <a:stretch>
            <a:fillRect/>
          </a:stretch>
        </p:blipFill>
        <p:spPr>
          <a:xfrm>
            <a:off x="4355976" y="0"/>
            <a:ext cx="2664183" cy="841321"/>
          </a:xfrm>
          <a:prstGeom prst="rect">
            <a:avLst/>
          </a:prstGeom>
        </p:spPr>
      </p:pic>
    </p:spTree>
    <p:extLst>
      <p:ext uri="{BB962C8B-B14F-4D97-AF65-F5344CB8AC3E}">
        <p14:creationId xmlns:p14="http://schemas.microsoft.com/office/powerpoint/2010/main" val="1539320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987574"/>
            <a:ext cx="6912767" cy="568220"/>
          </a:xfrm>
        </p:spPr>
        <p:txBody>
          <a:bodyPr>
            <a:noAutofit/>
          </a:bodyPr>
          <a:lstStyle/>
          <a:p>
            <a:pPr algn="ctr"/>
            <a:r>
              <a:rPr lang="ru-RU" sz="2200" b="1" dirty="0"/>
              <a:t>ПРАВОВІ КОНЦЕПЦІЇ ТА ДОКТРИНИ ЄСПЛ:</a:t>
            </a:r>
            <a:endParaRPr lang="uk-UA" sz="2200" b="1" dirty="0"/>
          </a:p>
        </p:txBody>
      </p:sp>
      <p:sp>
        <p:nvSpPr>
          <p:cNvPr id="5" name="TextBox 4"/>
          <p:cNvSpPr txBox="1"/>
          <p:nvPr/>
        </p:nvSpPr>
        <p:spPr>
          <a:xfrm>
            <a:off x="515816" y="1419622"/>
            <a:ext cx="8136904" cy="3477875"/>
          </a:xfrm>
          <a:prstGeom prst="rect">
            <a:avLst/>
          </a:prstGeom>
          <a:noFill/>
        </p:spPr>
        <p:txBody>
          <a:bodyPr wrap="square" rtlCol="0">
            <a:spAutoFit/>
          </a:bodyPr>
          <a:lstStyle/>
          <a:p>
            <a:pPr marL="342900" indent="-342900" algn="just">
              <a:buFont typeface="Arial" panose="020B0604020202020204" pitchFamily="34" charset="0"/>
              <a:buChar char="•"/>
            </a:pPr>
            <a:r>
              <a:rPr lang="uk-UA" sz="2000" dirty="0">
                <a:latin typeface="+mj-lt"/>
              </a:rPr>
              <a:t>Правова визначеність; </a:t>
            </a:r>
          </a:p>
          <a:p>
            <a:pPr marL="342900" indent="-342900" algn="just">
              <a:buFont typeface="Arial" panose="020B0604020202020204" pitchFamily="34" charset="0"/>
              <a:buChar char="•"/>
            </a:pPr>
            <a:r>
              <a:rPr lang="uk-UA" sz="2000" dirty="0">
                <a:latin typeface="+mj-lt"/>
              </a:rPr>
              <a:t>Легітимна мета;</a:t>
            </a:r>
          </a:p>
          <a:p>
            <a:pPr marL="342900" indent="-342900" algn="just">
              <a:buFont typeface="Arial" panose="020B0604020202020204" pitchFamily="34" charset="0"/>
              <a:buChar char="•"/>
            </a:pPr>
            <a:r>
              <a:rPr lang="uk-UA" sz="2000" dirty="0">
                <a:latin typeface="+mj-lt"/>
              </a:rPr>
              <a:t>Належне урядування; </a:t>
            </a:r>
          </a:p>
          <a:p>
            <a:pPr marL="342900" indent="-342900" algn="just">
              <a:buFont typeface="Arial" panose="020B0604020202020204" pitchFamily="34" charset="0"/>
              <a:buChar char="•"/>
            </a:pPr>
            <a:r>
              <a:rPr lang="uk-UA" sz="2000" dirty="0">
                <a:latin typeface="+mj-lt"/>
              </a:rPr>
              <a:t>Свобода розсуду законодавця; </a:t>
            </a:r>
          </a:p>
          <a:p>
            <a:pPr marL="342900" indent="-342900" algn="just">
              <a:buFont typeface="Arial" panose="020B0604020202020204" pitchFamily="34" charset="0"/>
              <a:buChar char="•"/>
            </a:pPr>
            <a:r>
              <a:rPr lang="uk-UA" sz="2000" dirty="0">
                <a:latin typeface="+mj-lt"/>
              </a:rPr>
              <a:t>Законне сподівання (легітимне очікування); </a:t>
            </a:r>
          </a:p>
          <a:p>
            <a:pPr marL="342900" indent="-342900" algn="just">
              <a:buFont typeface="Arial" panose="020B0604020202020204" pitchFamily="34" charset="0"/>
              <a:buChar char="•"/>
            </a:pPr>
            <a:r>
              <a:rPr lang="uk-UA" sz="2000" dirty="0">
                <a:latin typeface="+mj-lt"/>
              </a:rPr>
              <a:t>Справедливий баланс між інтересами особи та суспільства (пропорційність); </a:t>
            </a:r>
          </a:p>
          <a:p>
            <a:pPr marL="342900" indent="-342900" algn="just">
              <a:buFont typeface="Arial" panose="020B0604020202020204" pitchFamily="34" charset="0"/>
              <a:buChar char="•"/>
            </a:pPr>
            <a:r>
              <a:rPr lang="uk-UA" sz="2000" dirty="0">
                <a:latin typeface="+mj-lt"/>
              </a:rPr>
              <a:t>За межами повноважень (</a:t>
            </a:r>
            <a:r>
              <a:rPr lang="pl-PL" sz="2000" dirty="0">
                <a:latin typeface="+mj-lt"/>
              </a:rPr>
              <a:t>ultra vires); </a:t>
            </a:r>
          </a:p>
          <a:p>
            <a:pPr marL="342900" indent="-342900" algn="just">
              <a:buFont typeface="Arial" panose="020B0604020202020204" pitchFamily="34" charset="0"/>
              <a:buChar char="•"/>
            </a:pPr>
            <a:r>
              <a:rPr lang="uk-UA" sz="2000" dirty="0">
                <a:latin typeface="+mj-lt"/>
              </a:rPr>
              <a:t>Реалізація принципу рівності сторін; </a:t>
            </a:r>
          </a:p>
          <a:p>
            <a:pPr marL="342900" indent="-342900" algn="just">
              <a:buFont typeface="Arial" panose="020B0604020202020204" pitchFamily="34" charset="0"/>
              <a:buChar char="•"/>
            </a:pPr>
            <a:r>
              <a:rPr lang="uk-UA" sz="2000" dirty="0">
                <a:latin typeface="+mj-lt"/>
              </a:rPr>
              <a:t>Підстави для вирішення (</a:t>
            </a:r>
            <a:r>
              <a:rPr lang="pl-PL" sz="2000" dirty="0">
                <a:latin typeface="+mj-lt"/>
              </a:rPr>
              <a:t>ratio decidendi); </a:t>
            </a:r>
          </a:p>
          <a:p>
            <a:pPr marL="342900" indent="-342900" algn="just">
              <a:buFont typeface="Arial" panose="020B0604020202020204" pitchFamily="34" charset="0"/>
              <a:buChar char="•"/>
            </a:pPr>
            <a:r>
              <a:rPr lang="uk-UA" sz="2000" dirty="0">
                <a:latin typeface="+mj-lt"/>
              </a:rPr>
              <a:t>Поняття майна: включається також дозволи та права, які виникають. </a:t>
            </a:r>
          </a:p>
        </p:txBody>
      </p:sp>
      <p:pic>
        <p:nvPicPr>
          <p:cNvPr id="3" name="Рисунок 2"/>
          <p:cNvPicPr>
            <a:picLocks noChangeAspect="1"/>
          </p:cNvPicPr>
          <p:nvPr/>
        </p:nvPicPr>
        <p:blipFill>
          <a:blip r:embed="rId2"/>
          <a:stretch>
            <a:fillRect/>
          </a:stretch>
        </p:blipFill>
        <p:spPr>
          <a:xfrm>
            <a:off x="4355976" y="0"/>
            <a:ext cx="2664183" cy="841321"/>
          </a:xfrm>
          <a:prstGeom prst="rect">
            <a:avLst/>
          </a:prstGeom>
        </p:spPr>
      </p:pic>
    </p:spTree>
    <p:extLst>
      <p:ext uri="{BB962C8B-B14F-4D97-AF65-F5344CB8AC3E}">
        <p14:creationId xmlns:p14="http://schemas.microsoft.com/office/powerpoint/2010/main" val="3158217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845549208"/>
              </p:ext>
            </p:extLst>
          </p:nvPr>
        </p:nvGraphicFramePr>
        <p:xfrm>
          <a:off x="0" y="0"/>
          <a:ext cx="9144000" cy="5143500"/>
        </p:xfrm>
        <a:graphic>
          <a:graphicData uri="http://schemas.openxmlformats.org/drawingml/2006/table">
            <a:tbl>
              <a:tblPr firstRow="1" bandRow="1">
                <a:tableStyleId>{912C8C85-51F0-491E-9774-3900AFEF0FD7}</a:tableStyleId>
              </a:tblPr>
              <a:tblGrid>
                <a:gridCol w="1798820">
                  <a:extLst>
                    <a:ext uri="{9D8B030D-6E8A-4147-A177-3AD203B41FA5}">
                      <a16:colId xmlns:a16="http://schemas.microsoft.com/office/drawing/2014/main" val="20000"/>
                    </a:ext>
                  </a:extLst>
                </a:gridCol>
                <a:gridCol w="5471409">
                  <a:extLst>
                    <a:ext uri="{9D8B030D-6E8A-4147-A177-3AD203B41FA5}">
                      <a16:colId xmlns:a16="http://schemas.microsoft.com/office/drawing/2014/main" val="20001"/>
                    </a:ext>
                  </a:extLst>
                </a:gridCol>
                <a:gridCol w="1873771">
                  <a:extLst>
                    <a:ext uri="{9D8B030D-6E8A-4147-A177-3AD203B41FA5}">
                      <a16:colId xmlns:a16="http://schemas.microsoft.com/office/drawing/2014/main" val="20002"/>
                    </a:ext>
                  </a:extLst>
                </a:gridCol>
              </a:tblGrid>
              <a:tr h="425669">
                <a:tc>
                  <a:txBody>
                    <a:bodyPr/>
                    <a:lstStyle/>
                    <a:p>
                      <a:pPr algn="ctr"/>
                      <a:r>
                        <a:rPr lang="uk-UA" sz="1800" dirty="0"/>
                        <a:t>Концепція</a:t>
                      </a:r>
                      <a:endParaRPr lang="ru-RU" sz="1800" dirty="0">
                        <a:solidFill>
                          <a:schemeClr val="tx1"/>
                        </a:solidFill>
                        <a:latin typeface="Calibri" panose="020F0502020204030204" pitchFamily="34" charset="0"/>
                      </a:endParaRPr>
                    </a:p>
                  </a:txBody>
                  <a:tcPr/>
                </a:tc>
                <a:tc>
                  <a:txBody>
                    <a:bodyPr/>
                    <a:lstStyle/>
                    <a:p>
                      <a:pPr algn="ctr"/>
                      <a:r>
                        <a:rPr lang="uk-UA" sz="1800" dirty="0"/>
                        <a:t>Короткий опис</a:t>
                      </a:r>
                      <a:endParaRPr lang="ru-RU" sz="1800" dirty="0">
                        <a:solidFill>
                          <a:schemeClr val="tx1"/>
                        </a:solidFill>
                        <a:latin typeface="+mn-lt"/>
                      </a:endParaRPr>
                    </a:p>
                  </a:txBody>
                  <a:tcPr/>
                </a:tc>
                <a:tc>
                  <a:txBody>
                    <a:bodyPr/>
                    <a:lstStyle/>
                    <a:p>
                      <a:pPr algn="ctr"/>
                      <a:r>
                        <a:rPr lang="uk-UA" sz="1800" dirty="0"/>
                        <a:t>Рішення</a:t>
                      </a:r>
                      <a:r>
                        <a:rPr lang="uk-UA" sz="1800" baseline="0" dirty="0"/>
                        <a:t> ЄСПЛ</a:t>
                      </a:r>
                      <a:endParaRPr lang="ru-RU" sz="1800" dirty="0">
                        <a:solidFill>
                          <a:schemeClr val="bg1"/>
                        </a:solidFill>
                        <a:latin typeface="+mn-lt"/>
                      </a:endParaRPr>
                    </a:p>
                  </a:txBody>
                  <a:tcPr/>
                </a:tc>
                <a:extLst>
                  <a:ext uri="{0D108BD9-81ED-4DB2-BD59-A6C34878D82A}">
                    <a16:rowId xmlns:a16="http://schemas.microsoft.com/office/drawing/2014/main" val="10000"/>
                  </a:ext>
                </a:extLst>
              </a:tr>
              <a:tr h="2021928">
                <a:tc rowSpan="3">
                  <a:txBody>
                    <a:bodyPr/>
                    <a:lstStyle/>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b="1" noProof="0" dirty="0" smtClean="0"/>
                    </a:p>
                    <a:p>
                      <a:pPr algn="ctr"/>
                      <a:r>
                        <a:rPr lang="uk-UA" sz="1800" b="1" noProof="0" dirty="0" smtClean="0"/>
                        <a:t>«</a:t>
                      </a:r>
                      <a:r>
                        <a:rPr lang="uk-UA" sz="1800" b="1" noProof="0" dirty="0"/>
                        <a:t>Правова</a:t>
                      </a:r>
                      <a:r>
                        <a:rPr lang="uk-UA" sz="1800" b="1" baseline="0" noProof="0" dirty="0"/>
                        <a:t> визначеність</a:t>
                      </a:r>
                      <a:r>
                        <a:rPr lang="uk-UA" sz="1800" b="1" noProof="0" dirty="0"/>
                        <a:t>»</a:t>
                      </a:r>
                      <a:endParaRPr lang="en-US" sz="1800" b="1" i="0" noProof="0" dirty="0">
                        <a:solidFill>
                          <a:schemeClr val="tx1"/>
                        </a:solidFill>
                        <a:latin typeface="Calibri" panose="020F0502020204030204" pitchFamily="34" charset="0"/>
                      </a:endParaRPr>
                    </a:p>
                  </a:txBody>
                  <a:tcPr/>
                </a:tc>
                <a:tc>
                  <a:txBody>
                    <a:bodyPr/>
                    <a:lstStyle/>
                    <a:p>
                      <a:pPr algn="just"/>
                      <a:r>
                        <a:rPr lang="uk-UA" sz="1200" noProof="0" dirty="0"/>
                        <a:t>Н</a:t>
                      </a:r>
                      <a:r>
                        <a:rPr lang="ru-RU" sz="1200" noProof="0" dirty="0"/>
                        <a:t>е</a:t>
                      </a:r>
                      <a:r>
                        <a:rPr lang="uk-UA" sz="1200" noProof="0" dirty="0"/>
                        <a:t>сумісним із цим принципом надане генеральному прокурору необмежене</a:t>
                      </a:r>
                      <a:r>
                        <a:rPr lang="uk-UA" sz="1200" baseline="0" noProof="0" dirty="0"/>
                        <a:t> </a:t>
                      </a:r>
                      <a:r>
                        <a:rPr lang="uk-UA" sz="1200" noProof="0" dirty="0"/>
                        <a:t>будь-яким строком, право</a:t>
                      </a:r>
                      <a:r>
                        <a:rPr lang="uk-UA" sz="1200" baseline="0" noProof="0" dirty="0"/>
                        <a:t> </a:t>
                      </a:r>
                      <a:r>
                        <a:rPr lang="uk-UA" sz="1200" noProof="0" dirty="0"/>
                        <a:t>звертатися до Верховного Суду з вимогою</a:t>
                      </a:r>
                      <a:r>
                        <a:rPr lang="uk-UA" sz="1200" baseline="0" noProof="0" dirty="0"/>
                        <a:t> </a:t>
                      </a:r>
                      <a:r>
                        <a:rPr lang="uk-UA" sz="1200" noProof="0" dirty="0"/>
                        <a:t>про скасування судового рішення, що є остаточним і набрало законної</a:t>
                      </a:r>
                      <a:r>
                        <a:rPr lang="uk-UA" sz="1200" baseline="0" noProof="0" dirty="0"/>
                        <a:t> </a:t>
                      </a:r>
                      <a:r>
                        <a:rPr lang="uk-UA" sz="1200" noProof="0" dirty="0"/>
                        <a:t>сили, у справі.</a:t>
                      </a:r>
                      <a:r>
                        <a:rPr lang="uk-UA" sz="1200" baseline="0" noProof="0" dirty="0"/>
                        <a:t> </a:t>
                      </a:r>
                      <a:r>
                        <a:rPr lang="uk-UA" sz="1200" noProof="0" dirty="0"/>
                        <a:t>ЄСПЛ констатував, що «… в цій справі на підставі звернення</a:t>
                      </a:r>
                      <a:r>
                        <a:rPr lang="uk-UA" sz="1200" baseline="0" noProof="0" dirty="0"/>
                        <a:t> </a:t>
                      </a:r>
                      <a:r>
                        <a:rPr lang="uk-UA" sz="1200" noProof="0" dirty="0"/>
                        <a:t>Генерального прокурора Верховний Суд</a:t>
                      </a:r>
                      <a:r>
                        <a:rPr lang="uk-UA" sz="1200" baseline="0" noProof="0" dirty="0"/>
                        <a:t> </a:t>
                      </a:r>
                      <a:r>
                        <a:rPr lang="uk-UA" sz="1200" noProof="0" dirty="0"/>
                        <a:t>звів нанівець</a:t>
                      </a:r>
                      <a:r>
                        <a:rPr lang="uk-UA" sz="1200" baseline="0" noProof="0" dirty="0"/>
                        <a:t> </a:t>
                      </a:r>
                      <a:r>
                        <a:rPr lang="uk-UA" sz="1200" noProof="0" dirty="0"/>
                        <a:t>результати всього судового процесу, що закінчився винесенням остаточного</a:t>
                      </a:r>
                      <a:r>
                        <a:rPr lang="uk-UA" sz="1200" baseline="0" noProof="0" dirty="0"/>
                        <a:t> </a:t>
                      </a:r>
                      <a:r>
                        <a:rPr lang="uk-UA" sz="1200" noProof="0" dirty="0"/>
                        <a:t>судового рішення, яке в силу принципу </a:t>
                      </a:r>
                      <a:r>
                        <a:rPr lang="uk-UA" sz="1200" noProof="0" dirty="0" err="1"/>
                        <a:t>res</a:t>
                      </a:r>
                      <a:r>
                        <a:rPr lang="uk-UA" sz="1200" noProof="0" dirty="0"/>
                        <a:t> </a:t>
                      </a:r>
                      <a:r>
                        <a:rPr lang="uk-UA" sz="1200" noProof="0" dirty="0" err="1"/>
                        <a:t>judicata</a:t>
                      </a:r>
                      <a:r>
                        <a:rPr lang="uk-UA" sz="1200" noProof="0" dirty="0"/>
                        <a:t> не підлягало перегляду</a:t>
                      </a:r>
                      <a:r>
                        <a:rPr lang="uk-UA" sz="1200" baseline="0" noProof="0" dirty="0"/>
                        <a:t> </a:t>
                      </a:r>
                      <a:r>
                        <a:rPr lang="uk-UA" sz="1200" noProof="0" dirty="0"/>
                        <a:t>і до того ж було виконано, що призвело до порушення права на</a:t>
                      </a:r>
                      <a:r>
                        <a:rPr lang="uk-UA" sz="1200" baseline="0" noProof="0" dirty="0"/>
                        <a:t> </a:t>
                      </a:r>
                      <a:r>
                        <a:rPr lang="uk-UA" sz="1200" noProof="0" dirty="0"/>
                        <a:t>справедливий судовий розгляд</a:t>
                      </a:r>
                      <a:r>
                        <a:rPr lang="ru-RU" sz="1200" noProof="0" dirty="0"/>
                        <a:t>».</a:t>
                      </a:r>
                      <a:endParaRPr lang="uk-UA" sz="1200" i="1" noProof="0" dirty="0">
                        <a:solidFill>
                          <a:schemeClr val="tx1"/>
                        </a:solidFill>
                        <a:latin typeface="Calibri" panose="020F0502020204030204" pitchFamily="34" charset="0"/>
                      </a:endParaRPr>
                    </a:p>
                  </a:txBody>
                  <a:tcPr/>
                </a:tc>
                <a:tc>
                  <a:txBody>
                    <a:bodyPr/>
                    <a:lstStyle/>
                    <a:p>
                      <a:pPr algn="ctr"/>
                      <a:r>
                        <a:rPr lang="uk-UA" sz="1600" b="1" i="0" noProof="0" dirty="0"/>
                        <a:t> «</a:t>
                      </a:r>
                      <a:r>
                        <a:rPr lang="uk-UA" sz="1600" b="1" i="0" noProof="0" dirty="0" err="1"/>
                        <a:t>Брумареску</a:t>
                      </a:r>
                      <a:r>
                        <a:rPr lang="uk-UA" sz="1600" b="1" i="0" noProof="0" dirty="0"/>
                        <a:t> проти Румунії</a:t>
                      </a:r>
                      <a:r>
                        <a:rPr lang="ru-RU" sz="1600" b="1" i="0" noProof="0" dirty="0" smtClean="0"/>
                        <a:t>»</a:t>
                      </a:r>
                    </a:p>
                    <a:p>
                      <a:pPr algn="ctr"/>
                      <a:r>
                        <a:rPr lang="uk-UA" sz="1200" noProof="0" dirty="0" smtClean="0"/>
                        <a:t>від</a:t>
                      </a:r>
                      <a:r>
                        <a:rPr lang="ru-RU" sz="1200" noProof="0" dirty="0" smtClean="0"/>
                        <a:t> </a:t>
                      </a:r>
                      <a:r>
                        <a:rPr lang="ru-RU" sz="1200" noProof="0" dirty="0"/>
                        <a:t>28.10.1999</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1738148">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200" noProof="0" dirty="0"/>
                        <a:t>Поняття «встановлене законом» та «відповідно до закону» у ст.ст.</a:t>
                      </a:r>
                      <a:r>
                        <a:rPr lang="uk-UA" sz="1200" baseline="0" noProof="0" dirty="0"/>
                        <a:t> </a:t>
                      </a:r>
                      <a:r>
                        <a:rPr lang="uk-UA" sz="1200" noProof="0" dirty="0"/>
                        <a:t>8-11</a:t>
                      </a:r>
                      <a:r>
                        <a:rPr lang="uk-UA" sz="1200" baseline="0" noProof="0" dirty="0"/>
                        <a:t> </a:t>
                      </a:r>
                      <a:r>
                        <a:rPr lang="uk-UA" sz="1200" noProof="0" dirty="0"/>
                        <a:t>Конвенції з прав</a:t>
                      </a:r>
                      <a:r>
                        <a:rPr lang="uk-UA" sz="1200" baseline="0" noProof="0" dirty="0"/>
                        <a:t> і</a:t>
                      </a:r>
                      <a:r>
                        <a:rPr lang="uk-UA" sz="1200" noProof="0" dirty="0"/>
                        <a:t> основоположних свобод людини</a:t>
                      </a:r>
                      <a:r>
                        <a:rPr lang="uk-UA" sz="1200" baseline="0" noProof="0" dirty="0"/>
                        <a:t> </a:t>
                      </a:r>
                      <a:r>
                        <a:rPr lang="uk-UA" sz="1200" noProof="0" dirty="0"/>
                        <a:t>вимагають не</a:t>
                      </a:r>
                      <a:r>
                        <a:rPr lang="uk-UA" sz="1200" baseline="0" noProof="0" dirty="0"/>
                        <a:t> </a:t>
                      </a:r>
                      <a:r>
                        <a:rPr lang="uk-UA" sz="1200" noProof="0" dirty="0"/>
                        <a:t>тільки того, щоб оскаржувані заходи мали певну підставу</a:t>
                      </a:r>
                      <a:r>
                        <a:rPr lang="uk-UA" sz="1200" baseline="0" noProof="0" dirty="0"/>
                        <a:t> </a:t>
                      </a:r>
                      <a:r>
                        <a:rPr lang="uk-UA" sz="1200" noProof="0" dirty="0"/>
                        <a:t>у внутрішньому праві, але і якість такого права, яке має бути належним</a:t>
                      </a:r>
                      <a:r>
                        <a:rPr lang="uk-UA" sz="1200" baseline="0" noProof="0" dirty="0"/>
                        <a:t> </a:t>
                      </a:r>
                      <a:r>
                        <a:rPr lang="uk-UA" sz="1200" noProof="0" dirty="0"/>
                        <a:t>чином доступним та передбачуваним за своєю дією та сформульованим</a:t>
                      </a:r>
                      <a:r>
                        <a:rPr lang="uk-UA" sz="1200" baseline="0" noProof="0" dirty="0"/>
                        <a:t> </a:t>
                      </a:r>
                      <a:r>
                        <a:rPr lang="uk-UA" sz="1200" noProof="0" dirty="0"/>
                        <a:t>з належною чіткістю, що дає можливість особам, у разі потреби, з належною</a:t>
                      </a:r>
                      <a:r>
                        <a:rPr lang="uk-UA" sz="1200" baseline="0" noProof="0" dirty="0"/>
                        <a:t> </a:t>
                      </a:r>
                      <a:r>
                        <a:rPr lang="uk-UA" sz="1200" noProof="0" dirty="0"/>
                        <a:t>правовою допомогою регулювати свою поведінку.</a:t>
                      </a:r>
                      <a:endParaRPr lang="uk-UA" sz="1200" noProof="0" dirty="0">
                        <a:solidFill>
                          <a:schemeClr val="tx1"/>
                        </a:solidFill>
                        <a:latin typeface="Calibri" panose="020F0502020204030204" pitchFamily="34" charset="0"/>
                      </a:endParaRPr>
                    </a:p>
                  </a:txBody>
                  <a:tcPr/>
                </a:tc>
                <a:tc>
                  <a:txBody>
                    <a:bodyPr/>
                    <a:lstStyle/>
                    <a:p>
                      <a:pPr algn="ctr"/>
                      <a:r>
                        <a:rPr lang="ru-RU" sz="1600" b="1" noProof="0" dirty="0"/>
                        <a:t>«</a:t>
                      </a:r>
                      <a:r>
                        <a:rPr lang="uk-UA" sz="1600" b="1" noProof="0" dirty="0"/>
                        <a:t>Бессарабська Митрополія та інші проти Молдови</a:t>
                      </a:r>
                      <a:r>
                        <a:rPr lang="ru-RU" sz="1600" b="1" noProof="0" dirty="0"/>
                        <a:t>»</a:t>
                      </a:r>
                    </a:p>
                    <a:p>
                      <a:pPr algn="ctr"/>
                      <a:r>
                        <a:rPr lang="uk-UA" sz="1200" noProof="0" dirty="0"/>
                        <a:t>від 13.12.2001</a:t>
                      </a:r>
                    </a:p>
                    <a:p>
                      <a:pPr algn="ctr"/>
                      <a:endParaRPr lang="uk-UA" sz="1600" b="1"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957755">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200" noProof="0" dirty="0"/>
                        <a:t>Виконання</a:t>
                      </a:r>
                      <a:r>
                        <a:rPr lang="uk-UA" sz="1200" baseline="0" noProof="0" dirty="0"/>
                        <a:t> </a:t>
                      </a:r>
                      <a:r>
                        <a:rPr lang="uk-UA" sz="1200" noProof="0" dirty="0"/>
                        <a:t>рішення є складовою частиною судового розгляду.</a:t>
                      </a:r>
                      <a:r>
                        <a:rPr lang="uk-UA" sz="1200" baseline="0" noProof="0" dirty="0"/>
                        <a:t> </a:t>
                      </a:r>
                      <a:r>
                        <a:rPr lang="uk-UA" sz="1200" noProof="0" dirty="0"/>
                        <a:t>Невиконання</a:t>
                      </a:r>
                      <a:r>
                        <a:rPr lang="uk-UA" sz="1200" baseline="0" noProof="0" dirty="0"/>
                        <a:t> </a:t>
                      </a:r>
                      <a:r>
                        <a:rPr lang="uk-UA" sz="1200" noProof="0" dirty="0"/>
                        <a:t>рішення є втручанням у право на мирне володіння</a:t>
                      </a:r>
                      <a:r>
                        <a:rPr lang="uk-UA" sz="1200" baseline="0" noProof="0" dirty="0"/>
                        <a:t> </a:t>
                      </a:r>
                      <a:r>
                        <a:rPr lang="uk-UA" sz="1200" noProof="0" dirty="0"/>
                        <a:t>майном, гарантоване ст. 1 Протоколу № 1 до</a:t>
                      </a:r>
                      <a:r>
                        <a:rPr lang="uk-UA" sz="1200" baseline="0" noProof="0" dirty="0"/>
                        <a:t> </a:t>
                      </a:r>
                      <a:r>
                        <a:rPr lang="uk-UA" sz="1200" noProof="0" dirty="0"/>
                        <a:t>Конвенції.</a:t>
                      </a:r>
                      <a:endParaRPr lang="uk-UA" sz="1200" noProof="0" dirty="0">
                        <a:solidFill>
                          <a:schemeClr val="tx1"/>
                        </a:solidFill>
                        <a:latin typeface="Calibri" panose="020F0502020204030204" pitchFamily="34" charset="0"/>
                      </a:endParaRPr>
                    </a:p>
                  </a:txBody>
                  <a:tcPr/>
                </a:tc>
                <a:tc>
                  <a:txBody>
                    <a:bodyPr/>
                    <a:lstStyle/>
                    <a:p>
                      <a:pPr algn="ctr"/>
                      <a:r>
                        <a:rPr lang="uk-UA" sz="1600" b="1" noProof="0" dirty="0"/>
                        <a:t>«</a:t>
                      </a:r>
                      <a:r>
                        <a:rPr lang="uk-UA" sz="1600" b="1" noProof="0" dirty="0" err="1"/>
                        <a:t>Горнсбі</a:t>
                      </a:r>
                      <a:endParaRPr lang="uk-UA" sz="1600" b="1" noProof="0" dirty="0"/>
                    </a:p>
                    <a:p>
                      <a:pPr algn="ctr"/>
                      <a:r>
                        <a:rPr lang="uk-UA" sz="1600" b="1" noProof="0" dirty="0"/>
                        <a:t>проти </a:t>
                      </a:r>
                      <a:r>
                        <a:rPr lang="uk-UA" sz="1600" b="1" noProof="0" dirty="0" smtClean="0"/>
                        <a:t>Греції»</a:t>
                      </a:r>
                    </a:p>
                    <a:p>
                      <a:pPr algn="ctr"/>
                      <a:r>
                        <a:rPr lang="uk-UA" sz="1200" noProof="0" dirty="0" smtClean="0"/>
                        <a:t>від </a:t>
                      </a:r>
                      <a:r>
                        <a:rPr lang="uk-UA" sz="1200" noProof="0" dirty="0"/>
                        <a:t>19.03.1997</a:t>
                      </a:r>
                      <a:r>
                        <a:rPr lang="uk-UA" sz="1600" noProof="0" dirty="0"/>
                        <a:t> </a:t>
                      </a:r>
                      <a:endParaRPr lang="uk-UA" sz="14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88503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328501391"/>
              </p:ext>
            </p:extLst>
          </p:nvPr>
        </p:nvGraphicFramePr>
        <p:xfrm>
          <a:off x="581" y="2"/>
          <a:ext cx="9143419" cy="5168111"/>
        </p:xfrm>
        <a:graphic>
          <a:graphicData uri="http://schemas.openxmlformats.org/drawingml/2006/table">
            <a:tbl>
              <a:tblPr firstRow="1" bandRow="1">
                <a:tableStyleId>{912C8C85-51F0-491E-9774-3900AFEF0FD7}</a:tableStyleId>
              </a:tblPr>
              <a:tblGrid>
                <a:gridCol w="1798706">
                  <a:extLst>
                    <a:ext uri="{9D8B030D-6E8A-4147-A177-3AD203B41FA5}">
                      <a16:colId xmlns:a16="http://schemas.microsoft.com/office/drawing/2014/main" val="20000"/>
                    </a:ext>
                  </a:extLst>
                </a:gridCol>
                <a:gridCol w="5246225">
                  <a:extLst>
                    <a:ext uri="{9D8B030D-6E8A-4147-A177-3AD203B41FA5}">
                      <a16:colId xmlns:a16="http://schemas.microsoft.com/office/drawing/2014/main" val="20001"/>
                    </a:ext>
                  </a:extLst>
                </a:gridCol>
                <a:gridCol w="2098488">
                  <a:extLst>
                    <a:ext uri="{9D8B030D-6E8A-4147-A177-3AD203B41FA5}">
                      <a16:colId xmlns:a16="http://schemas.microsoft.com/office/drawing/2014/main" val="20002"/>
                    </a:ext>
                  </a:extLst>
                </a:gridCol>
              </a:tblGrid>
              <a:tr h="440194">
                <a:tc>
                  <a:txBody>
                    <a:bodyPr/>
                    <a:lstStyle/>
                    <a:p>
                      <a:pPr algn="ctr"/>
                      <a:r>
                        <a:rPr lang="uk-UA" sz="1800" dirty="0"/>
                        <a:t>Концепція</a:t>
                      </a:r>
                      <a:endParaRPr lang="ru-RU" sz="1800" dirty="0">
                        <a:solidFill>
                          <a:schemeClr val="tx1"/>
                        </a:solidFill>
                        <a:latin typeface="Calibri" panose="020F0502020204030204" pitchFamily="34" charset="0"/>
                      </a:endParaRPr>
                    </a:p>
                  </a:txBody>
                  <a:tcPr/>
                </a:tc>
                <a:tc>
                  <a:txBody>
                    <a:bodyPr/>
                    <a:lstStyle/>
                    <a:p>
                      <a:pPr algn="ctr"/>
                      <a:r>
                        <a:rPr lang="uk-UA" sz="1800" dirty="0"/>
                        <a:t>Короткий опис</a:t>
                      </a:r>
                      <a:endParaRPr lang="ru-RU" sz="1800" dirty="0">
                        <a:solidFill>
                          <a:schemeClr val="tx1"/>
                        </a:solidFill>
                        <a:latin typeface="+mn-lt"/>
                      </a:endParaRPr>
                    </a:p>
                  </a:txBody>
                  <a:tcPr/>
                </a:tc>
                <a:tc>
                  <a:txBody>
                    <a:bodyPr/>
                    <a:lstStyle/>
                    <a:p>
                      <a:pPr algn="ctr"/>
                      <a:r>
                        <a:rPr lang="uk-UA" sz="1800" dirty="0"/>
                        <a:t>Рішення</a:t>
                      </a:r>
                      <a:r>
                        <a:rPr lang="uk-UA" sz="1800" baseline="0" dirty="0"/>
                        <a:t> ЄСПЛ</a:t>
                      </a:r>
                      <a:endParaRPr lang="ru-RU" sz="1800" dirty="0">
                        <a:solidFill>
                          <a:schemeClr val="bg1"/>
                        </a:solidFill>
                        <a:latin typeface="+mn-lt"/>
                      </a:endParaRPr>
                    </a:p>
                  </a:txBody>
                  <a:tcPr/>
                </a:tc>
                <a:extLst>
                  <a:ext uri="{0D108BD9-81ED-4DB2-BD59-A6C34878D82A}">
                    <a16:rowId xmlns:a16="http://schemas.microsoft.com/office/drawing/2014/main" val="10000"/>
                  </a:ext>
                </a:extLst>
              </a:tr>
              <a:tr h="931464">
                <a:tc rowSpan="5">
                  <a:txBody>
                    <a:bodyPr/>
                    <a:lstStyle/>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r>
                        <a:rPr lang="uk-UA" sz="1800" b="1" noProof="0" dirty="0" smtClean="0"/>
                        <a:t>«Правова</a:t>
                      </a:r>
                      <a:r>
                        <a:rPr lang="uk-UA" sz="1800" b="1" baseline="0" noProof="0" dirty="0" smtClean="0"/>
                        <a:t> визначеність-2</a:t>
                      </a:r>
                      <a:r>
                        <a:rPr lang="uk-UA" sz="1800" b="1" noProof="0" dirty="0" smtClean="0"/>
                        <a:t>»</a:t>
                      </a:r>
                      <a:endParaRPr lang="en-US" sz="1800" b="1" i="0" noProof="0" dirty="0">
                        <a:solidFill>
                          <a:schemeClr val="tx1"/>
                        </a:solidFill>
                        <a:latin typeface="Calibri" panose="020F0502020204030204" pitchFamily="34" charset="0"/>
                      </a:endParaRPr>
                    </a:p>
                  </a:txBody>
                  <a:tcPr/>
                </a:tc>
                <a:tc>
                  <a:txBody>
                    <a:bodyPr/>
                    <a:lstStyle/>
                    <a:p>
                      <a:pPr algn="just"/>
                      <a:r>
                        <a:rPr lang="uk-UA" sz="1100" noProof="0" dirty="0" smtClean="0"/>
                        <a:t>Суд</a:t>
                      </a:r>
                      <a:r>
                        <a:rPr lang="uk-UA" sz="1100" baseline="0" noProof="0" dirty="0" smtClean="0"/>
                        <a:t> </a:t>
                      </a:r>
                      <a:r>
                        <a:rPr lang="uk-UA" sz="1100" noProof="0" dirty="0" smtClean="0"/>
                        <a:t>вказав, що «принцип</a:t>
                      </a:r>
                      <a:r>
                        <a:rPr lang="uk-UA" sz="1100" baseline="0" noProof="0" dirty="0" smtClean="0"/>
                        <a:t> </a:t>
                      </a:r>
                      <a:r>
                        <a:rPr lang="uk-UA" sz="1100" noProof="0" dirty="0" smtClean="0"/>
                        <a:t>правової визначеності покликаний запобігати випадкам набрання чинності</a:t>
                      </a:r>
                      <a:r>
                        <a:rPr lang="uk-UA" sz="1100" baseline="0" noProof="0" dirty="0" smtClean="0"/>
                        <a:t> </a:t>
                      </a:r>
                      <a:r>
                        <a:rPr lang="uk-UA" sz="1100" noProof="0" dirty="0" smtClean="0"/>
                        <a:t>положеннями законодавства</a:t>
                      </a:r>
                      <a:r>
                        <a:rPr lang="uk-UA" sz="1100" baseline="0" noProof="0" dirty="0" smtClean="0"/>
                        <a:t> </a:t>
                      </a:r>
                      <a:r>
                        <a:rPr lang="uk-UA" sz="1100" noProof="0" dirty="0" smtClean="0"/>
                        <a:t>Співтовариства до моменту їх публікації і що така</a:t>
                      </a:r>
                      <a:r>
                        <a:rPr lang="uk-UA" sz="1100" baseline="0" noProof="0" dirty="0" smtClean="0"/>
                        <a:t> </a:t>
                      </a:r>
                      <a:r>
                        <a:rPr lang="uk-UA" sz="1100" noProof="0" dirty="0" smtClean="0"/>
                        <a:t>можливість є винятковою, коли це обумовлено цілями відповідного</a:t>
                      </a:r>
                      <a:r>
                        <a:rPr lang="uk-UA" sz="1100" baseline="0" noProof="0" dirty="0" smtClean="0"/>
                        <a:t> </a:t>
                      </a:r>
                      <a:r>
                        <a:rPr lang="uk-UA" sz="1100" noProof="0" dirty="0" smtClean="0"/>
                        <a:t>законодавства та у випадку, якщо законні очікування тих, на кого воно</a:t>
                      </a:r>
                      <a:r>
                        <a:rPr lang="uk-UA" sz="1100" baseline="0" noProof="0" dirty="0" smtClean="0"/>
                        <a:t> </a:t>
                      </a:r>
                      <a:r>
                        <a:rPr lang="uk-UA" sz="1100" noProof="0" dirty="0" smtClean="0"/>
                        <a:t>поширюється, належним чином забезпечені».</a:t>
                      </a:r>
                      <a:endParaRPr lang="uk-UA" sz="1100" noProof="0" dirty="0"/>
                    </a:p>
                  </a:txBody>
                  <a:tcPr/>
                </a:tc>
                <a:tc>
                  <a:txBody>
                    <a:bodyPr/>
                    <a:lstStyle/>
                    <a:p>
                      <a:pPr algn="ctr"/>
                      <a:r>
                        <a:rPr lang="uk-UA" sz="1400" b="1" noProof="0" dirty="0"/>
                        <a:t> </a:t>
                      </a:r>
                      <a:r>
                        <a:rPr lang="uk-UA" sz="1400" b="1" noProof="0" dirty="0" smtClean="0"/>
                        <a:t>«</a:t>
                      </a:r>
                      <a:r>
                        <a:rPr lang="en-US" sz="1400" b="1" noProof="0" dirty="0" err="1" smtClean="0"/>
                        <a:t>Racke</a:t>
                      </a:r>
                      <a:r>
                        <a:rPr lang="en-US" sz="1400" b="1" noProof="0" dirty="0" smtClean="0"/>
                        <a:t> </a:t>
                      </a:r>
                      <a:r>
                        <a:rPr lang="el-GR" sz="1400" b="1" noProof="0" dirty="0" smtClean="0"/>
                        <a:t>ν </a:t>
                      </a:r>
                      <a:r>
                        <a:rPr lang="en-US" sz="1400" b="1" noProof="0" dirty="0" err="1" smtClean="0"/>
                        <a:t>Hauptzollamt</a:t>
                      </a:r>
                      <a:r>
                        <a:rPr lang="en-US" sz="1400" b="1" noProof="0" dirty="0" smtClean="0"/>
                        <a:t> Mainz</a:t>
                      </a:r>
                      <a:r>
                        <a:rPr lang="uk-UA" sz="1400" b="1" noProof="0" dirty="0" smtClean="0"/>
                        <a:t>»;</a:t>
                      </a:r>
                      <a:r>
                        <a:rPr lang="uk-UA" sz="1400" b="1" baseline="0" noProof="0" dirty="0" smtClean="0"/>
                        <a:t> </a:t>
                      </a:r>
                      <a:r>
                        <a:rPr lang="uk-UA" sz="1400" b="1" noProof="0" dirty="0" smtClean="0"/>
                        <a:t>«</a:t>
                      </a:r>
                      <a:r>
                        <a:rPr lang="pl-PL" sz="1400" b="1" noProof="0" dirty="0" smtClean="0"/>
                        <a:t>Hauptzollamt Landau</a:t>
                      </a:r>
                      <a:r>
                        <a:rPr lang="uk-UA" sz="1400" b="1" noProof="0" dirty="0" smtClean="0"/>
                        <a:t>»</a:t>
                      </a:r>
                      <a:endParaRPr lang="uk-UA" sz="1400" b="1" noProof="0" dirty="0"/>
                    </a:p>
                    <a:p>
                      <a:pPr algn="ctr"/>
                      <a:r>
                        <a:rPr lang="uk-UA" sz="1200" noProof="0" dirty="0" smtClean="0"/>
                        <a:t>від 1979</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916195">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uk-UA" sz="1100" noProof="0" dirty="0" smtClean="0"/>
                        <a:t>Суд</a:t>
                      </a:r>
                      <a:r>
                        <a:rPr lang="uk-UA" sz="1100" baseline="0" noProof="0" dirty="0" smtClean="0"/>
                        <a:t> </a:t>
                      </a:r>
                      <a:r>
                        <a:rPr lang="uk-UA" sz="1100" noProof="0" dirty="0" smtClean="0"/>
                        <a:t>вказав, що однією з вимог, яка випливає зі</a:t>
                      </a:r>
                      <a:r>
                        <a:rPr lang="uk-UA" sz="1100" baseline="0" noProof="0" dirty="0" smtClean="0"/>
                        <a:t> </a:t>
                      </a:r>
                      <a:r>
                        <a:rPr lang="uk-UA" sz="1100" noProof="0" dirty="0" smtClean="0"/>
                        <a:t>словосполучення «встановлений</a:t>
                      </a:r>
                      <a:r>
                        <a:rPr lang="uk-UA" sz="1100" baseline="0" noProof="0" dirty="0" smtClean="0"/>
                        <a:t> </a:t>
                      </a:r>
                      <a:r>
                        <a:rPr lang="uk-UA" sz="1100" noProof="0" dirty="0" smtClean="0"/>
                        <a:t>законом», є передбачуваність. Норму не можна вважати «законом», якщо вона</a:t>
                      </a:r>
                      <a:r>
                        <a:rPr lang="uk-UA" sz="1100" baseline="0" noProof="0" dirty="0" smtClean="0"/>
                        <a:t> </a:t>
                      </a:r>
                      <a:r>
                        <a:rPr lang="uk-UA" sz="1100" noProof="0" dirty="0" smtClean="0"/>
                        <a:t>не сформульована достатньо чітко, що дає особі можливість керуватися цією</a:t>
                      </a:r>
                      <a:r>
                        <a:rPr lang="uk-UA" sz="1100" baseline="0" noProof="0" dirty="0" smtClean="0"/>
                        <a:t> </a:t>
                      </a:r>
                      <a:r>
                        <a:rPr lang="uk-UA" sz="1100" noProof="0" dirty="0" smtClean="0"/>
                        <a:t>нормою у своїх діях. </a:t>
                      </a:r>
                      <a:endParaRPr lang="uk-UA" sz="1100" noProof="0" dirty="0"/>
                    </a:p>
                  </a:txBody>
                  <a:tcPr/>
                </a:tc>
                <a:tc>
                  <a:txBody>
                    <a:bodyPr/>
                    <a:lstStyle/>
                    <a:p>
                      <a:pPr algn="ctr"/>
                      <a:r>
                        <a:rPr lang="ru-RU" sz="1400" b="1" noProof="0" dirty="0" smtClean="0"/>
                        <a:t>«</a:t>
                      </a:r>
                      <a:r>
                        <a:rPr lang="ru-RU" sz="1400" b="1" noProof="0" dirty="0" err="1" smtClean="0"/>
                        <a:t>Гешмен</a:t>
                      </a:r>
                      <a:r>
                        <a:rPr lang="ru-RU" sz="1400" b="1" noProof="0" dirty="0" smtClean="0"/>
                        <a:t> і</a:t>
                      </a:r>
                      <a:r>
                        <a:rPr lang="ru-RU" sz="1400" b="1" baseline="0" noProof="0" dirty="0" smtClean="0"/>
                        <a:t> </a:t>
                      </a:r>
                      <a:r>
                        <a:rPr lang="ru-RU" sz="1400" b="1" noProof="0" dirty="0" err="1" smtClean="0"/>
                        <a:t>Герруп</a:t>
                      </a:r>
                      <a:endParaRPr lang="ru-RU" sz="1400" b="1" noProof="0" dirty="0" smtClean="0"/>
                    </a:p>
                    <a:p>
                      <a:pPr algn="ctr"/>
                      <a:r>
                        <a:rPr lang="ru-RU" sz="1400" b="1" noProof="0" dirty="0" err="1" smtClean="0"/>
                        <a:t>Проти</a:t>
                      </a:r>
                      <a:r>
                        <a:rPr lang="ru-RU" sz="1400" b="1" baseline="0" noProof="0" dirty="0" smtClean="0"/>
                        <a:t> </a:t>
                      </a:r>
                      <a:r>
                        <a:rPr lang="ru-RU" sz="1400" b="1" noProof="0" dirty="0" err="1" smtClean="0"/>
                        <a:t>Сполученого</a:t>
                      </a:r>
                      <a:r>
                        <a:rPr lang="ru-RU" sz="1400" b="1" noProof="0" dirty="0" smtClean="0"/>
                        <a:t> </a:t>
                      </a:r>
                      <a:r>
                        <a:rPr lang="ru-RU" sz="1400" b="1" noProof="0" dirty="0" err="1" smtClean="0"/>
                        <a:t>Королівства</a:t>
                      </a:r>
                      <a:r>
                        <a:rPr lang="ru-RU" sz="1400" b="1" noProof="0" dirty="0" smtClean="0"/>
                        <a:t>»</a:t>
                      </a:r>
                      <a:endParaRPr lang="ru-RU" sz="1400" b="1" dirty="0"/>
                    </a:p>
                    <a:p>
                      <a:pPr algn="ctr"/>
                      <a:r>
                        <a:rPr lang="uk-UA" sz="1200" noProof="0" dirty="0"/>
                        <a:t>від </a:t>
                      </a:r>
                      <a:r>
                        <a:rPr lang="uk-UA" sz="1200" noProof="0" dirty="0" smtClean="0"/>
                        <a:t>25.11.1999</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824575">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uk-UA" sz="1100" noProof="0" dirty="0" smtClean="0"/>
                        <a:t>Правопорушення має бути</a:t>
                      </a:r>
                      <a:r>
                        <a:rPr lang="uk-UA" sz="1100" baseline="0" noProof="0" dirty="0" smtClean="0"/>
                        <a:t> </a:t>
                      </a:r>
                      <a:r>
                        <a:rPr lang="uk-UA" sz="1100" noProof="0" dirty="0" smtClean="0"/>
                        <a:t>чітко встановлено в законі. Ця вимога дотримується, якщо особа може</a:t>
                      </a:r>
                      <a:r>
                        <a:rPr lang="uk-UA" sz="1100" baseline="0" noProof="0" dirty="0" smtClean="0"/>
                        <a:t> </a:t>
                      </a:r>
                      <a:r>
                        <a:rPr lang="uk-UA" sz="1100" noProof="0" dirty="0" smtClean="0"/>
                        <a:t>дізнатися на основі формулювання відповідного положення та, у разі потреби,</a:t>
                      </a:r>
                      <a:r>
                        <a:rPr lang="uk-UA" sz="1100" baseline="0" noProof="0" dirty="0" smtClean="0"/>
                        <a:t> </a:t>
                      </a:r>
                      <a:r>
                        <a:rPr lang="uk-UA" sz="1100" noProof="0" dirty="0" smtClean="0"/>
                        <a:t>за допомогою його судового тлумачення, які дії чи бездіяльність є підставою</a:t>
                      </a:r>
                      <a:r>
                        <a:rPr lang="uk-UA" sz="1100" baseline="0" noProof="0" dirty="0" smtClean="0"/>
                        <a:t> </a:t>
                      </a:r>
                      <a:r>
                        <a:rPr lang="uk-UA" sz="1100" noProof="0" dirty="0" smtClean="0"/>
                        <a:t>для кримінальної відповідальності.</a:t>
                      </a:r>
                      <a:endParaRPr lang="uk-UA" sz="1100" noProof="0" dirty="0"/>
                    </a:p>
                  </a:txBody>
                  <a:tcPr/>
                </a:tc>
                <a:tc>
                  <a:txBody>
                    <a:bodyPr/>
                    <a:lstStyle/>
                    <a:p>
                      <a:pPr algn="ctr"/>
                      <a:r>
                        <a:rPr lang="uk-UA" sz="1600" b="1" noProof="0" dirty="0" smtClean="0"/>
                        <a:t>«</a:t>
                      </a:r>
                      <a:r>
                        <a:rPr lang="uk-UA" sz="1600" b="1" noProof="0" dirty="0" err="1" smtClean="0"/>
                        <a:t>Пухк</a:t>
                      </a:r>
                      <a:r>
                        <a:rPr lang="uk-UA" sz="1600" b="1" noProof="0" dirty="0" smtClean="0"/>
                        <a:t> проти Естонії»</a:t>
                      </a:r>
                    </a:p>
                    <a:p>
                      <a:pPr algn="ctr"/>
                      <a:r>
                        <a:rPr lang="uk-UA" sz="1200" noProof="0" dirty="0" smtClean="0"/>
                        <a:t>від 10.02.2004</a:t>
                      </a:r>
                      <a:r>
                        <a:rPr lang="uk-UA" sz="1200" baseline="0" noProof="0" dirty="0" smtClean="0"/>
                        <a:t> </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r h="931464">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uk-UA" sz="1100" noProof="0" dirty="0" smtClean="0"/>
                        <a:t>Суд вважає, що відсутність чітко</a:t>
                      </a:r>
                      <a:r>
                        <a:rPr lang="uk-UA" sz="1100" baseline="0" noProof="0" dirty="0" smtClean="0"/>
                        <a:t> </a:t>
                      </a:r>
                      <a:r>
                        <a:rPr lang="uk-UA" sz="1100" noProof="0" dirty="0" smtClean="0"/>
                        <a:t>сформульованих положень, які б визначали, чи можливо належним чином</a:t>
                      </a:r>
                      <a:r>
                        <a:rPr lang="uk-UA" sz="1100" baseline="0" noProof="0" dirty="0" smtClean="0"/>
                        <a:t> </a:t>
                      </a:r>
                      <a:r>
                        <a:rPr lang="uk-UA" sz="1100" noProof="0" dirty="0" smtClean="0"/>
                        <a:t>продовжити (якщо так, то за яких умов) застосування на стадії</a:t>
                      </a:r>
                      <a:r>
                        <a:rPr lang="uk-UA" sz="1100" baseline="0" noProof="0" dirty="0" smtClean="0"/>
                        <a:t> </a:t>
                      </a:r>
                      <a:r>
                        <a:rPr lang="uk-UA" sz="1100" noProof="0" dirty="0" smtClean="0"/>
                        <a:t>судового</a:t>
                      </a:r>
                      <a:r>
                        <a:rPr lang="uk-UA" sz="1100" baseline="0" noProof="0" dirty="0" smtClean="0"/>
                        <a:t> </a:t>
                      </a:r>
                      <a:r>
                        <a:rPr lang="uk-UA" sz="1100" noProof="0" dirty="0" smtClean="0"/>
                        <a:t>слідства запобіжного заходу у вигляді тримання під вартою, обраного на</a:t>
                      </a:r>
                      <a:r>
                        <a:rPr lang="uk-UA" sz="1100" baseline="0" noProof="0" dirty="0" smtClean="0"/>
                        <a:t> </a:t>
                      </a:r>
                      <a:r>
                        <a:rPr lang="uk-UA" sz="1100" noProof="0" dirty="0" smtClean="0"/>
                        <a:t>визначений період на стадії досудового слідства, не відповідає критерію</a:t>
                      </a:r>
                      <a:r>
                        <a:rPr lang="uk-UA" sz="1100" baseline="0" noProof="0" dirty="0" smtClean="0"/>
                        <a:t> </a:t>
                      </a:r>
                      <a:r>
                        <a:rPr lang="uk-UA" sz="1100" noProof="0" dirty="0" smtClean="0"/>
                        <a:t>«передбачуваності закону.</a:t>
                      </a:r>
                      <a:endParaRPr lang="uk-UA" sz="1100" noProof="0" dirty="0"/>
                    </a:p>
                  </a:txBody>
                  <a:tcPr/>
                </a:tc>
                <a:tc>
                  <a:txBody>
                    <a:bodyPr/>
                    <a:lstStyle/>
                    <a:p>
                      <a:pPr algn="ctr"/>
                      <a:r>
                        <a:rPr lang="uk-UA" sz="1600" b="1" noProof="0" dirty="0" smtClean="0"/>
                        <a:t>«</a:t>
                      </a:r>
                      <a:r>
                        <a:rPr lang="uk-UA" sz="1600" b="1" noProof="0" dirty="0" err="1" smtClean="0"/>
                        <a:t>Єлоєв</a:t>
                      </a:r>
                      <a:r>
                        <a:rPr lang="uk-UA" sz="1600" b="1" noProof="0" dirty="0" smtClean="0"/>
                        <a:t> проти України»</a:t>
                      </a:r>
                      <a:endParaRPr lang="uk-UA" sz="1600" b="1" baseline="0" noProof="0" dirty="0" smtClean="0"/>
                    </a:p>
                    <a:p>
                      <a:pPr algn="ctr"/>
                      <a:r>
                        <a:rPr lang="uk-UA" sz="1200" baseline="0" noProof="0" dirty="0" smtClean="0"/>
                        <a:t>від 06.11.2008</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r h="1124219">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uk-UA" sz="1100" noProof="0" dirty="0" smtClean="0"/>
                        <a:t>Суд зазначив, що «коли йдеться про позбавлення свободи, надзвичайно важливою умовою є забезпечення загального принципу юридичної визначеності. Вимога «якості закону» у розумінні п. 1 ст. 5 Конвенції означає, що коли національний закон передбачає можливість позбавлення свободи, такий закон має бути достатньо доступним, чітко сформульованим і передбачуваним у своєму застосуванні для того, щоб виключити будь-який ризик свавілля».</a:t>
                      </a:r>
                    </a:p>
                  </a:txBody>
                  <a:tcPr/>
                </a:tc>
                <a:tc>
                  <a:txBody>
                    <a:bodyPr/>
                    <a:lstStyle/>
                    <a:p>
                      <a:pPr algn="ctr"/>
                      <a:r>
                        <a:rPr lang="ru-RU" sz="1800" b="1" noProof="0" dirty="0" smtClean="0"/>
                        <a:t> </a:t>
                      </a:r>
                      <a:r>
                        <a:rPr lang="uk-UA" sz="1600" b="1" noProof="0" dirty="0" smtClean="0"/>
                        <a:t>«</a:t>
                      </a:r>
                      <a:r>
                        <a:rPr lang="uk-UA" sz="1600" b="1" noProof="0" dirty="0" err="1" smtClean="0"/>
                        <a:t>Новік</a:t>
                      </a:r>
                      <a:r>
                        <a:rPr lang="uk-UA" sz="1600" b="1" noProof="0" dirty="0" smtClean="0"/>
                        <a:t> проти України»</a:t>
                      </a:r>
                    </a:p>
                    <a:p>
                      <a:pPr algn="ctr"/>
                      <a:r>
                        <a:rPr lang="uk-UA" sz="1200" noProof="0" dirty="0" smtClean="0"/>
                        <a:t>від 18.12.2008</a:t>
                      </a:r>
                    </a:p>
                    <a:p>
                      <a:pPr algn="ctr"/>
                      <a:endParaRPr lang="uk-UA" sz="14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77190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00524974"/>
              </p:ext>
            </p:extLst>
          </p:nvPr>
        </p:nvGraphicFramePr>
        <p:xfrm>
          <a:off x="0" y="2"/>
          <a:ext cx="9144000" cy="5143499"/>
        </p:xfrm>
        <a:graphic>
          <a:graphicData uri="http://schemas.openxmlformats.org/drawingml/2006/table">
            <a:tbl>
              <a:tblPr firstRow="1" bandRow="1">
                <a:tableStyleId>{912C8C85-51F0-491E-9774-3900AFEF0FD7}</a:tableStyleId>
              </a:tblPr>
              <a:tblGrid>
                <a:gridCol w="1798820">
                  <a:extLst>
                    <a:ext uri="{9D8B030D-6E8A-4147-A177-3AD203B41FA5}">
                      <a16:colId xmlns:a16="http://schemas.microsoft.com/office/drawing/2014/main" val="20000"/>
                    </a:ext>
                  </a:extLst>
                </a:gridCol>
                <a:gridCol w="5246558">
                  <a:extLst>
                    <a:ext uri="{9D8B030D-6E8A-4147-A177-3AD203B41FA5}">
                      <a16:colId xmlns:a16="http://schemas.microsoft.com/office/drawing/2014/main" val="20001"/>
                    </a:ext>
                  </a:extLst>
                </a:gridCol>
                <a:gridCol w="2098622">
                  <a:extLst>
                    <a:ext uri="{9D8B030D-6E8A-4147-A177-3AD203B41FA5}">
                      <a16:colId xmlns:a16="http://schemas.microsoft.com/office/drawing/2014/main" val="20002"/>
                    </a:ext>
                  </a:extLst>
                </a:gridCol>
              </a:tblGrid>
              <a:tr h="700401">
                <a:tc>
                  <a:txBody>
                    <a:bodyPr/>
                    <a:lstStyle/>
                    <a:p>
                      <a:pPr algn="ctr"/>
                      <a:r>
                        <a:rPr lang="uk-UA" sz="1800" dirty="0" smtClean="0"/>
                        <a:t>Концепція</a:t>
                      </a:r>
                      <a:endParaRPr lang="ru-RU" sz="1800" dirty="0">
                        <a:solidFill>
                          <a:schemeClr val="tx1"/>
                        </a:solidFill>
                        <a:latin typeface="Calibri" panose="020F0502020204030204" pitchFamily="34" charset="0"/>
                      </a:endParaRPr>
                    </a:p>
                  </a:txBody>
                  <a:tcPr/>
                </a:tc>
                <a:tc>
                  <a:txBody>
                    <a:bodyPr/>
                    <a:lstStyle/>
                    <a:p>
                      <a:pPr algn="ctr"/>
                      <a:r>
                        <a:rPr lang="uk-UA" sz="1800" dirty="0"/>
                        <a:t>Короткий опис</a:t>
                      </a:r>
                      <a:endParaRPr lang="ru-RU" sz="1800" dirty="0">
                        <a:solidFill>
                          <a:schemeClr val="tx1"/>
                        </a:solidFill>
                        <a:latin typeface="+mn-lt"/>
                      </a:endParaRPr>
                    </a:p>
                  </a:txBody>
                  <a:tcPr/>
                </a:tc>
                <a:tc>
                  <a:txBody>
                    <a:bodyPr/>
                    <a:lstStyle/>
                    <a:p>
                      <a:pPr algn="ctr"/>
                      <a:r>
                        <a:rPr lang="uk-UA" sz="1800" dirty="0"/>
                        <a:t>Рішення</a:t>
                      </a:r>
                      <a:r>
                        <a:rPr lang="uk-UA" sz="1800" baseline="0" dirty="0"/>
                        <a:t> ЄСПЛ</a:t>
                      </a:r>
                      <a:endParaRPr lang="ru-RU" sz="1800" dirty="0">
                        <a:solidFill>
                          <a:schemeClr val="bg1"/>
                        </a:solidFill>
                        <a:latin typeface="+mn-lt"/>
                      </a:endParaRPr>
                    </a:p>
                  </a:txBody>
                  <a:tcPr/>
                </a:tc>
                <a:extLst>
                  <a:ext uri="{0D108BD9-81ED-4DB2-BD59-A6C34878D82A}">
                    <a16:rowId xmlns:a16="http://schemas.microsoft.com/office/drawing/2014/main" val="10000"/>
                  </a:ext>
                </a:extLst>
              </a:tr>
              <a:tr h="1237098">
                <a:tc rowSpan="3">
                  <a:txBody>
                    <a:bodyPr/>
                    <a:lstStyle/>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r>
                        <a:rPr lang="uk-UA" sz="1800" b="1" noProof="0" dirty="0" smtClean="0"/>
                        <a:t>«Правова</a:t>
                      </a:r>
                      <a:r>
                        <a:rPr lang="uk-UA" sz="1800" b="1" baseline="0" noProof="0" dirty="0" smtClean="0"/>
                        <a:t> визначеність-3</a:t>
                      </a:r>
                      <a:r>
                        <a:rPr lang="uk-UA" sz="1800" b="1" noProof="0" dirty="0" smtClean="0"/>
                        <a:t>»</a:t>
                      </a:r>
                      <a:endParaRPr lang="en-US" sz="1800" b="1" i="0" noProof="0" dirty="0">
                        <a:solidFill>
                          <a:schemeClr val="tx1"/>
                        </a:solidFill>
                        <a:latin typeface="Calibri" panose="020F0502020204030204" pitchFamily="34" charset="0"/>
                      </a:endParaRPr>
                    </a:p>
                  </a:txBody>
                  <a:tcPr/>
                </a:tc>
                <a:tc>
                  <a:txBody>
                    <a:bodyPr/>
                    <a:lstStyle/>
                    <a:p>
                      <a:pPr algn="just"/>
                      <a:r>
                        <a:rPr lang="uk-UA" sz="1300" noProof="0" dirty="0" smtClean="0"/>
                        <a:t>Норма не може вважатися «законом», якщо вона не сформульована</a:t>
                      </a:r>
                      <a:r>
                        <a:rPr lang="uk-UA" sz="1300" baseline="0" noProof="0" dirty="0" smtClean="0"/>
                        <a:t> </a:t>
                      </a:r>
                      <a:r>
                        <a:rPr lang="uk-UA" sz="1300" noProof="0" dirty="0" smtClean="0"/>
                        <a:t>з достатньою чіткістю, яка дає громадянинові змогу керуватися цією нормою у своїх діях: він має</a:t>
                      </a:r>
                      <a:r>
                        <a:rPr lang="uk-UA" sz="1300" baseline="0" noProof="0" dirty="0" smtClean="0"/>
                        <a:t> </a:t>
                      </a:r>
                      <a:r>
                        <a:rPr lang="uk-UA" sz="1300" noProof="0" dirty="0" smtClean="0"/>
                        <a:t>бути здатний - якщо необхідно, за допомогою</a:t>
                      </a:r>
                      <a:r>
                        <a:rPr lang="uk-UA" sz="1300" baseline="0" noProof="0" dirty="0" smtClean="0"/>
                        <a:t> </a:t>
                      </a:r>
                      <a:r>
                        <a:rPr lang="uk-UA" sz="1300" noProof="0" dirty="0" smtClean="0"/>
                        <a:t>відповідної консультації - передбачити, достатньою</a:t>
                      </a:r>
                      <a:r>
                        <a:rPr lang="uk-UA" sz="1300" baseline="0" noProof="0" dirty="0" smtClean="0"/>
                        <a:t> </a:t>
                      </a:r>
                      <a:r>
                        <a:rPr lang="uk-UA" sz="1300" noProof="0" dirty="0" smtClean="0"/>
                        <a:t>за даних обставин мірою, наслідки, які може</a:t>
                      </a:r>
                      <a:r>
                        <a:rPr lang="uk-UA" sz="1300" baseline="0" noProof="0" dirty="0" smtClean="0"/>
                        <a:t> </a:t>
                      </a:r>
                      <a:r>
                        <a:rPr lang="uk-UA" sz="1300" noProof="0" dirty="0" smtClean="0"/>
                        <a:t>спричинити така дія.</a:t>
                      </a:r>
                      <a:endParaRPr lang="uk-UA" sz="1300" noProof="0" dirty="0"/>
                    </a:p>
                  </a:txBody>
                  <a:tcPr/>
                </a:tc>
                <a:tc>
                  <a:txBody>
                    <a:bodyPr/>
                    <a:lstStyle/>
                    <a:p>
                      <a:pPr algn="ctr"/>
                      <a:r>
                        <a:rPr lang="uk-UA" sz="1600" noProof="0" dirty="0"/>
                        <a:t> </a:t>
                      </a:r>
                      <a:r>
                        <a:rPr lang="uk-UA" sz="1600" noProof="0" dirty="0" smtClean="0"/>
                        <a:t>«</a:t>
                      </a:r>
                      <a:r>
                        <a:rPr lang="ru-RU" sz="1600" noProof="0" dirty="0" err="1" smtClean="0"/>
                        <a:t>Реквеньї</a:t>
                      </a:r>
                      <a:r>
                        <a:rPr lang="ru-RU" sz="1600" noProof="0" dirty="0" smtClean="0"/>
                        <a:t> </a:t>
                      </a:r>
                      <a:r>
                        <a:rPr lang="ru-RU" sz="1600" noProof="0" dirty="0" err="1" smtClean="0"/>
                        <a:t>проти</a:t>
                      </a:r>
                      <a:r>
                        <a:rPr lang="ru-RU" sz="1600" noProof="0" dirty="0" smtClean="0"/>
                        <a:t> </a:t>
                      </a:r>
                      <a:r>
                        <a:rPr lang="ru-RU" sz="1600" noProof="0" dirty="0" err="1" smtClean="0"/>
                        <a:t>Угорщини</a:t>
                      </a:r>
                      <a:r>
                        <a:rPr lang="ru-RU" sz="1600" noProof="0" dirty="0" smtClean="0"/>
                        <a:t> </a:t>
                      </a:r>
                    </a:p>
                    <a:p>
                      <a:pPr algn="ctr"/>
                      <a:r>
                        <a:rPr lang="ru-RU" sz="1200" noProof="0" dirty="0" err="1" smtClean="0"/>
                        <a:t>від</a:t>
                      </a:r>
                      <a:r>
                        <a:rPr lang="ru-RU" sz="1200" noProof="0" dirty="0" smtClean="0"/>
                        <a:t> 20.05.1999</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1916631">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uk-UA" sz="1300" noProof="0" dirty="0" smtClean="0"/>
                        <a:t>Суд розглядав питання щодо</a:t>
                      </a:r>
                      <a:r>
                        <a:rPr lang="uk-UA" sz="1300" baseline="0" noProof="0" dirty="0" smtClean="0"/>
                        <a:t> </a:t>
                      </a:r>
                      <a:r>
                        <a:rPr lang="uk-UA" sz="1300" noProof="0" dirty="0" smtClean="0"/>
                        <a:t>правомірності відмови реєстрації періодичних видань у зв'язку з тим, що їхні назви суперечать реаліям (як це визначено у польському законодавстві).</a:t>
                      </a:r>
                      <a:r>
                        <a:rPr lang="uk-UA" sz="1300" baseline="0" noProof="0" dirty="0" smtClean="0"/>
                        <a:t> </a:t>
                      </a:r>
                      <a:r>
                        <a:rPr lang="uk-UA" sz="1300" noProof="0" dirty="0" smtClean="0"/>
                        <a:t>Су</a:t>
                      </a:r>
                      <a:r>
                        <a:rPr lang="uk-UA" sz="1300" baseline="0" noProof="0" dirty="0" smtClean="0"/>
                        <a:t>д </a:t>
                      </a:r>
                      <a:r>
                        <a:rPr lang="uk-UA" sz="1300" noProof="0" dirty="0" smtClean="0"/>
                        <a:t>посилається на критерій передбачуваності поведінки як складову принципу</a:t>
                      </a:r>
                      <a:r>
                        <a:rPr lang="uk-UA" sz="1300" baseline="0" noProof="0" dirty="0" smtClean="0"/>
                        <a:t> </a:t>
                      </a:r>
                      <a:r>
                        <a:rPr lang="uk-UA" sz="1300" noProof="0" dirty="0" smtClean="0"/>
                        <a:t>визначеності.</a:t>
                      </a:r>
                      <a:r>
                        <a:rPr lang="uk-UA" sz="1300" baseline="0" noProof="0" dirty="0" smtClean="0"/>
                        <a:t> </a:t>
                      </a:r>
                      <a:r>
                        <a:rPr lang="uk-UA" sz="1300" noProof="0" dirty="0" smtClean="0"/>
                        <a:t>Зокрема, Суд наголошує, що терміни, вжиті у словосполученні «суперечить реаліям», двозначні й недостатньо чіткі,</a:t>
                      </a:r>
                      <a:r>
                        <a:rPr lang="uk-UA" sz="1300" baseline="0" noProof="0" dirty="0" smtClean="0"/>
                        <a:t> </a:t>
                      </a:r>
                      <a:r>
                        <a:rPr lang="uk-UA" sz="1300" noProof="0" dirty="0" smtClean="0"/>
                        <a:t>всупереч тому, як це має бути в юридичному</a:t>
                      </a:r>
                      <a:r>
                        <a:rPr lang="uk-UA" sz="1300" baseline="0" noProof="0" dirty="0" smtClean="0"/>
                        <a:t> </a:t>
                      </a:r>
                      <a:r>
                        <a:rPr lang="uk-UA" sz="1300" noProof="0" dirty="0" smtClean="0"/>
                        <a:t>положенні такого характеру.</a:t>
                      </a:r>
                      <a:endParaRPr lang="uk-UA" sz="1300" noProof="0" dirty="0"/>
                    </a:p>
                  </a:txBody>
                  <a:tcPr/>
                </a:tc>
                <a:tc>
                  <a:txBody>
                    <a:bodyPr/>
                    <a:lstStyle/>
                    <a:p>
                      <a:pPr algn="ctr"/>
                      <a:r>
                        <a:rPr lang="ru-RU" sz="1600" b="1" noProof="0" dirty="0" smtClean="0"/>
                        <a:t>«</a:t>
                      </a:r>
                      <a:r>
                        <a:rPr lang="ru-RU" sz="1600" b="1" noProof="0" dirty="0" err="1" smtClean="0"/>
                        <a:t>Гавенда</a:t>
                      </a:r>
                      <a:r>
                        <a:rPr lang="ru-RU" sz="1600" b="1" noProof="0" dirty="0" smtClean="0"/>
                        <a:t> </a:t>
                      </a:r>
                      <a:r>
                        <a:rPr lang="ru-RU" sz="1600" b="1" noProof="0" dirty="0" err="1" smtClean="0"/>
                        <a:t>проти</a:t>
                      </a:r>
                      <a:r>
                        <a:rPr lang="ru-RU" sz="1600" b="1" noProof="0" dirty="0" smtClean="0"/>
                        <a:t> </a:t>
                      </a:r>
                      <a:r>
                        <a:rPr lang="ru-RU" sz="1600" b="1" noProof="0" dirty="0" err="1" smtClean="0"/>
                        <a:t>Польщі</a:t>
                      </a:r>
                      <a:r>
                        <a:rPr lang="ru-RU" sz="1600" b="1" noProof="0" dirty="0" smtClean="0"/>
                        <a:t>»</a:t>
                      </a:r>
                    </a:p>
                    <a:p>
                      <a:pPr algn="ctr"/>
                      <a:r>
                        <a:rPr lang="ru-RU" sz="1200" noProof="0" dirty="0" err="1" smtClean="0"/>
                        <a:t>від</a:t>
                      </a:r>
                      <a:r>
                        <a:rPr lang="ru-RU" sz="1200" baseline="0" noProof="0" dirty="0" smtClean="0"/>
                        <a:t> </a:t>
                      </a:r>
                      <a:r>
                        <a:rPr lang="ru-RU" sz="1200" noProof="0" dirty="0" smtClean="0"/>
                        <a:t>14.03.2002</a:t>
                      </a:r>
                      <a:endParaRPr lang="ru-RU" sz="1200" b="0" dirty="0">
                        <a:latin typeface="Calibri" panose="020F0502020204030204" pitchFamily="34" charset="0"/>
                      </a:endParaRPr>
                    </a:p>
                  </a:txBody>
                  <a:tcPr/>
                </a:tc>
                <a:extLst>
                  <a:ext uri="{0D108BD9-81ED-4DB2-BD59-A6C34878D82A}">
                    <a16:rowId xmlns:a16="http://schemas.microsoft.com/office/drawing/2014/main" val="10001"/>
                  </a:ext>
                </a:extLst>
              </a:tr>
              <a:tr h="1289369">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uk-UA" sz="1300" dirty="0" smtClean="0"/>
                        <a:t>Суд наголошує: «Конвенція вимагає, щоб усе право, чи</a:t>
                      </a:r>
                      <a:r>
                        <a:rPr lang="uk-UA" sz="1300" baseline="0" dirty="0" smtClean="0"/>
                        <a:t> </a:t>
                      </a:r>
                      <a:r>
                        <a:rPr lang="uk-UA" sz="1300" dirty="0" smtClean="0"/>
                        <a:t>то</a:t>
                      </a:r>
                      <a:r>
                        <a:rPr lang="uk-UA" sz="1300" baseline="0" dirty="0" smtClean="0"/>
                        <a:t> </a:t>
                      </a:r>
                      <a:r>
                        <a:rPr lang="uk-UA" sz="1300" dirty="0" smtClean="0"/>
                        <a:t>писане, чи неписане, було достатньо чітким, щоб</a:t>
                      </a:r>
                      <a:r>
                        <a:rPr lang="uk-UA" sz="1300" baseline="0" dirty="0" smtClean="0"/>
                        <a:t> </a:t>
                      </a:r>
                      <a:r>
                        <a:rPr lang="uk-UA" sz="1300" dirty="0" smtClean="0"/>
                        <a:t>дозволити громадянинові, якщо виникне потреба –</a:t>
                      </a:r>
                      <a:r>
                        <a:rPr lang="uk-UA" sz="1300" baseline="0" dirty="0" smtClean="0"/>
                        <a:t> </a:t>
                      </a:r>
                      <a:r>
                        <a:rPr lang="uk-UA" sz="1300" dirty="0" smtClean="0"/>
                        <a:t>з</a:t>
                      </a:r>
                      <a:r>
                        <a:rPr lang="uk-UA" sz="1300" baseline="0" dirty="0" smtClean="0"/>
                        <a:t> </a:t>
                      </a:r>
                      <a:r>
                        <a:rPr lang="uk-UA" sz="1300" dirty="0" smtClean="0"/>
                        <a:t>належною порадою, передбачати певною мірою</a:t>
                      </a:r>
                      <a:r>
                        <a:rPr lang="uk-UA" sz="1300" baseline="0" dirty="0" smtClean="0"/>
                        <a:t> </a:t>
                      </a:r>
                      <a:r>
                        <a:rPr lang="uk-UA" sz="1300" dirty="0" smtClean="0"/>
                        <a:t>за певних обставин наслідки, які може спричинити</a:t>
                      </a:r>
                      <a:r>
                        <a:rPr lang="uk-UA" sz="1300" baseline="0" dirty="0" smtClean="0"/>
                        <a:t> </a:t>
                      </a:r>
                      <a:r>
                        <a:rPr lang="uk-UA" sz="1300" dirty="0" smtClean="0"/>
                        <a:t>певна дія. </a:t>
                      </a:r>
                      <a:endParaRPr lang="ru-RU" sz="1300" dirty="0"/>
                    </a:p>
                  </a:txBody>
                  <a:tcPr/>
                </a:tc>
                <a:tc>
                  <a:txBody>
                    <a:bodyPr/>
                    <a:lstStyle/>
                    <a:p>
                      <a:pPr algn="ctr"/>
                      <a:r>
                        <a:rPr lang="uk-UA" sz="1600" b="1" noProof="0" dirty="0" smtClean="0"/>
                        <a:t>«</a:t>
                      </a:r>
                      <a:r>
                        <a:rPr lang="ru-RU" sz="1600" b="1" noProof="0" dirty="0" err="1" smtClean="0"/>
                        <a:t>Стіл</a:t>
                      </a:r>
                      <a:r>
                        <a:rPr lang="ru-RU" sz="1600" b="1" noProof="0" dirty="0" smtClean="0"/>
                        <a:t> та </a:t>
                      </a:r>
                      <a:r>
                        <a:rPr lang="ru-RU" sz="1600" b="1" noProof="0" dirty="0" err="1" smtClean="0"/>
                        <a:t>інші</a:t>
                      </a:r>
                      <a:r>
                        <a:rPr lang="ru-RU" sz="1600" b="1" noProof="0" dirty="0" smtClean="0"/>
                        <a:t> </a:t>
                      </a:r>
                      <a:r>
                        <a:rPr lang="ru-RU" sz="1600" b="1" noProof="0" dirty="0" err="1" smtClean="0"/>
                        <a:t>проти</a:t>
                      </a:r>
                      <a:r>
                        <a:rPr lang="ru-RU" sz="1600" b="1" baseline="0" noProof="0" dirty="0" smtClean="0"/>
                        <a:t> </a:t>
                      </a:r>
                      <a:r>
                        <a:rPr lang="ru-RU" sz="1600" b="1" noProof="0" dirty="0" err="1" smtClean="0"/>
                        <a:t>Сполученого</a:t>
                      </a:r>
                      <a:r>
                        <a:rPr lang="ru-RU" sz="1600" b="1" noProof="0" dirty="0" smtClean="0"/>
                        <a:t> </a:t>
                      </a:r>
                      <a:r>
                        <a:rPr lang="ru-RU" sz="1600" b="1" noProof="0" dirty="0" err="1" smtClean="0"/>
                        <a:t>Королівства</a:t>
                      </a:r>
                      <a:r>
                        <a:rPr lang="uk-UA" sz="1600" b="1" noProof="0" dirty="0" smtClean="0"/>
                        <a:t>»</a:t>
                      </a:r>
                    </a:p>
                    <a:p>
                      <a:pPr algn="ctr"/>
                      <a:r>
                        <a:rPr lang="uk-UA" sz="1200" noProof="0" dirty="0" smtClean="0"/>
                        <a:t>від 23.09.1998 </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14735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987574"/>
            <a:ext cx="6912767" cy="568220"/>
          </a:xfrm>
        </p:spPr>
        <p:txBody>
          <a:bodyPr>
            <a:noAutofit/>
          </a:bodyPr>
          <a:lstStyle/>
          <a:p>
            <a:pPr algn="ctr"/>
            <a:r>
              <a:rPr lang="ru-RU" sz="2200" b="1" dirty="0"/>
              <a:t>ПРАВОВА </a:t>
            </a:r>
            <a:r>
              <a:rPr lang="ru-RU" sz="2200" b="1" dirty="0" smtClean="0"/>
              <a:t>ВИЗНАЧЕНІСТЬ: </a:t>
            </a:r>
            <a:endParaRPr lang="uk-UA" sz="2200" b="1" dirty="0"/>
          </a:p>
        </p:txBody>
      </p:sp>
      <p:sp>
        <p:nvSpPr>
          <p:cNvPr id="5" name="TextBox 4"/>
          <p:cNvSpPr txBox="1"/>
          <p:nvPr/>
        </p:nvSpPr>
        <p:spPr>
          <a:xfrm>
            <a:off x="467544" y="1707653"/>
            <a:ext cx="8136904" cy="2800767"/>
          </a:xfrm>
          <a:prstGeom prst="rect">
            <a:avLst/>
          </a:prstGeom>
          <a:noFill/>
        </p:spPr>
        <p:txBody>
          <a:bodyPr wrap="square" rtlCol="0">
            <a:spAutoFit/>
          </a:bodyPr>
          <a:lstStyle/>
          <a:p>
            <a:pPr marL="342900" indent="-342900" algn="just">
              <a:buFont typeface="Arial" panose="020B0604020202020204" pitchFamily="34" charset="0"/>
              <a:buChar char="•"/>
            </a:pPr>
            <a:r>
              <a:rPr lang="uk-UA" sz="2200" dirty="0" smtClean="0">
                <a:latin typeface="+mj-lt"/>
              </a:rPr>
              <a:t>Це сукупність вимог до організації та функціонування правової системи з метою забезпечення стабільного правового становища особи шляхом вдосконалення процесів правотворчості та правозастосування.</a:t>
            </a:r>
          </a:p>
          <a:p>
            <a:pPr marL="342900" indent="-342900" algn="just">
              <a:buFont typeface="Arial" panose="020B0604020202020204" pitchFamily="34" charset="0"/>
              <a:buChar char="•"/>
            </a:pPr>
            <a:r>
              <a:rPr lang="uk-UA" sz="2200" u="sng" dirty="0" smtClean="0">
                <a:latin typeface="+mj-lt"/>
              </a:rPr>
              <a:t>Правова визначеність стосується: </a:t>
            </a:r>
          </a:p>
          <a:p>
            <a:pPr marL="342900" indent="-342900" algn="just">
              <a:buFont typeface="Calibri" panose="020F0502020204030204" pitchFamily="34" charset="0"/>
              <a:buChar char="–"/>
            </a:pPr>
            <a:r>
              <a:rPr lang="uk-UA" sz="2200" dirty="0" smtClean="0">
                <a:latin typeface="+mj-lt"/>
              </a:rPr>
              <a:t>законодавства; </a:t>
            </a:r>
          </a:p>
          <a:p>
            <a:pPr marL="342900" indent="-342900" algn="just">
              <a:buFont typeface="Calibri" panose="020F0502020204030204" pitchFamily="34" charset="0"/>
              <a:buChar char="–"/>
            </a:pPr>
            <a:r>
              <a:rPr lang="uk-UA" sz="2200" dirty="0" smtClean="0">
                <a:latin typeface="+mj-lt"/>
              </a:rPr>
              <a:t>повноважень державних органів; </a:t>
            </a:r>
          </a:p>
          <a:p>
            <a:pPr marL="342900" indent="-342900" algn="just">
              <a:buFont typeface="Calibri" panose="020F0502020204030204" pitchFamily="34" charset="0"/>
              <a:buChar char="–"/>
            </a:pPr>
            <a:r>
              <a:rPr lang="uk-UA" sz="2200" dirty="0">
                <a:latin typeface="+mj-lt"/>
              </a:rPr>
              <a:t>с</a:t>
            </a:r>
            <a:r>
              <a:rPr lang="uk-UA" sz="2200" dirty="0" smtClean="0">
                <a:latin typeface="+mj-lt"/>
              </a:rPr>
              <a:t>удових рішень. </a:t>
            </a:r>
            <a:endParaRPr lang="uk-UA" sz="2200" dirty="0">
              <a:latin typeface="+mj-lt"/>
            </a:endParaRPr>
          </a:p>
        </p:txBody>
      </p:sp>
      <p:pic>
        <p:nvPicPr>
          <p:cNvPr id="3" name="Рисунок 2"/>
          <p:cNvPicPr>
            <a:picLocks noChangeAspect="1"/>
          </p:cNvPicPr>
          <p:nvPr/>
        </p:nvPicPr>
        <p:blipFill>
          <a:blip r:embed="rId2"/>
          <a:stretch>
            <a:fillRect/>
          </a:stretch>
        </p:blipFill>
        <p:spPr>
          <a:xfrm>
            <a:off x="4283968" y="0"/>
            <a:ext cx="2664183" cy="841321"/>
          </a:xfrm>
          <a:prstGeom prst="rect">
            <a:avLst/>
          </a:prstGeom>
        </p:spPr>
      </p:pic>
    </p:spTree>
    <p:extLst>
      <p:ext uri="{BB962C8B-B14F-4D97-AF65-F5344CB8AC3E}">
        <p14:creationId xmlns:p14="http://schemas.microsoft.com/office/powerpoint/2010/main" val="4088678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36339313"/>
              </p:ext>
            </p:extLst>
          </p:nvPr>
        </p:nvGraphicFramePr>
        <p:xfrm>
          <a:off x="0" y="-1"/>
          <a:ext cx="9144000" cy="5160266"/>
        </p:xfrm>
        <a:graphic>
          <a:graphicData uri="http://schemas.openxmlformats.org/drawingml/2006/table">
            <a:tbl>
              <a:tblPr firstRow="1" bandRow="1">
                <a:tableStyleId>{912C8C85-51F0-491E-9774-3900AFEF0FD7}</a:tableStyleId>
              </a:tblPr>
              <a:tblGrid>
                <a:gridCol w="1798820">
                  <a:extLst>
                    <a:ext uri="{9D8B030D-6E8A-4147-A177-3AD203B41FA5}">
                      <a16:colId xmlns:a16="http://schemas.microsoft.com/office/drawing/2014/main" val="20000"/>
                    </a:ext>
                  </a:extLst>
                </a:gridCol>
                <a:gridCol w="5471411">
                  <a:extLst>
                    <a:ext uri="{9D8B030D-6E8A-4147-A177-3AD203B41FA5}">
                      <a16:colId xmlns:a16="http://schemas.microsoft.com/office/drawing/2014/main" val="20001"/>
                    </a:ext>
                  </a:extLst>
                </a:gridCol>
                <a:gridCol w="1873769">
                  <a:extLst>
                    <a:ext uri="{9D8B030D-6E8A-4147-A177-3AD203B41FA5}">
                      <a16:colId xmlns:a16="http://schemas.microsoft.com/office/drawing/2014/main" val="20002"/>
                    </a:ext>
                  </a:extLst>
                </a:gridCol>
              </a:tblGrid>
              <a:tr h="514385">
                <a:tc>
                  <a:txBody>
                    <a:bodyPr/>
                    <a:lstStyle/>
                    <a:p>
                      <a:pPr algn="ctr"/>
                      <a:r>
                        <a:rPr lang="uk-UA" sz="1800" dirty="0"/>
                        <a:t>Концепція</a:t>
                      </a:r>
                      <a:endParaRPr lang="ru-RU" sz="1800" dirty="0">
                        <a:solidFill>
                          <a:schemeClr val="tx1"/>
                        </a:solidFill>
                        <a:latin typeface="Calibri" panose="020F0502020204030204" pitchFamily="34" charset="0"/>
                      </a:endParaRPr>
                    </a:p>
                  </a:txBody>
                  <a:tcPr/>
                </a:tc>
                <a:tc>
                  <a:txBody>
                    <a:bodyPr/>
                    <a:lstStyle/>
                    <a:p>
                      <a:pPr algn="ctr"/>
                      <a:r>
                        <a:rPr lang="uk-UA" sz="1800" dirty="0"/>
                        <a:t>Короткий опис</a:t>
                      </a:r>
                      <a:endParaRPr lang="ru-RU" sz="1800" dirty="0">
                        <a:solidFill>
                          <a:schemeClr val="tx1"/>
                        </a:solidFill>
                        <a:latin typeface="+mn-lt"/>
                      </a:endParaRPr>
                    </a:p>
                  </a:txBody>
                  <a:tcPr/>
                </a:tc>
                <a:tc>
                  <a:txBody>
                    <a:bodyPr/>
                    <a:lstStyle/>
                    <a:p>
                      <a:pPr algn="ctr"/>
                      <a:r>
                        <a:rPr lang="uk-UA" sz="1800" dirty="0"/>
                        <a:t>Рішення</a:t>
                      </a:r>
                      <a:r>
                        <a:rPr lang="uk-UA" sz="1800" baseline="0" dirty="0"/>
                        <a:t> ЄСПЛ</a:t>
                      </a:r>
                      <a:endParaRPr lang="ru-RU" sz="1800" dirty="0">
                        <a:solidFill>
                          <a:schemeClr val="bg1"/>
                        </a:solidFill>
                        <a:latin typeface="+mn-lt"/>
                      </a:endParaRPr>
                    </a:p>
                  </a:txBody>
                  <a:tcPr/>
                </a:tc>
                <a:extLst>
                  <a:ext uri="{0D108BD9-81ED-4DB2-BD59-A6C34878D82A}">
                    <a16:rowId xmlns:a16="http://schemas.microsoft.com/office/drawing/2014/main" val="10000"/>
                  </a:ext>
                </a:extLst>
              </a:tr>
              <a:tr h="1399804">
                <a:tc rowSpan="3">
                  <a:txBody>
                    <a:bodyPr/>
                    <a:lstStyle/>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r>
                        <a:rPr lang="uk-UA" sz="1800" b="1" noProof="0" dirty="0"/>
                        <a:t>«Законне сподівання» («виправдане очікування», «законне очікування»)</a:t>
                      </a:r>
                      <a:endParaRPr lang="en-US" sz="1800" b="1" i="0" noProof="0" dirty="0">
                        <a:solidFill>
                          <a:schemeClr val="tx1"/>
                        </a:solidFill>
                        <a:latin typeface="Calibri" panose="020F0502020204030204" pitchFamily="34" charset="0"/>
                      </a:endParaRPr>
                    </a:p>
                  </a:txBody>
                  <a:tcPr/>
                </a:tc>
                <a:tc>
                  <a:txBody>
                    <a:bodyPr/>
                    <a:lstStyle/>
                    <a:p>
                      <a:pPr algn="just"/>
                      <a:r>
                        <a:rPr lang="uk-UA" sz="1200" noProof="0" dirty="0"/>
                        <a:t>Органи</a:t>
                      </a:r>
                      <a:r>
                        <a:rPr lang="uk-UA" sz="1200" baseline="0" noProof="0" dirty="0"/>
                        <a:t> </a:t>
                      </a:r>
                      <a:r>
                        <a:rPr lang="uk-UA" sz="1200" noProof="0" dirty="0"/>
                        <a:t>державної влади повинні забезпечити</a:t>
                      </a:r>
                      <a:r>
                        <a:rPr lang="uk-UA" sz="1200" baseline="0" noProof="0" dirty="0"/>
                        <a:t> </a:t>
                      </a:r>
                      <a:r>
                        <a:rPr lang="uk-UA" sz="1200" noProof="0" dirty="0"/>
                        <a:t>заявникові виділення в натурі</a:t>
                      </a:r>
                      <a:r>
                        <a:rPr lang="uk-UA" sz="1200" baseline="0" noProof="0" dirty="0"/>
                        <a:t> </a:t>
                      </a:r>
                      <a:r>
                        <a:rPr lang="uk-UA" sz="1200" noProof="0" dirty="0"/>
                        <a:t>ділянки з фонду</a:t>
                      </a:r>
                      <a:r>
                        <a:rPr lang="uk-UA" sz="1200" baseline="0" noProof="0" dirty="0"/>
                        <a:t> </a:t>
                      </a:r>
                      <a:r>
                        <a:rPr lang="uk-UA" sz="1200" noProof="0" dirty="0"/>
                        <a:t>державних земель с/г</a:t>
                      </a:r>
                      <a:r>
                        <a:rPr lang="uk-UA" sz="1200" baseline="0" noProof="0" dirty="0"/>
                        <a:t> </a:t>
                      </a:r>
                      <a:r>
                        <a:rPr lang="uk-UA" sz="1200" noProof="0" dirty="0"/>
                        <a:t>призначення та видати</a:t>
                      </a:r>
                      <a:r>
                        <a:rPr lang="uk-UA" sz="1200" baseline="0" noProof="0" dirty="0"/>
                        <a:t> </a:t>
                      </a:r>
                      <a:r>
                        <a:rPr lang="uk-UA" sz="1200" noProof="0" dirty="0"/>
                        <a:t>заявнику документ про право довгострокового</a:t>
                      </a:r>
                      <a:r>
                        <a:rPr lang="uk-UA" sz="1200" baseline="0" noProof="0" dirty="0"/>
                        <a:t> </a:t>
                      </a:r>
                      <a:r>
                        <a:rPr lang="uk-UA" sz="1200" noProof="0" dirty="0"/>
                        <a:t>користування. Відповідно, з моменту ухвалення</a:t>
                      </a:r>
                      <a:r>
                        <a:rPr lang="uk-UA" sz="1200" baseline="0" noProof="0" dirty="0"/>
                        <a:t> </a:t>
                      </a:r>
                      <a:r>
                        <a:rPr lang="uk-UA" sz="1200" noProof="0" dirty="0"/>
                        <a:t>рішення від 04.04.2000 р. заявник</a:t>
                      </a:r>
                      <a:r>
                        <a:rPr lang="uk-UA" sz="1200" baseline="0" noProof="0" dirty="0"/>
                        <a:t> </a:t>
                      </a:r>
                      <a:r>
                        <a:rPr lang="uk-UA" sz="1200" noProof="0" dirty="0"/>
                        <a:t>мав встановлене «законне</a:t>
                      </a:r>
                      <a:r>
                        <a:rPr lang="uk-UA" sz="1200" baseline="0" noProof="0" dirty="0"/>
                        <a:t> </a:t>
                      </a:r>
                      <a:r>
                        <a:rPr lang="uk-UA" sz="1200" noProof="0" dirty="0"/>
                        <a:t>сподівання»</a:t>
                      </a:r>
                      <a:r>
                        <a:rPr lang="uk-UA" sz="1200" baseline="0" noProof="0" dirty="0"/>
                        <a:t> </a:t>
                      </a:r>
                      <a:r>
                        <a:rPr lang="uk-UA" sz="1200" noProof="0" dirty="0"/>
                        <a:t>отримати таке майно, оскільки рішення</a:t>
                      </a:r>
                      <a:r>
                        <a:rPr lang="uk-UA" sz="1200" baseline="0" noProof="0" dirty="0"/>
                        <a:t> </a:t>
                      </a:r>
                      <a:r>
                        <a:rPr lang="uk-UA" sz="1200" noProof="0" dirty="0"/>
                        <a:t>було</a:t>
                      </a:r>
                      <a:r>
                        <a:rPr lang="uk-UA" sz="1200" baseline="0" noProof="0" dirty="0"/>
                        <a:t> </a:t>
                      </a:r>
                      <a:r>
                        <a:rPr lang="uk-UA" sz="1200" noProof="0" dirty="0"/>
                        <a:t>остаточним</a:t>
                      </a:r>
                      <a:r>
                        <a:rPr lang="uk-UA" sz="1200" baseline="0" noProof="0" dirty="0"/>
                        <a:t> </a:t>
                      </a:r>
                      <a:r>
                        <a:rPr lang="uk-UA" sz="1200" noProof="0" dirty="0"/>
                        <a:t>та було відкрите</a:t>
                      </a:r>
                      <a:r>
                        <a:rPr lang="uk-UA" sz="1200" baseline="0" noProof="0" dirty="0"/>
                        <a:t> </a:t>
                      </a:r>
                      <a:r>
                        <a:rPr lang="uk-UA" sz="1200" noProof="0" dirty="0"/>
                        <a:t>виконавче</a:t>
                      </a:r>
                      <a:r>
                        <a:rPr lang="uk-UA" sz="1200" baseline="0" noProof="0" dirty="0"/>
                        <a:t> </a:t>
                      </a:r>
                      <a:r>
                        <a:rPr lang="uk-UA" sz="1200" noProof="0" dirty="0"/>
                        <a:t>провадження. </a:t>
                      </a:r>
                      <a:endParaRPr lang="uk-UA" sz="1200" noProof="0" dirty="0">
                        <a:solidFill>
                          <a:schemeClr val="tx1"/>
                        </a:solidFill>
                        <a:latin typeface="Calibri" panose="020F0502020204030204" pitchFamily="34" charset="0"/>
                      </a:endParaRPr>
                    </a:p>
                  </a:txBody>
                  <a:tcPr/>
                </a:tc>
                <a:tc>
                  <a:txBody>
                    <a:bodyPr/>
                    <a:lstStyle/>
                    <a:p>
                      <a:pPr algn="ctr"/>
                      <a:r>
                        <a:rPr lang="uk-UA" sz="1600" b="1" noProof="0" dirty="0"/>
                        <a:t>«Остапенко проти України» </a:t>
                      </a:r>
                    </a:p>
                    <a:p>
                      <a:pPr algn="ctr"/>
                      <a:r>
                        <a:rPr lang="uk-UA" sz="1200" noProof="0" dirty="0"/>
                        <a:t>від 14.06.2007</a:t>
                      </a:r>
                      <a:endParaRPr lang="uk-UA" sz="120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1967498">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200" baseline="0" noProof="0" dirty="0"/>
                        <a:t>«Законними очікуваннями»</a:t>
                      </a:r>
                      <a:r>
                        <a:rPr lang="uk-UA" sz="1200" noProof="0" dirty="0"/>
                        <a:t> є</a:t>
                      </a:r>
                      <a:r>
                        <a:rPr lang="uk-UA" sz="1200" baseline="0" noProof="0" dirty="0"/>
                        <a:t> </a:t>
                      </a:r>
                      <a:r>
                        <a:rPr lang="uk-UA" sz="1200" noProof="0" dirty="0"/>
                        <a:t>«очікування на законних підставах продовження терміну дії договору оренди, і це очікування є</a:t>
                      </a:r>
                      <a:r>
                        <a:rPr lang="uk-UA" sz="1200" baseline="0" noProof="0" dirty="0"/>
                        <a:t> </a:t>
                      </a:r>
                      <a:r>
                        <a:rPr lang="uk-UA" sz="1200" noProof="0" dirty="0"/>
                        <a:t>складовою частиною права власності заявника, наданого</a:t>
                      </a:r>
                      <a:r>
                        <a:rPr lang="uk-UA" sz="1200" baseline="0" noProof="0" dirty="0"/>
                        <a:t> </a:t>
                      </a:r>
                      <a:r>
                        <a:rPr lang="uk-UA" sz="1200" noProof="0" dirty="0"/>
                        <a:t>йому за договором оренди». ЄСПЛ дійшов висновку про те, що «заявник мав право,</a:t>
                      </a:r>
                      <a:r>
                        <a:rPr lang="uk-UA" sz="1200" baseline="0" noProof="0" dirty="0"/>
                        <a:t> </a:t>
                      </a:r>
                      <a:r>
                        <a:rPr lang="uk-UA" sz="1200" noProof="0" dirty="0"/>
                        <a:t>принаймні, очікувати на</a:t>
                      </a:r>
                      <a:r>
                        <a:rPr lang="uk-UA" sz="1200" baseline="0" noProof="0" dirty="0"/>
                        <a:t> </a:t>
                      </a:r>
                      <a:r>
                        <a:rPr lang="uk-UA" sz="1200" noProof="0" dirty="0"/>
                        <a:t>законних підставах, що він зможе продовжити термін дії договору, і таке очікування можна</a:t>
                      </a:r>
                      <a:r>
                        <a:rPr lang="uk-UA" sz="1200" baseline="0" noProof="0" dirty="0"/>
                        <a:t> </a:t>
                      </a:r>
                      <a:r>
                        <a:rPr lang="uk-UA" sz="1200" noProof="0" dirty="0"/>
                        <a:t>вважати</a:t>
                      </a:r>
                      <a:r>
                        <a:rPr lang="uk-UA" sz="1200" baseline="0" noProof="0" dirty="0"/>
                        <a:t> </a:t>
                      </a:r>
                      <a:r>
                        <a:rPr lang="uk-UA" sz="1200" noProof="0" dirty="0"/>
                        <a:t>складовою частиною його</a:t>
                      </a:r>
                      <a:r>
                        <a:rPr lang="uk-UA" sz="1200" baseline="0" noProof="0" dirty="0"/>
                        <a:t> </a:t>
                      </a:r>
                      <a:r>
                        <a:rPr lang="uk-UA" sz="1200" noProof="0" dirty="0"/>
                        <a:t>права власності, наданого йому за договором оренди. Дії місцевої</a:t>
                      </a:r>
                      <a:r>
                        <a:rPr lang="uk-UA" sz="1200" baseline="0" noProof="0" dirty="0"/>
                        <a:t> </a:t>
                      </a:r>
                      <a:r>
                        <a:rPr lang="uk-UA" sz="1200" noProof="0" dirty="0"/>
                        <a:t>влади ЄСПЛ розцінив як порушення права заявника на законне очікування виконання</a:t>
                      </a:r>
                      <a:r>
                        <a:rPr lang="uk-UA" sz="1200" baseline="0" noProof="0" dirty="0"/>
                        <a:t> </a:t>
                      </a:r>
                      <a:r>
                        <a:rPr lang="uk-UA" sz="1200" noProof="0" dirty="0"/>
                        <a:t>певних умов і, таким</a:t>
                      </a:r>
                      <a:r>
                        <a:rPr lang="uk-UA" sz="1200" baseline="0" noProof="0" dirty="0"/>
                        <a:t> </a:t>
                      </a:r>
                      <a:r>
                        <a:rPr lang="uk-UA" sz="1200" noProof="0" dirty="0"/>
                        <a:t>чином, вони утворювали акт втручання у реалізацію його права власності». </a:t>
                      </a:r>
                      <a:endParaRPr lang="uk-UA" sz="1200" i="1" noProof="0" dirty="0">
                        <a:solidFill>
                          <a:schemeClr val="tx1"/>
                        </a:solidFill>
                        <a:latin typeface="Calibri" panose="020F0502020204030204" pitchFamily="34" charset="0"/>
                      </a:endParaRPr>
                    </a:p>
                  </a:txBody>
                  <a:tcPr>
                    <a:solidFill>
                      <a:schemeClr val="accent2">
                        <a:lumMod val="40000"/>
                        <a:lumOff val="60000"/>
                      </a:schemeClr>
                    </a:solidFill>
                  </a:tcPr>
                </a:tc>
                <a:tc>
                  <a:txBody>
                    <a:bodyPr/>
                    <a:lstStyle/>
                    <a:p>
                      <a:pPr algn="ctr"/>
                      <a:r>
                        <a:rPr lang="ru-RU" sz="1600" b="1" noProof="0" dirty="0"/>
                        <a:t>«</a:t>
                      </a:r>
                      <a:r>
                        <a:rPr lang="uk-UA" sz="1600" b="1" noProof="0" dirty="0" err="1"/>
                        <a:t>Стретч</a:t>
                      </a:r>
                      <a:r>
                        <a:rPr lang="uk-UA" sz="1600" b="1" baseline="0" noProof="0" dirty="0"/>
                        <a:t> проти Сполученого Королівства</a:t>
                      </a:r>
                      <a:r>
                        <a:rPr lang="ru-RU" sz="1600" b="1" noProof="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uk-UA" sz="1200" noProof="0" dirty="0"/>
                        <a:t>від </a:t>
                      </a:r>
                      <a:r>
                        <a:rPr lang="en-US" sz="1200" noProof="0" dirty="0"/>
                        <a:t>24</a:t>
                      </a:r>
                      <a:r>
                        <a:rPr lang="uk-UA" sz="1200" noProof="0" dirty="0"/>
                        <a:t>.06.</a:t>
                      </a:r>
                      <a:r>
                        <a:rPr lang="en-US" sz="1200" noProof="0" dirty="0"/>
                        <a:t>2003</a:t>
                      </a:r>
                    </a:p>
                    <a:p>
                      <a:pPr algn="ctr"/>
                      <a:endParaRPr lang="uk-UA" sz="1800" noProof="0" dirty="0"/>
                    </a:p>
                    <a:p>
                      <a:pPr algn="ctr"/>
                      <a:endParaRPr lang="uk-UA" sz="1800" noProof="0" dirty="0"/>
                    </a:p>
                    <a:p>
                      <a:pPr algn="ctr"/>
                      <a:endParaRPr lang="uk-UA" sz="1800" b="1" noProof="0" dirty="0">
                        <a:solidFill>
                          <a:schemeClr val="tx1"/>
                        </a:solidFill>
                        <a:latin typeface="Calibri" panose="020F0502020204030204" pitchFamily="34" charset="0"/>
                      </a:endParaRPr>
                    </a:p>
                  </a:txBody>
                  <a:tcPr>
                    <a:solidFill>
                      <a:schemeClr val="accent2">
                        <a:lumMod val="40000"/>
                        <a:lumOff val="60000"/>
                      </a:schemeClr>
                    </a:solidFill>
                  </a:tcPr>
                </a:tc>
                <a:extLst>
                  <a:ext uri="{0D108BD9-81ED-4DB2-BD59-A6C34878D82A}">
                    <a16:rowId xmlns:a16="http://schemas.microsoft.com/office/drawing/2014/main" val="10001"/>
                  </a:ext>
                </a:extLst>
              </a:tr>
              <a:tr h="1278579">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just"/>
                      <a:r>
                        <a:rPr lang="uk-UA" sz="1200" noProof="0" dirty="0"/>
                        <a:t>Власністю у розумінні ст. 1</a:t>
                      </a:r>
                      <a:r>
                        <a:rPr lang="uk-UA" sz="1200" baseline="0" noProof="0" dirty="0"/>
                        <a:t> </a:t>
                      </a:r>
                      <a:r>
                        <a:rPr lang="uk-UA" sz="1200" noProof="0" dirty="0"/>
                        <a:t>Протоколу № 1 є законні сподівання на отримання на підставі закону майна для забезпечення своєї діяльності.</a:t>
                      </a:r>
                      <a:r>
                        <a:rPr lang="ru-RU" sz="1200" noProof="0" dirty="0"/>
                        <a:t> </a:t>
                      </a:r>
                      <a:r>
                        <a:rPr lang="uk-UA" sz="1200" noProof="0" dirty="0"/>
                        <a:t>«Законні сподівання» вчиняти певні дії</a:t>
                      </a:r>
                      <a:r>
                        <a:rPr lang="uk-UA" sz="1200" baseline="0" noProof="0" dirty="0"/>
                        <a:t> </a:t>
                      </a:r>
                      <a:r>
                        <a:rPr lang="uk-UA" sz="1200" noProof="0" dirty="0"/>
                        <a:t>відповідно до виданого державними органами дозволу (наприклад,</a:t>
                      </a:r>
                      <a:r>
                        <a:rPr lang="uk-UA" sz="1200" baseline="0" noProof="0" dirty="0"/>
                        <a:t> </a:t>
                      </a:r>
                      <a:r>
                        <a:rPr lang="uk-UA" sz="1200" noProof="0" dirty="0"/>
                        <a:t>правомірні сподівання бути здатним здійснювати запланований</a:t>
                      </a:r>
                      <a:r>
                        <a:rPr lang="uk-UA" sz="1200" baseline="0" noProof="0" dirty="0"/>
                        <a:t> </a:t>
                      </a:r>
                      <a:r>
                        <a:rPr lang="uk-UA" sz="1200" noProof="0" dirty="0"/>
                        <a:t>розвиток території, з огляду на чинний на той час дозвіл на</a:t>
                      </a:r>
                      <a:r>
                        <a:rPr lang="uk-UA" sz="1200" baseline="0" noProof="0" dirty="0"/>
                        <a:t> </a:t>
                      </a:r>
                      <a:r>
                        <a:rPr lang="uk-UA" sz="1200" noProof="0" dirty="0"/>
                        <a:t>промислове освоєння землі). </a:t>
                      </a:r>
                      <a:endParaRPr lang="uk-UA" sz="1200" noProof="0" dirty="0">
                        <a:solidFill>
                          <a:schemeClr val="tx1"/>
                        </a:solidFill>
                        <a:latin typeface="Calibri" panose="020F0502020204030204" pitchFamily="34" charset="0"/>
                      </a:endParaRPr>
                    </a:p>
                  </a:txBody>
                  <a:tcPr/>
                </a:tc>
                <a:tc>
                  <a:txBody>
                    <a:bodyPr/>
                    <a:lstStyle/>
                    <a:p>
                      <a:pPr algn="ctr"/>
                      <a:r>
                        <a:rPr lang="uk-UA" sz="1600" b="1" noProof="0" dirty="0"/>
                        <a:t>«</a:t>
                      </a:r>
                      <a:r>
                        <a:rPr lang="uk-UA" sz="1600" b="1" noProof="0" dirty="0" err="1"/>
                        <a:t>Пайн</a:t>
                      </a:r>
                      <a:r>
                        <a:rPr lang="uk-UA" sz="1600" b="1" noProof="0" dirty="0"/>
                        <a:t> </a:t>
                      </a:r>
                      <a:r>
                        <a:rPr lang="uk-UA" sz="1600" b="1" noProof="0" dirty="0" err="1"/>
                        <a:t>Велі</a:t>
                      </a:r>
                      <a:r>
                        <a:rPr lang="uk-UA" sz="1600" b="1" noProof="0" dirty="0"/>
                        <a:t> </a:t>
                      </a:r>
                      <a:r>
                        <a:rPr lang="uk-UA" sz="1600" b="1" noProof="0" dirty="0" err="1"/>
                        <a:t>Девелопментс</a:t>
                      </a:r>
                      <a:r>
                        <a:rPr lang="uk-UA" sz="1600" b="1" noProof="0" dirty="0"/>
                        <a:t> ЛТД та інші проти Ірландії» </a:t>
                      </a:r>
                    </a:p>
                    <a:p>
                      <a:pPr algn="ctr"/>
                      <a:r>
                        <a:rPr lang="uk-UA" sz="1200" noProof="0" dirty="0"/>
                        <a:t>від 29.11.1991</a:t>
                      </a:r>
                      <a:endParaRPr lang="uk-UA" sz="120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5978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541238193"/>
              </p:ext>
            </p:extLst>
          </p:nvPr>
        </p:nvGraphicFramePr>
        <p:xfrm>
          <a:off x="0" y="1"/>
          <a:ext cx="9144000" cy="5150566"/>
        </p:xfrm>
        <a:graphic>
          <a:graphicData uri="http://schemas.openxmlformats.org/drawingml/2006/table">
            <a:tbl>
              <a:tblPr firstRow="1" bandRow="1">
                <a:tableStyleId>{912C8C85-51F0-491E-9774-3900AFEF0FD7}</a:tableStyleId>
              </a:tblPr>
              <a:tblGrid>
                <a:gridCol w="1798820">
                  <a:extLst>
                    <a:ext uri="{9D8B030D-6E8A-4147-A177-3AD203B41FA5}">
                      <a16:colId xmlns:a16="http://schemas.microsoft.com/office/drawing/2014/main" val="20000"/>
                    </a:ext>
                  </a:extLst>
                </a:gridCol>
                <a:gridCol w="5471411">
                  <a:extLst>
                    <a:ext uri="{9D8B030D-6E8A-4147-A177-3AD203B41FA5}">
                      <a16:colId xmlns:a16="http://schemas.microsoft.com/office/drawing/2014/main" val="20001"/>
                    </a:ext>
                  </a:extLst>
                </a:gridCol>
                <a:gridCol w="1873769">
                  <a:extLst>
                    <a:ext uri="{9D8B030D-6E8A-4147-A177-3AD203B41FA5}">
                      <a16:colId xmlns:a16="http://schemas.microsoft.com/office/drawing/2014/main" val="20002"/>
                    </a:ext>
                  </a:extLst>
                </a:gridCol>
              </a:tblGrid>
              <a:tr h="462278">
                <a:tc>
                  <a:txBody>
                    <a:bodyPr/>
                    <a:lstStyle/>
                    <a:p>
                      <a:pPr algn="ctr"/>
                      <a:r>
                        <a:rPr lang="uk-UA" sz="1800" dirty="0"/>
                        <a:t>Концепція</a:t>
                      </a:r>
                      <a:endParaRPr lang="ru-RU" sz="1800" dirty="0">
                        <a:solidFill>
                          <a:schemeClr val="tx1"/>
                        </a:solidFill>
                        <a:latin typeface="Calibri" panose="020F0502020204030204" pitchFamily="34" charset="0"/>
                      </a:endParaRPr>
                    </a:p>
                  </a:txBody>
                  <a:tcPr/>
                </a:tc>
                <a:tc>
                  <a:txBody>
                    <a:bodyPr/>
                    <a:lstStyle/>
                    <a:p>
                      <a:pPr algn="ctr"/>
                      <a:r>
                        <a:rPr lang="uk-UA" sz="1800" dirty="0"/>
                        <a:t>Короткий опис</a:t>
                      </a:r>
                      <a:endParaRPr lang="ru-RU" sz="1800" dirty="0">
                        <a:solidFill>
                          <a:schemeClr val="tx1"/>
                        </a:solidFill>
                        <a:latin typeface="+mn-lt"/>
                      </a:endParaRPr>
                    </a:p>
                  </a:txBody>
                  <a:tcPr/>
                </a:tc>
                <a:tc>
                  <a:txBody>
                    <a:bodyPr/>
                    <a:lstStyle/>
                    <a:p>
                      <a:pPr algn="ctr"/>
                      <a:r>
                        <a:rPr lang="uk-UA" sz="1800" dirty="0"/>
                        <a:t>Рішення</a:t>
                      </a:r>
                      <a:r>
                        <a:rPr lang="uk-UA" sz="1800" baseline="0" dirty="0"/>
                        <a:t> ЄСПЛ</a:t>
                      </a:r>
                      <a:endParaRPr lang="ru-RU" sz="1800" dirty="0">
                        <a:solidFill>
                          <a:schemeClr val="bg1"/>
                        </a:solidFill>
                        <a:latin typeface="+mn-lt"/>
                      </a:endParaRPr>
                    </a:p>
                  </a:txBody>
                  <a:tcPr/>
                </a:tc>
                <a:extLst>
                  <a:ext uri="{0D108BD9-81ED-4DB2-BD59-A6C34878D82A}">
                    <a16:rowId xmlns:a16="http://schemas.microsoft.com/office/drawing/2014/main" val="10000"/>
                  </a:ext>
                </a:extLst>
              </a:tr>
              <a:tr h="1577893">
                <a:tc rowSpan="3">
                  <a:txBody>
                    <a:bodyPr/>
                    <a:lstStyle/>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r>
                        <a:rPr lang="uk-UA" sz="1800" b="1" noProof="0" dirty="0" smtClean="0"/>
                        <a:t>«</a:t>
                      </a:r>
                      <a:r>
                        <a:rPr lang="uk-UA" sz="1800" b="1" noProof="0" dirty="0"/>
                        <a:t>Законне сподівання» («виправдане очікування», «законне очікування</a:t>
                      </a:r>
                      <a:r>
                        <a:rPr lang="uk-UA" sz="1800" b="1" noProof="0" dirty="0" smtClean="0"/>
                        <a:t>»-2)</a:t>
                      </a:r>
                      <a:endParaRPr lang="en-US" sz="1800" b="1" i="0" noProof="0" dirty="0">
                        <a:solidFill>
                          <a:schemeClr val="tx1"/>
                        </a:solidFill>
                        <a:latin typeface="Calibri" panose="020F0502020204030204" pitchFamily="34" charset="0"/>
                      </a:endParaRPr>
                    </a:p>
                  </a:txBody>
                  <a:tcPr/>
                </a:tc>
                <a:tc>
                  <a:txBody>
                    <a:bodyPr/>
                    <a:lstStyle/>
                    <a:p>
                      <a:pPr algn="just"/>
                      <a:r>
                        <a:rPr lang="uk-UA" sz="1400" noProof="0" dirty="0" smtClean="0"/>
                        <a:t>«Заявник мав щонайменше</a:t>
                      </a:r>
                      <a:r>
                        <a:rPr lang="uk-UA" sz="1400" baseline="0" noProof="0" dirty="0" smtClean="0"/>
                        <a:t> </a:t>
                      </a:r>
                      <a:r>
                        <a:rPr lang="uk-UA" sz="1400" noProof="0" dirty="0" smtClean="0"/>
                        <a:t>«законні сподівання» на дохід відповідно до пункту договору про доларовий еквівалент</a:t>
                      </a:r>
                      <a:r>
                        <a:rPr lang="uk-UA" sz="1400" baseline="0" noProof="0" dirty="0" smtClean="0"/>
                        <a:t> </a:t>
                      </a:r>
                      <a:r>
                        <a:rPr lang="uk-UA" sz="1400" noProof="0" dirty="0" smtClean="0"/>
                        <a:t>суми в</a:t>
                      </a:r>
                      <a:r>
                        <a:rPr lang="uk-UA" sz="1400" baseline="0" noProof="0" dirty="0" smtClean="0"/>
                        <a:t> </a:t>
                      </a:r>
                      <a:r>
                        <a:rPr lang="uk-UA" sz="1400" noProof="0" dirty="0" smtClean="0"/>
                        <a:t>гривні, і це сподівання може вважатися «майном»</a:t>
                      </a:r>
                      <a:r>
                        <a:rPr lang="uk-UA" sz="1400" baseline="0" noProof="0" dirty="0" smtClean="0"/>
                        <a:t> </a:t>
                      </a:r>
                      <a:r>
                        <a:rPr lang="uk-UA" sz="1400" noProof="0" dirty="0" smtClean="0"/>
                        <a:t>у розумінні ст. 1 Першого протоколу до Конвенції.</a:t>
                      </a:r>
                      <a:r>
                        <a:rPr lang="uk-UA" sz="1400" baseline="0" noProof="0" dirty="0" smtClean="0"/>
                        <a:t> </a:t>
                      </a:r>
                      <a:r>
                        <a:rPr lang="uk-UA" sz="1400" noProof="0" dirty="0" smtClean="0"/>
                        <a:t>ЄСПЛ також констатував, що дії управління юстиції можна</a:t>
                      </a:r>
                      <a:r>
                        <a:rPr lang="uk-UA" sz="1400" baseline="0" noProof="0" dirty="0" smtClean="0"/>
                        <a:t> </a:t>
                      </a:r>
                      <a:r>
                        <a:rPr lang="uk-UA" sz="1400" noProof="0" dirty="0" smtClean="0"/>
                        <a:t>розцінити як</a:t>
                      </a:r>
                      <a:r>
                        <a:rPr lang="uk-UA" sz="1400" baseline="0" noProof="0" dirty="0" smtClean="0"/>
                        <a:t> </a:t>
                      </a:r>
                      <a:r>
                        <a:rPr lang="uk-UA" sz="1400" noProof="0" dirty="0" smtClean="0"/>
                        <a:t>такі, що звели нанівець «законні сподівання»</a:t>
                      </a:r>
                      <a:r>
                        <a:rPr lang="uk-UA" sz="1400" baseline="0" noProof="0" dirty="0" smtClean="0"/>
                        <a:t> </a:t>
                      </a:r>
                      <a:r>
                        <a:rPr lang="uk-UA" sz="1400" noProof="0" dirty="0" smtClean="0"/>
                        <a:t>заявника за договором і позбавили його, зокрема,</a:t>
                      </a:r>
                      <a:r>
                        <a:rPr lang="uk-UA" sz="1400" baseline="0" noProof="0" dirty="0" smtClean="0"/>
                        <a:t> </a:t>
                      </a:r>
                      <a:r>
                        <a:rPr lang="uk-UA" sz="1400" noProof="0" dirty="0" smtClean="0"/>
                        <a:t>умови, на яку він погодився під час укладання договору. </a:t>
                      </a:r>
                      <a:endParaRPr lang="uk-UA" sz="1400" noProof="0" dirty="0"/>
                    </a:p>
                  </a:txBody>
                  <a:tcPr/>
                </a:tc>
                <a:tc>
                  <a:txBody>
                    <a:bodyPr/>
                    <a:lstStyle/>
                    <a:p>
                      <a:pPr algn="ctr"/>
                      <a:r>
                        <a:rPr lang="uk-UA" sz="1600" b="1" noProof="0" dirty="0" smtClean="0"/>
                        <a:t>«Федоренко </a:t>
                      </a:r>
                      <a:r>
                        <a:rPr lang="uk-UA" sz="1600" b="1" noProof="0" dirty="0"/>
                        <a:t>проти України» </a:t>
                      </a:r>
                    </a:p>
                    <a:p>
                      <a:pPr algn="ctr"/>
                      <a:r>
                        <a:rPr lang="uk-UA" sz="1200" noProof="0" dirty="0"/>
                        <a:t>від </a:t>
                      </a:r>
                      <a:r>
                        <a:rPr lang="uk-UA" sz="1200" noProof="0" dirty="0" smtClean="0"/>
                        <a:t>01.06.2006</a:t>
                      </a:r>
                      <a:endParaRPr lang="uk-UA" sz="120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1768187">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400" noProof="0" dirty="0" smtClean="0"/>
                        <a:t>«Для того, аби вимога могла вважатися «активом», що підпадає під</a:t>
                      </a:r>
                      <a:r>
                        <a:rPr lang="uk-UA" sz="1400" baseline="0" noProof="0" dirty="0" smtClean="0"/>
                        <a:t> </a:t>
                      </a:r>
                      <a:r>
                        <a:rPr lang="uk-UA" sz="1400" noProof="0" dirty="0" smtClean="0"/>
                        <a:t>дію ст.</a:t>
                      </a:r>
                      <a:r>
                        <a:rPr lang="uk-UA" sz="1400" baseline="0" noProof="0" dirty="0" smtClean="0"/>
                        <a:t> </a:t>
                      </a:r>
                      <a:r>
                        <a:rPr lang="uk-UA" sz="1400" noProof="0" dirty="0" smtClean="0"/>
                        <a:t>1 Протоколу № 1</a:t>
                      </a:r>
                      <a:r>
                        <a:rPr lang="uk-UA" sz="1400" baseline="0" noProof="0" dirty="0" smtClean="0"/>
                        <a:t> </a:t>
                      </a:r>
                      <a:r>
                        <a:rPr lang="uk-UA" sz="1400" noProof="0" dirty="0" smtClean="0"/>
                        <a:t>позивач повинен довести,</a:t>
                      </a:r>
                      <a:r>
                        <a:rPr lang="uk-UA" sz="1400" baseline="0" noProof="0" dirty="0" smtClean="0"/>
                        <a:t> </a:t>
                      </a:r>
                      <a:r>
                        <a:rPr lang="uk-UA" sz="1400" noProof="0" dirty="0" smtClean="0"/>
                        <a:t>що вона має достатні підстави в національному</a:t>
                      </a:r>
                      <a:r>
                        <a:rPr lang="uk-UA" sz="1400" baseline="0" noProof="0" dirty="0" smtClean="0"/>
                        <a:t> </a:t>
                      </a:r>
                      <a:r>
                        <a:rPr lang="uk-UA" sz="1400" noProof="0" dirty="0" smtClean="0"/>
                        <a:t>праві, приміром, що існує усталена судова практика</a:t>
                      </a:r>
                      <a:r>
                        <a:rPr lang="uk-UA" sz="1400" baseline="0" noProof="0" dirty="0" smtClean="0"/>
                        <a:t> </a:t>
                      </a:r>
                      <a:r>
                        <a:rPr lang="uk-UA" sz="1400" noProof="0" dirty="0" smtClean="0"/>
                        <a:t>національних</a:t>
                      </a:r>
                      <a:r>
                        <a:rPr lang="uk-UA" sz="1400" baseline="0" noProof="0" dirty="0" smtClean="0"/>
                        <a:t> </a:t>
                      </a:r>
                      <a:r>
                        <a:rPr lang="uk-UA" sz="1400" noProof="0" dirty="0" smtClean="0"/>
                        <a:t>судів на її підтвердження. Якщо це вдається</a:t>
                      </a:r>
                      <a:r>
                        <a:rPr lang="uk-UA" sz="1400" baseline="0" noProof="0" dirty="0" smtClean="0"/>
                        <a:t> </a:t>
                      </a:r>
                      <a:r>
                        <a:rPr lang="uk-UA" sz="1400" noProof="0" dirty="0" smtClean="0"/>
                        <a:t>зробити – до гри</a:t>
                      </a:r>
                      <a:r>
                        <a:rPr lang="uk-UA" sz="1400" baseline="0" noProof="0" dirty="0" smtClean="0"/>
                        <a:t> </a:t>
                      </a:r>
                      <a:r>
                        <a:rPr lang="uk-UA" sz="1400" noProof="0" dirty="0" smtClean="0"/>
                        <a:t>вступає концепція «правомірних очікувань».</a:t>
                      </a:r>
                    </a:p>
                  </a:txBody>
                  <a:tcPr/>
                </a:tc>
                <a:tc>
                  <a:txBody>
                    <a:bodyPr/>
                    <a:lstStyle/>
                    <a:p>
                      <a:pPr algn="ctr"/>
                      <a:r>
                        <a:rPr lang="uk-UA" sz="1600" b="1" noProof="0" dirty="0" smtClean="0"/>
                        <a:t>«</a:t>
                      </a:r>
                      <a:r>
                        <a:rPr lang="uk-UA" sz="1600" b="1" noProof="0" dirty="0" err="1" smtClean="0"/>
                        <a:t>Драон</a:t>
                      </a:r>
                      <a:r>
                        <a:rPr lang="uk-UA" sz="1600" b="1" noProof="0" dirty="0" smtClean="0"/>
                        <a:t> проти</a:t>
                      </a:r>
                    </a:p>
                    <a:p>
                      <a:pPr algn="ctr"/>
                      <a:r>
                        <a:rPr lang="uk-UA" sz="1600" b="1" noProof="0" dirty="0" smtClean="0"/>
                        <a:t>Франції» </a:t>
                      </a:r>
                    </a:p>
                    <a:p>
                      <a:pPr algn="ctr"/>
                      <a:r>
                        <a:rPr lang="uk-UA" sz="1200" noProof="0" dirty="0" smtClean="0"/>
                        <a:t>від 29.11.1991</a:t>
                      </a:r>
                    </a:p>
                    <a:p>
                      <a:pPr algn="ctr"/>
                      <a:endParaRPr lang="uk-UA" sz="1800" noProof="0" dirty="0"/>
                    </a:p>
                    <a:p>
                      <a:pPr algn="ctr"/>
                      <a:endParaRPr lang="uk-UA" sz="1800" noProof="0" dirty="0"/>
                    </a:p>
                    <a:p>
                      <a:pPr algn="ctr"/>
                      <a:endParaRPr lang="uk-UA" sz="1800" b="1"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1335141">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400" noProof="0" dirty="0" smtClean="0"/>
                        <a:t>За певних</a:t>
                      </a:r>
                      <a:r>
                        <a:rPr lang="uk-UA" sz="1400" baseline="0" noProof="0" dirty="0" smtClean="0"/>
                        <a:t> </a:t>
                      </a:r>
                      <a:r>
                        <a:rPr lang="uk-UA" sz="1400" noProof="0" dirty="0" smtClean="0"/>
                        <a:t>обставин «законне сподівання» на отримання «активу» також може захищатися ст. 1 Першого</a:t>
                      </a:r>
                      <a:r>
                        <a:rPr lang="uk-UA" sz="1400" baseline="0" noProof="0" dirty="0" smtClean="0"/>
                        <a:t> п</a:t>
                      </a:r>
                      <a:r>
                        <a:rPr lang="uk-UA" sz="1400" noProof="0" dirty="0" smtClean="0"/>
                        <a:t>ротоколу.</a:t>
                      </a:r>
                    </a:p>
                    <a:p>
                      <a:pPr algn="just"/>
                      <a:endParaRPr lang="uk-UA" sz="1400" noProof="0" dirty="0"/>
                    </a:p>
                  </a:txBody>
                  <a:tcPr/>
                </a:tc>
                <a:tc>
                  <a:txBody>
                    <a:bodyPr/>
                    <a:lstStyle/>
                    <a:p>
                      <a:pPr algn="ctr"/>
                      <a:r>
                        <a:rPr lang="ru-RU" sz="1600" b="1" noProof="0" dirty="0" smtClean="0"/>
                        <a:t>«</a:t>
                      </a:r>
                      <a:r>
                        <a:rPr lang="uk-UA" sz="1600" b="1" noProof="0" dirty="0" err="1" smtClean="0"/>
                        <a:t>Суханов</a:t>
                      </a:r>
                      <a:r>
                        <a:rPr lang="uk-UA" sz="1600" b="1" noProof="0" dirty="0" smtClean="0"/>
                        <a:t> та Ільченко</a:t>
                      </a:r>
                      <a:r>
                        <a:rPr lang="uk-UA" sz="1600" b="1" baseline="0" noProof="0" dirty="0" smtClean="0"/>
                        <a:t> проти України</a:t>
                      </a:r>
                      <a:r>
                        <a:rPr lang="ru-RU" sz="1600" b="1" noProof="0" dirty="0" smtClean="0"/>
                        <a:t>»</a:t>
                      </a:r>
                      <a:r>
                        <a:rPr lang="ru-RU" sz="1600" noProof="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uk-UA" sz="1200" noProof="0" dirty="0" smtClean="0"/>
                        <a:t>від </a:t>
                      </a:r>
                      <a:r>
                        <a:rPr lang="en-US" sz="1200" noProof="0" dirty="0" smtClean="0"/>
                        <a:t>2</a:t>
                      </a:r>
                      <a:r>
                        <a:rPr lang="uk-UA" sz="1200" noProof="0" dirty="0" smtClean="0"/>
                        <a:t>6.06.</a:t>
                      </a:r>
                      <a:r>
                        <a:rPr lang="en-US" sz="1200" noProof="0" dirty="0" smtClean="0"/>
                        <a:t>20</a:t>
                      </a:r>
                      <a:r>
                        <a:rPr lang="uk-UA" sz="1200" noProof="0" dirty="0" smtClean="0"/>
                        <a:t>14</a:t>
                      </a:r>
                      <a:endParaRPr lang="en-US" sz="1200" noProof="0" dirty="0" smtClean="0"/>
                    </a:p>
                    <a:p>
                      <a:pPr algn="ctr"/>
                      <a:endParaRPr lang="uk-UA" sz="140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0541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637677031"/>
              </p:ext>
            </p:extLst>
          </p:nvPr>
        </p:nvGraphicFramePr>
        <p:xfrm>
          <a:off x="0" y="0"/>
          <a:ext cx="9143999" cy="4695675"/>
        </p:xfrm>
        <a:graphic>
          <a:graphicData uri="http://schemas.openxmlformats.org/drawingml/2006/table">
            <a:tbl>
              <a:tblPr firstRow="1" bandRow="1">
                <a:tableStyleId>{912C8C85-51F0-491E-9774-3900AFEF0FD7}</a:tableStyleId>
              </a:tblPr>
              <a:tblGrid>
                <a:gridCol w="1873770">
                  <a:extLst>
                    <a:ext uri="{9D8B030D-6E8A-4147-A177-3AD203B41FA5}">
                      <a16:colId xmlns:a16="http://schemas.microsoft.com/office/drawing/2014/main" val="20000"/>
                    </a:ext>
                  </a:extLst>
                </a:gridCol>
                <a:gridCol w="5084533">
                  <a:extLst>
                    <a:ext uri="{9D8B030D-6E8A-4147-A177-3AD203B41FA5}">
                      <a16:colId xmlns:a16="http://schemas.microsoft.com/office/drawing/2014/main" val="20001"/>
                    </a:ext>
                  </a:extLst>
                </a:gridCol>
                <a:gridCol w="2185696">
                  <a:extLst>
                    <a:ext uri="{9D8B030D-6E8A-4147-A177-3AD203B41FA5}">
                      <a16:colId xmlns:a16="http://schemas.microsoft.com/office/drawing/2014/main" val="20002"/>
                    </a:ext>
                  </a:extLst>
                </a:gridCol>
              </a:tblGrid>
              <a:tr h="418719">
                <a:tc>
                  <a:txBody>
                    <a:bodyPr/>
                    <a:lstStyle/>
                    <a:p>
                      <a:pPr algn="ctr"/>
                      <a:r>
                        <a:rPr lang="uk-UA" sz="1800" dirty="0"/>
                        <a:t>Концепція</a:t>
                      </a:r>
                      <a:endParaRPr lang="ru-RU" sz="1800" dirty="0">
                        <a:solidFill>
                          <a:schemeClr val="tx1"/>
                        </a:solidFill>
                        <a:latin typeface="Calibri" panose="020F0502020204030204" pitchFamily="34" charset="0"/>
                      </a:endParaRPr>
                    </a:p>
                  </a:txBody>
                  <a:tcPr/>
                </a:tc>
                <a:tc>
                  <a:txBody>
                    <a:bodyPr/>
                    <a:lstStyle/>
                    <a:p>
                      <a:pPr algn="ctr"/>
                      <a:r>
                        <a:rPr lang="uk-UA" sz="1800" dirty="0"/>
                        <a:t>Короткий опис</a:t>
                      </a:r>
                      <a:endParaRPr lang="ru-RU" sz="1800" dirty="0">
                        <a:solidFill>
                          <a:schemeClr val="tx1"/>
                        </a:solidFill>
                        <a:latin typeface="+mn-lt"/>
                      </a:endParaRPr>
                    </a:p>
                  </a:txBody>
                  <a:tcPr/>
                </a:tc>
                <a:tc>
                  <a:txBody>
                    <a:bodyPr/>
                    <a:lstStyle/>
                    <a:p>
                      <a:pPr algn="ctr"/>
                      <a:r>
                        <a:rPr lang="uk-UA" sz="1800" dirty="0"/>
                        <a:t>Рішення</a:t>
                      </a:r>
                      <a:r>
                        <a:rPr lang="uk-UA" sz="1800" baseline="0" dirty="0"/>
                        <a:t> ЄСПЛ</a:t>
                      </a:r>
                      <a:endParaRPr lang="ru-RU" sz="1800" dirty="0">
                        <a:solidFill>
                          <a:schemeClr val="bg1"/>
                        </a:solidFill>
                        <a:latin typeface="+mn-lt"/>
                      </a:endParaRPr>
                    </a:p>
                  </a:txBody>
                  <a:tcPr/>
                </a:tc>
                <a:extLst>
                  <a:ext uri="{0D108BD9-81ED-4DB2-BD59-A6C34878D82A}">
                    <a16:rowId xmlns:a16="http://schemas.microsoft.com/office/drawing/2014/main" val="10000"/>
                  </a:ext>
                </a:extLst>
              </a:tr>
              <a:tr h="1432951">
                <a:tc rowSpan="3">
                  <a:txBody>
                    <a:bodyPr/>
                    <a:lstStyle/>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r>
                        <a:rPr lang="uk-UA" sz="1800" b="1" noProof="0" dirty="0" smtClean="0"/>
                        <a:t>«</a:t>
                      </a:r>
                      <a:r>
                        <a:rPr lang="uk-UA" sz="1800" b="1" noProof="0" dirty="0"/>
                        <a:t>Справедливий баланс між приватним та публічним</a:t>
                      </a:r>
                      <a:r>
                        <a:rPr lang="uk-UA" sz="1800" b="1" baseline="0" noProof="0" dirty="0"/>
                        <a:t> інтересом</a:t>
                      </a:r>
                      <a:r>
                        <a:rPr lang="uk-UA" sz="1800" b="1" noProof="0" dirty="0"/>
                        <a:t>»</a:t>
                      </a:r>
                      <a:endParaRPr lang="en-US" sz="1800" b="1" i="0" noProof="0" dirty="0">
                        <a:solidFill>
                          <a:schemeClr val="tx1"/>
                        </a:solidFill>
                        <a:latin typeface="Calibri" panose="020F0502020204030204" pitchFamily="34" charset="0"/>
                      </a:endParaRPr>
                    </a:p>
                  </a:txBody>
                  <a:tcPr/>
                </a:tc>
                <a:tc>
                  <a:txBody>
                    <a:bodyPr/>
                    <a:lstStyle/>
                    <a:p>
                      <a:pPr algn="just"/>
                      <a:r>
                        <a:rPr lang="uk-UA" sz="1200" noProof="0" dirty="0"/>
                        <a:t>ЄСПЛ визнав порушення ст. 1</a:t>
                      </a:r>
                      <a:r>
                        <a:rPr lang="uk-UA" sz="1200" baseline="0" noProof="0" dirty="0"/>
                        <a:t> Протоколу № 1 до Конвенції</a:t>
                      </a:r>
                      <a:r>
                        <a:rPr lang="uk-UA" sz="1200" noProof="0" dirty="0"/>
                        <a:t>, оскільки фактично постійні затримки відшкодування і</a:t>
                      </a:r>
                      <a:r>
                        <a:rPr lang="uk-UA" sz="1200" baseline="0" noProof="0" dirty="0"/>
                        <a:t> </a:t>
                      </a:r>
                      <a:r>
                        <a:rPr lang="uk-UA" sz="1200" noProof="0" dirty="0"/>
                        <a:t>компенсації у поєднанні із відсутністю ефективних засобів запобігання або</a:t>
                      </a:r>
                      <a:r>
                        <a:rPr lang="uk-UA" sz="1200" baseline="0" noProof="0" dirty="0"/>
                        <a:t> </a:t>
                      </a:r>
                      <a:r>
                        <a:rPr lang="uk-UA" sz="1200" noProof="0" dirty="0"/>
                        <a:t>припинення такої адміністративної практики, так само як і стан</a:t>
                      </a:r>
                      <a:r>
                        <a:rPr lang="uk-UA" sz="1200" baseline="0" noProof="0" dirty="0"/>
                        <a:t> </a:t>
                      </a:r>
                      <a:r>
                        <a:rPr lang="uk-UA" sz="1200" noProof="0" dirty="0"/>
                        <a:t>невизначеності щодо часу повернення коштів заявника, порушив</a:t>
                      </a:r>
                      <a:r>
                        <a:rPr lang="uk-UA" sz="1200" baseline="0" noProof="0" dirty="0"/>
                        <a:t> </a:t>
                      </a:r>
                      <a:r>
                        <a:rPr lang="uk-UA" sz="1200" noProof="0" dirty="0"/>
                        <a:t>«справедливий баланс» між вимогами публічного інтересу та захистом</a:t>
                      </a:r>
                      <a:r>
                        <a:rPr lang="uk-UA" sz="1200" baseline="0" noProof="0" dirty="0"/>
                        <a:t> </a:t>
                      </a:r>
                      <a:r>
                        <a:rPr lang="uk-UA" sz="1200" noProof="0" dirty="0"/>
                        <a:t>права</a:t>
                      </a:r>
                      <a:r>
                        <a:rPr lang="uk-UA" sz="1200" baseline="0" noProof="0" dirty="0"/>
                        <a:t> </a:t>
                      </a:r>
                      <a:r>
                        <a:rPr lang="uk-UA" sz="1200" noProof="0" dirty="0"/>
                        <a:t>на мирне володіння майном. </a:t>
                      </a:r>
                      <a:endParaRPr lang="uk-UA" sz="1200" noProof="0" dirty="0">
                        <a:solidFill>
                          <a:schemeClr val="tx1"/>
                        </a:solidFill>
                        <a:latin typeface="Calibri" panose="020F0502020204030204" pitchFamily="34" charset="0"/>
                      </a:endParaRPr>
                    </a:p>
                  </a:txBody>
                  <a:tcPr/>
                </a:tc>
                <a:tc>
                  <a:txBody>
                    <a:bodyPr/>
                    <a:lstStyle/>
                    <a:p>
                      <a:pPr algn="ctr"/>
                      <a:r>
                        <a:rPr lang="uk-UA" sz="1600" b="1" noProof="0" dirty="0"/>
                        <a:t>«Інтерсплав проти</a:t>
                      </a:r>
                      <a:r>
                        <a:rPr lang="uk-UA" sz="1600" b="1" baseline="0" noProof="0" dirty="0"/>
                        <a:t> </a:t>
                      </a:r>
                      <a:r>
                        <a:rPr lang="uk-UA" sz="1600" b="1" noProof="0" dirty="0"/>
                        <a:t>України» </a:t>
                      </a:r>
                    </a:p>
                    <a:p>
                      <a:pPr algn="ctr"/>
                      <a:r>
                        <a:rPr lang="uk-UA" sz="1200" noProof="0" dirty="0"/>
                        <a:t>від</a:t>
                      </a:r>
                      <a:r>
                        <a:rPr lang="uk-UA" sz="1200" baseline="0" noProof="0" dirty="0"/>
                        <a:t> </a:t>
                      </a:r>
                      <a:r>
                        <a:rPr lang="uk-UA" sz="1200" noProof="0" dirty="0" smtClean="0"/>
                        <a:t>09.01.2007</a:t>
                      </a:r>
                      <a:endParaRPr lang="uk-UA" sz="1200" noProof="0" dirty="0"/>
                    </a:p>
                  </a:txBody>
                  <a:tcPr/>
                </a:tc>
                <a:extLst>
                  <a:ext uri="{0D108BD9-81ED-4DB2-BD59-A6C34878D82A}">
                    <a16:rowId xmlns:a16="http://schemas.microsoft.com/office/drawing/2014/main" val="10002"/>
                  </a:ext>
                </a:extLst>
              </a:tr>
              <a:tr h="1978087">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uk-UA" sz="1200" noProof="0" dirty="0"/>
                        <a:t>Заявники</a:t>
                      </a:r>
                      <a:r>
                        <a:rPr lang="uk-UA" sz="1200" baseline="0" noProof="0" dirty="0"/>
                        <a:t> </a:t>
                      </a:r>
                      <a:r>
                        <a:rPr lang="uk-UA" sz="1200" noProof="0" dirty="0"/>
                        <a:t>скаржились на те, що постанова муніципалітету</a:t>
                      </a:r>
                      <a:r>
                        <a:rPr lang="uk-UA" sz="1200" baseline="0" noProof="0" dirty="0"/>
                        <a:t> </a:t>
                      </a:r>
                      <a:r>
                        <a:rPr lang="uk-UA" sz="1200" noProof="0" dirty="0"/>
                        <a:t>м. Стокгольм, яка</a:t>
                      </a:r>
                      <a:r>
                        <a:rPr lang="uk-UA" sz="1200" baseline="0" noProof="0" dirty="0"/>
                        <a:t> </a:t>
                      </a:r>
                      <a:r>
                        <a:rPr lang="uk-UA" sz="1200" noProof="0" dirty="0"/>
                        <a:t>дозволяла місцевій владі відчужувати за своїм бажанням практично без</a:t>
                      </a:r>
                      <a:r>
                        <a:rPr lang="uk-UA" sz="1200" baseline="0" noProof="0" dirty="0"/>
                        <a:t> </a:t>
                      </a:r>
                      <a:r>
                        <a:rPr lang="uk-UA" sz="1200" noProof="0" dirty="0"/>
                        <a:t>обмежень будь-яку власність, порушувала їхнє право власності за ст. 1</a:t>
                      </a:r>
                      <a:r>
                        <a:rPr lang="uk-UA" sz="1200" baseline="0" noProof="0" dirty="0"/>
                        <a:t> </a:t>
                      </a:r>
                      <a:r>
                        <a:rPr lang="uk-UA" sz="1200" noProof="0" dirty="0"/>
                        <a:t>Протоколу № 1. Суд ухвалив, що хоч подібне відчуження теоретично</a:t>
                      </a:r>
                      <a:r>
                        <a:rPr lang="uk-UA" sz="1200" baseline="0" noProof="0" dirty="0"/>
                        <a:t> </a:t>
                      </a:r>
                      <a:r>
                        <a:rPr lang="uk-UA" sz="1200" noProof="0" dirty="0"/>
                        <a:t>залишало за власниками право користуватися та розпоряджатися своєю</a:t>
                      </a:r>
                      <a:r>
                        <a:rPr lang="uk-UA" sz="1200" baseline="0" noProof="0" dirty="0"/>
                        <a:t> </a:t>
                      </a:r>
                      <a:r>
                        <a:rPr lang="uk-UA" sz="1200" noProof="0" dirty="0"/>
                        <a:t>власністю, однак практично їхні можливості робити це бул</a:t>
                      </a:r>
                      <a:r>
                        <a:rPr lang="uk-UA" sz="1200" baseline="0" noProof="0" dirty="0"/>
                        <a:t>и </a:t>
                      </a:r>
                      <a:r>
                        <a:rPr lang="uk-UA" sz="1200" noProof="0" dirty="0"/>
                        <a:t>обмежені</a:t>
                      </a:r>
                      <a:r>
                        <a:rPr lang="uk-UA" sz="1200" baseline="0" noProof="0" dirty="0"/>
                        <a:t> </a:t>
                      </a:r>
                      <a:r>
                        <a:rPr lang="uk-UA" sz="1200" noProof="0" dirty="0"/>
                        <a:t>настільки, що застосування шведського закону справді порушувало їхнє</a:t>
                      </a:r>
                      <a:r>
                        <a:rPr lang="uk-UA" sz="1200" baseline="0" noProof="0" dirty="0"/>
                        <a:t> </a:t>
                      </a:r>
                      <a:r>
                        <a:rPr lang="uk-UA" sz="1200" noProof="0" dirty="0"/>
                        <a:t>право на вільне володіння своїм майном.</a:t>
                      </a:r>
                      <a:r>
                        <a:rPr lang="uk-UA" sz="1200" baseline="0" noProof="0" dirty="0"/>
                        <a:t> </a:t>
                      </a:r>
                      <a:r>
                        <a:rPr lang="uk-UA" sz="1200" noProof="0" dirty="0"/>
                        <a:t>Суд вважає,</a:t>
                      </a:r>
                      <a:r>
                        <a:rPr lang="uk-UA" sz="1200" baseline="0" noProof="0" dirty="0"/>
                        <a:t> що</a:t>
                      </a:r>
                      <a:r>
                        <a:rPr lang="uk-UA" sz="1200" noProof="0" dirty="0"/>
                        <a:t> Конвенція у цілому вимагає збереження</a:t>
                      </a:r>
                      <a:r>
                        <a:rPr lang="uk-UA" sz="1200" baseline="0" noProof="0" dirty="0"/>
                        <a:t> </a:t>
                      </a:r>
                      <a:r>
                        <a:rPr lang="uk-UA" sz="1200" noProof="0" dirty="0"/>
                        <a:t>балансу між інтересами суспільства і основними правами</a:t>
                      </a:r>
                      <a:r>
                        <a:rPr lang="uk-UA" sz="1200" baseline="0" noProof="0" dirty="0"/>
                        <a:t> </a:t>
                      </a:r>
                      <a:r>
                        <a:rPr lang="uk-UA" sz="1200" noProof="0" dirty="0"/>
                        <a:t>людини.</a:t>
                      </a:r>
                      <a:endParaRPr lang="uk-UA" sz="1200" noProof="0" dirty="0">
                        <a:solidFill>
                          <a:schemeClr val="tx1"/>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noProof="0" dirty="0"/>
                        <a:t>«</a:t>
                      </a:r>
                      <a:r>
                        <a:rPr lang="ru-RU" sz="1600" b="1" noProof="0" dirty="0" err="1"/>
                        <a:t>Спорронґ</a:t>
                      </a:r>
                      <a:r>
                        <a:rPr lang="ru-RU" sz="1600" b="1" noProof="0" dirty="0"/>
                        <a:t> і Льоннрот </a:t>
                      </a:r>
                      <a:r>
                        <a:rPr lang="ru-RU" sz="1600" b="1" noProof="0" dirty="0" err="1"/>
                        <a:t>проти</a:t>
                      </a:r>
                      <a:r>
                        <a:rPr lang="ru-RU" sz="1600" b="1" noProof="0" dirty="0"/>
                        <a:t> </a:t>
                      </a:r>
                      <a:r>
                        <a:rPr lang="ru-RU" sz="1600" b="1" noProof="0" dirty="0" err="1"/>
                        <a:t>Швеції</a:t>
                      </a:r>
                      <a:r>
                        <a:rPr lang="ru-RU" sz="1600" b="1" noProof="0" dirty="0"/>
                        <a:t>»</a:t>
                      </a:r>
                      <a:r>
                        <a:rPr lang="en-US" sz="1600" b="1" noProof="0" dirty="0"/>
                        <a:t> </a:t>
                      </a:r>
                      <a:endParaRPr lang="uk-UA" sz="1600" b="1" noProof="0" dirty="0"/>
                    </a:p>
                    <a:p>
                      <a:pPr marL="0" marR="0" indent="0" algn="ctr" defTabSz="914400" rtl="0" eaLnBrk="1" fontAlgn="auto" latinLnBrk="0" hangingPunct="1">
                        <a:lnSpc>
                          <a:spcPct val="100000"/>
                        </a:lnSpc>
                        <a:spcBef>
                          <a:spcPts val="0"/>
                        </a:spcBef>
                        <a:spcAft>
                          <a:spcPts val="0"/>
                        </a:spcAft>
                        <a:buClrTx/>
                        <a:buSzTx/>
                        <a:buFontTx/>
                        <a:buNone/>
                        <a:tabLst/>
                        <a:defRPr/>
                      </a:pPr>
                      <a:r>
                        <a:rPr lang="uk-UA" sz="1200" noProof="0" dirty="0"/>
                        <a:t>від </a:t>
                      </a:r>
                      <a:r>
                        <a:rPr lang="en-US" sz="1200" noProof="0" dirty="0"/>
                        <a:t>23</a:t>
                      </a:r>
                      <a:r>
                        <a:rPr lang="uk-UA" sz="1200" noProof="0" dirty="0"/>
                        <a:t>.09.</a:t>
                      </a:r>
                      <a:r>
                        <a:rPr lang="en-US" sz="1200" noProof="0" dirty="0"/>
                        <a:t>1982</a:t>
                      </a:r>
                      <a:endParaRPr lang="ru-RU" sz="1200" b="1" i="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865918">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uk-UA" sz="1200" noProof="0" dirty="0" smtClean="0"/>
                        <a:t>Суд наголошує на необхідності підтримання «справедливої рівноваги» між</a:t>
                      </a:r>
                      <a:r>
                        <a:rPr lang="uk-UA" sz="1200" baseline="0" noProof="0" dirty="0" smtClean="0"/>
                        <a:t> </a:t>
                      </a:r>
                      <a:r>
                        <a:rPr lang="uk-UA" sz="1200" noProof="0" dirty="0" smtClean="0"/>
                        <a:t>загальним інтересом суспільства</a:t>
                      </a:r>
                      <a:r>
                        <a:rPr lang="uk-UA" sz="1200" baseline="0" noProof="0" dirty="0" smtClean="0"/>
                        <a:t> </a:t>
                      </a:r>
                      <a:r>
                        <a:rPr lang="uk-UA" sz="1200" noProof="0" dirty="0" smtClean="0"/>
                        <a:t>та захистом</a:t>
                      </a:r>
                      <a:r>
                        <a:rPr lang="uk-UA" sz="1200" baseline="0" noProof="0" dirty="0" smtClean="0"/>
                        <a:t> </a:t>
                      </a:r>
                      <a:r>
                        <a:rPr lang="uk-UA" sz="1200" noProof="0" dirty="0" smtClean="0"/>
                        <a:t>основних прав конкретної особи.</a:t>
                      </a:r>
                      <a:r>
                        <a:rPr lang="uk-UA" sz="1200" baseline="0" noProof="0" dirty="0" smtClean="0"/>
                        <a:t> </a:t>
                      </a:r>
                      <a:r>
                        <a:rPr lang="uk-UA" sz="1200" noProof="0" dirty="0" smtClean="0"/>
                        <a:t>Необхідну рівновагу не буде забезпечено, якщо відповідна</a:t>
                      </a:r>
                      <a:r>
                        <a:rPr lang="uk-UA" sz="1200" baseline="0" noProof="0" dirty="0" smtClean="0"/>
                        <a:t> </a:t>
                      </a:r>
                      <a:r>
                        <a:rPr lang="uk-UA" sz="1200" noProof="0" dirty="0" smtClean="0"/>
                        <a:t>особа несе «особистий і</a:t>
                      </a:r>
                      <a:r>
                        <a:rPr lang="uk-UA" sz="1200" baseline="0" noProof="0" dirty="0" smtClean="0"/>
                        <a:t> </a:t>
                      </a:r>
                      <a:r>
                        <a:rPr lang="uk-UA" sz="1200" noProof="0" dirty="0" smtClean="0"/>
                        <a:t>надмірний тягар». </a:t>
                      </a:r>
                      <a:endParaRPr lang="uk-UA" sz="1200" noProof="0" dirty="0">
                        <a:solidFill>
                          <a:schemeClr val="tx1"/>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b="1" noProof="0" dirty="0" smtClean="0"/>
                        <a:t>«</a:t>
                      </a:r>
                      <a:r>
                        <a:rPr lang="uk-UA" sz="1600" b="1" noProof="0" dirty="0" err="1" smtClean="0"/>
                        <a:t>Брумареску</a:t>
                      </a:r>
                      <a:r>
                        <a:rPr lang="uk-UA" sz="1600" b="1" noProof="0" dirty="0" smtClean="0"/>
                        <a:t> проти Румунії»</a:t>
                      </a:r>
                    </a:p>
                    <a:p>
                      <a:pPr marL="0" marR="0" indent="0" algn="ctr" defTabSz="914400" rtl="0" eaLnBrk="1" fontAlgn="auto" latinLnBrk="0" hangingPunct="1">
                        <a:lnSpc>
                          <a:spcPct val="100000"/>
                        </a:lnSpc>
                        <a:spcBef>
                          <a:spcPts val="0"/>
                        </a:spcBef>
                        <a:spcAft>
                          <a:spcPts val="0"/>
                        </a:spcAft>
                        <a:buClrTx/>
                        <a:buSzTx/>
                        <a:buFontTx/>
                        <a:buNone/>
                        <a:tabLst/>
                        <a:defRPr/>
                      </a:pPr>
                      <a:r>
                        <a:rPr lang="uk-UA" sz="1200" noProof="0" dirty="0" smtClean="0"/>
                        <a:t>від 28.11.1999</a:t>
                      </a:r>
                      <a:endParaRPr lang="ru-RU" sz="1200" b="0" i="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59095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708083301"/>
              </p:ext>
            </p:extLst>
          </p:nvPr>
        </p:nvGraphicFramePr>
        <p:xfrm>
          <a:off x="0" y="-47065"/>
          <a:ext cx="9144000" cy="5181600"/>
        </p:xfrm>
        <a:graphic>
          <a:graphicData uri="http://schemas.openxmlformats.org/drawingml/2006/table">
            <a:tbl>
              <a:tblPr firstRow="1" bandRow="1">
                <a:tableStyleId>{912C8C85-51F0-491E-9774-3900AFEF0FD7}</a:tableStyleId>
              </a:tblPr>
              <a:tblGrid>
                <a:gridCol w="1948722">
                  <a:extLst>
                    <a:ext uri="{9D8B030D-6E8A-4147-A177-3AD203B41FA5}">
                      <a16:colId xmlns:a16="http://schemas.microsoft.com/office/drawing/2014/main" val="20000"/>
                    </a:ext>
                  </a:extLst>
                </a:gridCol>
                <a:gridCol w="5321509">
                  <a:extLst>
                    <a:ext uri="{9D8B030D-6E8A-4147-A177-3AD203B41FA5}">
                      <a16:colId xmlns:a16="http://schemas.microsoft.com/office/drawing/2014/main" val="20001"/>
                    </a:ext>
                  </a:extLst>
                </a:gridCol>
                <a:gridCol w="1873769">
                  <a:extLst>
                    <a:ext uri="{9D8B030D-6E8A-4147-A177-3AD203B41FA5}">
                      <a16:colId xmlns:a16="http://schemas.microsoft.com/office/drawing/2014/main" val="20002"/>
                    </a:ext>
                  </a:extLst>
                </a:gridCol>
              </a:tblGrid>
              <a:tr h="350693">
                <a:tc>
                  <a:txBody>
                    <a:bodyPr/>
                    <a:lstStyle/>
                    <a:p>
                      <a:pPr algn="ctr"/>
                      <a:r>
                        <a:rPr lang="uk-UA" sz="1800" dirty="0"/>
                        <a:t>Концепція</a:t>
                      </a:r>
                      <a:endParaRPr lang="ru-RU" sz="1800" dirty="0">
                        <a:solidFill>
                          <a:schemeClr val="tx1"/>
                        </a:solidFill>
                        <a:latin typeface="Calibri" panose="020F0502020204030204" pitchFamily="34" charset="0"/>
                      </a:endParaRPr>
                    </a:p>
                  </a:txBody>
                  <a:tcPr/>
                </a:tc>
                <a:tc>
                  <a:txBody>
                    <a:bodyPr/>
                    <a:lstStyle/>
                    <a:p>
                      <a:pPr algn="ctr"/>
                      <a:r>
                        <a:rPr lang="uk-UA" sz="1800" dirty="0"/>
                        <a:t>Короткий опис</a:t>
                      </a:r>
                      <a:endParaRPr lang="ru-RU" sz="1800" dirty="0">
                        <a:solidFill>
                          <a:schemeClr val="tx1"/>
                        </a:solidFill>
                        <a:latin typeface="+mn-lt"/>
                      </a:endParaRPr>
                    </a:p>
                  </a:txBody>
                  <a:tcPr/>
                </a:tc>
                <a:tc>
                  <a:txBody>
                    <a:bodyPr/>
                    <a:lstStyle/>
                    <a:p>
                      <a:pPr algn="ctr"/>
                      <a:r>
                        <a:rPr lang="uk-UA" sz="1800" dirty="0"/>
                        <a:t>Рішення</a:t>
                      </a:r>
                      <a:r>
                        <a:rPr lang="uk-UA" sz="1800" baseline="0" dirty="0"/>
                        <a:t> ЄСПЛ</a:t>
                      </a:r>
                      <a:endParaRPr lang="ru-RU" sz="1800" dirty="0">
                        <a:solidFill>
                          <a:schemeClr val="bg1"/>
                        </a:solidFill>
                        <a:latin typeface="+mn-lt"/>
                      </a:endParaRPr>
                    </a:p>
                  </a:txBody>
                  <a:tcPr/>
                </a:tc>
                <a:extLst>
                  <a:ext uri="{0D108BD9-81ED-4DB2-BD59-A6C34878D82A}">
                    <a16:rowId xmlns:a16="http://schemas.microsoft.com/office/drawing/2014/main" val="10000"/>
                  </a:ext>
                </a:extLst>
              </a:tr>
              <a:tr h="730611">
                <a:tc rowSpan="4">
                  <a:txBody>
                    <a:bodyPr/>
                    <a:lstStyle/>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smtClean="0"/>
                    </a:p>
                    <a:p>
                      <a:pPr algn="ctr"/>
                      <a:r>
                        <a:rPr lang="uk-UA" sz="1800" b="1" noProof="0" dirty="0" smtClean="0"/>
                        <a:t>«</a:t>
                      </a:r>
                      <a:r>
                        <a:rPr lang="uk-UA" sz="1800" b="1" noProof="0" dirty="0"/>
                        <a:t>Справедливий баланс між приватним та публічним</a:t>
                      </a:r>
                      <a:r>
                        <a:rPr lang="uk-UA" sz="1800" b="1" baseline="0" noProof="0" dirty="0"/>
                        <a:t> інтересом</a:t>
                      </a:r>
                      <a:r>
                        <a:rPr lang="uk-UA" sz="1800" b="1" noProof="0" dirty="0" smtClean="0"/>
                        <a:t>»-</a:t>
                      </a:r>
                      <a:r>
                        <a:rPr lang="uk-UA" sz="1800" b="1" noProof="0" dirty="0"/>
                        <a:t>2 </a:t>
                      </a:r>
                      <a:endParaRPr lang="en-US" sz="1800" b="1" i="0" noProof="0" dirty="0">
                        <a:solidFill>
                          <a:schemeClr val="tx1"/>
                        </a:solidFill>
                        <a:latin typeface="Calibri" panose="020F0502020204030204" pitchFamily="34" charset="0"/>
                      </a:endParaRPr>
                    </a:p>
                  </a:txBody>
                  <a:tcPr/>
                </a:tc>
                <a:tc>
                  <a:txBody>
                    <a:bodyPr/>
                    <a:lstStyle/>
                    <a:p>
                      <a:pPr algn="just"/>
                      <a:r>
                        <a:rPr lang="uk-UA" sz="1200" noProof="0" dirty="0"/>
                        <a:t>Порушення ст. 8 Конвенції,</a:t>
                      </a:r>
                      <a:r>
                        <a:rPr lang="uk-UA" sz="1200" baseline="0" noProof="0" dirty="0"/>
                        <a:t> «право на повагу до приватного і сімейного життя</a:t>
                      </a:r>
                      <a:r>
                        <a:rPr lang="uk-UA" sz="1200" baseline="0" noProof="0" dirty="0" smtClean="0"/>
                        <a:t>». </a:t>
                      </a:r>
                      <a:endParaRPr lang="uk-UA" sz="1200" i="1" noProof="0" dirty="0">
                        <a:solidFill>
                          <a:schemeClr val="tx1"/>
                        </a:solidFill>
                        <a:latin typeface="Calibri" panose="020F0502020204030204" pitchFamily="34" charset="0"/>
                      </a:endParaRPr>
                    </a:p>
                  </a:txBody>
                  <a:tcPr/>
                </a:tc>
                <a:tc>
                  <a:txBody>
                    <a:bodyPr/>
                    <a:lstStyle/>
                    <a:p>
                      <a:pPr algn="ctr"/>
                      <a:r>
                        <a:rPr lang="uk-UA" sz="1600" b="1" noProof="0" dirty="0"/>
                        <a:t> «</a:t>
                      </a:r>
                      <a:r>
                        <a:rPr lang="uk-UA" sz="1600" b="1" noProof="0" dirty="0" err="1"/>
                        <a:t>Гримковська</a:t>
                      </a:r>
                      <a:r>
                        <a:rPr lang="uk-UA" sz="1600" b="1" noProof="0" dirty="0"/>
                        <a:t> проти України</a:t>
                      </a:r>
                      <a:r>
                        <a:rPr lang="ru-RU" sz="1600" b="1" noProof="0" dirty="0" smtClean="0"/>
                        <a:t>»</a:t>
                      </a:r>
                    </a:p>
                    <a:p>
                      <a:pPr algn="ctr"/>
                      <a:r>
                        <a:rPr lang="uk-UA" sz="1200" noProof="0" dirty="0" smtClean="0"/>
                        <a:t>від</a:t>
                      </a:r>
                      <a:r>
                        <a:rPr lang="ru-RU" sz="1200" noProof="0" dirty="0" smtClean="0"/>
                        <a:t> 21.07.2011</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1707079">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200" noProof="0" dirty="0"/>
                        <a:t>Заявник (АТ «Торговий дім Україна-Тюмень») скаржився</a:t>
                      </a:r>
                      <a:r>
                        <a:rPr lang="uk-UA" sz="1200" baseline="0" noProof="0" dirty="0"/>
                        <a:t> за п. 1 ст. 6 Конвенції та ст. 1 Протоколу № 1 до Конвенції </a:t>
                      </a:r>
                      <a:r>
                        <a:rPr lang="uk-UA" sz="1200" noProof="0" dirty="0"/>
                        <a:t>у зв'язку зі скасуванням у порядку нагляду остаточного та такого, що підлягало виконанню</a:t>
                      </a:r>
                      <a:r>
                        <a:rPr lang="uk-UA" sz="1200" baseline="0" noProof="0" dirty="0"/>
                        <a:t> </a:t>
                      </a:r>
                      <a:r>
                        <a:rPr lang="uk-UA" sz="1200" noProof="0" dirty="0"/>
                        <a:t>рішення, внаслідок чого зі статутного фонду підприємства-заявника було вилучено двоповерховий </a:t>
                      </a:r>
                      <a:r>
                        <a:rPr lang="uk-UA" sz="1200" noProof="0" dirty="0" smtClean="0"/>
                        <a:t>будинок. </a:t>
                      </a:r>
                      <a:r>
                        <a:rPr lang="ru-RU" sz="1200" dirty="0" smtClean="0"/>
                        <a:t>Суд </a:t>
                      </a:r>
                      <a:r>
                        <a:rPr lang="uk-UA" sz="1200" noProof="0" dirty="0" smtClean="0"/>
                        <a:t>визнав, що держава користується широкою свободою розсуду як щодо вибору способу вжиття заходів, так і щодо</a:t>
                      </a:r>
                      <a:r>
                        <a:rPr lang="uk-UA" sz="1200" baseline="0" noProof="0" dirty="0" smtClean="0"/>
                        <a:t> </a:t>
                      </a:r>
                      <a:r>
                        <a:rPr lang="uk-UA" sz="1200" noProof="0" dirty="0" smtClean="0"/>
                        <a:t>встановлення </a:t>
                      </a:r>
                      <a:r>
                        <a:rPr lang="ru-RU" sz="1200" dirty="0" smtClean="0"/>
                        <a:t>того</a:t>
                      </a:r>
                      <a:r>
                        <a:rPr lang="ru-RU" sz="1200" dirty="0"/>
                        <a:t>, </a:t>
                      </a:r>
                      <a:r>
                        <a:rPr lang="uk-UA" sz="1200" noProof="0" dirty="0" smtClean="0"/>
                        <a:t>чи виправдані наслідки вжиття</a:t>
                      </a:r>
                      <a:r>
                        <a:rPr lang="ru-RU" sz="1200" dirty="0" smtClean="0"/>
                        <a:t> </a:t>
                      </a:r>
                      <a:r>
                        <a:rPr lang="ru-RU" sz="1200" dirty="0"/>
                        <a:t>таких </a:t>
                      </a:r>
                      <a:r>
                        <a:rPr lang="uk-UA" sz="1200" noProof="0" dirty="0" smtClean="0"/>
                        <a:t>заходів з огляду на загальний інтерес для досягнення мети закону, про який йдеться (див. рішення у справі «</a:t>
                      </a:r>
                      <a:r>
                        <a:rPr lang="uk-UA" sz="1200" noProof="0" dirty="0" err="1" smtClean="0"/>
                        <a:t>Звольски</a:t>
                      </a:r>
                      <a:r>
                        <a:rPr lang="uk-UA" sz="1200" noProof="0" dirty="0" smtClean="0"/>
                        <a:t> та </a:t>
                      </a:r>
                      <a:r>
                        <a:rPr lang="uk-UA" sz="1200" noProof="0" dirty="0" err="1" smtClean="0"/>
                        <a:t>Звольська</a:t>
                      </a:r>
                      <a:r>
                        <a:rPr lang="uk-UA" sz="1200" noProof="0" dirty="0" smtClean="0"/>
                        <a:t> проти Республіки Чехія»</a:t>
                      </a:r>
                      <a:r>
                        <a:rPr lang="ru-RU" sz="1200" noProof="0" dirty="0" smtClean="0"/>
                        <a:t>,</a:t>
                      </a:r>
                      <a:r>
                        <a:rPr lang="ru-RU" sz="1200" baseline="0" noProof="0" dirty="0" smtClean="0"/>
                        <a:t> </a:t>
                      </a:r>
                      <a:r>
                        <a:rPr lang="en-US" sz="1200" dirty="0" smtClean="0"/>
                        <a:t>№ </a:t>
                      </a:r>
                      <a:r>
                        <a:rPr lang="en-US" sz="1200" dirty="0"/>
                        <a:t>46129/99, § 69, ECHR 2002-IX).</a:t>
                      </a:r>
                      <a:endParaRPr lang="uk-UA" sz="1200" noProof="0" dirty="0">
                        <a:solidFill>
                          <a:srgbClr val="FF0000"/>
                        </a:solidFill>
                        <a:latin typeface="Calibri" panose="020F0502020204030204" pitchFamily="34" charset="0"/>
                      </a:endParaRPr>
                    </a:p>
                  </a:txBody>
                  <a:tcPr/>
                </a:tc>
                <a:tc>
                  <a:txBody>
                    <a:bodyPr/>
                    <a:lstStyle/>
                    <a:p>
                      <a:pPr algn="ctr"/>
                      <a:r>
                        <a:rPr lang="ru-RU" sz="1600" b="1" kern="1200" noProof="0" dirty="0"/>
                        <a:t>«</a:t>
                      </a:r>
                      <a:r>
                        <a:rPr lang="ru-RU" sz="1600" b="1" kern="1200" noProof="0" dirty="0" err="1"/>
                        <a:t>Україна</a:t>
                      </a:r>
                      <a:r>
                        <a:rPr lang="ru-RU" sz="1600" b="1" kern="1200" noProof="0" dirty="0"/>
                        <a:t>-Тюмень </a:t>
                      </a:r>
                      <a:r>
                        <a:rPr lang="uk-UA" sz="1600" b="1" kern="1200" noProof="0" dirty="0"/>
                        <a:t>проти України</a:t>
                      </a:r>
                      <a:r>
                        <a:rPr lang="ru-RU" sz="1600" b="1" kern="1200" noProof="0" dirty="0"/>
                        <a:t>»</a:t>
                      </a:r>
                    </a:p>
                    <a:p>
                      <a:pPr algn="ctr"/>
                      <a:r>
                        <a:rPr lang="uk-UA" sz="1200" kern="1200" noProof="0" dirty="0"/>
                        <a:t>від 22.11.2007</a:t>
                      </a:r>
                    </a:p>
                    <a:p>
                      <a:pPr algn="ctr"/>
                      <a:endParaRPr lang="uk-UA" sz="1800" b="1"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1490446">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200" noProof="0" dirty="0" smtClean="0"/>
                        <a:t>«Встановлення справедливого балансу між конкуруючими інтересами вимагало, щоб заявникові було надано можливість продати своє майно за ціною, що відповідала її ринковій вартості, погасивши при цьому більш значну частку своєї заборгованості. Цього можна було б досягти, якби співвласник міг скористатися своїм переважним правом покупки лише після закінчення публічних торгів. Таким чином, справедливу рівновагу між суспільними інтересами та вимогами захисту прав заявника у цій справі не було дотримано».</a:t>
                      </a:r>
                    </a:p>
                  </a:txBody>
                  <a:tcPr/>
                </a:tc>
                <a:tc>
                  <a:txBody>
                    <a:bodyPr/>
                    <a:lstStyle/>
                    <a:p>
                      <a:pPr algn="ctr"/>
                      <a:r>
                        <a:rPr lang="ru-RU" sz="1600" b="1" dirty="0"/>
                        <a:t>«Суханов та </a:t>
                      </a:r>
                      <a:r>
                        <a:rPr lang="ru-RU" sz="1600" b="1" dirty="0" err="1"/>
                        <a:t>Ільченко</a:t>
                      </a:r>
                      <a:r>
                        <a:rPr lang="ru-RU" sz="1600" b="1" dirty="0"/>
                        <a:t> </a:t>
                      </a:r>
                      <a:r>
                        <a:rPr lang="ru-RU" sz="1600" b="1" dirty="0" err="1"/>
                        <a:t>проти</a:t>
                      </a:r>
                      <a:r>
                        <a:rPr lang="ru-RU" sz="1600" b="1" dirty="0"/>
                        <a:t> </a:t>
                      </a:r>
                      <a:r>
                        <a:rPr lang="ru-RU" sz="1600" b="1" dirty="0" err="1"/>
                        <a:t>України</a:t>
                      </a:r>
                      <a:r>
                        <a:rPr lang="ru-RU" sz="1600" b="1" dirty="0" smtClean="0"/>
                        <a:t>»</a:t>
                      </a:r>
                    </a:p>
                    <a:p>
                      <a:pPr algn="ctr"/>
                      <a:r>
                        <a:rPr lang="uk-UA" sz="1200" noProof="0" dirty="0" smtClean="0"/>
                        <a:t>від</a:t>
                      </a:r>
                      <a:r>
                        <a:rPr lang="uk-UA" sz="1200" baseline="0" noProof="0" dirty="0" smtClean="0"/>
                        <a:t> 26.06.2014</a:t>
                      </a:r>
                      <a:endParaRPr lang="uk-UA" sz="11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r h="561557">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t>Суд не </a:t>
                      </a:r>
                      <a:r>
                        <a:rPr lang="uk-UA" sz="1200" noProof="0" dirty="0" smtClean="0"/>
                        <a:t>бачить жодних причин, чому органи влади не вжили заходів для визначення розміру надбавки до пенсії заявників і вважає це втручання невиправданим.</a:t>
                      </a:r>
                    </a:p>
                  </a:txBody>
                  <a:tcPr/>
                </a:tc>
                <a:tc>
                  <a:txBody>
                    <a:bodyPr/>
                    <a:lstStyle/>
                    <a:p>
                      <a:pPr algn="ctr"/>
                      <a:r>
                        <a:rPr lang="uk-UA" sz="1600" b="1" noProof="0" dirty="0" smtClean="0"/>
                        <a:t>«Каналу проти Словаччини»</a:t>
                      </a:r>
                    </a:p>
                    <a:p>
                      <a:pPr algn="ctr"/>
                      <a:r>
                        <a:rPr lang="uk-UA" sz="1200" noProof="0" dirty="0" smtClean="0"/>
                        <a:t>від 10.07.2007 </a:t>
                      </a:r>
                      <a:endParaRPr lang="uk-UA" sz="1200" b="0" noProof="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3720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87574"/>
            <a:ext cx="6912767" cy="568220"/>
          </a:xfrm>
        </p:spPr>
        <p:txBody>
          <a:bodyPr>
            <a:noAutofit/>
          </a:bodyPr>
          <a:lstStyle/>
          <a:p>
            <a:pPr algn="ctr"/>
            <a:r>
              <a:rPr lang="ru-RU" sz="2400" b="1" dirty="0"/>
              <a:t>ЗАКОНОДАВСТВО УКРАЇНИ ЩОДО ВИКОНАННЯ РІШЕНЬ ЄСПЛ:</a:t>
            </a:r>
          </a:p>
        </p:txBody>
      </p:sp>
      <p:sp>
        <p:nvSpPr>
          <p:cNvPr id="3" name="Текст 2"/>
          <p:cNvSpPr>
            <a:spLocks noGrp="1"/>
          </p:cNvSpPr>
          <p:nvPr>
            <p:ph type="body" idx="1"/>
          </p:nvPr>
        </p:nvSpPr>
        <p:spPr>
          <a:xfrm>
            <a:off x="611560" y="2067694"/>
            <a:ext cx="7920880" cy="2232248"/>
          </a:xfrm>
        </p:spPr>
        <p:txBody>
          <a:bodyPr>
            <a:noAutofit/>
          </a:bodyPr>
          <a:lstStyle/>
          <a:p>
            <a:pPr marL="342900" indent="-342900">
              <a:buFont typeface="Arial" panose="020B0604020202020204" pitchFamily="34" charset="0"/>
              <a:buChar char="•"/>
            </a:pPr>
            <a:r>
              <a:rPr lang="uk-UA" sz="2100" dirty="0" smtClean="0">
                <a:latin typeface="+mj-lt"/>
              </a:rPr>
              <a:t>Конституція України від 28.06.1996 р.; </a:t>
            </a:r>
          </a:p>
          <a:p>
            <a:pPr marL="342900" indent="-342900">
              <a:buFont typeface="Arial" panose="020B0604020202020204" pitchFamily="34" charset="0"/>
              <a:buChar char="•"/>
            </a:pPr>
            <a:r>
              <a:rPr lang="uk-UA" sz="2100" dirty="0" smtClean="0">
                <a:latin typeface="+mj-lt"/>
              </a:rPr>
              <a:t>Закон України «Про виконання рішень та застосування практики Європейського суду з прав людини» від 23.02.2006 р. № 3477-IV;</a:t>
            </a:r>
          </a:p>
          <a:p>
            <a:pPr marL="342900" indent="-342900">
              <a:buFont typeface="Arial" panose="020B0604020202020204" pitchFamily="34" charset="0"/>
              <a:buChar char="•"/>
            </a:pPr>
            <a:r>
              <a:rPr lang="uk-UA" sz="2100" dirty="0" smtClean="0">
                <a:latin typeface="+mj-lt"/>
              </a:rPr>
              <a:t>Процесуальні кодекси; </a:t>
            </a:r>
          </a:p>
          <a:p>
            <a:pPr marL="342900" indent="-342900" algn="just">
              <a:buFont typeface="Arial" panose="020B0604020202020204" pitchFamily="34" charset="0"/>
              <a:buChar char="•"/>
            </a:pPr>
            <a:r>
              <a:rPr lang="uk-UA" sz="2100" dirty="0" smtClean="0">
                <a:latin typeface="+mj-lt"/>
              </a:rPr>
              <a:t>Закон України «Про виконавче провадження» від 02.06.2016 р. № 1404-VIII.</a:t>
            </a:r>
          </a:p>
        </p:txBody>
      </p:sp>
      <p:pic>
        <p:nvPicPr>
          <p:cNvPr id="4" name="Рисунок 3"/>
          <p:cNvPicPr>
            <a:picLocks noChangeAspect="1"/>
          </p:cNvPicPr>
          <p:nvPr/>
        </p:nvPicPr>
        <p:blipFill>
          <a:blip r:embed="rId2"/>
          <a:stretch>
            <a:fillRect/>
          </a:stretch>
        </p:blipFill>
        <p:spPr>
          <a:xfrm>
            <a:off x="4355976" y="0"/>
            <a:ext cx="2664183" cy="841321"/>
          </a:xfrm>
          <a:prstGeom prst="rect">
            <a:avLst/>
          </a:prstGeom>
        </p:spPr>
      </p:pic>
    </p:spTree>
    <p:extLst>
      <p:ext uri="{BB962C8B-B14F-4D97-AF65-F5344CB8AC3E}">
        <p14:creationId xmlns:p14="http://schemas.microsoft.com/office/powerpoint/2010/main" val="214379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3354202231"/>
              </p:ext>
            </p:extLst>
          </p:nvPr>
        </p:nvGraphicFramePr>
        <p:xfrm>
          <a:off x="0" y="0"/>
          <a:ext cx="9144000" cy="5143500"/>
        </p:xfrm>
        <a:graphic>
          <a:graphicData uri="http://schemas.openxmlformats.org/drawingml/2006/table">
            <a:tbl>
              <a:tblPr firstRow="1" bandRow="1">
                <a:tableStyleId>{912C8C85-51F0-491E-9774-3900AFEF0FD7}</a:tableStyleId>
              </a:tblPr>
              <a:tblGrid>
                <a:gridCol w="1798820">
                  <a:extLst>
                    <a:ext uri="{9D8B030D-6E8A-4147-A177-3AD203B41FA5}">
                      <a16:colId xmlns:a16="http://schemas.microsoft.com/office/drawing/2014/main" val="20000"/>
                    </a:ext>
                  </a:extLst>
                </a:gridCol>
                <a:gridCol w="5246558">
                  <a:extLst>
                    <a:ext uri="{9D8B030D-6E8A-4147-A177-3AD203B41FA5}">
                      <a16:colId xmlns:a16="http://schemas.microsoft.com/office/drawing/2014/main" val="20001"/>
                    </a:ext>
                  </a:extLst>
                </a:gridCol>
                <a:gridCol w="2098622">
                  <a:extLst>
                    <a:ext uri="{9D8B030D-6E8A-4147-A177-3AD203B41FA5}">
                      <a16:colId xmlns:a16="http://schemas.microsoft.com/office/drawing/2014/main" val="20002"/>
                    </a:ext>
                  </a:extLst>
                </a:gridCol>
              </a:tblGrid>
              <a:tr h="523858">
                <a:tc>
                  <a:txBody>
                    <a:bodyPr/>
                    <a:lstStyle/>
                    <a:p>
                      <a:pPr algn="ctr"/>
                      <a:r>
                        <a:rPr lang="uk-UA" sz="1800" dirty="0"/>
                        <a:t>Концепція</a:t>
                      </a:r>
                      <a:endParaRPr lang="ru-RU" sz="1800" dirty="0">
                        <a:solidFill>
                          <a:schemeClr val="tx1"/>
                        </a:solidFill>
                        <a:latin typeface="Calibri" panose="020F0502020204030204" pitchFamily="34" charset="0"/>
                      </a:endParaRPr>
                    </a:p>
                  </a:txBody>
                  <a:tcPr/>
                </a:tc>
                <a:tc>
                  <a:txBody>
                    <a:bodyPr/>
                    <a:lstStyle/>
                    <a:p>
                      <a:pPr algn="ctr"/>
                      <a:r>
                        <a:rPr lang="uk-UA" sz="1800" dirty="0"/>
                        <a:t>Короткий опис</a:t>
                      </a:r>
                      <a:endParaRPr lang="ru-RU" sz="1800" dirty="0">
                        <a:solidFill>
                          <a:schemeClr val="tx1"/>
                        </a:solidFill>
                        <a:latin typeface="+mn-lt"/>
                      </a:endParaRPr>
                    </a:p>
                  </a:txBody>
                  <a:tcPr/>
                </a:tc>
                <a:tc>
                  <a:txBody>
                    <a:bodyPr/>
                    <a:lstStyle/>
                    <a:p>
                      <a:pPr algn="ctr"/>
                      <a:r>
                        <a:rPr lang="uk-UA" sz="1800" dirty="0"/>
                        <a:t>Рішення</a:t>
                      </a:r>
                      <a:r>
                        <a:rPr lang="uk-UA" sz="1800" baseline="0" dirty="0"/>
                        <a:t> ЄСПЛ</a:t>
                      </a:r>
                      <a:endParaRPr lang="ru-RU" sz="1800" dirty="0">
                        <a:solidFill>
                          <a:schemeClr val="bg1"/>
                        </a:solidFill>
                        <a:latin typeface="+mn-lt"/>
                      </a:endParaRPr>
                    </a:p>
                  </a:txBody>
                  <a:tcPr/>
                </a:tc>
                <a:extLst>
                  <a:ext uri="{0D108BD9-81ED-4DB2-BD59-A6C34878D82A}">
                    <a16:rowId xmlns:a16="http://schemas.microsoft.com/office/drawing/2014/main" val="10000"/>
                  </a:ext>
                </a:extLst>
              </a:tr>
              <a:tr h="1361494">
                <a:tc rowSpan="4">
                  <a:txBody>
                    <a:bodyPr/>
                    <a:lstStyle/>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endParaRPr lang="uk-UA" sz="1800" noProof="0" dirty="0"/>
                    </a:p>
                    <a:p>
                      <a:pPr algn="ctr"/>
                      <a:r>
                        <a:rPr lang="uk-UA" sz="1800" b="1" noProof="0" dirty="0" smtClean="0"/>
                        <a:t>«</a:t>
                      </a:r>
                      <a:r>
                        <a:rPr lang="uk-UA" sz="1800" b="1" noProof="0" dirty="0"/>
                        <a:t>Легітимна мета»</a:t>
                      </a:r>
                      <a:endParaRPr lang="en-US" sz="1800" b="1" i="0" noProof="0" dirty="0">
                        <a:solidFill>
                          <a:schemeClr val="tx1"/>
                        </a:solidFill>
                        <a:latin typeface="Calibri" panose="020F0502020204030204" pitchFamily="34" charset="0"/>
                      </a:endParaRPr>
                    </a:p>
                  </a:txBody>
                  <a:tcPr/>
                </a:tc>
                <a:tc>
                  <a:txBody>
                    <a:bodyPr/>
                    <a:lstStyle/>
                    <a:p>
                      <a:pPr algn="just"/>
                      <a:r>
                        <a:rPr lang="uk-UA" sz="1400" noProof="0" dirty="0"/>
                        <a:t>Багаточисельні</a:t>
                      </a:r>
                      <a:r>
                        <a:rPr lang="uk-UA" sz="1400" baseline="0" noProof="0" dirty="0"/>
                        <a:t> </a:t>
                      </a:r>
                      <a:r>
                        <a:rPr lang="uk-UA" sz="1400" noProof="0" dirty="0"/>
                        <a:t>засудження (в цілому більше 7 років) заявника за те, що він</a:t>
                      </a:r>
                      <a:r>
                        <a:rPr lang="uk-UA" sz="1400" baseline="0" noProof="0" dirty="0"/>
                        <a:t> </a:t>
                      </a:r>
                      <a:r>
                        <a:rPr lang="uk-UA" sz="1400" noProof="0" dirty="0"/>
                        <a:t>ходив голим в публічних місцях (в т.ч. судах), він вважав</a:t>
                      </a:r>
                      <a:r>
                        <a:rPr lang="uk-UA" sz="1400" baseline="0" noProof="0" dirty="0"/>
                        <a:t> </a:t>
                      </a:r>
                      <a:r>
                        <a:rPr lang="uk-UA" sz="1400" noProof="0" dirty="0"/>
                        <a:t>вираженням своїх поглядів щодо питання «соціального </a:t>
                      </a:r>
                      <a:r>
                        <a:rPr lang="uk-UA" sz="1400" noProof="0" dirty="0" err="1"/>
                        <a:t>нудизму</a:t>
                      </a:r>
                      <a:r>
                        <a:rPr lang="uk-UA" sz="1400" noProof="0" dirty="0"/>
                        <a:t>»,</a:t>
                      </a:r>
                      <a:r>
                        <a:rPr lang="uk-UA" sz="1400" baseline="0" noProof="0" dirty="0"/>
                        <a:t> </a:t>
                      </a:r>
                      <a:r>
                        <a:rPr lang="uk-UA" sz="1400" noProof="0" dirty="0"/>
                        <a:t>мало законну мету – забезпечення дотримання права в цілому та</a:t>
                      </a:r>
                      <a:r>
                        <a:rPr lang="uk-UA" sz="1400" baseline="0" noProof="0" dirty="0"/>
                        <a:t> </a:t>
                      </a:r>
                      <a:r>
                        <a:rPr lang="uk-UA" sz="1400" noProof="0" dirty="0"/>
                        <a:t>запобігання заворушенням чи злочинам.</a:t>
                      </a:r>
                      <a:endParaRPr lang="uk-UA" sz="1400" noProof="0" dirty="0">
                        <a:solidFill>
                          <a:schemeClr val="tx1"/>
                        </a:solidFill>
                        <a:latin typeface="Calibri" panose="020F0502020204030204" pitchFamily="34" charset="0"/>
                      </a:endParaRPr>
                    </a:p>
                  </a:txBody>
                  <a:tcPr/>
                </a:tc>
                <a:tc>
                  <a:txBody>
                    <a:bodyPr/>
                    <a:lstStyle/>
                    <a:p>
                      <a:pPr algn="ctr"/>
                      <a:r>
                        <a:rPr lang="uk-UA" sz="1600" b="1" noProof="0" dirty="0"/>
                        <a:t> «</a:t>
                      </a:r>
                      <a:r>
                        <a:rPr lang="en-US" sz="1600" b="1" noProof="0" dirty="0"/>
                        <a:t>Gough </a:t>
                      </a:r>
                      <a:r>
                        <a:rPr lang="uk-UA" sz="1600" b="1" noProof="0" dirty="0"/>
                        <a:t>проти</a:t>
                      </a:r>
                      <a:r>
                        <a:rPr lang="uk-UA" sz="1600" b="1" baseline="0" noProof="0" dirty="0"/>
                        <a:t> Великої Британії</a:t>
                      </a:r>
                      <a:r>
                        <a:rPr lang="uk-UA" sz="1600" b="1" noProof="0" dirty="0"/>
                        <a:t>» </a:t>
                      </a:r>
                    </a:p>
                    <a:p>
                      <a:pPr algn="ctr"/>
                      <a:r>
                        <a:rPr lang="uk-UA" sz="1200" noProof="0" dirty="0"/>
                        <a:t>від 28.10.2014</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1170795">
                <a:tc vMerge="1">
                  <a:txBody>
                    <a:bodyPr/>
                    <a:lstStyle/>
                    <a:p>
                      <a:pPr algn="just"/>
                      <a:endParaRPr lang="en-US" sz="1600" i="1"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400" noProof="0" dirty="0"/>
                        <a:t>Відмова органів влади Молдови</a:t>
                      </a:r>
                      <a:r>
                        <a:rPr lang="uk-UA" sz="1400" baseline="0" noProof="0" dirty="0"/>
                        <a:t> </a:t>
                      </a:r>
                      <a:r>
                        <a:rPr lang="uk-UA" sz="1400" noProof="0" dirty="0"/>
                        <a:t>визнати церкву-заявника, яка підпорядковувалася патріархату</a:t>
                      </a:r>
                      <a:r>
                        <a:rPr lang="uk-UA" sz="1400" baseline="0" noProof="0" dirty="0"/>
                        <a:t> </a:t>
                      </a:r>
                      <a:r>
                        <a:rPr lang="uk-UA" sz="1400" noProof="0" dirty="0"/>
                        <a:t>Бухаресту і за якою стояли сили, які виступали за возз'єднання</a:t>
                      </a:r>
                      <a:r>
                        <a:rPr lang="uk-UA" sz="1400" baseline="0" noProof="0" dirty="0"/>
                        <a:t> </a:t>
                      </a:r>
                      <a:r>
                        <a:rPr lang="uk-UA" sz="1400" noProof="0" dirty="0"/>
                        <a:t>Бессарабії та Румунії, переслідувала законну мету охорони</a:t>
                      </a:r>
                      <a:r>
                        <a:rPr lang="uk-UA" sz="1400" baseline="0" noProof="0" dirty="0"/>
                        <a:t> </a:t>
                      </a:r>
                      <a:r>
                        <a:rPr lang="uk-UA" sz="1400" noProof="0" dirty="0"/>
                        <a:t>публічного порядку та безпеки.</a:t>
                      </a:r>
                      <a:endParaRPr lang="uk-UA" sz="1400" noProof="0" dirty="0">
                        <a:solidFill>
                          <a:schemeClr val="tx1"/>
                        </a:solidFill>
                        <a:latin typeface="Calibri" panose="020F0502020204030204" pitchFamily="34" charset="0"/>
                      </a:endParaRPr>
                    </a:p>
                  </a:txBody>
                  <a:tcPr/>
                </a:tc>
                <a:tc>
                  <a:txBody>
                    <a:bodyPr/>
                    <a:lstStyle/>
                    <a:p>
                      <a:pPr algn="ctr"/>
                      <a:r>
                        <a:rPr lang="ru-RU" sz="1600" b="1" dirty="0"/>
                        <a:t>«</a:t>
                      </a:r>
                      <a:r>
                        <a:rPr lang="uk-UA" sz="1600" b="1" noProof="0" dirty="0"/>
                        <a:t>Бессарабська Митрополія та інші проти Молдови</a:t>
                      </a:r>
                      <a:r>
                        <a:rPr lang="ru-RU" sz="1600" b="1" dirty="0"/>
                        <a:t>»</a:t>
                      </a:r>
                    </a:p>
                    <a:p>
                      <a:pPr algn="ctr"/>
                      <a:r>
                        <a:rPr lang="uk-UA" sz="1200" noProof="0" dirty="0"/>
                        <a:t>від 13.12.2001</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833905">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400" noProof="0" dirty="0"/>
                        <a:t>Обшук будинку заявника у зв’язку з розслідуванням</a:t>
                      </a:r>
                      <a:r>
                        <a:rPr lang="uk-UA" sz="1400" baseline="0" noProof="0" dirty="0"/>
                        <a:t> </a:t>
                      </a:r>
                      <a:r>
                        <a:rPr lang="uk-UA" sz="1400" noProof="0" dirty="0"/>
                        <a:t>фінансових трансакцій з іноземними державами в порушення</a:t>
                      </a:r>
                      <a:r>
                        <a:rPr lang="uk-UA" sz="1400" baseline="0" noProof="0" dirty="0"/>
                        <a:t> з</a:t>
                      </a:r>
                      <a:r>
                        <a:rPr lang="uk-UA" sz="1400" noProof="0" dirty="0"/>
                        <a:t>аконодавства</a:t>
                      </a:r>
                      <a:r>
                        <a:rPr lang="uk-UA" sz="1400" baseline="0" noProof="0" dirty="0"/>
                        <a:t> </a:t>
                      </a:r>
                      <a:r>
                        <a:rPr lang="uk-UA" sz="1400" noProof="0" dirty="0"/>
                        <a:t>Франції мав цю законну мету. </a:t>
                      </a:r>
                      <a:endParaRPr lang="uk-UA" sz="1400" noProof="0" dirty="0">
                        <a:solidFill>
                          <a:schemeClr val="tx1"/>
                        </a:solidFill>
                        <a:latin typeface="Calibri" panose="020F0502020204030204" pitchFamily="34" charset="0"/>
                      </a:endParaRPr>
                    </a:p>
                  </a:txBody>
                  <a:tcPr/>
                </a:tc>
                <a:tc>
                  <a:txBody>
                    <a:bodyPr/>
                    <a:lstStyle/>
                    <a:p>
                      <a:pPr algn="ctr"/>
                      <a:r>
                        <a:rPr lang="uk-UA" sz="1600" b="1" noProof="0" dirty="0"/>
                        <a:t>«</a:t>
                      </a:r>
                      <a:r>
                        <a:rPr lang="uk-UA" sz="1600" b="1" noProof="0" dirty="0" err="1"/>
                        <a:t>Фанк</a:t>
                      </a:r>
                      <a:r>
                        <a:rPr lang="uk-UA" sz="1600" b="1" baseline="0" noProof="0" dirty="0"/>
                        <a:t> </a:t>
                      </a:r>
                      <a:r>
                        <a:rPr lang="uk-UA" sz="1600" b="1" noProof="0" dirty="0"/>
                        <a:t>проти Франції»</a:t>
                      </a:r>
                    </a:p>
                    <a:p>
                      <a:pPr algn="ctr"/>
                      <a:r>
                        <a:rPr lang="uk-UA" sz="1200" noProof="0" dirty="0"/>
                        <a:t>від 25.02.1993</a:t>
                      </a:r>
                      <a:r>
                        <a:rPr lang="uk-UA" sz="1200" baseline="0" noProof="0" dirty="0"/>
                        <a:t> </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3"/>
                  </a:ext>
                </a:extLst>
              </a:tr>
              <a:tr h="1253448">
                <a:tc vMerge="1">
                  <a:txBody>
                    <a:bodyPr/>
                    <a:lstStyle/>
                    <a:p>
                      <a:pPr algn="ctr"/>
                      <a:endParaRPr lang="en-US" sz="1800" b="1" i="0" noProof="0" dirty="0">
                        <a:solidFill>
                          <a:schemeClr val="tx1"/>
                        </a:solidFill>
                        <a:latin typeface="Calibri" panose="020F05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400" noProof="0" dirty="0"/>
                        <a:t>Засудження заявника (штраф і конфіскація посібника),</a:t>
                      </a:r>
                      <a:r>
                        <a:rPr lang="uk-UA" sz="1400" baseline="0" noProof="0" dirty="0"/>
                        <a:t> </a:t>
                      </a:r>
                      <a:r>
                        <a:rPr lang="uk-UA" sz="1400" noProof="0" dirty="0"/>
                        <a:t>який він опублікував («Маленький червоний підручник») для</a:t>
                      </a:r>
                      <a:r>
                        <a:rPr lang="uk-UA" sz="1400" baseline="0" noProof="0" dirty="0"/>
                        <a:t> </a:t>
                      </a:r>
                      <a:r>
                        <a:rPr lang="uk-UA" sz="1400" noProof="0" dirty="0"/>
                        <a:t>дітей шкільного віку, що містив поради по</a:t>
                      </a:r>
                      <a:r>
                        <a:rPr lang="uk-UA" sz="1400" baseline="0" noProof="0" dirty="0"/>
                        <a:t> </a:t>
                      </a:r>
                      <a:r>
                        <a:rPr lang="uk-UA" sz="1400" noProof="0" dirty="0"/>
                        <a:t>сексуальних</a:t>
                      </a:r>
                      <a:r>
                        <a:rPr lang="uk-UA" sz="1400" baseline="0" noProof="0" dirty="0"/>
                        <a:t> </a:t>
                      </a:r>
                      <a:r>
                        <a:rPr lang="uk-UA" sz="1400" noProof="0" dirty="0"/>
                        <a:t>та інших питаннях.</a:t>
                      </a:r>
                      <a:endParaRPr lang="uk-UA" sz="1400" noProof="0" dirty="0">
                        <a:solidFill>
                          <a:schemeClr val="tx1"/>
                        </a:solidFill>
                        <a:latin typeface="Calibri" panose="020F0502020204030204" pitchFamily="34" charset="0"/>
                      </a:endParaRPr>
                    </a:p>
                  </a:txBody>
                  <a:tcPr/>
                </a:tc>
                <a:tc>
                  <a:txBody>
                    <a:bodyPr/>
                    <a:lstStyle/>
                    <a:p>
                      <a:pPr algn="ctr"/>
                      <a:r>
                        <a:rPr lang="uk-UA" sz="1600" b="1" noProof="0" dirty="0"/>
                        <a:t>«</a:t>
                      </a:r>
                      <a:r>
                        <a:rPr lang="uk-UA" sz="1600" b="1" noProof="0" dirty="0" err="1"/>
                        <a:t>Хендісайд</a:t>
                      </a:r>
                      <a:r>
                        <a:rPr lang="uk-UA" sz="1600" b="1" noProof="0" dirty="0"/>
                        <a:t> проти Сполученого</a:t>
                      </a:r>
                      <a:r>
                        <a:rPr lang="uk-UA" sz="1600" b="1" baseline="0" noProof="0" dirty="0"/>
                        <a:t> Королівства»</a:t>
                      </a:r>
                    </a:p>
                    <a:p>
                      <a:pPr algn="ctr"/>
                      <a:r>
                        <a:rPr lang="uk-UA" sz="1200" baseline="0" noProof="0" dirty="0"/>
                        <a:t>від 07.12.1976</a:t>
                      </a:r>
                      <a:endParaRPr lang="uk-UA" sz="1200" b="0" noProof="0" dirty="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8469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987574"/>
            <a:ext cx="6912767" cy="568220"/>
          </a:xfrm>
        </p:spPr>
        <p:txBody>
          <a:bodyPr>
            <a:noAutofit/>
          </a:bodyPr>
          <a:lstStyle/>
          <a:p>
            <a:pPr algn="ctr"/>
            <a:r>
              <a:rPr lang="ru-RU" sz="2200" b="1" dirty="0"/>
              <a:t>ЛЕГІТИМНА МЕТА:</a:t>
            </a:r>
            <a:endParaRPr lang="uk-UA" sz="2200" b="1" dirty="0"/>
          </a:p>
        </p:txBody>
      </p:sp>
      <p:sp>
        <p:nvSpPr>
          <p:cNvPr id="5" name="TextBox 4"/>
          <p:cNvSpPr txBox="1"/>
          <p:nvPr/>
        </p:nvSpPr>
        <p:spPr>
          <a:xfrm>
            <a:off x="467544" y="1707653"/>
            <a:ext cx="8136904" cy="1508105"/>
          </a:xfrm>
          <a:prstGeom prst="rect">
            <a:avLst/>
          </a:prstGeom>
          <a:noFill/>
        </p:spPr>
        <p:txBody>
          <a:bodyPr wrap="square" rtlCol="0">
            <a:spAutoFit/>
          </a:bodyPr>
          <a:lstStyle/>
          <a:p>
            <a:pPr marL="342900" indent="-342900" algn="just">
              <a:buFont typeface="Arial" panose="020B0604020202020204" pitchFamily="34" charset="0"/>
              <a:buChar char="•"/>
            </a:pPr>
            <a:r>
              <a:rPr lang="uk-UA" sz="2300" dirty="0">
                <a:latin typeface="+mj-lt"/>
              </a:rPr>
              <a:t>Межі свободи визначає законодавець;</a:t>
            </a:r>
          </a:p>
          <a:p>
            <a:pPr marL="342900" indent="-342900" algn="just">
              <a:buFont typeface="Arial" panose="020B0604020202020204" pitchFamily="34" charset="0"/>
              <a:buChar char="•"/>
            </a:pPr>
            <a:r>
              <a:rPr lang="uk-UA" sz="2300" dirty="0">
                <a:latin typeface="+mj-lt"/>
              </a:rPr>
              <a:t>Відсутні дискримінаційні цілі; </a:t>
            </a:r>
          </a:p>
          <a:p>
            <a:pPr marL="342900" indent="-342900" algn="just">
              <a:buFont typeface="Arial" panose="020B0604020202020204" pitchFamily="34" charset="0"/>
              <a:buChar char="•"/>
            </a:pPr>
            <a:r>
              <a:rPr lang="uk-UA" sz="2300" dirty="0">
                <a:latin typeface="+mj-lt"/>
              </a:rPr>
              <a:t>Обмеження права має бути виправдано відповідно до цілі </a:t>
            </a:r>
            <a:r>
              <a:rPr lang="uk-UA" sz="2300" dirty="0" smtClean="0">
                <a:latin typeface="+mj-lt"/>
              </a:rPr>
              <a:t>обмеження. </a:t>
            </a:r>
            <a:endParaRPr lang="uk-UA" sz="2300" dirty="0">
              <a:latin typeface="+mj-lt"/>
            </a:endParaRPr>
          </a:p>
        </p:txBody>
      </p:sp>
      <p:pic>
        <p:nvPicPr>
          <p:cNvPr id="3" name="Рисунок 2"/>
          <p:cNvPicPr>
            <a:picLocks noChangeAspect="1"/>
          </p:cNvPicPr>
          <p:nvPr/>
        </p:nvPicPr>
        <p:blipFill>
          <a:blip r:embed="rId2"/>
          <a:stretch>
            <a:fillRect/>
          </a:stretch>
        </p:blipFill>
        <p:spPr>
          <a:xfrm>
            <a:off x="4355976" y="29136"/>
            <a:ext cx="2664183" cy="841321"/>
          </a:xfrm>
          <a:prstGeom prst="rect">
            <a:avLst/>
          </a:prstGeom>
        </p:spPr>
      </p:pic>
    </p:spTree>
    <p:extLst>
      <p:ext uri="{BB962C8B-B14F-4D97-AF65-F5344CB8AC3E}">
        <p14:creationId xmlns:p14="http://schemas.microsoft.com/office/powerpoint/2010/main" val="1060304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1620" y="987574"/>
            <a:ext cx="6912767" cy="568220"/>
          </a:xfrm>
        </p:spPr>
        <p:txBody>
          <a:bodyPr>
            <a:noAutofit/>
          </a:bodyPr>
          <a:lstStyle/>
          <a:p>
            <a:pPr algn="ctr"/>
            <a:r>
              <a:rPr lang="ru-RU" sz="2200" b="1" dirty="0"/>
              <a:t>СПРАВЕДЛИВИЙ БАЛАНС: </a:t>
            </a:r>
            <a:endParaRPr lang="uk-UA" sz="2200" b="1" dirty="0"/>
          </a:p>
        </p:txBody>
      </p:sp>
      <p:sp>
        <p:nvSpPr>
          <p:cNvPr id="5" name="TextBox 4"/>
          <p:cNvSpPr txBox="1"/>
          <p:nvPr/>
        </p:nvSpPr>
        <p:spPr>
          <a:xfrm>
            <a:off x="467544" y="1707653"/>
            <a:ext cx="8136904" cy="2569934"/>
          </a:xfrm>
          <a:prstGeom prst="rect">
            <a:avLst/>
          </a:prstGeom>
          <a:noFill/>
        </p:spPr>
        <p:txBody>
          <a:bodyPr wrap="square" rtlCol="0">
            <a:spAutoFit/>
          </a:bodyPr>
          <a:lstStyle/>
          <a:p>
            <a:pPr marL="342900" indent="-342900" algn="just">
              <a:buFont typeface="Arial" panose="020B0604020202020204" pitchFamily="34" charset="0"/>
              <a:buChar char="•"/>
            </a:pPr>
            <a:r>
              <a:rPr lang="uk-UA" sz="2300" dirty="0">
                <a:latin typeface="+mj-lt"/>
              </a:rPr>
              <a:t>кожній стороні має надаватися розумна можливість представити справу в таких умовах, які не ставлять цю сторону у суттєво невигідне становище відносно другої сторони;</a:t>
            </a:r>
          </a:p>
          <a:p>
            <a:pPr marL="342900" indent="-342900" algn="just">
              <a:buFont typeface="Arial" panose="020B0604020202020204" pitchFamily="34" charset="0"/>
              <a:buChar char="•"/>
            </a:pPr>
            <a:r>
              <a:rPr lang="uk-UA" sz="2300" dirty="0">
                <a:latin typeface="+mj-lt"/>
              </a:rPr>
              <a:t>передбачає наявність розумного співвідношення (обґрунтованої пропорційності) між метою, що її передбачається досягти та засобами, які використовуються. </a:t>
            </a:r>
          </a:p>
        </p:txBody>
      </p:sp>
      <p:pic>
        <p:nvPicPr>
          <p:cNvPr id="3" name="Рисунок 2"/>
          <p:cNvPicPr>
            <a:picLocks noChangeAspect="1"/>
          </p:cNvPicPr>
          <p:nvPr/>
        </p:nvPicPr>
        <p:blipFill>
          <a:blip r:embed="rId2"/>
          <a:stretch>
            <a:fillRect/>
          </a:stretch>
        </p:blipFill>
        <p:spPr>
          <a:xfrm>
            <a:off x="4355976" y="0"/>
            <a:ext cx="2664183" cy="841321"/>
          </a:xfrm>
          <a:prstGeom prst="rect">
            <a:avLst/>
          </a:prstGeom>
        </p:spPr>
      </p:pic>
    </p:spTree>
    <p:extLst>
      <p:ext uri="{BB962C8B-B14F-4D97-AF65-F5344CB8AC3E}">
        <p14:creationId xmlns:p14="http://schemas.microsoft.com/office/powerpoint/2010/main" val="1082169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843558"/>
            <a:ext cx="6912767" cy="904603"/>
          </a:xfrm>
        </p:spPr>
        <p:txBody>
          <a:bodyPr>
            <a:noAutofit/>
          </a:bodyPr>
          <a:lstStyle/>
          <a:p>
            <a:pPr algn="ctr"/>
            <a:r>
              <a:rPr lang="uk-UA" sz="2100" b="1" dirty="0" smtClean="0"/>
              <a:t>Рішення ЄСПЛ </a:t>
            </a:r>
            <a:br>
              <a:rPr lang="uk-UA" sz="2100" b="1" dirty="0" smtClean="0"/>
            </a:br>
            <a:r>
              <a:rPr lang="uk-UA" sz="2100" b="1" dirty="0" smtClean="0"/>
              <a:t>«Зеленчук та Цицюра проти України» </a:t>
            </a:r>
            <a:br>
              <a:rPr lang="uk-UA" sz="2100" b="1" dirty="0" smtClean="0"/>
            </a:br>
            <a:r>
              <a:rPr lang="uk-UA" sz="1400" b="1" i="1" dirty="0" smtClean="0">
                <a:solidFill>
                  <a:srgbClr val="FC6C00"/>
                </a:solidFill>
              </a:rPr>
              <a:t>заяви 846/16 та 1075/16, 22 травня 2018</a:t>
            </a:r>
            <a:endParaRPr lang="uk-UA" sz="1600" b="1" i="1" dirty="0">
              <a:solidFill>
                <a:srgbClr val="FC6C00"/>
              </a:solidFill>
            </a:endParaRPr>
          </a:p>
        </p:txBody>
      </p:sp>
      <p:sp>
        <p:nvSpPr>
          <p:cNvPr id="5" name="TextBox 4"/>
          <p:cNvSpPr txBox="1"/>
          <p:nvPr/>
        </p:nvSpPr>
        <p:spPr>
          <a:xfrm>
            <a:off x="467544" y="1676153"/>
            <a:ext cx="8136904" cy="3416320"/>
          </a:xfrm>
          <a:prstGeom prst="rect">
            <a:avLst/>
          </a:prstGeom>
          <a:noFill/>
        </p:spPr>
        <p:txBody>
          <a:bodyPr wrap="square" rtlCol="0">
            <a:spAutoFit/>
          </a:bodyPr>
          <a:lstStyle/>
          <a:p>
            <a:pPr marL="342900" indent="-342900" algn="just">
              <a:buFont typeface="Arial" panose="020B0604020202020204" pitchFamily="34" charset="0"/>
              <a:buChar char="•"/>
            </a:pPr>
            <a:r>
              <a:rPr lang="uk-UA" dirty="0" smtClean="0">
                <a:latin typeface="+mj-lt"/>
              </a:rPr>
              <a:t>порушення ст. 1 Протоколу № 1 до ЄКПЛ (захист власності).</a:t>
            </a:r>
          </a:p>
          <a:p>
            <a:pPr marL="342900" indent="-342900" algn="just">
              <a:buFont typeface="Arial" panose="020B0604020202020204" pitchFamily="34" charset="0"/>
              <a:buChar char="•"/>
            </a:pPr>
            <a:r>
              <a:rPr lang="uk-UA" dirty="0" smtClean="0">
                <a:latin typeface="+mj-lt"/>
              </a:rPr>
              <a:t>власники мали обґрунтоване право сподіватися на скасування мораторію, коли набували права на землю; </a:t>
            </a:r>
          </a:p>
          <a:p>
            <a:pPr marL="342900" indent="-342900" algn="just">
              <a:buFont typeface="Arial" panose="020B0604020202020204" pitchFamily="34" charset="0"/>
              <a:buChar char="•"/>
            </a:pPr>
            <a:r>
              <a:rPr lang="uk-UA" dirty="0" smtClean="0">
                <a:latin typeface="+mj-lt"/>
              </a:rPr>
              <a:t>«не забезпечено справедливого балансу між загальними інтересами суспільства та майновими правами заявників»;</a:t>
            </a:r>
          </a:p>
          <a:p>
            <a:pPr marL="342900" indent="-342900" algn="just">
              <a:buFont typeface="Arial" panose="020B0604020202020204" pitchFamily="34" charset="0"/>
              <a:buChar char="•"/>
            </a:pPr>
            <a:r>
              <a:rPr lang="uk-UA" dirty="0" smtClean="0">
                <a:latin typeface="+mj-lt"/>
              </a:rPr>
              <a:t>«жодна інша країна -член РЄ, не вводила такої заборони»;</a:t>
            </a:r>
          </a:p>
          <a:p>
            <a:pPr marL="342900" indent="-342900" algn="just">
              <a:buFont typeface="Arial" panose="020B0604020202020204" pitchFamily="34" charset="0"/>
              <a:buChar char="•"/>
            </a:pPr>
            <a:r>
              <a:rPr lang="uk-UA" dirty="0" smtClean="0">
                <a:latin typeface="+mj-lt"/>
              </a:rPr>
              <a:t>було достатньо часу для вирішення питання; </a:t>
            </a:r>
          </a:p>
          <a:p>
            <a:pPr marL="342900" indent="-342900" algn="just">
              <a:buFont typeface="Arial" panose="020B0604020202020204" pitchFamily="34" charset="0"/>
              <a:buChar char="•"/>
            </a:pPr>
            <a:r>
              <a:rPr lang="uk-UA" dirty="0" smtClean="0">
                <a:latin typeface="+mj-lt"/>
              </a:rPr>
              <a:t>«слід вжити законодавчих заходів для забезпечення необхідної справедливості для власників сільськогосподарських земель»; </a:t>
            </a:r>
          </a:p>
          <a:p>
            <a:pPr marL="342900" indent="-342900" algn="just">
              <a:buFont typeface="Arial" panose="020B0604020202020204" pitchFamily="34" charset="0"/>
              <a:buChar char="•"/>
            </a:pPr>
            <a:r>
              <a:rPr lang="uk-UA" dirty="0" smtClean="0">
                <a:latin typeface="+mj-lt"/>
              </a:rPr>
              <a:t>грошової компенсації не присуджено, однак, якщо держава проявить необґрунтовану затримку в прийнятті необхідних заходів, грошові виплати можуть стати гарантованими.</a:t>
            </a:r>
            <a:endParaRPr lang="uk-UA" dirty="0">
              <a:latin typeface="+mj-lt"/>
            </a:endParaRPr>
          </a:p>
        </p:txBody>
      </p:sp>
      <p:pic>
        <p:nvPicPr>
          <p:cNvPr id="3" name="Рисунок 2"/>
          <p:cNvPicPr>
            <a:picLocks noChangeAspect="1"/>
          </p:cNvPicPr>
          <p:nvPr/>
        </p:nvPicPr>
        <p:blipFill>
          <a:blip r:embed="rId2"/>
          <a:stretch>
            <a:fillRect/>
          </a:stretch>
        </p:blipFill>
        <p:spPr>
          <a:xfrm>
            <a:off x="4283708" y="18545"/>
            <a:ext cx="2664183" cy="841321"/>
          </a:xfrm>
          <a:prstGeom prst="rect">
            <a:avLst/>
          </a:prstGeom>
        </p:spPr>
      </p:pic>
    </p:spTree>
    <p:extLst>
      <p:ext uri="{BB962C8B-B14F-4D97-AF65-F5344CB8AC3E}">
        <p14:creationId xmlns:p14="http://schemas.microsoft.com/office/powerpoint/2010/main" val="577901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87575"/>
            <a:ext cx="6912767" cy="432048"/>
          </a:xfrm>
        </p:spPr>
        <p:txBody>
          <a:bodyPr>
            <a:noAutofit/>
          </a:bodyPr>
          <a:lstStyle/>
          <a:p>
            <a:pPr algn="ctr"/>
            <a:r>
              <a:rPr lang="ru-RU" sz="1900" b="1" dirty="0"/>
              <a:t>ВИСНОВКИ: </a:t>
            </a:r>
            <a:endParaRPr lang="uk-UA" sz="1900" b="1" i="1" dirty="0">
              <a:solidFill>
                <a:srgbClr val="FC6C00"/>
              </a:solidFill>
            </a:endParaRPr>
          </a:p>
        </p:txBody>
      </p:sp>
      <p:sp>
        <p:nvSpPr>
          <p:cNvPr id="5" name="TextBox 4"/>
          <p:cNvSpPr txBox="1"/>
          <p:nvPr/>
        </p:nvSpPr>
        <p:spPr>
          <a:xfrm>
            <a:off x="392923" y="1851670"/>
            <a:ext cx="8136904" cy="2123658"/>
          </a:xfrm>
          <a:prstGeom prst="rect">
            <a:avLst/>
          </a:prstGeom>
          <a:noFill/>
        </p:spPr>
        <p:txBody>
          <a:bodyPr wrap="square" rtlCol="0">
            <a:spAutoFit/>
          </a:bodyPr>
          <a:lstStyle/>
          <a:p>
            <a:pPr marL="342900" indent="-342900" algn="just">
              <a:buFont typeface="Arial" panose="020B0604020202020204" pitchFamily="34" charset="0"/>
              <a:buChar char="•"/>
            </a:pPr>
            <a:r>
              <a:rPr lang="uk-UA" sz="2200" dirty="0">
                <a:latin typeface="+mj-lt"/>
              </a:rPr>
              <a:t>Практика ЄСПЛ є джерелом права; </a:t>
            </a:r>
          </a:p>
          <a:p>
            <a:pPr marL="342900" indent="-342900" algn="just">
              <a:buFont typeface="Arial" panose="020B0604020202020204" pitchFamily="34" charset="0"/>
              <a:buChar char="•"/>
            </a:pPr>
            <a:r>
              <a:rPr lang="uk-UA" sz="2200" dirty="0">
                <a:latin typeface="+mj-lt"/>
              </a:rPr>
              <a:t>Значення Практики ЄСПЛ у правозастосуванні зростає; </a:t>
            </a:r>
          </a:p>
          <a:p>
            <a:pPr marL="342900" indent="-342900" algn="just">
              <a:buFont typeface="Arial" panose="020B0604020202020204" pitchFamily="34" charset="0"/>
              <a:buChar char="•"/>
            </a:pPr>
            <a:r>
              <a:rPr lang="uk-UA" sz="2200" dirty="0">
                <a:latin typeface="+mj-lt"/>
              </a:rPr>
              <a:t>З'являються нові можливості для аргументації правових позицій; </a:t>
            </a:r>
          </a:p>
          <a:p>
            <a:pPr marL="342900" indent="-342900" algn="just">
              <a:buFont typeface="Arial" panose="020B0604020202020204" pitchFamily="34" charset="0"/>
              <a:buChar char="•"/>
            </a:pPr>
            <a:r>
              <a:rPr lang="uk-UA" sz="2200" dirty="0">
                <a:latin typeface="+mj-lt"/>
              </a:rPr>
              <a:t>Вивчення практики ЄСПЛ є важливим чинником для надання кваліфікованої правової допомоги. </a:t>
            </a:r>
          </a:p>
        </p:txBody>
      </p:sp>
      <p:pic>
        <p:nvPicPr>
          <p:cNvPr id="3" name="Рисунок 2"/>
          <p:cNvPicPr>
            <a:picLocks noChangeAspect="1"/>
          </p:cNvPicPr>
          <p:nvPr/>
        </p:nvPicPr>
        <p:blipFill>
          <a:blip r:embed="rId2"/>
          <a:stretch>
            <a:fillRect/>
          </a:stretch>
        </p:blipFill>
        <p:spPr>
          <a:xfrm>
            <a:off x="4355976" y="0"/>
            <a:ext cx="2664183" cy="841321"/>
          </a:xfrm>
          <a:prstGeom prst="rect">
            <a:avLst/>
          </a:prstGeom>
        </p:spPr>
      </p:pic>
    </p:spTree>
    <p:extLst>
      <p:ext uri="{BB962C8B-B14F-4D97-AF65-F5344CB8AC3E}">
        <p14:creationId xmlns:p14="http://schemas.microsoft.com/office/powerpoint/2010/main" val="4085970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3275856" y="3219822"/>
            <a:ext cx="3090940" cy="1292464"/>
          </a:xfrm>
          <a:prstGeom prst="rect">
            <a:avLst/>
          </a:prstGeom>
        </p:spPr>
      </p:pic>
    </p:spTree>
    <p:extLst>
      <p:ext uri="{BB962C8B-B14F-4D97-AF65-F5344CB8AC3E}">
        <p14:creationId xmlns:p14="http://schemas.microsoft.com/office/powerpoint/2010/main" val="3565619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915566"/>
            <a:ext cx="6912767" cy="568220"/>
          </a:xfrm>
        </p:spPr>
        <p:txBody>
          <a:bodyPr>
            <a:noAutofit/>
          </a:bodyPr>
          <a:lstStyle/>
          <a:p>
            <a:pPr algn="ctr"/>
            <a:r>
              <a:rPr lang="ru-RU" sz="2400" b="1" dirty="0"/>
              <a:t>ПРОЦЕСУАЛЬНЕ ЗАКОНОДАВСТВО УКРАЇНИ:</a:t>
            </a:r>
          </a:p>
        </p:txBody>
      </p:sp>
      <p:sp>
        <p:nvSpPr>
          <p:cNvPr id="3" name="Текст 2"/>
          <p:cNvSpPr>
            <a:spLocks noGrp="1"/>
          </p:cNvSpPr>
          <p:nvPr>
            <p:ph type="body" idx="1"/>
          </p:nvPr>
        </p:nvSpPr>
        <p:spPr>
          <a:xfrm>
            <a:off x="539552" y="1779662"/>
            <a:ext cx="8064895" cy="3240360"/>
          </a:xfrm>
        </p:spPr>
        <p:txBody>
          <a:bodyPr>
            <a:noAutofit/>
          </a:bodyPr>
          <a:lstStyle/>
          <a:p>
            <a:r>
              <a:rPr lang="uk-UA" sz="1700" b="1" dirty="0" smtClean="0">
                <a:latin typeface="+mj-lt"/>
              </a:rPr>
              <a:t>Ст. 10 ЦПК України,  ст. 11 ГПК України, ст. 7 КАС України містить однаковий підхід:</a:t>
            </a:r>
          </a:p>
          <a:p>
            <a:pPr marL="342900" indent="-342900">
              <a:buFont typeface="Arial" panose="020B0604020202020204" pitchFamily="34" charset="0"/>
              <a:buChar char="•"/>
            </a:pPr>
            <a:r>
              <a:rPr lang="uk-UA" sz="1700" dirty="0" smtClean="0">
                <a:latin typeface="+mj-lt"/>
              </a:rPr>
              <a:t>Примат міжнародного права; </a:t>
            </a:r>
          </a:p>
          <a:p>
            <a:pPr marL="342900" indent="-342900">
              <a:buFont typeface="Arial" panose="020B0604020202020204" pitchFamily="34" charset="0"/>
              <a:buChar char="•"/>
            </a:pPr>
            <a:r>
              <a:rPr lang="uk-UA" sz="1700" dirty="0" smtClean="0">
                <a:latin typeface="+mj-lt"/>
              </a:rPr>
              <a:t>Якщо закон суперечить Конституції України, суд не застосовує такий закон чи інший правовий акт, а застосовує норми Конституції України як норми прямої дії; </a:t>
            </a:r>
          </a:p>
          <a:p>
            <a:pPr marL="342900" indent="-342900">
              <a:buFont typeface="Arial" panose="020B0604020202020204" pitchFamily="34" charset="0"/>
              <a:buChar char="•"/>
            </a:pPr>
            <a:r>
              <a:rPr lang="uk-UA" sz="1700" dirty="0" smtClean="0">
                <a:latin typeface="+mj-lt"/>
              </a:rPr>
              <a:t>Право на звернення до ВС для вирішення питання стосовно внесення до КС України подання щодо конституційності закону;</a:t>
            </a:r>
          </a:p>
          <a:p>
            <a:pPr marL="342900" indent="-342900">
              <a:buFont typeface="Arial" panose="020B0604020202020204" pitchFamily="34" charset="0"/>
              <a:buChar char="•"/>
            </a:pPr>
            <a:r>
              <a:rPr lang="uk-UA" sz="1700" dirty="0" smtClean="0">
                <a:latin typeface="+mj-lt"/>
              </a:rPr>
              <a:t>Застосування Конвенції, та практики ЄСПЛ як джерело права (крім КАСУ).</a:t>
            </a:r>
          </a:p>
          <a:p>
            <a:pPr marL="342900" indent="-342900">
              <a:buFont typeface="Arial" panose="020B0604020202020204" pitchFamily="34" charset="0"/>
              <a:buChar char="•"/>
            </a:pPr>
            <a:endParaRPr lang="uk-UA" sz="1700" dirty="0" smtClean="0">
              <a:latin typeface="+mj-lt"/>
            </a:endParaRPr>
          </a:p>
          <a:p>
            <a:pPr algn="r"/>
            <a:r>
              <a:rPr lang="uk-UA" sz="1700" i="1" dirty="0" smtClean="0">
                <a:latin typeface="+mj-lt"/>
              </a:rPr>
              <a:t>Якщо закон суперечить  практиці ЄСПЛ, </a:t>
            </a:r>
          </a:p>
          <a:p>
            <a:pPr algn="r"/>
            <a:r>
              <a:rPr lang="uk-UA" sz="1700" i="1" dirty="0" smtClean="0">
                <a:latin typeface="+mj-lt"/>
              </a:rPr>
              <a:t>чи є підстави не застосовувати такий закон? </a:t>
            </a:r>
          </a:p>
        </p:txBody>
      </p:sp>
      <p:pic>
        <p:nvPicPr>
          <p:cNvPr id="4" name="Рисунок 3"/>
          <p:cNvPicPr>
            <a:picLocks noChangeAspect="1"/>
          </p:cNvPicPr>
          <p:nvPr/>
        </p:nvPicPr>
        <p:blipFill>
          <a:blip r:embed="rId2"/>
          <a:stretch>
            <a:fillRect/>
          </a:stretch>
        </p:blipFill>
        <p:spPr>
          <a:xfrm>
            <a:off x="4355976" y="0"/>
            <a:ext cx="2664183" cy="841321"/>
          </a:xfrm>
          <a:prstGeom prst="rect">
            <a:avLst/>
          </a:prstGeom>
        </p:spPr>
      </p:pic>
    </p:spTree>
    <p:extLst>
      <p:ext uri="{BB962C8B-B14F-4D97-AF65-F5344CB8AC3E}">
        <p14:creationId xmlns:p14="http://schemas.microsoft.com/office/powerpoint/2010/main" val="161911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15566"/>
            <a:ext cx="6912767" cy="568220"/>
          </a:xfrm>
        </p:spPr>
        <p:txBody>
          <a:bodyPr>
            <a:noAutofit/>
          </a:bodyPr>
          <a:lstStyle/>
          <a:p>
            <a:pPr algn="ctr"/>
            <a:r>
              <a:rPr lang="ru-RU" sz="2000" b="1" dirty="0"/>
              <a:t>ПІДСТАВИ ДЛЯ ПЕРЕГЛЯДУ РІШЕНЬ</a:t>
            </a:r>
            <a:br>
              <a:rPr lang="ru-RU" sz="2000" b="1" dirty="0"/>
            </a:br>
            <a:r>
              <a:rPr lang="ru-RU" sz="2000" b="1" dirty="0"/>
              <a:t>СУДІВ УКРАЇНИ: </a:t>
            </a:r>
            <a:endParaRPr lang="uk-UA" sz="2000" b="1" dirty="0"/>
          </a:p>
        </p:txBody>
      </p:sp>
      <p:sp>
        <p:nvSpPr>
          <p:cNvPr id="5" name="TextBox 4"/>
          <p:cNvSpPr txBox="1"/>
          <p:nvPr/>
        </p:nvSpPr>
        <p:spPr>
          <a:xfrm>
            <a:off x="323528" y="1779662"/>
            <a:ext cx="8568952" cy="2677656"/>
          </a:xfrm>
          <a:prstGeom prst="rect">
            <a:avLst/>
          </a:prstGeom>
          <a:noFill/>
        </p:spPr>
        <p:txBody>
          <a:bodyPr wrap="square" rtlCol="0">
            <a:spAutoFit/>
          </a:bodyPr>
          <a:lstStyle/>
          <a:p>
            <a:r>
              <a:rPr lang="uk-UA" sz="2100" dirty="0">
                <a:latin typeface="+mj-lt"/>
              </a:rPr>
              <a:t>Рішення ЄСПЛ є виключною обставиною: </a:t>
            </a:r>
          </a:p>
          <a:p>
            <a:pPr marL="342900" indent="-342900" algn="just">
              <a:buFont typeface="Arial" panose="020B0604020202020204" pitchFamily="34" charset="0"/>
              <a:buChar char="•"/>
            </a:pPr>
            <a:r>
              <a:rPr lang="uk-UA" sz="2100" dirty="0">
                <a:latin typeface="+mj-lt"/>
              </a:rPr>
              <a:t>Пункт 2) ч. 3 ст. 423 ЦПК України; </a:t>
            </a:r>
          </a:p>
          <a:p>
            <a:pPr marL="342900" indent="-342900" algn="just">
              <a:buFont typeface="Arial" panose="020B0604020202020204" pitchFamily="34" charset="0"/>
              <a:buChar char="•"/>
            </a:pPr>
            <a:r>
              <a:rPr lang="uk-UA" sz="2100" dirty="0">
                <a:latin typeface="+mj-lt"/>
              </a:rPr>
              <a:t>Пункт 2) ч. 3 ст. 320 ГПК України;</a:t>
            </a:r>
          </a:p>
          <a:p>
            <a:pPr marL="342900" indent="-342900" algn="just">
              <a:buFont typeface="Arial" panose="020B0604020202020204" pitchFamily="34" charset="0"/>
              <a:buChar char="•"/>
            </a:pPr>
            <a:r>
              <a:rPr lang="uk-UA" sz="2100" dirty="0">
                <a:latin typeface="+mj-lt"/>
              </a:rPr>
              <a:t>Пункт 3) ч. 5 ст. 361 КАС України;</a:t>
            </a:r>
          </a:p>
          <a:p>
            <a:pPr algn="just"/>
            <a:r>
              <a:rPr lang="uk-UA" sz="2100" u="sng" dirty="0">
                <a:latin typeface="+mj-lt"/>
              </a:rPr>
              <a:t>Підстава:</a:t>
            </a:r>
            <a:r>
              <a:rPr lang="uk-UA" sz="2100" dirty="0">
                <a:latin typeface="+mj-lt"/>
              </a:rPr>
              <a:t> встановлена міжнародною судовою установою, юрисдикція якої визнана Україною, порушення Україною міжнародних  зобов'язань при вирішення даної справи; </a:t>
            </a:r>
          </a:p>
          <a:p>
            <a:pPr algn="just"/>
            <a:r>
              <a:rPr lang="uk-UA" sz="2100" u="sng" dirty="0" smtClean="0">
                <a:latin typeface="+mj-lt"/>
              </a:rPr>
              <a:t>Обмеження</a:t>
            </a:r>
            <a:r>
              <a:rPr lang="uk-UA" sz="2100" u="sng" dirty="0">
                <a:latin typeface="+mj-lt"/>
              </a:rPr>
              <a:t>:</a:t>
            </a:r>
            <a:r>
              <a:rPr lang="uk-UA" sz="2100" dirty="0">
                <a:latin typeface="+mj-lt"/>
              </a:rPr>
              <a:t> заявник не може виходити за межі заявлених вимог. </a:t>
            </a:r>
          </a:p>
        </p:txBody>
      </p:sp>
      <p:pic>
        <p:nvPicPr>
          <p:cNvPr id="3" name="Рисунок 2"/>
          <p:cNvPicPr>
            <a:picLocks noChangeAspect="1"/>
          </p:cNvPicPr>
          <p:nvPr/>
        </p:nvPicPr>
        <p:blipFill>
          <a:blip r:embed="rId2"/>
          <a:stretch>
            <a:fillRect/>
          </a:stretch>
        </p:blipFill>
        <p:spPr>
          <a:xfrm>
            <a:off x="4355976" y="18831"/>
            <a:ext cx="2664183" cy="841321"/>
          </a:xfrm>
          <a:prstGeom prst="rect">
            <a:avLst/>
          </a:prstGeom>
        </p:spPr>
      </p:pic>
    </p:spTree>
    <p:extLst>
      <p:ext uri="{BB962C8B-B14F-4D97-AF65-F5344CB8AC3E}">
        <p14:creationId xmlns:p14="http://schemas.microsoft.com/office/powerpoint/2010/main" val="71172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15566"/>
            <a:ext cx="6912767" cy="568220"/>
          </a:xfrm>
        </p:spPr>
        <p:txBody>
          <a:bodyPr>
            <a:noAutofit/>
          </a:bodyPr>
          <a:lstStyle/>
          <a:p>
            <a:pPr algn="ctr"/>
            <a:r>
              <a:rPr lang="ru-RU" sz="2000" b="1" dirty="0"/>
              <a:t>ВИКОНАННЯ РІШЕННЯ ЄСПЛ:</a:t>
            </a:r>
            <a:br>
              <a:rPr lang="ru-RU" sz="2000" b="1" dirty="0"/>
            </a:br>
            <a:r>
              <a:rPr lang="ru-RU" sz="2000" b="1" dirty="0"/>
              <a:t>(ЗУ «Про </a:t>
            </a:r>
            <a:r>
              <a:rPr lang="ru-RU" sz="2000" b="1" dirty="0" err="1"/>
              <a:t>виконання</a:t>
            </a:r>
            <a:r>
              <a:rPr lang="ru-RU" sz="2000" b="1" dirty="0"/>
              <a:t>…») </a:t>
            </a:r>
            <a:endParaRPr lang="uk-UA" sz="2000" b="1" dirty="0"/>
          </a:p>
        </p:txBody>
      </p:sp>
      <p:sp>
        <p:nvSpPr>
          <p:cNvPr id="5" name="TextBox 4"/>
          <p:cNvSpPr txBox="1"/>
          <p:nvPr/>
        </p:nvSpPr>
        <p:spPr>
          <a:xfrm>
            <a:off x="683568" y="1822926"/>
            <a:ext cx="7848872" cy="2739211"/>
          </a:xfrm>
          <a:prstGeom prst="rect">
            <a:avLst/>
          </a:prstGeom>
          <a:noFill/>
        </p:spPr>
        <p:txBody>
          <a:bodyPr wrap="square" rtlCol="0">
            <a:spAutoFit/>
          </a:bodyPr>
          <a:lstStyle/>
          <a:p>
            <a:pPr marL="342900" indent="-342900" algn="just">
              <a:buFont typeface="Arial" panose="020B0604020202020204" pitchFamily="34" charset="0"/>
              <a:buChar char="•"/>
            </a:pPr>
            <a:r>
              <a:rPr lang="uk-UA" sz="2800" dirty="0"/>
              <a:t>Виплата відшкодування; </a:t>
            </a:r>
          </a:p>
          <a:p>
            <a:pPr marL="342900" indent="-342900" algn="just">
              <a:buFont typeface="Arial" panose="020B0604020202020204" pitchFamily="34" charset="0"/>
              <a:buChar char="•"/>
            </a:pPr>
            <a:r>
              <a:rPr lang="uk-UA" sz="2800" dirty="0"/>
              <a:t>Додаткові заходи індивідуального характеру: </a:t>
            </a:r>
          </a:p>
          <a:p>
            <a:pPr algn="just"/>
            <a:r>
              <a:rPr lang="en-US" sz="2400" dirty="0" smtClean="0"/>
              <a:t>– </a:t>
            </a:r>
            <a:r>
              <a:rPr lang="uk-UA" sz="2400" dirty="0"/>
              <a:t>Відновлення попереднього юридичного стану:</a:t>
            </a:r>
          </a:p>
          <a:p>
            <a:pPr marL="800100" lvl="1" indent="-342900" algn="just">
              <a:buFont typeface="Arial" panose="020B0604020202020204" pitchFamily="34" charset="0"/>
              <a:buChar char="•"/>
            </a:pPr>
            <a:r>
              <a:rPr lang="uk-UA" sz="2000" dirty="0"/>
              <a:t>Повторний розгляд справи судом;</a:t>
            </a:r>
          </a:p>
          <a:p>
            <a:pPr marL="800100" lvl="1" indent="-342900" algn="just">
              <a:buFont typeface="Arial" panose="020B0604020202020204" pitchFamily="34" charset="0"/>
              <a:buChar char="•"/>
            </a:pPr>
            <a:r>
              <a:rPr lang="uk-UA" sz="2000" dirty="0"/>
              <a:t>Повторний розгляд справи адміністративним органом; </a:t>
            </a:r>
          </a:p>
          <a:p>
            <a:pPr algn="just"/>
            <a:r>
              <a:rPr lang="en-US" sz="2400" dirty="0" smtClean="0"/>
              <a:t>–    </a:t>
            </a:r>
            <a:r>
              <a:rPr lang="uk-UA" sz="2400" dirty="0"/>
              <a:t>Інші заходи, що передбачені у рішенні;</a:t>
            </a:r>
          </a:p>
          <a:p>
            <a:pPr marL="342900" indent="-342900" algn="just">
              <a:buFont typeface="Arial" panose="020B0604020202020204" pitchFamily="34" charset="0"/>
              <a:buChar char="•"/>
            </a:pPr>
            <a:r>
              <a:rPr lang="uk-UA" sz="2800" dirty="0"/>
              <a:t>Заходи загального характеру. </a:t>
            </a:r>
            <a:r>
              <a:rPr lang="en-US" sz="2800" dirty="0"/>
              <a:t> </a:t>
            </a:r>
            <a:endParaRPr lang="ru-RU" sz="2800" dirty="0"/>
          </a:p>
        </p:txBody>
      </p:sp>
      <p:pic>
        <p:nvPicPr>
          <p:cNvPr id="3" name="Рисунок 2"/>
          <p:cNvPicPr>
            <a:picLocks noChangeAspect="1"/>
          </p:cNvPicPr>
          <p:nvPr/>
        </p:nvPicPr>
        <p:blipFill>
          <a:blip r:embed="rId2"/>
          <a:stretch>
            <a:fillRect/>
          </a:stretch>
        </p:blipFill>
        <p:spPr>
          <a:xfrm>
            <a:off x="4283968" y="5816"/>
            <a:ext cx="2664183" cy="841321"/>
          </a:xfrm>
          <a:prstGeom prst="rect">
            <a:avLst/>
          </a:prstGeom>
        </p:spPr>
      </p:pic>
    </p:spTree>
    <p:extLst>
      <p:ext uri="{BB962C8B-B14F-4D97-AF65-F5344CB8AC3E}">
        <p14:creationId xmlns:p14="http://schemas.microsoft.com/office/powerpoint/2010/main" val="276237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4571" y="987574"/>
            <a:ext cx="6912767" cy="568220"/>
          </a:xfrm>
        </p:spPr>
        <p:txBody>
          <a:bodyPr>
            <a:noAutofit/>
          </a:bodyPr>
          <a:lstStyle/>
          <a:p>
            <a:pPr algn="ctr"/>
            <a:r>
              <a:rPr lang="ru-RU" sz="2000" b="1" dirty="0"/>
              <a:t>Заходи </a:t>
            </a:r>
            <a:r>
              <a:rPr lang="uk-UA" sz="2000" b="1" dirty="0" smtClean="0"/>
              <a:t>загального характеру при виконанні рішення ЄСПЛ: </a:t>
            </a:r>
            <a:endParaRPr lang="uk-UA" sz="2000" b="1" dirty="0"/>
          </a:p>
        </p:txBody>
      </p:sp>
      <p:sp>
        <p:nvSpPr>
          <p:cNvPr id="5" name="TextBox 4"/>
          <p:cNvSpPr txBox="1"/>
          <p:nvPr/>
        </p:nvSpPr>
        <p:spPr>
          <a:xfrm>
            <a:off x="539552" y="1923678"/>
            <a:ext cx="8064896" cy="2308324"/>
          </a:xfrm>
          <a:prstGeom prst="rect">
            <a:avLst/>
          </a:prstGeom>
          <a:noFill/>
        </p:spPr>
        <p:txBody>
          <a:bodyPr wrap="square" rtlCol="0">
            <a:spAutoFit/>
          </a:bodyPr>
          <a:lstStyle/>
          <a:p>
            <a:pPr marL="285750" indent="-285750" algn="just">
              <a:buFont typeface="Arial" panose="020B0604020202020204" pitchFamily="34" charset="0"/>
              <a:buChar char="•"/>
            </a:pPr>
            <a:r>
              <a:rPr lang="uk-UA" sz="2400" dirty="0" smtClean="0"/>
              <a:t>Внесення змін до чинного законодавства та практики його застосування;</a:t>
            </a:r>
          </a:p>
          <a:p>
            <a:pPr marL="285750" indent="-285750" algn="just">
              <a:buFont typeface="Arial" panose="020B0604020202020204" pitchFamily="34" charset="0"/>
              <a:buChar char="•"/>
            </a:pPr>
            <a:r>
              <a:rPr lang="uk-UA" sz="2400" dirty="0" smtClean="0"/>
              <a:t>Внесення змін до адміністративної практики; </a:t>
            </a:r>
          </a:p>
          <a:p>
            <a:pPr marL="285750" indent="-285750" algn="just">
              <a:buFont typeface="Arial" panose="020B0604020202020204" pitchFamily="34" charset="0"/>
              <a:buChar char="•"/>
            </a:pPr>
            <a:r>
              <a:rPr lang="uk-UA" sz="2400" dirty="0" smtClean="0"/>
              <a:t>Забезпечення юридичної експертизи законопроектів;</a:t>
            </a:r>
          </a:p>
          <a:p>
            <a:pPr marL="285750" indent="-285750" algn="just">
              <a:buFont typeface="Arial" panose="020B0604020202020204" pitchFamily="34" charset="0"/>
              <a:buChar char="•"/>
            </a:pPr>
            <a:r>
              <a:rPr lang="uk-UA" sz="2400" dirty="0" smtClean="0"/>
              <a:t>Забезпечення професійної підготовки суддів, прокурорів, адвокатів, працівників правоохоронних органів та ін. </a:t>
            </a:r>
          </a:p>
        </p:txBody>
      </p:sp>
      <p:pic>
        <p:nvPicPr>
          <p:cNvPr id="3" name="Рисунок 2"/>
          <p:cNvPicPr>
            <a:picLocks noChangeAspect="1"/>
          </p:cNvPicPr>
          <p:nvPr/>
        </p:nvPicPr>
        <p:blipFill>
          <a:blip r:embed="rId2"/>
          <a:stretch>
            <a:fillRect/>
          </a:stretch>
        </p:blipFill>
        <p:spPr>
          <a:xfrm>
            <a:off x="4355976" y="0"/>
            <a:ext cx="2664183" cy="841321"/>
          </a:xfrm>
          <a:prstGeom prst="rect">
            <a:avLst/>
          </a:prstGeom>
        </p:spPr>
      </p:pic>
    </p:spTree>
    <p:extLst>
      <p:ext uri="{BB962C8B-B14F-4D97-AF65-F5344CB8AC3E}">
        <p14:creationId xmlns:p14="http://schemas.microsoft.com/office/powerpoint/2010/main" val="317141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15566"/>
            <a:ext cx="6912767" cy="568220"/>
          </a:xfrm>
        </p:spPr>
        <p:txBody>
          <a:bodyPr>
            <a:noAutofit/>
          </a:bodyPr>
          <a:lstStyle/>
          <a:p>
            <a:pPr algn="ctr"/>
            <a:r>
              <a:rPr lang="uk-UA" sz="2100" b="1" dirty="0" smtClean="0"/>
              <a:t>Дії</a:t>
            </a:r>
            <a:r>
              <a:rPr lang="ru-RU" sz="2100" b="1" dirty="0" smtClean="0"/>
              <a:t> </a:t>
            </a:r>
            <a:r>
              <a:rPr lang="ru-RU" sz="2100" b="1" dirty="0"/>
              <a:t>органу </a:t>
            </a:r>
            <a:r>
              <a:rPr lang="uk-UA" sz="2100" b="1" dirty="0" smtClean="0"/>
              <a:t>представництва</a:t>
            </a:r>
            <a:r>
              <a:rPr lang="ru-RU" sz="2100" b="1" dirty="0" smtClean="0"/>
              <a:t> </a:t>
            </a:r>
            <a:r>
              <a:rPr lang="ru-RU" sz="2100" b="1" dirty="0"/>
              <a:t/>
            </a:r>
            <a:br>
              <a:rPr lang="ru-RU" sz="2100" b="1" dirty="0"/>
            </a:br>
            <a:r>
              <a:rPr lang="ru-RU" sz="2100" b="1" dirty="0"/>
              <a:t>(ст. 14 Закону «Про </a:t>
            </a:r>
            <a:r>
              <a:rPr lang="uk-UA" sz="2100" b="1" dirty="0" smtClean="0"/>
              <a:t>виконання</a:t>
            </a:r>
            <a:r>
              <a:rPr lang="ru-RU" sz="2100" b="1" dirty="0" smtClean="0"/>
              <a:t>…»): </a:t>
            </a:r>
            <a:endParaRPr lang="uk-UA" sz="2100" b="1" dirty="0"/>
          </a:p>
        </p:txBody>
      </p:sp>
      <p:sp>
        <p:nvSpPr>
          <p:cNvPr id="5" name="TextBox 4"/>
          <p:cNvSpPr txBox="1"/>
          <p:nvPr/>
        </p:nvSpPr>
        <p:spPr>
          <a:xfrm>
            <a:off x="539552" y="1923678"/>
            <a:ext cx="8136904" cy="2554545"/>
          </a:xfrm>
          <a:prstGeom prst="rect">
            <a:avLst/>
          </a:prstGeom>
          <a:noFill/>
        </p:spPr>
        <p:txBody>
          <a:bodyPr wrap="square" rtlCol="0">
            <a:spAutoFit/>
          </a:bodyPr>
          <a:lstStyle/>
          <a:p>
            <a:pPr marL="285750" indent="-285750" algn="just">
              <a:buFont typeface="Arial" panose="020B0604020202020204" pitchFamily="34" charset="0"/>
              <a:buChar char="•"/>
            </a:pPr>
            <a:r>
              <a:rPr lang="uk-UA" sz="2000" dirty="0" smtClean="0">
                <a:latin typeface="+mj-lt"/>
              </a:rPr>
              <a:t>Аналіз обставин справи, які призвели до порушення; </a:t>
            </a:r>
          </a:p>
          <a:p>
            <a:pPr marL="285750" indent="-285750" algn="just">
              <a:buFont typeface="Arial" panose="020B0604020202020204" pitchFamily="34" charset="0"/>
              <a:buChar char="•"/>
            </a:pPr>
            <a:r>
              <a:rPr lang="uk-UA" sz="2000" dirty="0" smtClean="0">
                <a:latin typeface="+mj-lt"/>
              </a:rPr>
              <a:t>Надання пропозицій щодо внесення змін до чинного законодавства; </a:t>
            </a:r>
          </a:p>
          <a:p>
            <a:pPr marL="285750" indent="-285750" algn="just">
              <a:buFont typeface="Arial" panose="020B0604020202020204" pitchFamily="34" charset="0"/>
              <a:buChar char="•"/>
            </a:pPr>
            <a:r>
              <a:rPr lang="uk-UA" sz="2000" dirty="0" smtClean="0">
                <a:latin typeface="+mj-lt"/>
              </a:rPr>
              <a:t>Пропозиції щодо змін до адміністративної практики;</a:t>
            </a:r>
          </a:p>
          <a:p>
            <a:pPr marL="285750" indent="-285750" algn="just">
              <a:buFont typeface="Arial" panose="020B0604020202020204" pitchFamily="34" charset="0"/>
              <a:buChar char="•"/>
            </a:pPr>
            <a:r>
              <a:rPr lang="uk-UA" sz="2000" dirty="0" smtClean="0">
                <a:latin typeface="+mj-lt"/>
              </a:rPr>
              <a:t>Пропозиції про врахування підчас підготовки законопроектів; </a:t>
            </a:r>
          </a:p>
          <a:p>
            <a:pPr marL="285750" indent="-285750" algn="just">
              <a:buFont typeface="Arial" panose="020B0604020202020204" pitchFamily="34" charset="0"/>
              <a:buChar char="•"/>
            </a:pPr>
            <a:r>
              <a:rPr lang="uk-UA" sz="2000" dirty="0" smtClean="0">
                <a:latin typeface="+mj-lt"/>
              </a:rPr>
              <a:t> пропозиції щодо професійної підготовки; </a:t>
            </a:r>
          </a:p>
          <a:p>
            <a:pPr marL="285750" indent="-285750" algn="just">
              <a:buFont typeface="Arial" panose="020B0604020202020204" pitchFamily="34" charset="0"/>
              <a:buChar char="•"/>
            </a:pPr>
            <a:r>
              <a:rPr lang="uk-UA" sz="2000" dirty="0" smtClean="0">
                <a:latin typeface="+mj-lt"/>
              </a:rPr>
              <a:t>Надання переліку відповідальних центральних органів; </a:t>
            </a:r>
          </a:p>
          <a:p>
            <a:pPr marL="285750" indent="-285750" algn="just">
              <a:buFont typeface="Arial" panose="020B0604020202020204" pitchFamily="34" charset="0"/>
              <a:buChar char="•"/>
            </a:pPr>
            <a:r>
              <a:rPr lang="uk-UA" sz="2000" dirty="0" smtClean="0">
                <a:latin typeface="+mj-lt"/>
              </a:rPr>
              <a:t>Аналітичний огляд для ВСУ; </a:t>
            </a:r>
          </a:p>
          <a:p>
            <a:pPr marL="285750" indent="-285750" algn="just">
              <a:buFont typeface="Arial" panose="020B0604020202020204" pitchFamily="34" charset="0"/>
              <a:buChar char="•"/>
            </a:pPr>
            <a:r>
              <a:rPr lang="uk-UA" sz="2000" dirty="0" smtClean="0">
                <a:latin typeface="+mj-lt"/>
              </a:rPr>
              <a:t>Надсилання до ВР пропозицій для врахування у роботі. </a:t>
            </a:r>
            <a:endParaRPr lang="uk-UA" sz="2000" dirty="0">
              <a:latin typeface="+mj-lt"/>
            </a:endParaRPr>
          </a:p>
        </p:txBody>
      </p:sp>
      <p:pic>
        <p:nvPicPr>
          <p:cNvPr id="3" name="Рисунок 2"/>
          <p:cNvPicPr>
            <a:picLocks noChangeAspect="1"/>
          </p:cNvPicPr>
          <p:nvPr/>
        </p:nvPicPr>
        <p:blipFill>
          <a:blip r:embed="rId2"/>
          <a:stretch>
            <a:fillRect/>
          </a:stretch>
        </p:blipFill>
        <p:spPr>
          <a:xfrm>
            <a:off x="4427984" y="0"/>
            <a:ext cx="2664183" cy="841321"/>
          </a:xfrm>
          <a:prstGeom prst="rect">
            <a:avLst/>
          </a:prstGeom>
        </p:spPr>
      </p:pic>
    </p:spTree>
    <p:extLst>
      <p:ext uri="{BB962C8B-B14F-4D97-AF65-F5344CB8AC3E}">
        <p14:creationId xmlns:p14="http://schemas.microsoft.com/office/powerpoint/2010/main" val="4253579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15566"/>
            <a:ext cx="6912767" cy="568220"/>
          </a:xfrm>
        </p:spPr>
        <p:txBody>
          <a:bodyPr>
            <a:noAutofit/>
          </a:bodyPr>
          <a:lstStyle/>
          <a:p>
            <a:pPr algn="ctr"/>
            <a:r>
              <a:rPr lang="uk-UA" sz="2100" b="1" dirty="0" smtClean="0"/>
              <a:t>Дії КМ України (ст. 18 Закону України «Про виконання …»): </a:t>
            </a:r>
            <a:endParaRPr lang="uk-UA" sz="2100" b="1" dirty="0"/>
          </a:p>
        </p:txBody>
      </p:sp>
      <p:sp>
        <p:nvSpPr>
          <p:cNvPr id="5" name="TextBox 4"/>
          <p:cNvSpPr txBox="1"/>
          <p:nvPr/>
        </p:nvSpPr>
        <p:spPr>
          <a:xfrm>
            <a:off x="539552" y="1923678"/>
            <a:ext cx="8136904" cy="2462213"/>
          </a:xfrm>
          <a:prstGeom prst="rect">
            <a:avLst/>
          </a:prstGeom>
          <a:noFill/>
        </p:spPr>
        <p:txBody>
          <a:bodyPr wrap="square" rtlCol="0">
            <a:spAutoFit/>
          </a:bodyPr>
          <a:lstStyle/>
          <a:p>
            <a:pPr marL="342900" indent="-342900" algn="just">
              <a:buFont typeface="Arial" panose="020B0604020202020204" pitchFamily="34" charset="0"/>
              <a:buChar char="•"/>
            </a:pPr>
            <a:r>
              <a:rPr lang="uk-UA" sz="2200" dirty="0">
                <a:latin typeface="+mj-lt"/>
              </a:rPr>
              <a:t>Прем'єр</a:t>
            </a:r>
            <a:r>
              <a:rPr lang="uk-UA" sz="2200" dirty="0" smtClean="0">
                <a:latin typeface="+mj-lt"/>
              </a:rPr>
              <a:t>:</a:t>
            </a:r>
            <a:endParaRPr lang="uk-UA" sz="2200" dirty="0">
              <a:latin typeface="+mj-lt"/>
            </a:endParaRPr>
          </a:p>
          <a:p>
            <a:pPr marL="342900" indent="-342900" algn="just">
              <a:buFont typeface="Calibri" panose="020F0502020204030204" pitchFamily="34" charset="0"/>
              <a:buChar char="–"/>
            </a:pPr>
            <a:r>
              <a:rPr lang="uk-UA" sz="2200" dirty="0" smtClean="0">
                <a:latin typeface="+mj-lt"/>
              </a:rPr>
              <a:t>визначає </a:t>
            </a:r>
            <a:r>
              <a:rPr lang="uk-UA" sz="2200" dirty="0">
                <a:latin typeface="+mj-lt"/>
              </a:rPr>
              <a:t>центральні органи влади відповідальні за виконання заходів; </a:t>
            </a:r>
          </a:p>
          <a:p>
            <a:pPr marL="342900" indent="-342900" algn="just">
              <a:buFont typeface="Calibri" panose="020F0502020204030204" pitchFamily="34" charset="0"/>
              <a:buChar char="–"/>
            </a:pPr>
            <a:r>
              <a:rPr lang="uk-UA" sz="2200" dirty="0" smtClean="0">
                <a:latin typeface="+mj-lt"/>
              </a:rPr>
              <a:t>надає </a:t>
            </a:r>
            <a:r>
              <a:rPr lang="uk-UA" sz="2200" dirty="0">
                <a:latin typeface="+mj-lt"/>
              </a:rPr>
              <a:t>їм доручення з метою запровадження заходів; </a:t>
            </a:r>
          </a:p>
          <a:p>
            <a:pPr marL="342900" indent="-342900" algn="just">
              <a:buFont typeface="Arial" panose="020B0604020202020204" pitchFamily="34" charset="0"/>
              <a:buChar char="•"/>
            </a:pPr>
            <a:r>
              <a:rPr lang="uk-UA" sz="2200" dirty="0">
                <a:latin typeface="+mj-lt"/>
              </a:rPr>
              <a:t>КМУ та Центральний орган визначений Прем'єром:</a:t>
            </a:r>
          </a:p>
          <a:p>
            <a:pPr marL="342900" indent="-342900" algn="just">
              <a:buFont typeface="Calibri" panose="020F0502020204030204" pitchFamily="34" charset="0"/>
              <a:buChar char="–"/>
            </a:pPr>
            <a:r>
              <a:rPr lang="uk-UA" sz="2200" dirty="0" smtClean="0">
                <a:latin typeface="+mj-lt"/>
              </a:rPr>
              <a:t>приймає </a:t>
            </a:r>
            <a:r>
              <a:rPr lang="uk-UA" sz="2200" dirty="0">
                <a:latin typeface="+mj-lt"/>
              </a:rPr>
              <a:t>відповідні акти;</a:t>
            </a:r>
          </a:p>
          <a:p>
            <a:pPr marL="342900" indent="-342900" algn="just">
              <a:buFont typeface="Calibri" panose="020F0502020204030204" pitchFamily="34" charset="0"/>
              <a:buChar char="–"/>
            </a:pPr>
            <a:r>
              <a:rPr lang="uk-UA" sz="2200" dirty="0" smtClean="0">
                <a:latin typeface="+mj-lt"/>
              </a:rPr>
              <a:t>вносить </a:t>
            </a:r>
            <a:r>
              <a:rPr lang="uk-UA" sz="2200" dirty="0">
                <a:latin typeface="+mj-lt"/>
              </a:rPr>
              <a:t>пропозиції щодо удосконалення законодавства.</a:t>
            </a:r>
          </a:p>
        </p:txBody>
      </p:sp>
      <p:pic>
        <p:nvPicPr>
          <p:cNvPr id="3" name="Рисунок 2"/>
          <p:cNvPicPr>
            <a:picLocks noChangeAspect="1"/>
          </p:cNvPicPr>
          <p:nvPr/>
        </p:nvPicPr>
        <p:blipFill>
          <a:blip r:embed="rId2"/>
          <a:stretch>
            <a:fillRect/>
          </a:stretch>
        </p:blipFill>
        <p:spPr>
          <a:xfrm>
            <a:off x="4283968" y="0"/>
            <a:ext cx="2664183" cy="841321"/>
          </a:xfrm>
          <a:prstGeom prst="rect">
            <a:avLst/>
          </a:prstGeom>
        </p:spPr>
      </p:pic>
    </p:spTree>
    <p:extLst>
      <p:ext uri="{BB962C8B-B14F-4D97-AF65-F5344CB8AC3E}">
        <p14:creationId xmlns:p14="http://schemas.microsoft.com/office/powerpoint/2010/main" val="477663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15566"/>
            <a:ext cx="6912767" cy="568220"/>
          </a:xfrm>
        </p:spPr>
        <p:txBody>
          <a:bodyPr>
            <a:noAutofit/>
          </a:bodyPr>
          <a:lstStyle/>
          <a:p>
            <a:pPr algn="ctr"/>
            <a:r>
              <a:rPr lang="uk-UA" sz="2400" b="1" dirty="0"/>
              <a:t>Порядок застосування </a:t>
            </a:r>
            <a:br>
              <a:rPr lang="uk-UA" sz="2400" b="1" dirty="0"/>
            </a:br>
            <a:r>
              <a:rPr lang="uk-UA" sz="2400" b="1" dirty="0"/>
              <a:t>практики ЄСПЛ:</a:t>
            </a:r>
          </a:p>
        </p:txBody>
      </p:sp>
      <p:sp>
        <p:nvSpPr>
          <p:cNvPr id="5" name="TextBox 4"/>
          <p:cNvSpPr txBox="1"/>
          <p:nvPr/>
        </p:nvSpPr>
        <p:spPr>
          <a:xfrm>
            <a:off x="539552" y="1923678"/>
            <a:ext cx="8136904" cy="2677656"/>
          </a:xfrm>
          <a:prstGeom prst="rect">
            <a:avLst/>
          </a:prstGeom>
          <a:noFill/>
        </p:spPr>
        <p:txBody>
          <a:bodyPr wrap="square" rtlCol="0">
            <a:spAutoFit/>
          </a:bodyPr>
          <a:lstStyle/>
          <a:p>
            <a:pPr marL="342900" indent="-342900" algn="just">
              <a:buFont typeface="Arial" panose="020B0604020202020204" pitchFamily="34" charset="0"/>
              <a:buChar char="•"/>
            </a:pPr>
            <a:r>
              <a:rPr lang="uk-UA" sz="2100" dirty="0" smtClean="0">
                <a:latin typeface="+mj-lt"/>
              </a:rPr>
              <a:t>Стаття 17 Закону України «Про порядок застосування…»: </a:t>
            </a:r>
          </a:p>
          <a:p>
            <a:pPr algn="just"/>
            <a:r>
              <a:rPr lang="uk-UA" sz="2100" i="1" dirty="0" smtClean="0">
                <a:latin typeface="+mj-lt"/>
              </a:rPr>
              <a:t>«1. Суди застосовують при розгляді справ Конвенцію та практику Суду та джерело права.»</a:t>
            </a:r>
          </a:p>
          <a:p>
            <a:pPr marL="342900" indent="-342900" algn="just">
              <a:buFont typeface="Arial" panose="020B0604020202020204" pitchFamily="34" charset="0"/>
              <a:buChar char="•"/>
            </a:pPr>
            <a:r>
              <a:rPr lang="uk-UA" sz="2100" dirty="0" smtClean="0">
                <a:latin typeface="+mj-lt"/>
              </a:rPr>
              <a:t>Стаття 18 Закону України «Про порядок застосування…»: </a:t>
            </a:r>
          </a:p>
          <a:p>
            <a:pPr marL="342900" indent="-342900" algn="just">
              <a:buFont typeface="Calibri" panose="020F0502020204030204" pitchFamily="34" charset="0"/>
              <a:buChar char="–"/>
            </a:pPr>
            <a:r>
              <a:rPr lang="uk-UA" sz="2100" i="1" dirty="0" smtClean="0">
                <a:latin typeface="+mj-lt"/>
              </a:rPr>
              <a:t>Слід застосовувати переклад; </a:t>
            </a:r>
          </a:p>
          <a:p>
            <a:pPr marL="342900" indent="-342900" algn="just">
              <a:buFont typeface="Calibri" panose="020F0502020204030204" pitchFamily="34" charset="0"/>
              <a:buChar char="–"/>
            </a:pPr>
            <a:r>
              <a:rPr lang="uk-UA" sz="2100" i="1" dirty="0" smtClean="0">
                <a:latin typeface="+mj-lt"/>
              </a:rPr>
              <a:t>Якщо переклад відсутній, то суд користується оригінальним текстом; </a:t>
            </a:r>
          </a:p>
          <a:p>
            <a:pPr marL="342900" indent="-342900" algn="just">
              <a:buFont typeface="Calibri" panose="020F0502020204030204" pitchFamily="34" charset="0"/>
              <a:buChar char="–"/>
            </a:pPr>
            <a:r>
              <a:rPr lang="uk-UA" sz="2100" i="1" dirty="0" smtClean="0">
                <a:latin typeface="+mj-lt"/>
              </a:rPr>
              <a:t>При розбіжності перекладу – «відповідна практика Суду». </a:t>
            </a:r>
            <a:endParaRPr lang="uk-UA" sz="2100" i="1" dirty="0">
              <a:latin typeface="+mj-lt"/>
            </a:endParaRPr>
          </a:p>
        </p:txBody>
      </p:sp>
      <p:pic>
        <p:nvPicPr>
          <p:cNvPr id="3" name="Рисунок 2"/>
          <p:cNvPicPr>
            <a:picLocks noChangeAspect="1"/>
          </p:cNvPicPr>
          <p:nvPr/>
        </p:nvPicPr>
        <p:blipFill>
          <a:blip r:embed="rId2"/>
          <a:stretch>
            <a:fillRect/>
          </a:stretch>
        </p:blipFill>
        <p:spPr>
          <a:xfrm>
            <a:off x="4427984" y="0"/>
            <a:ext cx="2664183" cy="841321"/>
          </a:xfrm>
          <a:prstGeom prst="rect">
            <a:avLst/>
          </a:prstGeom>
        </p:spPr>
      </p:pic>
    </p:spTree>
    <p:extLst>
      <p:ext uri="{BB962C8B-B14F-4D97-AF65-F5344CB8AC3E}">
        <p14:creationId xmlns:p14="http://schemas.microsoft.com/office/powerpoint/2010/main" val="1989111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WB Them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289</TotalTime>
  <Words>2742</Words>
  <Application>Microsoft Office PowerPoint</Application>
  <PresentationFormat>Экран (16:9)</PresentationFormat>
  <Paragraphs>271</Paragraphs>
  <Slides>25</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Calibri</vt:lpstr>
      <vt:lpstr>WB Theme</vt:lpstr>
      <vt:lpstr>Практика ЄСПЛ у земельних спорах. Досвід для України</vt:lpstr>
      <vt:lpstr>ЗАКОНОДАВСТВО УКРАЇНИ ЩОДО ВИКОНАННЯ РІШЕНЬ ЄСПЛ:</vt:lpstr>
      <vt:lpstr>ПРОЦЕСУАЛЬНЕ ЗАКОНОДАВСТВО УКРАЇНИ:</vt:lpstr>
      <vt:lpstr>ПІДСТАВИ ДЛЯ ПЕРЕГЛЯДУ РІШЕНЬ СУДІВ УКРАЇНИ: </vt:lpstr>
      <vt:lpstr>ВИКОНАННЯ РІШЕННЯ ЄСПЛ: (ЗУ «Про виконання…») </vt:lpstr>
      <vt:lpstr>Заходи загального характеру при виконанні рішення ЄСПЛ: </vt:lpstr>
      <vt:lpstr>Дії органу представництва  (ст. 14 Закону «Про виконання…»): </vt:lpstr>
      <vt:lpstr>Дії КМ України (ст. 18 Закону України «Про виконання …»): </vt:lpstr>
      <vt:lpstr>Порядок застосування  практики ЄСПЛ:</vt:lpstr>
      <vt:lpstr>НОРМИ МІЖНАРОДНОГО ПРАВА: </vt:lpstr>
      <vt:lpstr>ПРАВОВІ КОНЦЕПЦІЇ ТА ДОКТРИНИ ЄСПЛ:</vt:lpstr>
      <vt:lpstr>Презентация PowerPoint</vt:lpstr>
      <vt:lpstr>Презентация PowerPoint</vt:lpstr>
      <vt:lpstr>Презентация PowerPoint</vt:lpstr>
      <vt:lpstr>ПРАВОВА ВИЗНАЧЕНІСТЬ: </vt:lpstr>
      <vt:lpstr>Презентация PowerPoint</vt:lpstr>
      <vt:lpstr>Презентация PowerPoint</vt:lpstr>
      <vt:lpstr>Презентация PowerPoint</vt:lpstr>
      <vt:lpstr>Презентация PowerPoint</vt:lpstr>
      <vt:lpstr>Презентация PowerPoint</vt:lpstr>
      <vt:lpstr>ЛЕГІТИМНА МЕТА:</vt:lpstr>
      <vt:lpstr>СПРАВЕДЛИВИЙ БАЛАНС: </vt:lpstr>
      <vt:lpstr>Рішення ЄСПЛ  «Зеленчук та Цицюра проти України»  заяви 846/16 та 1075/16, 22 травня 2018</vt:lpstr>
      <vt:lpstr>ВИСНОВКИ: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Paul</dc:creator>
  <cp:lastModifiedBy>A. Fedun</cp:lastModifiedBy>
  <cp:revision>55</cp:revision>
  <dcterms:created xsi:type="dcterms:W3CDTF">2018-05-13T17:29:09Z</dcterms:created>
  <dcterms:modified xsi:type="dcterms:W3CDTF">2018-12-26T11:38:34Z</dcterms:modified>
</cp:coreProperties>
</file>