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2628920"/>
          </a:xfrm>
        </p:spPr>
        <p:txBody>
          <a:bodyPr>
            <a:normAutofit fontScale="90000"/>
          </a:bodyPr>
          <a:lstStyle/>
          <a:p>
            <a:pPr algn="r"/>
            <a:r>
              <a:rPr lang="uk-UA" sz="4000" cap="none" dirty="0" smtClean="0">
                <a:solidFill>
                  <a:srgbClr val="002060"/>
                </a:solidFill>
              </a:rPr>
              <a:t>Тема 1: 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uk-UA" sz="4400" dirty="0" smtClean="0">
                <a:solidFill>
                  <a:srgbClr val="FF0000"/>
                </a:solidFill>
              </a:rPr>
              <a:t>Поняття, суть і завдання комерційної діяльності підприємств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143248"/>
            <a:ext cx="7929618" cy="2967046"/>
          </a:xfrm>
        </p:spPr>
        <p:txBody>
          <a:bodyPr>
            <a:normAutofit/>
          </a:bodyPr>
          <a:lstStyle/>
          <a:p>
            <a:pPr marL="514350" lvl="0" indent="-514350" algn="just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Поняття про комерційний процес і комерційну діяльність</a:t>
            </a:r>
            <a:endParaRPr lang="ru-RU" dirty="0" smtClean="0">
              <a:solidFill>
                <a:schemeClr val="bg1"/>
              </a:solidFill>
            </a:endParaRPr>
          </a:p>
          <a:p>
            <a:pPr marL="514350" lvl="0" indent="-514350" algn="just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Елементи комерційної діяльності</a:t>
            </a:r>
            <a:endParaRPr lang="ru-RU" dirty="0" smtClean="0">
              <a:solidFill>
                <a:schemeClr val="bg1"/>
              </a:solidFill>
            </a:endParaRPr>
          </a:p>
          <a:p>
            <a:pPr marL="514350" lvl="0" indent="-514350" algn="just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Принципи і чинники розвитку комерційної діяльності</a:t>
            </a:r>
          </a:p>
          <a:p>
            <a:pPr marL="514350" lvl="0" indent="-514350" algn="just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Суб'єкти та об'єкти комерційної діяльності</a:t>
            </a:r>
            <a:endParaRPr lang="ru-RU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428596" y="500042"/>
            <a:ext cx="8429684" cy="5929354"/>
            <a:chOff x="1320" y="7907"/>
            <a:chExt cx="10060" cy="6480"/>
          </a:xfrm>
        </p:grpSpPr>
        <p:sp>
          <p:nvSpPr>
            <p:cNvPr id="22531" name="AutoShape 3"/>
            <p:cNvSpPr>
              <a:spLocks noChangeArrowheads="1"/>
            </p:cNvSpPr>
            <p:nvPr/>
          </p:nvSpPr>
          <p:spPr bwMode="auto">
            <a:xfrm>
              <a:off x="1320" y="7907"/>
              <a:ext cx="3740" cy="6480"/>
            </a:xfrm>
            <a:prstGeom prst="roundRect">
              <a:avLst>
                <a:gd name="adj" fmla="val 16667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внутрішні чинники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впливу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на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комерційну діяльність</a:t>
              </a:r>
              <a:endParaRPr kumimoji="0" lang="ru-RU" sz="2000" b="0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2" name="Text Box 4"/>
            <p:cNvSpPr txBox="1">
              <a:spLocks noChangeArrowheads="1"/>
            </p:cNvSpPr>
            <p:nvPr/>
          </p:nvSpPr>
          <p:spPr bwMode="auto">
            <a:xfrm>
              <a:off x="3800" y="8148"/>
              <a:ext cx="7580" cy="129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Ступінь ефективності та адаптації до реальних умов форм і методів роботи з суб’єктами комерційних відносин і споживачами  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3800" y="956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Масштаби КД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3800" y="10307"/>
              <a:ext cx="7580" cy="10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Структура комерційного апарату, його кваліфікація, результативність роботи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3800" y="1152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Ефективність комерційної стратегії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3800" y="1234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Інноваційність комерційних рішень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3800" y="13120"/>
              <a:ext cx="7580" cy="10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Використання сучасних досягнень, передового досвіду при організації комерційної роботи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00034" y="357166"/>
            <a:ext cx="8215370" cy="6215106"/>
            <a:chOff x="1320" y="1700"/>
            <a:chExt cx="10300" cy="8355"/>
          </a:xfrm>
        </p:grpSpPr>
        <p:sp>
          <p:nvSpPr>
            <p:cNvPr id="23555" name="AutoShape 3"/>
            <p:cNvSpPr>
              <a:spLocks noChangeArrowheads="1"/>
            </p:cNvSpPr>
            <p:nvPr/>
          </p:nvSpPr>
          <p:spPr bwMode="auto">
            <a:xfrm>
              <a:off x="1320" y="1700"/>
              <a:ext cx="10300" cy="5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Етапи    комерційної  діяльності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1" i="0" u="none" strike="noStrike" cap="all" normalizeH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all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2640" y="2546"/>
              <a:ext cx="8980" cy="51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Визначення об’єктів і суб’єктів КД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2640" y="3237"/>
              <a:ext cx="8980" cy="80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Виявлення постачальників товарів і встановлення з ними господарських зв’язків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2640" y="4245"/>
              <a:ext cx="8980" cy="57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Комерційна робота з організації оптових закупівель товарів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2640" y="5000"/>
              <a:ext cx="8980" cy="8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Організація товаропросування, товаропостачання роздрібної торговельної мережі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2640" y="6038"/>
              <a:ext cx="8980" cy="58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Формування асортименту товарів у каналах товаропросування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2640" y="6840"/>
              <a:ext cx="8980" cy="5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Комерційна робота у процесі оптового та роздрібного продажу товарів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2640" y="7620"/>
              <a:ext cx="8980" cy="8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Внутрішньофірмове планування організації комерційно-посередницької діяльності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2640" y="8665"/>
              <a:ext cx="8980" cy="57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Визначення ефекту від комерційної діяльності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2640" y="9480"/>
              <a:ext cx="8980" cy="57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Мінімізація комерційного ризику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3565" name="AutoShape 13"/>
            <p:cNvCxnSpPr>
              <a:cxnSpLocks noChangeShapeType="1"/>
            </p:cNvCxnSpPr>
            <p:nvPr/>
          </p:nvCxnSpPr>
          <p:spPr bwMode="auto">
            <a:xfrm>
              <a:off x="1720" y="2280"/>
              <a:ext cx="0" cy="742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</p:cxnSp>
        <p:cxnSp>
          <p:nvCxnSpPr>
            <p:cNvPr id="23566" name="AutoShape 14"/>
            <p:cNvCxnSpPr>
              <a:cxnSpLocks noChangeShapeType="1"/>
            </p:cNvCxnSpPr>
            <p:nvPr/>
          </p:nvCxnSpPr>
          <p:spPr bwMode="auto">
            <a:xfrm>
              <a:off x="1720" y="274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67" name="AutoShape 15"/>
            <p:cNvCxnSpPr>
              <a:cxnSpLocks noChangeShapeType="1"/>
            </p:cNvCxnSpPr>
            <p:nvPr/>
          </p:nvCxnSpPr>
          <p:spPr bwMode="auto">
            <a:xfrm>
              <a:off x="1720" y="366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68" name="AutoShape 16"/>
            <p:cNvCxnSpPr>
              <a:cxnSpLocks noChangeShapeType="1"/>
            </p:cNvCxnSpPr>
            <p:nvPr/>
          </p:nvCxnSpPr>
          <p:spPr bwMode="auto">
            <a:xfrm>
              <a:off x="1720" y="452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69" name="AutoShape 17"/>
            <p:cNvCxnSpPr>
              <a:cxnSpLocks noChangeShapeType="1"/>
            </p:cNvCxnSpPr>
            <p:nvPr/>
          </p:nvCxnSpPr>
          <p:spPr bwMode="auto">
            <a:xfrm>
              <a:off x="1720" y="542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70" name="AutoShape 18"/>
            <p:cNvCxnSpPr>
              <a:cxnSpLocks noChangeShapeType="1"/>
            </p:cNvCxnSpPr>
            <p:nvPr/>
          </p:nvCxnSpPr>
          <p:spPr bwMode="auto">
            <a:xfrm>
              <a:off x="1720" y="970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71" name="AutoShape 19"/>
            <p:cNvCxnSpPr>
              <a:cxnSpLocks noChangeShapeType="1"/>
            </p:cNvCxnSpPr>
            <p:nvPr/>
          </p:nvCxnSpPr>
          <p:spPr bwMode="auto">
            <a:xfrm>
              <a:off x="1720" y="894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72" name="AutoShape 20"/>
            <p:cNvCxnSpPr>
              <a:cxnSpLocks noChangeShapeType="1"/>
            </p:cNvCxnSpPr>
            <p:nvPr/>
          </p:nvCxnSpPr>
          <p:spPr bwMode="auto">
            <a:xfrm>
              <a:off x="1720" y="802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73" name="AutoShape 21"/>
            <p:cNvCxnSpPr>
              <a:cxnSpLocks noChangeShapeType="1"/>
            </p:cNvCxnSpPr>
            <p:nvPr/>
          </p:nvCxnSpPr>
          <p:spPr bwMode="auto">
            <a:xfrm>
              <a:off x="1720" y="710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23574" name="AutoShape 22"/>
            <p:cNvCxnSpPr>
              <a:cxnSpLocks noChangeShapeType="1"/>
            </p:cNvCxnSpPr>
            <p:nvPr/>
          </p:nvCxnSpPr>
          <p:spPr bwMode="auto">
            <a:xfrm>
              <a:off x="1720" y="6340"/>
              <a:ext cx="920" cy="0"/>
            </a:xfrm>
            <a:prstGeom prst="straightConnector1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Класифікація суб’єктів комерційної діяльності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785801"/>
          <a:ext cx="8501122" cy="5903408"/>
        </p:xfrm>
        <a:graphic>
          <a:graphicData uri="http://schemas.openxmlformats.org/drawingml/2006/table">
            <a:tbl>
              <a:tblPr/>
              <a:tblGrid>
                <a:gridCol w="2928958"/>
                <a:gridCol w="5572164"/>
              </a:tblGrid>
              <a:tr h="500059">
                <a:tc>
                  <a:txBody>
                    <a:bodyPr/>
                    <a:lstStyle/>
                    <a:p>
                      <a:pPr indent="3600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Класифікаційна </a:t>
                      </a:r>
                      <a:endParaRPr lang="uk-UA" sz="1400" cap="none" baseline="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3600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ознака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 суб’єкта </a:t>
                      </a:r>
                      <a:endParaRPr lang="uk-UA" sz="1400" cap="none" baseline="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3600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комерційної </a:t>
                      </a: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діяльності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rowSpan="2"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Статус суб’єкта </a:t>
                      </a:r>
                      <a:r>
                        <a:rPr lang="uk-UA" sz="1400" cap="none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комерційної</a:t>
                      </a:r>
                    </a:p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діяльності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Юридичні особи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Фізичні особи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rowSpan="7"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 власності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Приватне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Колективне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Комунальне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Державне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82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Підприємство, засноване на змішаній формі власності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Підприємство з іноземними інвестиціями</a:t>
                      </a:r>
                      <a:endParaRPr lang="ru-RU" sz="1400" cap="none" baseline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Спільне підприємство</a:t>
                      </a:r>
                      <a:endParaRPr lang="ru-RU" sz="1400" cap="none" baseline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rowSpan="2"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Спосіб утворення та </a:t>
                      </a:r>
                      <a:endParaRPr lang="uk-UA" sz="1400" cap="none" baseline="0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формування </a:t>
                      </a: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статутного фонду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Унітарне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Корпоративне підприємство</a:t>
                      </a:r>
                      <a:endParaRPr lang="ru-RU" sz="1400" cap="none" baseline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rowSpan="4"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Розмір </a:t>
                      </a:r>
                      <a:endParaRPr lang="ru-RU" sz="1400" cap="none" baseline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Велике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Середнє підприємство</a:t>
                      </a:r>
                      <a:endParaRPr lang="ru-RU" sz="1400" cap="none" baseline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Мале 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Мікропідприємство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rowSpan="5"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Господарські товариства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Акціонерне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 додатковою відповідальністю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 обмеженою відповідальністю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Повне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Командитне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rowSpan="5"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Об’єднання підприємств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Господарське об’єднання</a:t>
                      </a:r>
                      <a:endParaRPr lang="ru-RU" sz="1400" cap="none" baseline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Асоціація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Корпорація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Консорціум 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2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000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33575" algn="l"/>
                        </a:tabLst>
                      </a:pPr>
                      <a:r>
                        <a:rPr lang="uk-UA" sz="1400" cap="none" baseline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Концерн</a:t>
                      </a:r>
                      <a:endParaRPr lang="ru-RU" sz="1400" cap="none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285728"/>
            <a:ext cx="6731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Класифікація суб’єктів комерційної діяльності</a:t>
            </a:r>
            <a:endParaRPr kumimoji="0" lang="uk-UA" sz="2400" b="1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232"/>
          <a:ext cx="8643998" cy="5672158"/>
        </p:xfrm>
        <a:graphic>
          <a:graphicData uri="http://schemas.openxmlformats.org/drawingml/2006/table">
            <a:tbl>
              <a:tblPr/>
              <a:tblGrid>
                <a:gridCol w="2585811"/>
                <a:gridCol w="6058187"/>
              </a:tblGrid>
              <a:tr h="1636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Ознаки 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Види та типи суб’єктів 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1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Юридичний </a:t>
                      </a:r>
                      <a:endParaRPr lang="uk-UA" sz="1800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статус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Юридична особа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Неюридична особа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Фізична-особа – підприємець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Організаційно-правова форма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Порості: підприємства, товариства, кооперативи.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Складні: асоціації, спілки, корпорації, холдинги, транснаціональні компанії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Форма </a:t>
                      </a:r>
                      <a:endParaRPr lang="uk-UA" sz="1800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власності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Державна, колективна, </a:t>
                      </a:r>
                      <a:endParaRPr lang="uk-UA" sz="1800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приватна</a:t>
                      </a: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змішана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06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Призначення </a:t>
                      </a:r>
                      <a:endParaRPr lang="uk-UA" sz="1800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функції)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 сфері роздрібної торгівлі: магазини, аптеки, підприємства громадського харчування, побутового обслуговування населення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 сфері оптової торгівлі: оптові бази, оптово-роздрібні підприємства, дистриб’ютори, оптові продовольчі ринки</a:t>
                      </a:r>
                      <a:endParaRPr lang="ru-RU" sz="180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 сфері торговельного посередництва: біржі, аукціони, агентські фірми, консигнатори, брокерські контори, </a:t>
                      </a:r>
                      <a:r>
                        <a:rPr lang="uk-UA" sz="1800" dirty="0" err="1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стопісти</a:t>
                      </a: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uk-UA" sz="1800" dirty="0" err="1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фектори</a:t>
                      </a: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лізингові компанії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Правове </a:t>
                      </a:r>
                      <a:endParaRPr lang="uk-UA" sz="1800" dirty="0" smtClean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становище</a:t>
                      </a: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Резиденти, </a:t>
                      </a:r>
                      <a:r>
                        <a:rPr lang="uk-UA" sz="1800" dirty="0" smtClean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нерезиденти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52" marR="457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1" y="357166"/>
            <a:ext cx="850112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buClrTx/>
              <a:buSzTx/>
              <a:buFontTx/>
              <a:buNone/>
              <a:tabLst/>
            </a:pPr>
            <a:r>
              <a:rPr kumimoji="0" lang="uk-UA" sz="20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Товар </a:t>
            </a:r>
            <a:r>
              <a:rPr kumimoji="0" lang="uk-UA" sz="200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– продукт виробничо-екологічної діяльності або природне багатство, яке має вартість і обмінюється на ринку в грошовій формі.</a:t>
            </a:r>
          </a:p>
          <a:p>
            <a:pPr lvl="0" algn="just" fontAlgn="base"/>
            <a:endParaRPr lang="uk-UA" sz="2000" b="1" i="1" dirty="0" smtClean="0">
              <a:solidFill>
                <a:schemeClr val="bg1"/>
              </a:solidFill>
            </a:endParaRPr>
          </a:p>
          <a:p>
            <a:pPr lvl="0" algn="just" fontAlgn="base"/>
            <a:r>
              <a:rPr lang="uk-UA" sz="2000" b="1" i="1" dirty="0" smtClean="0">
                <a:solidFill>
                  <a:schemeClr val="bg1"/>
                </a:solidFill>
              </a:rPr>
              <a:t>Товари широкого вжитку </a:t>
            </a:r>
            <a:r>
              <a:rPr lang="uk-UA" sz="2000" dirty="0" smtClean="0">
                <a:solidFill>
                  <a:schemeClr val="bg1"/>
                </a:solidFill>
              </a:rPr>
              <a:t>служать для задоволення власних і сімейних потреб споживачів. </a:t>
            </a:r>
          </a:p>
          <a:p>
            <a:endParaRPr lang="uk-UA" sz="2000" b="1" i="1" dirty="0" smtClean="0">
              <a:solidFill>
                <a:schemeClr val="bg1"/>
              </a:solidFill>
            </a:endParaRPr>
          </a:p>
          <a:p>
            <a:r>
              <a:rPr lang="uk-UA" sz="2000" b="1" i="1" dirty="0" smtClean="0">
                <a:solidFill>
                  <a:schemeClr val="bg1"/>
                </a:solidFill>
              </a:rPr>
              <a:t>Товари виробничого призначення </a:t>
            </a:r>
            <a:r>
              <a:rPr lang="uk-UA" sz="2000" dirty="0" smtClean="0">
                <a:solidFill>
                  <a:schemeClr val="bg1"/>
                </a:solidFill>
              </a:rPr>
              <a:t>мають такі особливості:</a:t>
            </a:r>
            <a:endParaRPr lang="ru-RU" sz="2000" dirty="0" smtClean="0">
              <a:solidFill>
                <a:schemeClr val="bg1"/>
              </a:solidFill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використовуються у сфері виробничого споживання;</a:t>
            </a:r>
            <a:endParaRPr lang="ru-RU" sz="2000" dirty="0" smtClean="0">
              <a:solidFill>
                <a:schemeClr val="bg1"/>
              </a:solidFill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переносять свою вартість повністю або частково на готовий продукт у процесі виробництва;</a:t>
            </a:r>
            <a:endParaRPr lang="ru-RU" sz="2000" dirty="0" smtClean="0">
              <a:solidFill>
                <a:schemeClr val="bg1"/>
              </a:solidFill>
            </a:endParaRPr>
          </a:p>
          <a:p>
            <a:pPr lvl="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відрізняються надзвичайно широкою і складною номенклатурою.</a:t>
            </a:r>
          </a:p>
          <a:p>
            <a:pPr lvl="0" algn="just">
              <a:buClr>
                <a:srgbClr val="C00000"/>
              </a:buClr>
            </a:pPr>
            <a:endParaRPr lang="uk-UA" sz="2000" dirty="0" smtClean="0">
              <a:solidFill>
                <a:schemeClr val="bg1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uk-UA" sz="2000" b="1" dirty="0" smtClean="0">
                <a:solidFill>
                  <a:schemeClr val="bg1"/>
                </a:solidFill>
              </a:rPr>
              <a:t>Послуга</a:t>
            </a:r>
            <a:r>
              <a:rPr lang="uk-UA" sz="2000" dirty="0" smtClean="0">
                <a:solidFill>
                  <a:schemeClr val="bg1"/>
                </a:solidFill>
              </a:rPr>
              <a:t> – це товар, який реально виявляється у формі діяльності, роботи, тобто не в матеріально-речовій формі, суттєво відрізняється від матеріального товару своїми особливостями: </a:t>
            </a:r>
          </a:p>
          <a:p>
            <a:pPr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невідчутністю; </a:t>
            </a:r>
          </a:p>
          <a:p>
            <a:pPr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невіддільністю; </a:t>
            </a:r>
          </a:p>
          <a:p>
            <a:pPr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непостійністю; </a:t>
            </a:r>
          </a:p>
          <a:p>
            <a:pPr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bg1"/>
                </a:solidFill>
              </a:rPr>
              <a:t>недовговічністю.</a:t>
            </a:r>
            <a:endParaRPr kumimoji="0" lang="uk-UA" sz="20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71480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Класифікація продукції виробничого призначення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072362" cy="433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750099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643042" y="571480"/>
            <a:ext cx="5857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Блокова систематизація послуг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642918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Бізнес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– це економічний термін, що характеризує господарську діяльність суб’єктів у певній галузі підприємництва, яка приносить дохід, або дає вигоду за наявності певного ризику.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Підприємництво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 – це самостійна, ініціативна, систематична, на власний ризик господарська діяльність, що здійснюється суб’єктами господарювання (підприємцями) з метою досягнення економічних і соціальних результатів та одержання прибутку.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Комерційна діяльність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– це сукупність комерційних процесів і операцій у сфері товарно-грошового обміну, які виконуються на шляху від виробництва до споживання з метою отримання прибутку (вигоди).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428604"/>
            <a:ext cx="821537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2400" b="1" dirty="0" smtClean="0">
                <a:solidFill>
                  <a:schemeClr val="bg1"/>
                </a:solidFill>
              </a:rPr>
              <a:t>Комерційний процес</a:t>
            </a:r>
            <a:r>
              <a:rPr lang="uk-UA" sz="2400" b="1" i="1" dirty="0" smtClean="0">
                <a:solidFill>
                  <a:schemeClr val="bg1"/>
                </a:solidFill>
              </a:rPr>
              <a:t> </a:t>
            </a:r>
            <a:r>
              <a:rPr lang="uk-UA" sz="2400" dirty="0" smtClean="0">
                <a:solidFill>
                  <a:schemeClr val="bg1"/>
                </a:solidFill>
              </a:rPr>
              <a:t>– це послідовне виконання операцій, що забезпечують організаційні, економічні, соціальні, правові аспекти товарно-грошового обміну.</a:t>
            </a: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uk-UA" sz="2400" dirty="0" smtClean="0">
                <a:solidFill>
                  <a:schemeClr val="bg1"/>
                </a:solidFill>
              </a:rPr>
              <a:t>Комерційний процес за своєю суттю є </a:t>
            </a:r>
          </a:p>
          <a:p>
            <a:pPr algn="ctr"/>
            <a:r>
              <a:rPr lang="uk-UA" sz="2400" dirty="0" smtClean="0">
                <a:solidFill>
                  <a:schemeClr val="bg1"/>
                </a:solidFill>
              </a:rPr>
              <a:t>триєдиним актом: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400" b="1" i="1" dirty="0" smtClean="0">
                <a:solidFill>
                  <a:schemeClr val="bg1"/>
                </a:solidFill>
              </a:rPr>
              <a:t>організаційним,</a:t>
            </a:r>
            <a:r>
              <a:rPr lang="uk-UA" sz="2400" dirty="0" smtClean="0">
                <a:solidFill>
                  <a:schemeClr val="bg1"/>
                </a:solidFill>
              </a:rPr>
              <a:t> під час якого здійснюється обмін товару і послуги на платіжні засоби;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400" b="1" i="1" dirty="0" smtClean="0">
                <a:solidFill>
                  <a:schemeClr val="bg1"/>
                </a:solidFill>
              </a:rPr>
              <a:t>економічним,</a:t>
            </a:r>
            <a:r>
              <a:rPr lang="uk-UA" sz="2400" dirty="0" smtClean="0">
                <a:solidFill>
                  <a:schemeClr val="bg1"/>
                </a:solidFill>
              </a:rPr>
              <a:t> який зумовлює зміну форм вартості в процесі обміну і фіксує завершення процесу обміну;</a:t>
            </a:r>
            <a:endParaRPr lang="ru-RU" sz="2400" dirty="0" smtClean="0">
              <a:solidFill>
                <a:schemeClr val="bg1"/>
              </a:solidFill>
            </a:endParaRPr>
          </a:p>
          <a:p>
            <a:pPr lvl="0" indent="3600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uk-UA" sz="2400" b="1" i="1" dirty="0" smtClean="0">
                <a:solidFill>
                  <a:schemeClr val="bg1"/>
                </a:solidFill>
              </a:rPr>
              <a:t>правовим,</a:t>
            </a:r>
            <a:r>
              <a:rPr lang="uk-UA" sz="2400" dirty="0" smtClean="0">
                <a:solidFill>
                  <a:schemeClr val="bg1"/>
                </a:solidFill>
              </a:rPr>
              <a:t> що регулює правила товарно-грошового обміну та фіксує перехід права власності на товар.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just"/>
            <a:r>
              <a:rPr lang="uk-UA" sz="2400" dirty="0" smtClean="0">
                <a:solidFill>
                  <a:schemeClr val="bg1"/>
                </a:solidFill>
              </a:rPr>
              <a:t> 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just"/>
            <a:r>
              <a:rPr lang="uk-UA" sz="2400" b="1" dirty="0" smtClean="0">
                <a:solidFill>
                  <a:schemeClr val="bg1"/>
                </a:solidFill>
              </a:rPr>
              <a:t>Комерційна операція</a:t>
            </a:r>
            <a:r>
              <a:rPr lang="uk-UA" sz="2400" dirty="0" smtClean="0">
                <a:solidFill>
                  <a:schemeClr val="bg1"/>
                </a:solidFill>
              </a:rPr>
              <a:t> являє собою сукупність прийомів і способів, що забезпечують функціонування різних стадій товарно-грошового обміну.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285720" y="285728"/>
            <a:ext cx="8572560" cy="6357982"/>
            <a:chOff x="1100" y="1640"/>
            <a:chExt cx="10260" cy="10320"/>
          </a:xfrm>
        </p:grpSpPr>
        <p:cxnSp>
          <p:nvCxnSpPr>
            <p:cNvPr id="16387" name="AutoShape 3"/>
            <p:cNvCxnSpPr>
              <a:cxnSpLocks noChangeShapeType="1"/>
            </p:cNvCxnSpPr>
            <p:nvPr/>
          </p:nvCxnSpPr>
          <p:spPr bwMode="auto">
            <a:xfrm>
              <a:off x="1340" y="4240"/>
              <a:ext cx="2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16388" name="Text Box 4"/>
            <p:cNvSpPr txBox="1">
              <a:spLocks noChangeArrowheads="1"/>
            </p:cNvSpPr>
            <p:nvPr/>
          </p:nvSpPr>
          <p:spPr bwMode="auto">
            <a:xfrm>
              <a:off x="1620" y="10140"/>
              <a:ext cx="1680" cy="66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Допоміжні 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1100" y="1640"/>
              <a:ext cx="10260" cy="600"/>
            </a:xfrm>
            <a:prstGeom prst="rect">
              <a:avLst/>
            </a:prstGeom>
            <a:solidFill>
              <a:srgbClr val="FBD4B4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Комерційні операції    (І)</a:t>
              </a:r>
              <a:endParaRPr kumimoji="0" lang="ru-RU" b="0" i="0" u="none" strike="noStrike" cap="all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1620" y="3920"/>
              <a:ext cx="1680" cy="66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Основні 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3880" y="2540"/>
              <a:ext cx="2140" cy="1071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Купівлі-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продажу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3836" y="3843"/>
              <a:ext cx="2140" cy="104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Експортно-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імпортні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3836" y="5119"/>
              <a:ext cx="2140" cy="1222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Товаро-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обмінні  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6560" y="2540"/>
              <a:ext cx="4800" cy="9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Дрібнороздрібні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                Роздрібні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Дрібнооптові                        Оптові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6560" y="3700"/>
              <a:ext cx="4800" cy="10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Експорт                            Реекспорт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Імпорт                               Реімпорт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6" name="Text Box 12"/>
            <p:cNvSpPr txBox="1">
              <a:spLocks noChangeArrowheads="1"/>
            </p:cNvSpPr>
            <p:nvPr/>
          </p:nvSpPr>
          <p:spPr bwMode="auto">
            <a:xfrm>
              <a:off x="6560" y="4940"/>
              <a:ext cx="4800" cy="191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Бартер                Зустрічні операції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Операції на давальницькій сировині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Викуп продукції, що застаріла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Компенсаційні угоди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6560" y="7080"/>
              <a:ext cx="4800" cy="12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Агентські                             Комісійні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Консигнаційні                    Брокерські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Аукціонні                             Біржові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6560" y="8520"/>
              <a:ext cx="4800" cy="6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Лізінг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        </a:t>
              </a:r>
              <a:r>
                <a:rPr kumimoji="0" lang="uk-UA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Хайринг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        Рейтинг 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3880" y="7080"/>
              <a:ext cx="2140" cy="128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Торгово-посередницькі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3880" y="8520"/>
              <a:ext cx="2140" cy="68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Орендні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01" name="Text Box 17"/>
            <p:cNvSpPr txBox="1">
              <a:spLocks noChangeArrowheads="1"/>
            </p:cNvSpPr>
            <p:nvPr/>
          </p:nvSpPr>
          <p:spPr bwMode="auto">
            <a:xfrm>
              <a:off x="1620" y="8000"/>
              <a:ext cx="1680" cy="66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Особливі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402" name="AutoShape 18"/>
            <p:cNvCxnSpPr>
              <a:cxnSpLocks noChangeShapeType="1"/>
            </p:cNvCxnSpPr>
            <p:nvPr/>
          </p:nvCxnSpPr>
          <p:spPr bwMode="auto">
            <a:xfrm>
              <a:off x="1340" y="2240"/>
              <a:ext cx="0" cy="814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3" name="AutoShape 19"/>
            <p:cNvCxnSpPr>
              <a:cxnSpLocks noChangeShapeType="1"/>
            </p:cNvCxnSpPr>
            <p:nvPr/>
          </p:nvCxnSpPr>
          <p:spPr bwMode="auto">
            <a:xfrm>
              <a:off x="1340" y="8360"/>
              <a:ext cx="28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4" name="AutoShape 20"/>
            <p:cNvCxnSpPr>
              <a:cxnSpLocks noChangeShapeType="1"/>
            </p:cNvCxnSpPr>
            <p:nvPr/>
          </p:nvCxnSpPr>
          <p:spPr bwMode="auto">
            <a:xfrm flipV="1">
              <a:off x="3300" y="7720"/>
              <a:ext cx="580" cy="52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5" name="AutoShape 21"/>
            <p:cNvCxnSpPr>
              <a:cxnSpLocks noChangeShapeType="1"/>
            </p:cNvCxnSpPr>
            <p:nvPr/>
          </p:nvCxnSpPr>
          <p:spPr bwMode="auto">
            <a:xfrm flipV="1">
              <a:off x="3300" y="3060"/>
              <a:ext cx="580" cy="102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6" name="AutoShape 22"/>
            <p:cNvCxnSpPr>
              <a:cxnSpLocks noChangeShapeType="1"/>
            </p:cNvCxnSpPr>
            <p:nvPr/>
          </p:nvCxnSpPr>
          <p:spPr bwMode="auto">
            <a:xfrm>
              <a:off x="3300" y="4400"/>
              <a:ext cx="580" cy="106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7" name="AutoShape 23"/>
            <p:cNvCxnSpPr>
              <a:cxnSpLocks noChangeShapeType="1"/>
            </p:cNvCxnSpPr>
            <p:nvPr/>
          </p:nvCxnSpPr>
          <p:spPr bwMode="auto">
            <a:xfrm>
              <a:off x="3300" y="8360"/>
              <a:ext cx="580" cy="54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8" name="AutoShape 24"/>
            <p:cNvCxnSpPr>
              <a:cxnSpLocks noChangeShapeType="1"/>
            </p:cNvCxnSpPr>
            <p:nvPr/>
          </p:nvCxnSpPr>
          <p:spPr bwMode="auto">
            <a:xfrm>
              <a:off x="6020" y="294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09" name="AutoShape 25"/>
            <p:cNvCxnSpPr>
              <a:cxnSpLocks noChangeShapeType="1"/>
            </p:cNvCxnSpPr>
            <p:nvPr/>
          </p:nvCxnSpPr>
          <p:spPr bwMode="auto">
            <a:xfrm>
              <a:off x="6020" y="880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10" name="AutoShape 26"/>
            <p:cNvCxnSpPr>
              <a:cxnSpLocks noChangeShapeType="1"/>
            </p:cNvCxnSpPr>
            <p:nvPr/>
          </p:nvCxnSpPr>
          <p:spPr bwMode="auto">
            <a:xfrm>
              <a:off x="6020" y="772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11" name="AutoShape 27"/>
            <p:cNvCxnSpPr>
              <a:cxnSpLocks noChangeShapeType="1"/>
            </p:cNvCxnSpPr>
            <p:nvPr/>
          </p:nvCxnSpPr>
          <p:spPr bwMode="auto">
            <a:xfrm>
              <a:off x="6020" y="534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12" name="AutoShape 28"/>
            <p:cNvCxnSpPr>
              <a:cxnSpLocks noChangeShapeType="1"/>
            </p:cNvCxnSpPr>
            <p:nvPr/>
          </p:nvCxnSpPr>
          <p:spPr bwMode="auto">
            <a:xfrm>
              <a:off x="6020" y="424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16413" name="Text Box 29"/>
            <p:cNvSpPr txBox="1">
              <a:spLocks noChangeArrowheads="1"/>
            </p:cNvSpPr>
            <p:nvPr/>
          </p:nvSpPr>
          <p:spPr bwMode="auto">
            <a:xfrm>
              <a:off x="3880" y="10800"/>
              <a:ext cx="2140" cy="68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Супровідні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14" name="Text Box 30"/>
            <p:cNvSpPr txBox="1">
              <a:spLocks noChangeArrowheads="1"/>
            </p:cNvSpPr>
            <p:nvPr/>
          </p:nvSpPr>
          <p:spPr bwMode="auto">
            <a:xfrm>
              <a:off x="6560" y="10700"/>
              <a:ext cx="4800" cy="12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Страхові                    Фрахтові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Фінансово-розрахункові                             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Операції з митного оформлення                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15" name="Text Box 31"/>
            <p:cNvSpPr txBox="1">
              <a:spLocks noChangeArrowheads="1"/>
            </p:cNvSpPr>
            <p:nvPr/>
          </p:nvSpPr>
          <p:spPr bwMode="auto">
            <a:xfrm>
              <a:off x="6560" y="9480"/>
              <a:ext cx="4800" cy="10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Транспортно-експедиційні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Зберігання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16" name="Text Box 32"/>
            <p:cNvSpPr txBox="1">
              <a:spLocks noChangeArrowheads="1"/>
            </p:cNvSpPr>
            <p:nvPr/>
          </p:nvSpPr>
          <p:spPr bwMode="auto">
            <a:xfrm>
              <a:off x="3880" y="9480"/>
              <a:ext cx="2140" cy="100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Забезпечувальні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 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417" name="AutoShape 33"/>
            <p:cNvCxnSpPr>
              <a:cxnSpLocks noChangeShapeType="1"/>
            </p:cNvCxnSpPr>
            <p:nvPr/>
          </p:nvCxnSpPr>
          <p:spPr bwMode="auto">
            <a:xfrm>
              <a:off x="1300" y="10380"/>
              <a:ext cx="28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18" name="AutoShape 34"/>
            <p:cNvCxnSpPr>
              <a:cxnSpLocks noChangeShapeType="1"/>
            </p:cNvCxnSpPr>
            <p:nvPr/>
          </p:nvCxnSpPr>
          <p:spPr bwMode="auto">
            <a:xfrm flipV="1">
              <a:off x="3300" y="9860"/>
              <a:ext cx="580" cy="52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19" name="AutoShape 35"/>
            <p:cNvCxnSpPr>
              <a:cxnSpLocks noChangeShapeType="1"/>
            </p:cNvCxnSpPr>
            <p:nvPr/>
          </p:nvCxnSpPr>
          <p:spPr bwMode="auto">
            <a:xfrm>
              <a:off x="3300" y="10580"/>
              <a:ext cx="580" cy="54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20" name="AutoShape 36"/>
            <p:cNvCxnSpPr>
              <a:cxnSpLocks noChangeShapeType="1"/>
            </p:cNvCxnSpPr>
            <p:nvPr/>
          </p:nvCxnSpPr>
          <p:spPr bwMode="auto">
            <a:xfrm>
              <a:off x="6060" y="1000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6421" name="AutoShape 37"/>
            <p:cNvCxnSpPr>
              <a:cxnSpLocks noChangeShapeType="1"/>
            </p:cNvCxnSpPr>
            <p:nvPr/>
          </p:nvCxnSpPr>
          <p:spPr bwMode="auto">
            <a:xfrm>
              <a:off x="6020" y="11120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40" name="Group 32"/>
          <p:cNvGrpSpPr>
            <a:grpSpLocks/>
          </p:cNvGrpSpPr>
          <p:nvPr/>
        </p:nvGrpSpPr>
        <p:grpSpPr bwMode="auto">
          <a:xfrm>
            <a:off x="500034" y="357166"/>
            <a:ext cx="8286808" cy="6215106"/>
            <a:chOff x="1380" y="2702"/>
            <a:chExt cx="10260" cy="9180"/>
          </a:xfrm>
        </p:grpSpPr>
        <p:cxnSp>
          <p:nvCxnSpPr>
            <p:cNvPr id="17441" name="AutoShape 33"/>
            <p:cNvCxnSpPr>
              <a:cxnSpLocks noChangeShapeType="1"/>
            </p:cNvCxnSpPr>
            <p:nvPr/>
          </p:nvCxnSpPr>
          <p:spPr bwMode="auto">
            <a:xfrm>
              <a:off x="1580" y="4802"/>
              <a:ext cx="196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1860" y="3962"/>
              <a:ext cx="1680" cy="166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Склад суб’єктів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ринку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7443" name="AutoShape 35"/>
            <p:cNvCxnSpPr>
              <a:cxnSpLocks noChangeShapeType="1"/>
            </p:cNvCxnSpPr>
            <p:nvPr/>
          </p:nvCxnSpPr>
          <p:spPr bwMode="auto">
            <a:xfrm>
              <a:off x="1580" y="2802"/>
              <a:ext cx="0" cy="608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44" name="AutoShape 36"/>
            <p:cNvCxnSpPr>
              <a:cxnSpLocks noChangeShapeType="1"/>
            </p:cNvCxnSpPr>
            <p:nvPr/>
          </p:nvCxnSpPr>
          <p:spPr bwMode="auto">
            <a:xfrm>
              <a:off x="1580" y="8882"/>
              <a:ext cx="196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45" name="AutoShape 37"/>
            <p:cNvCxnSpPr>
              <a:cxnSpLocks noChangeShapeType="1"/>
            </p:cNvCxnSpPr>
            <p:nvPr/>
          </p:nvCxnSpPr>
          <p:spPr bwMode="auto">
            <a:xfrm flipV="1">
              <a:off x="3540" y="6562"/>
              <a:ext cx="580" cy="19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46" name="AutoShape 38"/>
            <p:cNvCxnSpPr>
              <a:cxnSpLocks noChangeShapeType="1"/>
            </p:cNvCxnSpPr>
            <p:nvPr/>
          </p:nvCxnSpPr>
          <p:spPr bwMode="auto">
            <a:xfrm>
              <a:off x="3540" y="9322"/>
              <a:ext cx="580" cy="182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17447" name="Text Box 39"/>
            <p:cNvSpPr txBox="1">
              <a:spLocks noChangeArrowheads="1"/>
            </p:cNvSpPr>
            <p:nvPr/>
          </p:nvSpPr>
          <p:spPr bwMode="auto">
            <a:xfrm>
              <a:off x="1380" y="2702"/>
              <a:ext cx="10260" cy="600"/>
            </a:xfrm>
            <a:prstGeom prst="rect">
              <a:avLst/>
            </a:prstGeom>
            <a:solidFill>
              <a:srgbClr val="FBD4B4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all" normalizeH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Комерційні операції    (ІІ)</a:t>
              </a:r>
              <a:endParaRPr kumimoji="0" lang="ru-RU" sz="1600" b="0" i="0" u="none" strike="noStrike" cap="all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48" name="Text Box 40"/>
            <p:cNvSpPr txBox="1">
              <a:spLocks noChangeArrowheads="1"/>
            </p:cNvSpPr>
            <p:nvPr/>
          </p:nvSpPr>
          <p:spPr bwMode="auto">
            <a:xfrm>
              <a:off x="4120" y="3622"/>
              <a:ext cx="2140" cy="98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Внутрішні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49" name="Text Box 41"/>
            <p:cNvSpPr txBox="1">
              <a:spLocks noChangeArrowheads="1"/>
            </p:cNvSpPr>
            <p:nvPr/>
          </p:nvSpPr>
          <p:spPr bwMode="auto">
            <a:xfrm>
              <a:off x="4120" y="4962"/>
              <a:ext cx="2140" cy="90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Зовнішні   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0" name="Text Box 42"/>
            <p:cNvSpPr txBox="1">
              <a:spLocks noChangeArrowheads="1"/>
            </p:cNvSpPr>
            <p:nvPr/>
          </p:nvSpPr>
          <p:spPr bwMode="auto">
            <a:xfrm>
              <a:off x="6800" y="3522"/>
              <a:ext cx="4800" cy="12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Локальні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Внутрішньо-регіональні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Міжрегіональні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1" name="Text Box 43"/>
            <p:cNvSpPr txBox="1">
              <a:spLocks noChangeArrowheads="1"/>
            </p:cNvSpPr>
            <p:nvPr/>
          </p:nvSpPr>
          <p:spPr bwMode="auto">
            <a:xfrm>
              <a:off x="6840" y="4962"/>
              <a:ext cx="4800" cy="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Міжнародні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2" name="Text Box 44"/>
            <p:cNvSpPr txBox="1">
              <a:spLocks noChangeArrowheads="1"/>
            </p:cNvSpPr>
            <p:nvPr/>
          </p:nvSpPr>
          <p:spPr bwMode="auto">
            <a:xfrm>
              <a:off x="6800" y="6202"/>
              <a:ext cx="4800" cy="12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Непродовольчі товари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Продовольчі товари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Лікарські товари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3" name="Text Box 45"/>
            <p:cNvSpPr txBox="1">
              <a:spLocks noChangeArrowheads="1"/>
            </p:cNvSpPr>
            <p:nvPr/>
          </p:nvSpPr>
          <p:spPr bwMode="auto">
            <a:xfrm>
              <a:off x="6800" y="7642"/>
              <a:ext cx="4800" cy="13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Сировина                  Напівфабрикати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Нерухомість              Предмети праці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Засоби виробництва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4" name="Text Box 46"/>
            <p:cNvSpPr txBox="1">
              <a:spLocks noChangeArrowheads="1"/>
            </p:cNvSpPr>
            <p:nvPr/>
          </p:nvSpPr>
          <p:spPr bwMode="auto">
            <a:xfrm>
              <a:off x="4122" y="6079"/>
              <a:ext cx="2140" cy="128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Споживчі товари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5" name="Text Box 47"/>
            <p:cNvSpPr txBox="1">
              <a:spLocks noChangeArrowheads="1"/>
            </p:cNvSpPr>
            <p:nvPr/>
          </p:nvSpPr>
          <p:spPr bwMode="auto">
            <a:xfrm>
              <a:off x="4120" y="7556"/>
              <a:ext cx="2140" cy="1426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Товари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виробничого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призначення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56" name="Text Box 48"/>
            <p:cNvSpPr txBox="1">
              <a:spLocks noChangeArrowheads="1"/>
            </p:cNvSpPr>
            <p:nvPr/>
          </p:nvSpPr>
          <p:spPr bwMode="auto">
            <a:xfrm>
              <a:off x="1860" y="8083"/>
              <a:ext cx="1680" cy="1932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Характер об’єкта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купівлі-продажу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7457" name="AutoShape 49"/>
            <p:cNvCxnSpPr>
              <a:cxnSpLocks noChangeShapeType="1"/>
            </p:cNvCxnSpPr>
            <p:nvPr/>
          </p:nvCxnSpPr>
          <p:spPr bwMode="auto">
            <a:xfrm flipV="1">
              <a:off x="3540" y="3962"/>
              <a:ext cx="580" cy="68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58" name="AutoShape 50"/>
            <p:cNvCxnSpPr>
              <a:cxnSpLocks noChangeShapeType="1"/>
            </p:cNvCxnSpPr>
            <p:nvPr/>
          </p:nvCxnSpPr>
          <p:spPr bwMode="auto">
            <a:xfrm>
              <a:off x="3540" y="4802"/>
              <a:ext cx="580" cy="7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59" name="AutoShape 51"/>
            <p:cNvCxnSpPr>
              <a:cxnSpLocks noChangeShapeType="1"/>
            </p:cNvCxnSpPr>
            <p:nvPr/>
          </p:nvCxnSpPr>
          <p:spPr bwMode="auto">
            <a:xfrm>
              <a:off x="6260" y="3962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60" name="AutoShape 52"/>
            <p:cNvCxnSpPr>
              <a:cxnSpLocks noChangeShapeType="1"/>
            </p:cNvCxnSpPr>
            <p:nvPr/>
          </p:nvCxnSpPr>
          <p:spPr bwMode="auto">
            <a:xfrm>
              <a:off x="6300" y="8282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61" name="AutoShape 53"/>
            <p:cNvCxnSpPr>
              <a:cxnSpLocks noChangeShapeType="1"/>
            </p:cNvCxnSpPr>
            <p:nvPr/>
          </p:nvCxnSpPr>
          <p:spPr bwMode="auto">
            <a:xfrm>
              <a:off x="6260" y="6782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62" name="AutoShape 54"/>
            <p:cNvCxnSpPr>
              <a:cxnSpLocks noChangeShapeType="1"/>
            </p:cNvCxnSpPr>
            <p:nvPr/>
          </p:nvCxnSpPr>
          <p:spPr bwMode="auto">
            <a:xfrm>
              <a:off x="6300" y="5402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sp>
          <p:nvSpPr>
            <p:cNvPr id="17463" name="Text Box 55"/>
            <p:cNvSpPr txBox="1">
              <a:spLocks noChangeArrowheads="1"/>
            </p:cNvSpPr>
            <p:nvPr/>
          </p:nvSpPr>
          <p:spPr bwMode="auto">
            <a:xfrm>
              <a:off x="4120" y="10842"/>
              <a:ext cx="2140" cy="104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Послуги  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64" name="Text Box 56"/>
            <p:cNvSpPr txBox="1">
              <a:spLocks noChangeArrowheads="1"/>
            </p:cNvSpPr>
            <p:nvPr/>
          </p:nvSpPr>
          <p:spPr bwMode="auto">
            <a:xfrm>
              <a:off x="6840" y="10622"/>
              <a:ext cx="4800" cy="12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Побутові            Сервісні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Інжиніринг         Консалтинг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Соціальні           Соціально-культурні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65" name="Text Box 57"/>
            <p:cNvSpPr txBox="1">
              <a:spLocks noChangeArrowheads="1"/>
            </p:cNvSpPr>
            <p:nvPr/>
          </p:nvSpPr>
          <p:spPr bwMode="auto">
            <a:xfrm>
              <a:off x="6800" y="9222"/>
              <a:ext cx="4800" cy="124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Ліцензії </a:t>
              </a:r>
            </a:p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«Ноу-хау»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Патенти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466" name="Text Box 58"/>
            <p:cNvSpPr txBox="1">
              <a:spLocks noChangeArrowheads="1"/>
            </p:cNvSpPr>
            <p:nvPr/>
          </p:nvSpPr>
          <p:spPr bwMode="auto">
            <a:xfrm>
              <a:off x="4120" y="9222"/>
              <a:ext cx="2140" cy="140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Інтелектуаль-на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власність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7467" name="AutoShape 59"/>
            <p:cNvCxnSpPr>
              <a:cxnSpLocks noChangeShapeType="1"/>
            </p:cNvCxnSpPr>
            <p:nvPr/>
          </p:nvCxnSpPr>
          <p:spPr bwMode="auto">
            <a:xfrm>
              <a:off x="6300" y="11142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68" name="AutoShape 60"/>
            <p:cNvCxnSpPr>
              <a:cxnSpLocks noChangeShapeType="1"/>
            </p:cNvCxnSpPr>
            <p:nvPr/>
          </p:nvCxnSpPr>
          <p:spPr bwMode="auto">
            <a:xfrm flipV="1">
              <a:off x="3540" y="8083"/>
              <a:ext cx="580" cy="68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69" name="AutoShape 61"/>
            <p:cNvCxnSpPr>
              <a:cxnSpLocks noChangeShapeType="1"/>
            </p:cNvCxnSpPr>
            <p:nvPr/>
          </p:nvCxnSpPr>
          <p:spPr bwMode="auto">
            <a:xfrm>
              <a:off x="3540" y="9123"/>
              <a:ext cx="580" cy="70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17470" name="AutoShape 62"/>
            <p:cNvCxnSpPr>
              <a:cxnSpLocks noChangeShapeType="1"/>
            </p:cNvCxnSpPr>
            <p:nvPr/>
          </p:nvCxnSpPr>
          <p:spPr bwMode="auto">
            <a:xfrm>
              <a:off x="6260" y="9823"/>
              <a:ext cx="540" cy="0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357166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Структура комерційної діяльності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це сукупність взаємопов’язаних елементів, які взаємодіють відповідно до загальновизнаних принципів.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Основними елементами комерційної роботи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класичному розумінні є: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вивчення купівельного попиту та кон’юнктури торгівлі;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визначення обсягів і складання замовлень на виробництво та постачання партій товарів;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розробка та укладання договорів постачання;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організація оптових закупівель і продажу – оптовими та роздрібними торговельними підприємствами;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36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рекламна та інформаційна діяльність у процесі реалізації та закупівлі товарів.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Структура комерційної діяльності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3" y="785794"/>
          <a:ext cx="8715436" cy="5896252"/>
        </p:xfrm>
        <a:graphic>
          <a:graphicData uri="http://schemas.openxmlformats.org/drawingml/2006/table">
            <a:tbl>
              <a:tblPr/>
              <a:tblGrid>
                <a:gridCol w="357189"/>
                <a:gridCol w="2643206"/>
                <a:gridCol w="428628"/>
                <a:gridCol w="2500330"/>
                <a:gridCol w="357190"/>
                <a:gridCol w="2428893"/>
              </a:tblGrid>
              <a:tr h="7756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з/п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 </a:t>
                      </a:r>
                      <a:r>
                        <a:rPr lang="uk-UA" sz="1600" b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блок :</a:t>
                      </a:r>
                      <a:r>
                        <a:rPr lang="uk-UA" sz="1600" b="0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Виробництво </a:t>
                      </a: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– 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Оптова торгівля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з/п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ІІ </a:t>
                      </a:r>
                      <a:r>
                        <a:rPr lang="uk-UA" sz="1600" b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блок: Оптова 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торгівля –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роздрібна торгівля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з/п</a:t>
                      </a:r>
                      <a:endParaRPr lang="ru-RU" sz="1600" b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ІІІ </a:t>
                      </a:r>
                      <a:r>
                        <a:rPr lang="uk-UA" sz="1600" b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блок: Роздрібна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торгівля – сфера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споживання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2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Визначення потреб у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товарах і послугах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Розробка асортиментної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політики і формування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асортименту на оптових підприємствах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Формування асортименту в роздрібній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торгівлі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Пошук і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вибір </a:t>
                      </a:r>
                      <a:r>
                        <a:rPr lang="uk-UA" sz="16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конкуренто-спроможних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постачальників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Оперативне маневрування запасами і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ресурсами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Використання ефективних методів оптового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продажу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товарів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Організація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системи зв’язків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формування товарних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ресурсів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Вибір каналів і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форм оптового продажу товарів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Надання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комплексу </a:t>
                      </a:r>
                      <a:r>
                        <a:rPr lang="uk-UA" sz="16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торго-вельних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послуг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покупцям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Визначення ефективних форм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 організація оптових закупівель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товарів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Організація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товаропостачання роздрібної мережі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Комбінування торговельної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та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неторговельної діяльності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Оптимізація </a:t>
                      </a:r>
                      <a:r>
                        <a:rPr lang="uk-UA" sz="160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товаропросування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Організація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системи послуг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 надання </a:t>
                      </a:r>
                      <a:r>
                        <a:rPr lang="uk-UA" sz="16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їх оптовим </a:t>
                      </a: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покупцям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Облік і контроль за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надходженням товарів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Виконання комерційно-посередницьких операцій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9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17.</a:t>
                      </a:r>
                      <a:endParaRPr lang="ru-RU" sz="160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Проведення рекламних заходів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9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18.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Здійснення допоміжних операцій</a:t>
                      </a:r>
                      <a:endParaRPr lang="ru-RU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785786" y="2143116"/>
            <a:ext cx="7572428" cy="3987807"/>
            <a:chOff x="2540" y="2220"/>
            <a:chExt cx="6840" cy="4706"/>
          </a:xfrm>
        </p:grpSpPr>
        <p:sp>
          <p:nvSpPr>
            <p:cNvPr id="20483" name="AutoShape 3"/>
            <p:cNvSpPr>
              <a:spLocks noChangeArrowheads="1"/>
            </p:cNvSpPr>
            <p:nvPr/>
          </p:nvSpPr>
          <p:spPr bwMode="auto">
            <a:xfrm>
              <a:off x="2540" y="2220"/>
              <a:ext cx="3740" cy="470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all" normalizeH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основні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all" normalizeH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принципи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all" normalizeH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комерційної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all" normalizeH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діяльності</a:t>
              </a:r>
              <a:endParaRPr kumimoji="0" lang="ru-RU" sz="2400" b="0" i="0" u="none" strike="noStrike" cap="all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4" name="Text Box 4"/>
            <p:cNvSpPr txBox="1">
              <a:spLocks noChangeArrowheads="1"/>
            </p:cNvSpPr>
            <p:nvPr/>
          </p:nvSpPr>
          <p:spPr bwMode="auto">
            <a:xfrm>
              <a:off x="5320" y="2461"/>
              <a:ext cx="406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економічної свободи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5" name="Text Box 5"/>
            <p:cNvSpPr txBox="1">
              <a:spLocks noChangeArrowheads="1"/>
            </p:cNvSpPr>
            <p:nvPr/>
          </p:nvSpPr>
          <p:spPr bwMode="auto">
            <a:xfrm>
              <a:off x="5320" y="3441"/>
              <a:ext cx="406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конкурентоспроможності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5320" y="4341"/>
              <a:ext cx="406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адаптивності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5320" y="6067"/>
              <a:ext cx="406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ефективності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5320" y="5161"/>
              <a:ext cx="406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0" u="none" strike="noStrike" cap="none" normalizeH="0" baseline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</a:rPr>
                <a:t>ризикованості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28596" y="571480"/>
            <a:ext cx="83582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Принципи </a:t>
            </a: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– це вихідні положення, основні правила, які відображають природу комерційної діяльності й визначають особливості її організації на ринку товарів і послуг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428596" y="428604"/>
            <a:ext cx="8143932" cy="5929354"/>
            <a:chOff x="1080" y="1320"/>
            <a:chExt cx="10060" cy="6480"/>
          </a:xfrm>
        </p:grpSpPr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>
              <a:off x="1080" y="1320"/>
              <a:ext cx="3740" cy="6480"/>
            </a:xfrm>
            <a:prstGeom prst="roundRect">
              <a:avLst>
                <a:gd name="adj" fmla="val 16667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1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1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1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1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b="1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Зовнішні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чинники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впливу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на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all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комерційну діяльність</a:t>
              </a:r>
              <a:endParaRPr kumimoji="0" lang="ru-RU" b="0" i="0" u="none" strike="noStrike" cap="all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08" name="Text Box 4"/>
            <p:cNvSpPr txBox="1">
              <a:spLocks noChangeArrowheads="1"/>
            </p:cNvSpPr>
            <p:nvPr/>
          </p:nvSpPr>
          <p:spPr bwMode="auto">
            <a:xfrm>
              <a:off x="3560" y="1561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Лібералізація та тенденції розвитку економіки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09" name="Text Box 5"/>
            <p:cNvSpPr txBox="1">
              <a:spLocks noChangeArrowheads="1"/>
            </p:cNvSpPr>
            <p:nvPr/>
          </p:nvSpPr>
          <p:spPr bwMode="auto">
            <a:xfrm>
              <a:off x="3560" y="230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Ступінь розвитку товарно-грошових відносини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3560" y="306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Рівень доходів населення, темпи їх зростання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3560" y="464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Законодавча база, її стабільність і лояльність до бізнесу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3560" y="384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Система оподаткування та фінансування</a:t>
              </a:r>
              <a:endParaRPr kumimoji="0" lang="ru-RU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3560" y="544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Ступінь сприяння зовнішнього середовища розвитку </a:t>
              </a:r>
              <a:r>
                <a:rPr kumimoji="0" lang="uk-UA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КД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3560" y="622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Ступінь різноманітності організаційно-правових форм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3560" y="7000"/>
              <a:ext cx="7580" cy="5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Тенденції розвитку зовнішньоекономічних зв’язків 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118</TotalTime>
  <Words>1026</Words>
  <PresentationFormat>Экран (4:3)</PresentationFormat>
  <Paragraphs>280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Тема 1:  Поняття, суть і завдання комерційної діяльності підприємств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1:  Поняття, суть і завдання комерційної діяльності підприємств</dc:title>
  <dc:creator>Sveta</dc:creator>
  <cp:lastModifiedBy>S</cp:lastModifiedBy>
  <cp:revision>21</cp:revision>
  <dcterms:modified xsi:type="dcterms:W3CDTF">2021-01-10T22:15:50Z</dcterms:modified>
</cp:coreProperties>
</file>