
<file path=[Content_Types].xml><?xml version="1.0" encoding="utf-8"?>
<Types xmlns="http://schemas.openxmlformats.org/package/2006/content-types"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1" r:id="rId5"/>
    <p:sldId id="260" r:id="rId6"/>
    <p:sldId id="261" r:id="rId7"/>
    <p:sldId id="262" r:id="rId8"/>
    <p:sldId id="263" r:id="rId9"/>
    <p:sldId id="277" r:id="rId10"/>
    <p:sldId id="283" r:id="rId11"/>
    <p:sldId id="264" r:id="rId12"/>
    <p:sldId id="265" r:id="rId13"/>
    <p:sldId id="288" r:id="rId14"/>
    <p:sldId id="267" r:id="rId15"/>
    <p:sldId id="275" r:id="rId16"/>
    <p:sldId id="276" r:id="rId17"/>
    <p:sldId id="274" r:id="rId18"/>
    <p:sldId id="280" r:id="rId19"/>
    <p:sldId id="272" r:id="rId20"/>
    <p:sldId id="292" r:id="rId21"/>
    <p:sldId id="271" r:id="rId22"/>
    <p:sldId id="266" r:id="rId23"/>
    <p:sldId id="270" r:id="rId24"/>
    <p:sldId id="285" r:id="rId25"/>
    <p:sldId id="259" r:id="rId26"/>
    <p:sldId id="284" r:id="rId27"/>
    <p:sldId id="291" r:id="rId28"/>
    <p:sldId id="282" r:id="rId29"/>
    <p:sldId id="286" r:id="rId30"/>
    <p:sldId id="268" r:id="rId31"/>
    <p:sldId id="279" r:id="rId32"/>
    <p:sldId id="278" r:id="rId33"/>
    <p:sldId id="294" r:id="rId34"/>
    <p:sldId id="269" r:id="rId35"/>
    <p:sldId id="287" r:id="rId36"/>
    <p:sldId id="273" r:id="rId37"/>
    <p:sldId id="289" r:id="rId38"/>
    <p:sldId id="293" r:id="rId39"/>
    <p:sldId id="290" r:id="rId40"/>
    <p:sldId id="296" r:id="rId41"/>
    <p:sldId id="295" r:id="rId4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CC"/>
    <a:srgbClr val="FEF0F4"/>
    <a:srgbClr val="FCD4DF"/>
    <a:srgbClr val="F0F6FE"/>
    <a:srgbClr val="F9F149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61B82-101C-48B2-9FF6-6FDFF03D70FD}" type="datetimeFigureOut">
              <a:rPr lang="ru-RU"/>
              <a:pPr>
                <a:defRPr/>
              </a:pPr>
              <a:t>04.06.2018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12509-ADA9-45B2-838E-32B33A6448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61A20-48E4-4B0E-A0D1-0B162A21894A}" type="datetimeFigureOut">
              <a:rPr lang="ru-RU"/>
              <a:pPr>
                <a:defRPr/>
              </a:pPr>
              <a:t>04.06.2018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C9E9B-E90B-4B71-8EBD-6BE903DF4C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38D17-7774-4885-8C75-37C3DAFE540A}" type="datetimeFigureOut">
              <a:rPr lang="ru-RU"/>
              <a:pPr>
                <a:defRPr/>
              </a:pPr>
              <a:t>04.06.2018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CBC38-38E2-4110-B9BC-1FE68366D7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63387-863D-4EDE-834B-10101DDA83D9}" type="datetimeFigureOut">
              <a:rPr lang="ru-RU"/>
              <a:pPr>
                <a:defRPr/>
              </a:pPr>
              <a:t>04.06.2018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CD6A5-44A4-45CA-AAAD-6774DCE307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84FE4-4437-42AF-939D-E6E6A2AD74AB}" type="datetimeFigureOut">
              <a:rPr lang="ru-RU"/>
              <a:pPr>
                <a:defRPr/>
              </a:pPr>
              <a:t>04.06.2018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08003-1A4B-417A-A07C-B6A865899C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2C3C0-B40D-456C-910E-723EB7BD33BF}" type="datetimeFigureOut">
              <a:rPr lang="ru-RU"/>
              <a:pPr>
                <a:defRPr/>
              </a:pPr>
              <a:t>04.06.2018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62F0D-8F39-4FEA-9996-281B81F061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AE569-F91F-40B2-82FE-103F397698D5}" type="datetimeFigureOut">
              <a:rPr lang="ru-RU"/>
              <a:pPr>
                <a:defRPr/>
              </a:pPr>
              <a:t>04.06.2018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2173E-C83F-4615-B869-E691091152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1AB85-5F65-42F5-8012-F9A699E0BB06}" type="datetimeFigureOut">
              <a:rPr lang="ru-RU"/>
              <a:pPr>
                <a:defRPr/>
              </a:pPr>
              <a:t>04.06.2018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47D4E-BDE8-46C6-B341-41DB9FE324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772D2-DEDB-464D-A871-3C71571547BB}" type="datetimeFigureOut">
              <a:rPr lang="ru-RU"/>
              <a:pPr>
                <a:defRPr/>
              </a:pPr>
              <a:t>04.06.2018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941EF-F724-46FF-B54B-580490F1F2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B0B11-DA92-44A5-BD52-4EA575B892EB}" type="datetimeFigureOut">
              <a:rPr lang="ru-RU"/>
              <a:pPr>
                <a:defRPr/>
              </a:pPr>
              <a:t>04.06.2018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D4033-969F-430B-B705-F748BDE989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B4BC2-96C3-40BA-AF21-83E2A23B0791}" type="datetimeFigureOut">
              <a:rPr lang="ru-RU"/>
              <a:pPr>
                <a:defRPr/>
              </a:pPr>
              <a:t>04.06.2018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E0908-007B-4BB2-8755-A5494EBD8B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8D07369-5CFE-484C-8070-394063EB4ABE}" type="datetimeFigureOut">
              <a:rPr lang="ru-RU"/>
              <a:pPr>
                <a:defRPr/>
              </a:pPr>
              <a:t>04.06.2018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690BA57-ECED-40EC-8C29-427104B989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6013" y="5300663"/>
            <a:ext cx="6981825" cy="1154112"/>
          </a:xfrm>
          <a:solidFill>
            <a:schemeClr val="bg2">
              <a:lumMod val="75000"/>
            </a:schemeClr>
          </a:solidFill>
          <a:ln w="28575">
            <a:solidFill>
              <a:schemeClr val="bg2">
                <a:lumMod val="10000"/>
              </a:schemeClr>
            </a:solidFill>
          </a:ln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АНГЛІЙСЬКІ ПРИКАЗКИ</a:t>
            </a: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288" y="4365625"/>
            <a:ext cx="7138987" cy="1539875"/>
          </a:xfr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txBody>
          <a:bodyPr rtlCol="0">
            <a:normAutofit lnSpcReduction="10000"/>
          </a:bodyPr>
          <a:lstStyle/>
          <a:p>
            <a:pPr marL="0" indent="0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chemeClr val="accent4">
                    <a:lumMod val="50000"/>
                  </a:schemeClr>
                </a:solidFill>
              </a:rPr>
              <a:t>Business before pleasure.</a:t>
            </a:r>
            <a:r>
              <a:rPr lang="en-US" sz="3000" i="1" dirty="0">
                <a:solidFill>
                  <a:schemeClr val="accent4">
                    <a:lumMod val="50000"/>
                  </a:schemeClr>
                </a:solidFill>
              </a:rPr>
              <a:t> </a:t>
            </a:r>
            <a:endParaRPr lang="en-US" sz="3000" i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0" indent="0" algn="r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chemeClr val="accent4">
                    <a:lumMod val="50000"/>
                  </a:schemeClr>
                </a:solidFill>
              </a:rPr>
              <a:t>As is the workman so is the work.</a:t>
            </a:r>
            <a:r>
              <a:rPr lang="en-US" sz="3000" i="1" dirty="0"/>
              <a:t> </a:t>
            </a:r>
            <a:endParaRPr lang="ru-RU" sz="3000" i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388" y="4221163"/>
            <a:ext cx="8064500" cy="1944687"/>
          </a:xfr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txBody>
          <a:bodyPr rtlCol="0">
            <a:noAutofit/>
          </a:bodyPr>
          <a:lstStyle/>
          <a:p>
            <a:pPr marL="0" indent="0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chemeClr val="accent5">
                    <a:lumMod val="50000"/>
                  </a:schemeClr>
                </a:solidFill>
              </a:rPr>
              <a:t>Nature abhors a </a:t>
            </a:r>
            <a:r>
              <a:rPr lang="en-US" sz="3000" b="1" i="1" dirty="0" smtClean="0">
                <a:solidFill>
                  <a:schemeClr val="accent5">
                    <a:lumMod val="50000"/>
                  </a:schemeClr>
                </a:solidFill>
              </a:rPr>
              <a:t>vacuum.</a:t>
            </a:r>
          </a:p>
          <a:p>
            <a:pPr marL="0" indent="0"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 smtClean="0">
                <a:solidFill>
                  <a:schemeClr val="accent5">
                    <a:lumMod val="50000"/>
                  </a:schemeClr>
                </a:solidFill>
              </a:rPr>
              <a:t>When Nature has work to be done, she creates a genius to do it. (Emerson)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3000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30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850" y="4437063"/>
            <a:ext cx="5832475" cy="1584325"/>
          </a:xfrm>
          <a:solidFill>
            <a:srgbClr val="FEF0F4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rtlCol="0">
            <a:normAutofit/>
          </a:bodyPr>
          <a:lstStyle/>
          <a:p>
            <a:pPr marL="0" indent="0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Love laughs at </a:t>
            </a:r>
            <a:r>
              <a:rPr lang="en-US" sz="3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locksmiths.</a:t>
            </a:r>
          </a:p>
          <a:p>
            <a:pPr marL="0" indent="0" algn="r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Lucky at cards, unlucky in </a:t>
            </a:r>
            <a:r>
              <a:rPr lang="en-US" sz="3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love.</a:t>
            </a:r>
            <a:endParaRPr lang="ru-RU" sz="30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8538" y="549275"/>
            <a:ext cx="6634162" cy="1252538"/>
          </a:xfr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chemeClr val="accent1">
                    <a:lumMod val="50000"/>
                  </a:schemeClr>
                </a:solidFill>
              </a:rPr>
              <a:t>Necessity knows no law</a:t>
            </a:r>
            <a:r>
              <a:rPr lang="en-US" sz="3000" b="1" i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0" indent="0" algn="r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chemeClr val="accent1">
                    <a:lumMod val="50000"/>
                  </a:schemeClr>
                </a:solidFill>
              </a:rPr>
              <a:t>Need makes the old wife trot.</a:t>
            </a:r>
            <a:endParaRPr lang="ru-RU" sz="3000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39975" y="765175"/>
            <a:ext cx="6562725" cy="1511300"/>
          </a:xfr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rtlCol="0">
            <a:normAutofit lnSpcReduction="10000"/>
          </a:bodyPr>
          <a:lstStyle/>
          <a:p>
            <a:pPr marL="0" indent="0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chemeClr val="accent2">
                    <a:lumMod val="50000"/>
                  </a:schemeClr>
                </a:solidFill>
              </a:rPr>
              <a:t>Time is the great healer</a:t>
            </a:r>
            <a:r>
              <a:rPr lang="en-US" sz="3000" b="1" i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 marL="0" indent="0" algn="r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 smtClean="0">
                <a:solidFill>
                  <a:schemeClr val="accent2">
                    <a:lumMod val="50000"/>
                  </a:schemeClr>
                </a:solidFill>
              </a:rPr>
              <a:t>Time and tide wait for no man.</a:t>
            </a:r>
            <a:endParaRPr lang="ru-RU" sz="30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750" y="4724400"/>
            <a:ext cx="8218488" cy="1973263"/>
          </a:xfrm>
          <a:solidFill>
            <a:schemeClr val="bg1">
              <a:lumMod val="6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 is too late to lock the stable door when the horse is stolen</a:t>
            </a:r>
            <a:r>
              <a:rPr lang="en-US" sz="3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0" indent="0"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Brandishing fists after the fight never proves anyone’s might.</a:t>
            </a:r>
            <a:endParaRPr lang="ru-RU" sz="30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650" y="4797425"/>
            <a:ext cx="7067550" cy="1468438"/>
          </a:xfrm>
          <a:solidFill>
            <a:schemeClr val="bg2">
              <a:lumMod val="9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rtlCol="0">
            <a:normAutofit lnSpcReduction="10000"/>
          </a:bodyPr>
          <a:lstStyle/>
          <a:p>
            <a:pPr marL="0" indent="0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chemeClr val="accent2">
                    <a:lumMod val="75000"/>
                  </a:schemeClr>
                </a:solidFill>
              </a:rPr>
              <a:t>A friend in need is a friend </a:t>
            </a:r>
            <a:r>
              <a:rPr lang="en-US" sz="3000" b="1" i="1" dirty="0" smtClean="0">
                <a:solidFill>
                  <a:schemeClr val="accent2">
                    <a:lumMod val="75000"/>
                  </a:schemeClr>
                </a:solidFill>
              </a:rPr>
              <a:t>indeed.</a:t>
            </a:r>
          </a:p>
          <a:p>
            <a:pPr marL="0" indent="0" algn="r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chemeClr val="accent2">
                    <a:lumMod val="75000"/>
                  </a:schemeClr>
                </a:solidFill>
              </a:rPr>
              <a:t>Old friends and old wine are the </a:t>
            </a:r>
            <a:r>
              <a:rPr lang="en-US" sz="3000" b="1" i="1" dirty="0" smtClean="0">
                <a:solidFill>
                  <a:schemeClr val="accent2">
                    <a:lumMod val="75000"/>
                  </a:schemeClr>
                </a:solidFill>
              </a:rPr>
              <a:t>best.</a:t>
            </a:r>
            <a:endParaRPr lang="ru-RU" sz="30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0825" y="765175"/>
            <a:ext cx="6923088" cy="1612900"/>
          </a:xfr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txBody>
          <a:bodyPr rtlCol="0">
            <a:normAutofit/>
          </a:bodyPr>
          <a:lstStyle/>
          <a:p>
            <a:pPr marL="0" indent="0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chemeClr val="accent3">
                    <a:lumMod val="50000"/>
                  </a:schemeClr>
                </a:solidFill>
              </a:rPr>
              <a:t>A sound mind in a sound body. </a:t>
            </a:r>
            <a:endParaRPr lang="en-US" sz="3000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 algn="r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chemeClr val="accent3">
                    <a:lumMod val="50000"/>
                  </a:schemeClr>
                </a:solidFill>
              </a:rPr>
              <a:t>Wealth is nothing without </a:t>
            </a:r>
            <a:r>
              <a:rPr lang="en-US" sz="3000" b="1" i="1" dirty="0" smtClean="0">
                <a:solidFill>
                  <a:schemeClr val="accent3">
                    <a:lumMod val="50000"/>
                  </a:schemeClr>
                </a:solidFill>
              </a:rPr>
              <a:t>health.</a:t>
            </a:r>
            <a:endParaRPr lang="ru-RU" sz="30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5513" y="5084763"/>
            <a:ext cx="6635750" cy="1468437"/>
          </a:xfr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2">
                <a:lumMod val="25000"/>
              </a:schemeClr>
            </a:solidFill>
          </a:ln>
        </p:spPr>
        <p:txBody>
          <a:bodyPr rtlCol="0">
            <a:normAutofit lnSpcReduction="10000"/>
          </a:bodyPr>
          <a:lstStyle/>
          <a:p>
            <a:pPr marL="0" indent="0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chemeClr val="bg2">
                    <a:lumMod val="25000"/>
                  </a:schemeClr>
                </a:solidFill>
              </a:rPr>
              <a:t>Every dog is a lion at home</a:t>
            </a:r>
            <a:r>
              <a:rPr lang="en-US" sz="3000" b="1" i="1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marL="0" indent="0" algn="r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chemeClr val="bg2">
                    <a:lumMod val="25000"/>
                  </a:schemeClr>
                </a:solidFill>
              </a:rPr>
              <a:t>An Englishman's house is his castle.</a:t>
            </a:r>
            <a:endParaRPr lang="ru-RU" sz="3000" i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313" y="5084763"/>
            <a:ext cx="5049837" cy="1368425"/>
          </a:xfr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rtlCol="0">
            <a:normAutofit lnSpcReduction="10000"/>
          </a:bodyPr>
          <a:lstStyle/>
          <a:p>
            <a:pPr marL="0" indent="0" fontAlgn="auto">
              <a:lnSpc>
                <a:spcPct val="11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 smtClean="0">
                <a:solidFill>
                  <a:schemeClr val="accent2">
                    <a:lumMod val="75000"/>
                  </a:schemeClr>
                </a:solidFill>
              </a:rPr>
              <a:t>Silence gives consent.</a:t>
            </a:r>
          </a:p>
          <a:p>
            <a:pPr marL="0" indent="0" algn="r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 smtClean="0">
                <a:solidFill>
                  <a:schemeClr val="accent2">
                    <a:lumMod val="75000"/>
                  </a:schemeClr>
                </a:solidFill>
              </a:rPr>
              <a:t>Silent as the grave.</a:t>
            </a:r>
            <a:endParaRPr lang="ru-RU" sz="30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0825" y="4292600"/>
            <a:ext cx="7705725" cy="1541463"/>
          </a:xfr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txBody>
          <a:bodyPr rtlCol="0">
            <a:normAutofit fontScale="92500" lnSpcReduction="10000"/>
          </a:bodyPr>
          <a:lstStyle/>
          <a:p>
            <a:pPr marL="0" indent="0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i="1" dirty="0">
                <a:solidFill>
                  <a:schemeClr val="accent3">
                    <a:lumMod val="50000"/>
                  </a:schemeClr>
                </a:solidFill>
              </a:rPr>
              <a:t>A bird in the hand is worth two in the </a:t>
            </a:r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</a:rPr>
              <a:t>bush.</a:t>
            </a:r>
          </a:p>
          <a:p>
            <a:pPr marL="0" indent="0" algn="r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</a:rPr>
              <a:t>A bird may be known by its song.</a:t>
            </a:r>
            <a:endParaRPr lang="ru-RU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313" y="3573463"/>
            <a:ext cx="8218487" cy="1323975"/>
          </a:xfr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chemeClr val="accent2">
                    <a:lumMod val="50000"/>
                  </a:schemeClr>
                </a:solidFill>
              </a:rPr>
              <a:t>Every cock sings in his own manner</a:t>
            </a:r>
            <a:r>
              <a:rPr lang="en-US" sz="3000" b="1" i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 marL="0" indent="0" algn="r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chemeClr val="accent2">
                    <a:lumMod val="50000"/>
                  </a:schemeClr>
                </a:solidFill>
              </a:rPr>
              <a:t>Every country has its customs.</a:t>
            </a:r>
            <a:endParaRPr lang="en-US" sz="3000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79613" y="4797425"/>
            <a:ext cx="7067550" cy="1468438"/>
          </a:xfrm>
          <a:solidFill>
            <a:schemeClr val="bg1">
              <a:lumMod val="9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txBody>
          <a:bodyPr rtlCol="0">
            <a:normAutofit lnSpcReduction="10000"/>
          </a:bodyPr>
          <a:lstStyle/>
          <a:p>
            <a:pPr marL="0" indent="0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chemeClr val="accent1">
                    <a:lumMod val="75000"/>
                  </a:schemeClr>
                </a:solidFill>
              </a:rPr>
              <a:t>A good wife makes a good husband</a:t>
            </a:r>
            <a:r>
              <a:rPr lang="en-US" sz="3000" b="1" i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0" indent="0" algn="r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chemeClr val="accent1">
                    <a:lumMod val="75000"/>
                  </a:schemeClr>
                </a:solidFill>
              </a:rPr>
              <a:t>Men make houses, women make homes.</a:t>
            </a:r>
            <a:endParaRPr lang="ru-RU" sz="30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55875" y="2924175"/>
            <a:ext cx="6418263" cy="1541463"/>
          </a:xfr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txBody>
          <a:bodyPr rtlCol="0">
            <a:normAutofit lnSpcReduction="10000"/>
          </a:bodyPr>
          <a:lstStyle/>
          <a:p>
            <a:pPr marL="0" indent="0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chemeClr val="accent3">
                    <a:lumMod val="50000"/>
                  </a:schemeClr>
                </a:solidFill>
              </a:rPr>
              <a:t>Love is, above all, the gift of oneself</a:t>
            </a:r>
            <a:r>
              <a:rPr lang="en-US" sz="3000" b="1" i="1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pPr marL="0" indent="0" algn="r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chemeClr val="accent3">
                    <a:lumMod val="50000"/>
                  </a:schemeClr>
                </a:solidFill>
              </a:rPr>
              <a:t>Love makes the world go round.</a:t>
            </a:r>
            <a:endParaRPr lang="ru-RU" sz="30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750" y="5229225"/>
            <a:ext cx="8218488" cy="1323975"/>
          </a:xfr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2">
                <a:lumMod val="10000"/>
              </a:schemeClr>
            </a:solidFill>
          </a:ln>
        </p:spPr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chemeClr val="bg2">
                    <a:lumMod val="10000"/>
                  </a:schemeClr>
                </a:solidFill>
              </a:rPr>
              <a:t>God tempers the wind to the shorn lamb</a:t>
            </a:r>
            <a:r>
              <a:rPr lang="en-US" sz="3000" b="1" i="1" dirty="0" smtClean="0">
                <a:solidFill>
                  <a:schemeClr val="bg2">
                    <a:lumMod val="10000"/>
                  </a:schemeClr>
                </a:solidFill>
              </a:rPr>
              <a:t>.</a:t>
            </a:r>
          </a:p>
          <a:p>
            <a:pPr marL="0" indent="0" algn="r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chemeClr val="bg2">
                    <a:lumMod val="10000"/>
                  </a:schemeClr>
                </a:solidFill>
              </a:rPr>
              <a:t>God sees the truth, but won't tell soon.</a:t>
            </a:r>
            <a:endParaRPr lang="ru-RU" sz="3000" i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0825" y="4797425"/>
            <a:ext cx="7058025" cy="1727200"/>
          </a:xfrm>
          <a:solidFill>
            <a:schemeClr val="bg2">
              <a:lumMod val="90000"/>
            </a:schemeClr>
          </a:solidFill>
          <a:ln w="28575">
            <a:solidFill>
              <a:schemeClr val="bg2">
                <a:lumMod val="10000"/>
              </a:schemeClr>
            </a:solidFill>
          </a:ln>
        </p:spPr>
        <p:txBody>
          <a:bodyPr rtlCol="0">
            <a:noAutofit/>
          </a:bodyPr>
          <a:lstStyle/>
          <a:p>
            <a:pPr marL="0" indent="0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 smtClean="0">
                <a:solidFill>
                  <a:schemeClr val="bg2">
                    <a:lumMod val="10000"/>
                  </a:schemeClr>
                </a:solidFill>
              </a:rPr>
              <a:t>Cat-and-dog life.</a:t>
            </a:r>
            <a:r>
              <a:rPr lang="en-US" sz="3000" b="1" i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endParaRPr lang="en-US" sz="3000" b="1" i="1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0" indent="0"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 smtClean="0">
                <a:solidFill>
                  <a:schemeClr val="bg2">
                    <a:lumMod val="10000"/>
                  </a:schemeClr>
                </a:solidFill>
              </a:rPr>
              <a:t>A </a:t>
            </a:r>
            <a:r>
              <a:rPr lang="en-US" sz="3000" b="1" i="1" dirty="0">
                <a:solidFill>
                  <a:schemeClr val="bg2">
                    <a:lumMod val="10000"/>
                  </a:schemeClr>
                </a:solidFill>
              </a:rPr>
              <a:t>bad compromise is better that a good lawsuit.</a:t>
            </a:r>
          </a:p>
          <a:p>
            <a:pPr marL="0" indent="0" algn="r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3000" b="1" i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6013" y="3789363"/>
            <a:ext cx="7931150" cy="1511300"/>
          </a:xfrm>
          <a:solidFill>
            <a:srgbClr val="FFFFCC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rtlCol="0">
            <a:normAutofit lnSpcReduction="10000"/>
          </a:bodyPr>
          <a:lstStyle/>
          <a:p>
            <a:pPr marL="0" indent="0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chemeClr val="accent6">
                    <a:lumMod val="75000"/>
                  </a:schemeClr>
                </a:solidFill>
              </a:rPr>
              <a:t>Half a loaf is better than no bread</a:t>
            </a:r>
            <a:r>
              <a:rPr lang="en-US" sz="3000" b="1" i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marL="0" indent="0" algn="r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chemeClr val="accent6">
                    <a:lumMod val="75000"/>
                  </a:schemeClr>
                </a:solidFill>
              </a:rPr>
              <a:t>Don’t quarrel with your bread and butter.</a:t>
            </a:r>
            <a:endParaRPr lang="ru-RU" sz="30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51050" y="4508500"/>
            <a:ext cx="6851650" cy="1470025"/>
          </a:xfrm>
          <a:solidFill>
            <a:srgbClr val="FFFF99"/>
          </a:solidFill>
          <a:ln w="28575">
            <a:solidFill>
              <a:schemeClr val="tx2">
                <a:lumMod val="75000"/>
              </a:schemeClr>
            </a:solidFill>
          </a:ln>
        </p:spPr>
        <p:txBody>
          <a:bodyPr rtlCol="0">
            <a:normAutofit lnSpcReduction="10000"/>
          </a:bodyPr>
          <a:lstStyle/>
          <a:p>
            <a:pPr marL="0" indent="0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chemeClr val="tx2">
                    <a:lumMod val="75000"/>
                  </a:schemeClr>
                </a:solidFill>
              </a:rPr>
              <a:t>No pains, no gains. </a:t>
            </a:r>
            <a:endParaRPr lang="en-US" sz="3000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r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 smtClean="0">
                <a:solidFill>
                  <a:schemeClr val="tx2">
                    <a:lumMod val="75000"/>
                  </a:schemeClr>
                </a:solidFill>
              </a:rPr>
              <a:t>             Nothing </a:t>
            </a:r>
            <a:r>
              <a:rPr lang="en-US" sz="3000" b="1" i="1" dirty="0">
                <a:solidFill>
                  <a:schemeClr val="tx2">
                    <a:lumMod val="75000"/>
                  </a:schemeClr>
                </a:solidFill>
              </a:rPr>
              <a:t>to be got without pains.</a:t>
            </a:r>
            <a:endParaRPr lang="ru-RU" sz="30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650" y="5373688"/>
            <a:ext cx="8218488" cy="1323975"/>
          </a:xfrm>
          <a:solidFill>
            <a:srgbClr val="FFFF99"/>
          </a:solidFill>
          <a:ln w="28575">
            <a:solidFill>
              <a:srgbClr val="C00000"/>
            </a:solidFill>
          </a:ln>
        </p:spPr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rgbClr val="C00000"/>
                </a:solidFill>
              </a:rPr>
              <a:t>He laughs best who laugh last</a:t>
            </a:r>
            <a:r>
              <a:rPr lang="en-US" sz="3000" b="1" i="1" dirty="0" smtClean="0">
                <a:solidFill>
                  <a:srgbClr val="C00000"/>
                </a:solidFill>
              </a:rPr>
              <a:t>.</a:t>
            </a:r>
          </a:p>
          <a:p>
            <a:pPr marL="0" indent="0" algn="r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rgbClr val="C00000"/>
                </a:solidFill>
              </a:rPr>
              <a:t>It is enough to make a cat laugh.</a:t>
            </a:r>
            <a:endParaRPr lang="ru-RU" sz="30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5513" y="333375"/>
            <a:ext cx="6562725" cy="1655763"/>
          </a:xfr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rtlCol="0">
            <a:normAutofit/>
          </a:bodyPr>
          <a:lstStyle/>
          <a:p>
            <a:pPr marL="0" indent="0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chemeClr val="accent2">
                    <a:lumMod val="50000"/>
                  </a:schemeClr>
                </a:solidFill>
              </a:rPr>
              <a:t>East or West, home is best</a:t>
            </a:r>
            <a:r>
              <a:rPr lang="en-US" sz="3000" b="1" i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 marL="0" indent="0" algn="r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chemeClr val="accent2">
                    <a:lumMod val="50000"/>
                  </a:schemeClr>
                </a:solidFill>
              </a:rPr>
              <a:t>There is no place like home.</a:t>
            </a:r>
            <a:endParaRPr lang="ru-RU" sz="3000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750" y="4797425"/>
            <a:ext cx="8362950" cy="1828800"/>
          </a:xfr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chemeClr val="accent3">
                    <a:lumMod val="75000"/>
                  </a:schemeClr>
                </a:solidFill>
              </a:rPr>
              <a:t>Keep your eyes wide open before marriage, half shut afterwards</a:t>
            </a:r>
            <a:r>
              <a:rPr lang="en-US" sz="3000" b="1" i="1" dirty="0" smtClean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  <a:p>
            <a:pPr marL="0" indent="0" algn="r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chemeClr val="accent3">
                    <a:lumMod val="75000"/>
                  </a:schemeClr>
                </a:solidFill>
              </a:rPr>
              <a:t>Choose your wife on Saturday, not on Sun day.</a:t>
            </a:r>
            <a:endParaRPr lang="ru-RU" sz="3000" i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388" y="333375"/>
            <a:ext cx="8507412" cy="1655763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bg2">
                  <a:lumMod val="90000"/>
                </a:schemeClr>
              </a:gs>
              <a:gs pos="100000">
                <a:schemeClr val="bg2">
                  <a:lumMod val="75000"/>
                </a:schemeClr>
              </a:gs>
            </a:gsLst>
            <a:lin ang="2700000" scaled="1"/>
            <a:tileRect/>
          </a:gradFill>
          <a:ln w="28575">
            <a:solidFill>
              <a:schemeClr val="bg2">
                <a:lumMod val="25000"/>
              </a:schemeClr>
            </a:solidFill>
          </a:ln>
        </p:spPr>
        <p:txBody>
          <a:bodyPr rtlCol="0">
            <a:noAutofit/>
          </a:bodyPr>
          <a:lstStyle/>
          <a:p>
            <a:pPr marL="0" indent="0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chemeClr val="bg2">
                    <a:lumMod val="25000"/>
                  </a:schemeClr>
                </a:solidFill>
              </a:rPr>
              <a:t>March comes in like a lion and goes out like a lamb</a:t>
            </a:r>
            <a:r>
              <a:rPr lang="en-US" sz="3000" b="1" i="1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marL="0" indent="0" algn="r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chemeClr val="bg2">
                    <a:lumMod val="25000"/>
                  </a:schemeClr>
                </a:solidFill>
              </a:rPr>
              <a:t>A warm January, a cold May.</a:t>
            </a:r>
            <a:r>
              <a:rPr lang="en-US" sz="3000" dirty="0"/>
              <a:t> </a:t>
            </a:r>
            <a:endParaRPr lang="ru-RU" sz="30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3713" y="4941888"/>
            <a:ext cx="6923087" cy="1468437"/>
          </a:xfrm>
          <a:solidFill>
            <a:schemeClr val="bg2">
              <a:lumMod val="90000"/>
            </a:schemeClr>
          </a:solidFill>
          <a:ln w="28575">
            <a:solidFill>
              <a:schemeClr val="bg2">
                <a:lumMod val="25000"/>
              </a:schemeClr>
            </a:solidFill>
          </a:ln>
        </p:spPr>
        <p:txBody>
          <a:bodyPr rtlCol="0">
            <a:normAutofit lnSpcReduction="10000"/>
          </a:bodyPr>
          <a:lstStyle/>
          <a:p>
            <a:pPr marL="0" indent="0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chemeClr val="bg2">
                    <a:lumMod val="25000"/>
                  </a:schemeClr>
                </a:solidFill>
              </a:rPr>
              <a:t>T</a:t>
            </a:r>
            <a:r>
              <a:rPr lang="en-US" sz="3000" b="1" i="1" dirty="0" smtClean="0">
                <a:solidFill>
                  <a:schemeClr val="bg2">
                    <a:lumMod val="25000"/>
                  </a:schemeClr>
                </a:solidFill>
              </a:rPr>
              <a:t>ime is money.</a:t>
            </a:r>
          </a:p>
          <a:p>
            <a:pPr marL="0" indent="0" algn="r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 err="1" smtClean="0">
                <a:solidFill>
                  <a:schemeClr val="bg2">
                    <a:lumMod val="25000"/>
                  </a:schemeClr>
                </a:solidFill>
              </a:rPr>
              <a:t>То</a:t>
            </a:r>
            <a:r>
              <a:rPr lang="en-US" sz="3000" b="1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3000" b="1" i="1" dirty="0">
                <a:solidFill>
                  <a:schemeClr val="bg2">
                    <a:lumMod val="25000"/>
                  </a:schemeClr>
                </a:solidFill>
              </a:rPr>
              <a:t>choose time is to save time</a:t>
            </a:r>
            <a:r>
              <a:rPr lang="en-US" sz="3000" b="1" i="1" dirty="0" smtClean="0">
                <a:solidFill>
                  <a:schemeClr val="bg2">
                    <a:lumMod val="25000"/>
                  </a:schemeClr>
                </a:solidFill>
              </a:rPr>
              <a:t>.(Bacon)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3" y="3500438"/>
            <a:ext cx="8218487" cy="1470025"/>
          </a:xfrm>
          <a:solidFill>
            <a:schemeClr val="bg2">
              <a:lumMod val="9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txBody>
          <a:bodyPr rtlCol="0">
            <a:normAutofit lnSpcReduction="10000"/>
          </a:bodyPr>
          <a:lstStyle/>
          <a:p>
            <a:pPr marL="0" indent="0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chemeClr val="accent3">
                    <a:lumMod val="50000"/>
                  </a:schemeClr>
                </a:solidFill>
              </a:rPr>
              <a:t>Home is home though it be never so homely</a:t>
            </a:r>
            <a:r>
              <a:rPr lang="en-US" sz="3000" b="1" i="1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pPr marL="0" indent="0" algn="r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chemeClr val="accent3">
                    <a:lumMod val="50000"/>
                  </a:schemeClr>
                </a:solidFill>
              </a:rPr>
              <a:t>The wider we roam, the </a:t>
            </a:r>
            <a:r>
              <a:rPr lang="en-US" sz="3000" b="1" i="1" dirty="0" err="1">
                <a:solidFill>
                  <a:schemeClr val="accent3">
                    <a:lumMod val="50000"/>
                  </a:schemeClr>
                </a:solidFill>
              </a:rPr>
              <a:t>welcomer</a:t>
            </a:r>
            <a:r>
              <a:rPr lang="en-US" sz="3000" b="1" i="1" dirty="0">
                <a:solidFill>
                  <a:schemeClr val="accent3">
                    <a:lumMod val="50000"/>
                  </a:schemeClr>
                </a:solidFill>
              </a:rPr>
              <a:t> home.</a:t>
            </a:r>
            <a:endParaRPr lang="ru-RU" sz="3000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6375" y="5300663"/>
            <a:ext cx="7281863" cy="1397000"/>
          </a:xfrm>
          <a:solidFill>
            <a:schemeClr val="bg2">
              <a:lumMod val="90000"/>
            </a:schemeClr>
          </a:solidFill>
        </p:spPr>
        <p:txBody>
          <a:bodyPr rtlCol="0">
            <a:normAutofit fontScale="92500" lnSpcReduction="20000"/>
          </a:bodyPr>
          <a:lstStyle/>
          <a:p>
            <a:pPr marL="0" indent="0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i="1" dirty="0">
                <a:solidFill>
                  <a:schemeClr val="accent3">
                    <a:lumMod val="50000"/>
                  </a:schemeClr>
                </a:solidFill>
              </a:rPr>
              <a:t>It is an ill wind that blows nobody good</a:t>
            </a:r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pPr marL="0" indent="0" algn="r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i="1" dirty="0">
                <a:solidFill>
                  <a:schemeClr val="accent3">
                    <a:lumMod val="50000"/>
                  </a:schemeClr>
                </a:solidFill>
              </a:rPr>
              <a:t>A good deed is never lost. </a:t>
            </a:r>
            <a:endParaRPr lang="ru-RU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188" y="5157788"/>
            <a:ext cx="8220075" cy="1323975"/>
          </a:xfr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chemeClr val="accent6">
                    <a:lumMod val="75000"/>
                  </a:schemeClr>
                </a:solidFill>
              </a:rPr>
              <a:t>A child that's born must be kept</a:t>
            </a:r>
            <a:r>
              <a:rPr lang="en-US" sz="3000" b="1" i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marL="0" indent="0" algn="r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chemeClr val="accent6">
                    <a:lumMod val="75000"/>
                  </a:schemeClr>
                </a:solidFill>
              </a:rPr>
              <a:t>As the twig is bent, so will it grow.</a:t>
            </a:r>
            <a:endParaRPr lang="ru-RU" sz="3000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388" y="1484313"/>
            <a:ext cx="6048375" cy="1800225"/>
          </a:xfr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/>
              <a:t>Pray to God, but hold on to your good mind</a:t>
            </a:r>
            <a:r>
              <a:rPr lang="en-US" sz="3000" b="1" i="1" dirty="0" smtClean="0"/>
              <a:t>.</a:t>
            </a:r>
          </a:p>
          <a:p>
            <a:pPr marL="0" indent="0" algn="r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/>
              <a:t>Man proposes but God disposes.</a:t>
            </a:r>
            <a:endParaRPr lang="ru-RU" sz="3000" i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288" y="5229225"/>
            <a:ext cx="6697662" cy="1295400"/>
          </a:xfrm>
          <a:solidFill>
            <a:schemeClr val="bg2">
              <a:lumMod val="90000"/>
            </a:schemeClr>
          </a:solidFill>
          <a:ln w="28575">
            <a:solidFill>
              <a:schemeClr val="bg2">
                <a:lumMod val="10000"/>
              </a:schemeClr>
            </a:solidFill>
          </a:ln>
        </p:spPr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chemeClr val="bg2">
                    <a:lumMod val="10000"/>
                  </a:schemeClr>
                </a:solidFill>
              </a:rPr>
              <a:t>A light purse makes a heavy heart</a:t>
            </a:r>
            <a:r>
              <a:rPr lang="en-US" sz="3000" b="1" i="1" dirty="0" smtClean="0">
                <a:solidFill>
                  <a:schemeClr val="bg2">
                    <a:lumMod val="10000"/>
                  </a:schemeClr>
                </a:solidFill>
              </a:rPr>
              <a:t>.</a:t>
            </a:r>
          </a:p>
          <a:p>
            <a:pPr marL="0" indent="0" algn="r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chemeClr val="bg2">
                    <a:lumMod val="10000"/>
                  </a:schemeClr>
                </a:solidFill>
              </a:rPr>
              <a:t>Poor as a church mouse.</a:t>
            </a:r>
            <a:endParaRPr lang="ru-RU" sz="3000" i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750" y="4652963"/>
            <a:ext cx="7210425" cy="1828800"/>
          </a:xfrm>
          <a:solidFill>
            <a:schemeClr val="bg1">
              <a:lumMod val="9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 smtClean="0">
                <a:solidFill>
                  <a:schemeClr val="accent1">
                    <a:lumMod val="50000"/>
                  </a:schemeClr>
                </a:solidFill>
              </a:rPr>
              <a:t>Health </a:t>
            </a:r>
            <a:r>
              <a:rPr lang="en-US" sz="3000" b="1" i="1" dirty="0">
                <a:solidFill>
                  <a:schemeClr val="accent1">
                    <a:lumMod val="50000"/>
                  </a:schemeClr>
                </a:solidFill>
              </a:rPr>
              <a:t>and cheerfulness mutually beget each </a:t>
            </a:r>
            <a:r>
              <a:rPr lang="en-US" sz="3000" b="1" i="1" dirty="0" smtClean="0">
                <a:solidFill>
                  <a:schemeClr val="accent1">
                    <a:lumMod val="50000"/>
                  </a:schemeClr>
                </a:solidFill>
              </a:rPr>
              <a:t>other.</a:t>
            </a:r>
          </a:p>
          <a:p>
            <a:pPr marL="0" indent="0" algn="r" fontAlgn="auto">
              <a:lnSpc>
                <a:spcPct val="16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 smtClean="0">
                <a:solidFill>
                  <a:schemeClr val="accent1">
                    <a:lumMod val="50000"/>
                  </a:schemeClr>
                </a:solidFill>
              </a:rPr>
              <a:t>An</a:t>
            </a:r>
            <a:r>
              <a:rPr lang="en-US" sz="3000" b="1" i="1" dirty="0">
                <a:solidFill>
                  <a:schemeClr val="accent1">
                    <a:lumMod val="50000"/>
                  </a:schemeClr>
                </a:solidFill>
              </a:rPr>
              <a:t> apple a day keeps the doctor away.</a:t>
            </a:r>
            <a:endParaRPr lang="ru-RU" sz="3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288" y="4221163"/>
            <a:ext cx="8220075" cy="1757362"/>
          </a:xfr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chemeClr val="accent4">
                    <a:lumMod val="50000"/>
                  </a:schemeClr>
                </a:solidFill>
              </a:rPr>
              <a:t>A Joke never gains an enemy but often loses a friend</a:t>
            </a:r>
            <a:r>
              <a:rPr lang="en-US" sz="3000" b="1" i="1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  <a:p>
            <a:pPr marL="0" indent="0" algn="r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chemeClr val="accent4">
                    <a:lumMod val="50000"/>
                  </a:schemeClr>
                </a:solidFill>
              </a:rPr>
              <a:t>Many a true word is spoken in jest.</a:t>
            </a:r>
            <a:endParaRPr lang="ru-RU" sz="3000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313" y="5013325"/>
            <a:ext cx="8218487" cy="1323975"/>
          </a:xfrm>
          <a:solidFill>
            <a:schemeClr val="bg1">
              <a:lumMod val="95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chemeClr val="accent4">
                    <a:lumMod val="50000"/>
                  </a:schemeClr>
                </a:solidFill>
              </a:rPr>
              <a:t>Every man has his hobby-horse</a:t>
            </a:r>
            <a:r>
              <a:rPr lang="en-US" sz="3000" b="1" i="1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  <a:p>
            <a:pPr marL="0" indent="0" algn="r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chemeClr val="accent4">
                    <a:lumMod val="50000"/>
                  </a:schemeClr>
                </a:solidFill>
              </a:rPr>
              <a:t>So many men, so many minds.</a:t>
            </a:r>
            <a:endParaRPr lang="ru-RU" sz="3000" i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84438" y="4652963"/>
            <a:ext cx="6119812" cy="1439862"/>
          </a:xfrm>
          <a:solidFill>
            <a:schemeClr val="bg1">
              <a:lumMod val="8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txBody>
          <a:bodyPr rtlCol="0">
            <a:normAutofit/>
          </a:bodyPr>
          <a:lstStyle/>
          <a:p>
            <a:pPr marL="0" indent="0" fontAlgn="auto">
              <a:lnSpc>
                <a:spcPct val="11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beggar can never be bankrupt</a:t>
            </a:r>
            <a:r>
              <a:rPr lang="en-US" sz="3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0" indent="0" algn="r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Poverty is no </a:t>
            </a:r>
            <a:r>
              <a:rPr lang="en-US" sz="3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crime.</a:t>
            </a:r>
            <a:endParaRPr lang="ru-RU" sz="3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388" y="4581525"/>
            <a:ext cx="7570787" cy="1755775"/>
          </a:xfrm>
          <a:solidFill>
            <a:srgbClr val="FFFFCC"/>
          </a:solidFill>
          <a:ln w="28575">
            <a:solidFill>
              <a:schemeClr val="accent3">
                <a:lumMod val="75000"/>
              </a:schemeClr>
            </a:solidFill>
          </a:ln>
        </p:spPr>
        <p:txBody>
          <a:bodyPr rtlCol="0">
            <a:normAutofit lnSpcReduction="10000"/>
          </a:bodyPr>
          <a:lstStyle/>
          <a:p>
            <a:pPr marL="0" indent="0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chemeClr val="accent3">
                    <a:lumMod val="75000"/>
                  </a:schemeClr>
                </a:solidFill>
              </a:rPr>
              <a:t>Every bird likes its own nest</a:t>
            </a:r>
            <a:r>
              <a:rPr lang="en-US" sz="3000" b="1" i="1" dirty="0" smtClean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  <a:p>
            <a:pPr marL="0" indent="0"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chemeClr val="accent3">
                    <a:lumMod val="75000"/>
                  </a:schemeClr>
                </a:solidFill>
              </a:rPr>
              <a:t>Dry bread at home is better than roast meat abroad.</a:t>
            </a:r>
            <a:endParaRPr lang="ru-RU" sz="3000" i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950" y="4941888"/>
            <a:ext cx="8218488" cy="1611312"/>
          </a:xfrm>
          <a:solidFill>
            <a:schemeClr val="bg2">
              <a:lumMod val="9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chemeClr val="accent3">
                    <a:lumMod val="50000"/>
                  </a:schemeClr>
                </a:solidFill>
              </a:rPr>
              <a:t>Fair in the cradle and foul in the saddle</a:t>
            </a:r>
            <a:r>
              <a:rPr lang="en-US" sz="3000" b="1" i="1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pPr marL="0" indent="0"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chemeClr val="accent3">
                    <a:lumMod val="50000"/>
                  </a:schemeClr>
                </a:solidFill>
              </a:rPr>
              <a:t>Little children, little sorrow, big children, big sorrow.</a:t>
            </a:r>
            <a:endParaRPr lang="ru-RU" sz="3000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850" y="5157788"/>
            <a:ext cx="6130925" cy="1252537"/>
          </a:xfr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 smtClean="0">
                <a:solidFill>
                  <a:schemeClr val="accent6">
                    <a:lumMod val="50000"/>
                  </a:schemeClr>
                </a:solidFill>
              </a:rPr>
              <a:t>None but the brave deserve the fair.</a:t>
            </a:r>
          </a:p>
          <a:p>
            <a:pPr marL="0" indent="0" algn="r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 smtClean="0">
                <a:solidFill>
                  <a:schemeClr val="accent6">
                    <a:lumMod val="50000"/>
                  </a:schemeClr>
                </a:solidFill>
              </a:rPr>
              <a:t>Fortune </a:t>
            </a:r>
            <a:r>
              <a:rPr lang="en-US" sz="3000" b="1" i="1" dirty="0" err="1" smtClean="0">
                <a:solidFill>
                  <a:schemeClr val="accent6">
                    <a:lumMod val="50000"/>
                  </a:schemeClr>
                </a:solidFill>
              </a:rPr>
              <a:t>favours</a:t>
            </a:r>
            <a:r>
              <a:rPr lang="en-US" sz="3000" b="1" i="1" dirty="0" smtClean="0">
                <a:solidFill>
                  <a:schemeClr val="accent6">
                    <a:lumMod val="50000"/>
                  </a:schemeClr>
                </a:solidFill>
              </a:rPr>
              <a:t> the brave.</a:t>
            </a:r>
            <a:endParaRPr lang="ru-RU" sz="3000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43213" y="1412875"/>
            <a:ext cx="6130925" cy="1757363"/>
          </a:xfr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rtlCol="0">
            <a:normAutofit/>
          </a:bodyPr>
          <a:lstStyle/>
          <a:p>
            <a:pPr marL="0" indent="0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chemeClr val="accent2">
                    <a:lumMod val="75000"/>
                  </a:schemeClr>
                </a:solidFill>
              </a:rPr>
              <a:t>Every cook praises his own broth</a:t>
            </a:r>
            <a:r>
              <a:rPr lang="en-US" sz="3000" b="1" i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marL="0" indent="0" algn="r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chemeClr val="accent2">
                    <a:lumMod val="75000"/>
                  </a:schemeClr>
                </a:solidFill>
              </a:rPr>
              <a:t>Too many cooks spoil the broth. </a:t>
            </a:r>
            <a:endParaRPr lang="ru-RU" sz="30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288" y="1341438"/>
            <a:ext cx="8147050" cy="1612900"/>
          </a:xfrm>
          <a:solidFill>
            <a:srgbClr val="FFFF99"/>
          </a:solidFill>
          <a:ln w="28575">
            <a:solidFill>
              <a:schemeClr val="accent6">
                <a:lumMod val="50000"/>
              </a:schemeClr>
            </a:solidFill>
          </a:ln>
        </p:spPr>
        <p:txBody>
          <a:bodyPr rtlCol="0">
            <a:normAutofit/>
          </a:bodyPr>
          <a:lstStyle/>
          <a:p>
            <a:pPr marL="0" indent="0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chemeClr val="accent2">
                    <a:lumMod val="50000"/>
                  </a:schemeClr>
                </a:solidFill>
              </a:rPr>
              <a:t>Money begets money</a:t>
            </a:r>
            <a:r>
              <a:rPr lang="en-US" sz="3000" b="1" i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 marL="0" indent="0" algn="r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chemeClr val="accent2">
                    <a:lumMod val="50000"/>
                  </a:schemeClr>
                </a:solidFill>
              </a:rPr>
              <a:t>Money is a good servant but a bad master.</a:t>
            </a:r>
            <a:endParaRPr lang="ru-RU" sz="30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388" y="836613"/>
            <a:ext cx="8220075" cy="1468437"/>
          </a:xfrm>
          <a:solidFill>
            <a:srgbClr val="FFFFCC"/>
          </a:solidFill>
          <a:ln w="28575">
            <a:solidFill>
              <a:schemeClr val="accent3">
                <a:lumMod val="75000"/>
              </a:schemeClr>
            </a:solidFill>
          </a:ln>
        </p:spPr>
        <p:txBody>
          <a:bodyPr rtlCol="0">
            <a:normAutofit lnSpcReduction="10000"/>
          </a:bodyPr>
          <a:lstStyle/>
          <a:p>
            <a:pPr marL="0" indent="0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chemeClr val="accent3">
                    <a:lumMod val="75000"/>
                  </a:schemeClr>
                </a:solidFill>
              </a:rPr>
              <a:t>The only jewel which will not decay is knowledge</a:t>
            </a:r>
            <a:r>
              <a:rPr lang="en-US" sz="3000" b="1" i="1" dirty="0" smtClean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  <a:p>
            <a:pPr marL="0" indent="0" algn="r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chemeClr val="accent3">
                    <a:lumMod val="75000"/>
                  </a:schemeClr>
                </a:solidFill>
              </a:rPr>
              <a:t>Money spent on the brain is never spent in vain.</a:t>
            </a:r>
            <a:endParaRPr lang="ru-RU" sz="3000" i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313" y="1125538"/>
            <a:ext cx="8218487" cy="1611312"/>
          </a:xfrm>
          <a:solidFill>
            <a:srgbClr val="F0F6FE"/>
          </a:solidFill>
          <a:ln w="28575">
            <a:solidFill>
              <a:schemeClr val="accent5">
                <a:lumMod val="75000"/>
              </a:schemeClr>
            </a:solidFill>
          </a:ln>
        </p:spPr>
        <p:txBody>
          <a:bodyPr rtlCol="0">
            <a:normAutofit/>
          </a:bodyPr>
          <a:lstStyle/>
          <a:p>
            <a:pPr marL="0" indent="0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chemeClr val="accent5">
                    <a:lumMod val="75000"/>
                  </a:schemeClr>
                </a:solidFill>
              </a:rPr>
              <a:t>Constant dropping wears away a stone</a:t>
            </a:r>
            <a:r>
              <a:rPr lang="en-US" sz="3000" b="1" i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pPr marL="0" indent="0" algn="r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 smtClean="0">
                <a:solidFill>
                  <a:schemeClr val="accent5">
                    <a:lumMod val="75000"/>
                  </a:schemeClr>
                </a:solidFill>
              </a:rPr>
              <a:t>A drop in the bucket.</a:t>
            </a:r>
            <a:endParaRPr lang="ru-RU" sz="30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750" y="3789363"/>
            <a:ext cx="8218488" cy="1323975"/>
          </a:xfr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chemeClr val="accent1">
                    <a:lumMod val="50000"/>
                  </a:schemeClr>
                </a:solidFill>
              </a:rPr>
              <a:t>The voice of the people is the voice of God</a:t>
            </a:r>
            <a:r>
              <a:rPr lang="en-US" sz="3000" b="1" i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0" indent="0" algn="r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i="1" dirty="0">
                <a:solidFill>
                  <a:schemeClr val="accent1">
                    <a:lumMod val="50000"/>
                  </a:schemeClr>
                </a:solidFill>
              </a:rPr>
              <a:t>God helps those who help themselves.</a:t>
            </a:r>
            <a:endParaRPr lang="ru-RU" sz="3000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589</Words>
  <Application>Microsoft Office PowerPoint</Application>
  <PresentationFormat>Экран (4:3)</PresentationFormat>
  <Paragraphs>81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4" baseType="lpstr">
      <vt:lpstr>Arial</vt:lpstr>
      <vt:lpstr>Calibri</vt:lpstr>
      <vt:lpstr>Тема Office</vt:lpstr>
      <vt:lpstr>АНГЛІЙСЬКІ ПРИКАЗКИ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23</cp:revision>
  <dcterms:created xsi:type="dcterms:W3CDTF">2014-12-16T17:46:02Z</dcterms:created>
  <dcterms:modified xsi:type="dcterms:W3CDTF">2018-06-04T11:00:55Z</dcterms:modified>
</cp:coreProperties>
</file>