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1" r:id="rId5"/>
    <p:sldId id="382" r:id="rId6"/>
    <p:sldId id="391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019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даты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Заполнитель нижнего колонтитула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11/4/2025</a:t>
            </a:fld>
            <a:endParaRPr lang="en-US" noProof="0" dirty="0"/>
          </a:p>
        </p:txBody>
      </p:sp>
      <p:sp>
        <p:nvSpPr>
          <p:cNvPr id="4" name="Заполнитель образ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Рисунок 8" descr="Цветная жидкость с лиловой линией&#10;&#10;Описание создано автоматически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4" name="Заполнитель даты 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Рисунок 13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Второй уровень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Третий уровень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1" name="Заполнитель таблицы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Рисунок 19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Заполнитель таблицы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 7" descr="Цветная жидкость на черном фоне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Рисунок 8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Рисунок 13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8" name="Замещающая рамка рисунка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Графический объект 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Лилово-синий градиент&#10;&#10;Описание создано автоматически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Рисунок 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2" name="Замещающая рамка рисунка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мещающий текст 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Рисунок 1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8" name="Замещающая рамка рисунка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pic>
        <p:nvPicPr>
          <p:cNvPr id="7" name="Рисунок 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Рисунок 10" descr="Цветные градиентные фигуры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Рисунок 13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noProof="0"/>
              <a:t>Щелкните, чтобы изменить стили текста образца слайда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5" name="Заполнитель нижнего колонтитула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полнитель даты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814" y="1792705"/>
            <a:ext cx="6420371" cy="3272590"/>
          </a:xfrm>
        </p:spPr>
        <p:txBody>
          <a:bodyPr rtlCol="0">
            <a:noAutofit/>
          </a:bodyPr>
          <a:lstStyle/>
          <a:p>
            <a:r>
              <a:rPr lang="ru" sz="4400" dirty="0"/>
              <a:t>Тренінг «</a:t>
            </a:r>
            <a:r>
              <a:rPr lang="uk-UA" sz="4400" dirty="0"/>
              <a:t>Слово, що надихає: мистецтво переконливої педагогічної комунікації»</a:t>
            </a:r>
            <a:endParaRPr lang="ru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89B42-1CED-7F91-9F53-7B10900B485B}"/>
              </a:ext>
            </a:extLst>
          </p:cNvPr>
          <p:cNvSpPr txBox="1"/>
          <p:nvPr/>
        </p:nvSpPr>
        <p:spPr>
          <a:xfrm>
            <a:off x="272716" y="5325979"/>
            <a:ext cx="32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Кононюк Карина</a:t>
            </a:r>
          </a:p>
        </p:txBody>
      </p: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1AEF9A40-C51A-C31D-2BCB-5698D78A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dirty="0"/>
              <a:t>Висновок</a:t>
            </a:r>
            <a:endParaRPr lang="ru" dirty="0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038AE341-0B5E-36B3-2473-BED7C63F0A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17895" y="393616"/>
            <a:ext cx="4039906" cy="6070600"/>
          </a:xfrm>
        </p:spPr>
        <p:txBody>
          <a:bodyPr rtlCol="0">
            <a:normAutofit/>
          </a:bodyPr>
          <a:lstStyle/>
          <a:p>
            <a:r>
              <a:rPr lang="uk-UA" dirty="0"/>
              <a:t>Риторична практика ефективна, коли поєднує емоційність, змістовність та етичність мовлення.</a:t>
            </a:r>
            <a:endParaRPr lang="ru-RU" dirty="0"/>
          </a:p>
          <a:p>
            <a:r>
              <a:rPr lang="uk-UA" dirty="0"/>
              <a:t>Варто розвивати впевненість, голосову гнучкість, вміння слухати.</a:t>
            </a:r>
            <a:endParaRPr lang="ru-RU" dirty="0"/>
          </a:p>
          <a:p>
            <a:r>
              <a:rPr lang="uk-UA" dirty="0"/>
              <a:t>Рекомендується інтегрувати елементи риторики в педагогічні тренінги та підготовку до відкритих уроків.</a:t>
            </a:r>
            <a:endParaRPr lang="ru-RU" dirty="0"/>
          </a:p>
          <a:p>
            <a:pPr rtl="0"/>
            <a:endParaRPr lang="en-US" dirty="0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84BF0F98-CBCF-CDCC-93A5-08433444B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B60F6F-E490-BF7A-A8DB-59FD220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/>
          <a:lstStyle/>
          <a:p>
            <a:pPr rtl="0"/>
            <a:r>
              <a:rPr lang="ru" dirty="0"/>
              <a:t>Дякую за увагу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C95BE-AF60-6844-5886-D488329729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05" r="6905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80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65" y="1770247"/>
            <a:ext cx="6031831" cy="2962175"/>
          </a:xfrm>
        </p:spPr>
        <p:txBody>
          <a:bodyPr rtlCol="0"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Аудиторія: </a:t>
            </a:r>
            <a:r>
              <a:rPr lang="uk-UA" sz="2400" dirty="0"/>
              <a:t>викладачі, класні керівники, студенти.</a:t>
            </a:r>
            <a:br>
              <a:rPr lang="ru-RU" sz="2400" dirty="0"/>
            </a:br>
            <a:r>
              <a:rPr lang="uk-UA" sz="2400" dirty="0">
                <a:solidFill>
                  <a:schemeClr val="tx1"/>
                </a:solidFill>
              </a:rPr>
              <a:t>Обладнання та дидактичні матеріали: </a:t>
            </a:r>
            <a:r>
              <a:rPr lang="uk-UA" sz="2400" dirty="0"/>
              <a:t>мультимедійна презентація, картки із завданнями, аркуші для самооцінки, таймер, </a:t>
            </a:r>
            <a:r>
              <a:rPr lang="uk-UA" sz="2400" dirty="0" err="1"/>
              <a:t>відеофрагменти</a:t>
            </a:r>
            <a:r>
              <a:rPr lang="uk-UA" sz="2400" dirty="0"/>
              <a:t> з виступів учителів, </a:t>
            </a:r>
            <a:r>
              <a:rPr lang="uk-UA" sz="2400" dirty="0" err="1"/>
              <a:t>фліпчарт</a:t>
            </a:r>
            <a:r>
              <a:rPr lang="uk-UA" sz="2400" dirty="0"/>
              <a:t>, маркери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7" name="Замещающий текст 6">
            <a:extLst>
              <a:ext uri="{FF2B5EF4-FFF2-40B4-BE49-F238E27FC236}">
                <a16:creationId xmlns:a16="http://schemas.microsoft.com/office/drawing/2014/main" id="{062AEB26-71FF-4095-78AC-52B9E8A3B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/>
          <a:lstStyle/>
          <a:p>
            <a:pPr rtl="0"/>
            <a:endParaRPr lang="ru" noProof="0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/>
          <a:lstStyle/>
          <a:p>
            <a:r>
              <a:rPr lang="uk-UA" dirty="0"/>
              <a:t>Мета риторичної практики</a:t>
            </a:r>
            <a:endParaRPr lang="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/>
          <a:lstStyle/>
          <a:p>
            <a:r>
              <a:rPr lang="uk-UA" dirty="0"/>
              <a:t>Формування вмінь ефективного усного мовлення педагога, розвиток комунікативної культури, навичок етичного впливу словом у професійному середовищі.</a:t>
            </a:r>
            <a:endParaRPr lang="ru-RU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/>
          <a:lstStyle/>
          <a:p>
            <a:r>
              <a:rPr lang="uk-UA" dirty="0"/>
              <a:t>Завдання</a:t>
            </a:r>
            <a:br>
              <a:rPr lang="ru-RU" dirty="0"/>
            </a:br>
            <a:endParaRPr lang="en-US" dirty="0"/>
          </a:p>
        </p:txBody>
      </p:sp>
      <p:sp>
        <p:nvSpPr>
          <p:cNvPr id="5" name="Замещающий текст 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pPr lvl="0"/>
            <a:r>
              <a:rPr lang="uk-UA" dirty="0"/>
              <a:t>Визначити риси ефективного ритора-педагога.</a:t>
            </a:r>
            <a:endParaRPr lang="ru-RU" dirty="0"/>
          </a:p>
          <a:p>
            <a:pPr lvl="0"/>
            <a:r>
              <a:rPr lang="uk-UA" dirty="0"/>
              <a:t>Ознайомити учасників із прийомами самопрезентації та активного слухання.</a:t>
            </a:r>
            <a:endParaRPr lang="ru-RU" dirty="0"/>
          </a:p>
          <a:p>
            <a:pPr lvl="0"/>
            <a:r>
              <a:rPr lang="uk-UA" dirty="0"/>
              <a:t>Розвивати навички аргументації, переконання й емоційної виразності.</a:t>
            </a:r>
            <a:endParaRPr lang="ru-RU" dirty="0"/>
          </a:p>
          <a:p>
            <a:pPr lvl="0"/>
            <a:r>
              <a:rPr lang="uk-UA" dirty="0"/>
              <a:t>Тренувати вміння реагувати на складні комунікативні ситуації (конфлікт, запитання, критика).</a:t>
            </a:r>
            <a:endParaRPr lang="ru-RU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/>
          <a:lstStyle/>
          <a:p>
            <a:r>
              <a:rPr lang="uk-UA" dirty="0"/>
              <a:t>Очікувані результати</a:t>
            </a:r>
            <a:endParaRPr lang="ru-RU" dirty="0"/>
          </a:p>
        </p:txBody>
      </p:sp>
      <p:sp>
        <p:nvSpPr>
          <p:cNvPr id="4" name="Замещающий текст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>
            <a:normAutofit/>
          </a:bodyPr>
          <a:lstStyle/>
          <a:p>
            <a:pPr lvl="0"/>
            <a:r>
              <a:rPr lang="uk-UA" dirty="0"/>
              <a:t>учасники вміють структурувати виступ;</a:t>
            </a:r>
            <a:endParaRPr lang="ru-RU" dirty="0"/>
          </a:p>
          <a:p>
            <a:pPr lvl="0"/>
            <a:r>
              <a:rPr lang="uk-UA" dirty="0"/>
              <a:t>удосконалюють невербальні засоби впливу (жести, інтонацію, погляд);</a:t>
            </a:r>
            <a:endParaRPr lang="ru-RU" dirty="0"/>
          </a:p>
          <a:p>
            <a:pPr lvl="0"/>
            <a:r>
              <a:rPr lang="uk-UA" dirty="0"/>
              <a:t>формують уміння будувати довіру під час педагогічного спілкування;</a:t>
            </a:r>
            <a:endParaRPr lang="ru-RU" dirty="0"/>
          </a:p>
          <a:p>
            <a:pPr lvl="0"/>
            <a:r>
              <a:rPr lang="uk-UA" dirty="0"/>
              <a:t>здатні рефлексувати власний стиль мовлення.</a:t>
            </a:r>
            <a:endParaRPr lang="ru-RU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B8BB35-A0DC-D8B3-8E6B-ADD88227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rtlCol="0"/>
          <a:lstStyle/>
          <a:p>
            <a:r>
              <a:rPr lang="uk-UA" dirty="0"/>
              <a:t>Фрагмент риторичної практики</a:t>
            </a:r>
            <a:br>
              <a:rPr lang="ru-RU" dirty="0"/>
            </a:br>
            <a:r>
              <a:rPr lang="uk-UA" i="1" dirty="0"/>
              <a:t>Етап 1. Вступ</a:t>
            </a:r>
            <a:endParaRPr lang="ru-RU" dirty="0"/>
          </a:p>
        </p:txBody>
      </p:sp>
      <p:sp>
        <p:nvSpPr>
          <p:cNvPr id="6" name="Замещающий текст 5">
            <a:extLst>
              <a:ext uri="{FF2B5EF4-FFF2-40B4-BE49-F238E27FC236}">
                <a16:creationId xmlns:a16="http://schemas.microsoft.com/office/drawing/2014/main" id="{D248D029-6E5D-5C40-EE46-7913B8F2A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1"/>
            <a:ext cx="5824728" cy="2157503"/>
          </a:xfrm>
        </p:spPr>
        <p:txBody>
          <a:bodyPr rtlCol="0">
            <a:normAutofit/>
          </a:bodyPr>
          <a:lstStyle/>
          <a:p>
            <a:r>
              <a:rPr lang="uk-UA" dirty="0"/>
              <a:t>Міні-виступ тренера з теми «Слово як інструмент професійної ефективності».</a:t>
            </a:r>
            <a:endParaRPr lang="ru-RU" dirty="0"/>
          </a:p>
          <a:p>
            <a:r>
              <a:rPr lang="uk-UA" dirty="0"/>
              <a:t>Питання для обговорення:</a:t>
            </a:r>
            <a:endParaRPr lang="ru-RU" dirty="0"/>
          </a:p>
          <a:p>
            <a:r>
              <a:rPr lang="uk-UA" dirty="0"/>
              <a:t>– Яке слово для вас асоціюється з педагогом?</a:t>
            </a:r>
            <a:endParaRPr lang="ru-RU" dirty="0"/>
          </a:p>
          <a:p>
            <a:r>
              <a:rPr lang="uk-UA" dirty="0"/>
              <a:t>– Що означає "риторична культура вчителя"?</a:t>
            </a:r>
            <a:endParaRPr lang="ru-RU" dirty="0"/>
          </a:p>
          <a:p>
            <a:pPr rtl="0"/>
            <a:endParaRPr lang="en-US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892A2015-C113-6985-07BD-D6494CD0A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41D582-8B7A-7B40-3F19-9E5C271451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464" r="18464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98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F23BFF0-A530-8CCC-739B-DC20E0F5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/>
          <a:lstStyle/>
          <a:p>
            <a:r>
              <a:rPr lang="uk-UA" i="1" dirty="0"/>
              <a:t>Етап 2. Рольова гра </a:t>
            </a:r>
            <a:endParaRPr lang="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4D596-D4BA-3E64-7259-259DA4189D18}"/>
              </a:ext>
            </a:extLst>
          </p:cNvPr>
          <p:cNvSpPr txBox="1"/>
          <p:nvPr/>
        </p:nvSpPr>
        <p:spPr>
          <a:xfrm>
            <a:off x="1219200" y="1620253"/>
            <a:ext cx="90495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/>
              <a:t>Завдання</a:t>
            </a:r>
            <a:r>
              <a:rPr lang="ru-RU" sz="3200" dirty="0"/>
              <a:t> «</a:t>
            </a:r>
            <a:r>
              <a:rPr lang="ru-RU" sz="3200" dirty="0" err="1"/>
              <a:t>Переконай</a:t>
            </a:r>
            <a:r>
              <a:rPr lang="ru-RU" sz="3200" dirty="0"/>
              <a:t> </a:t>
            </a:r>
            <a:r>
              <a:rPr lang="ru-RU" sz="3200" dirty="0" err="1"/>
              <a:t>учня</a:t>
            </a:r>
            <a:r>
              <a:rPr lang="ru-RU" sz="3200" dirty="0"/>
              <a:t>»: </a:t>
            </a:r>
            <a:r>
              <a:rPr lang="ru-RU" sz="3200" dirty="0" err="1"/>
              <a:t>кожен</a:t>
            </a:r>
            <a:r>
              <a:rPr lang="ru-RU" sz="3200" dirty="0"/>
              <a:t> </a:t>
            </a:r>
            <a:r>
              <a:rPr lang="ru-RU" sz="3200" dirty="0" err="1"/>
              <a:t>учасник</a:t>
            </a:r>
            <a:r>
              <a:rPr lang="ru-RU" sz="3200" dirty="0"/>
              <a:t> </a:t>
            </a:r>
            <a:r>
              <a:rPr lang="ru-RU" sz="3200" dirty="0" err="1"/>
              <a:t>отримує</a:t>
            </a:r>
            <a:r>
              <a:rPr lang="ru-RU" sz="3200" dirty="0"/>
              <a:t> </a:t>
            </a:r>
            <a:r>
              <a:rPr lang="ru-RU" sz="3200" dirty="0" err="1"/>
              <a:t>ситуацію</a:t>
            </a:r>
            <a:r>
              <a:rPr lang="ru-RU" sz="3200" dirty="0"/>
              <a:t> (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дитина</a:t>
            </a:r>
            <a:r>
              <a:rPr lang="ru-RU" sz="3200" dirty="0"/>
              <a:t> </a:t>
            </a:r>
            <a:r>
              <a:rPr lang="ru-RU" sz="3200" dirty="0" err="1"/>
              <a:t>відмовляється</a:t>
            </a:r>
            <a:r>
              <a:rPr lang="ru-RU" sz="3200" dirty="0"/>
              <a:t> </a:t>
            </a:r>
            <a:r>
              <a:rPr lang="ru-RU" sz="3200" dirty="0" err="1"/>
              <a:t>читати</a:t>
            </a:r>
            <a:r>
              <a:rPr lang="ru-RU" sz="3200" dirty="0"/>
              <a:t> </a:t>
            </a:r>
            <a:r>
              <a:rPr lang="ru-RU" sz="3200" dirty="0" err="1"/>
              <a:t>вголос</a:t>
            </a:r>
            <a:r>
              <a:rPr lang="ru-RU" sz="3200" dirty="0"/>
              <a:t>). </a:t>
            </a:r>
            <a:r>
              <a:rPr lang="ru-RU" sz="3200" dirty="0" err="1"/>
              <a:t>Завдання</a:t>
            </a:r>
            <a:r>
              <a:rPr lang="ru-RU" sz="3200" dirty="0"/>
              <a:t> — </a:t>
            </a:r>
            <a:r>
              <a:rPr lang="ru-RU" sz="3200" dirty="0" err="1"/>
              <a:t>аргументовано</a:t>
            </a:r>
            <a:r>
              <a:rPr lang="ru-RU" sz="3200" dirty="0"/>
              <a:t> </a:t>
            </a:r>
            <a:r>
              <a:rPr lang="ru-RU" sz="3200" dirty="0" err="1"/>
              <a:t>мотивувати</a:t>
            </a:r>
            <a:r>
              <a:rPr lang="ru-RU" sz="3200" dirty="0"/>
              <a:t>, не </a:t>
            </a:r>
            <a:r>
              <a:rPr lang="ru-RU" sz="3200" dirty="0" err="1"/>
              <a:t>вдаючись</a:t>
            </a:r>
            <a:r>
              <a:rPr lang="ru-RU" sz="3200" dirty="0"/>
              <a:t> до </a:t>
            </a:r>
            <a:r>
              <a:rPr lang="ru-RU" sz="3200" dirty="0" err="1"/>
              <a:t>наказів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виступів</a:t>
            </a:r>
            <a:r>
              <a:rPr lang="ru-RU" sz="3200" dirty="0"/>
              <a:t> – </a:t>
            </a:r>
            <a:r>
              <a:rPr lang="ru-RU" sz="3200" dirty="0" err="1"/>
              <a:t>самооцінка</a:t>
            </a:r>
            <a:r>
              <a:rPr lang="ru-RU" sz="3200" dirty="0"/>
              <a:t> й </a:t>
            </a:r>
            <a:r>
              <a:rPr lang="ru-RU" sz="3200" dirty="0" err="1"/>
              <a:t>коментарі</a:t>
            </a:r>
            <a:r>
              <a:rPr lang="ru-RU" sz="3200" dirty="0"/>
              <a:t> групи.</a:t>
            </a:r>
          </a:p>
        </p:txBody>
      </p:sp>
    </p:spTree>
    <p:extLst>
      <p:ext uri="{BB962C8B-B14F-4D97-AF65-F5344CB8AC3E}">
        <p14:creationId xmlns:p14="http://schemas.microsoft.com/office/powerpoint/2010/main" val="41922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/>
          <a:lstStyle/>
          <a:p>
            <a:pPr rtl="0"/>
            <a:r>
              <a:rPr lang="ru"/>
              <a:t>Наши конкуренты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5A9C6974-BA77-5260-E3BA-4C2A93C7C1C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3000846" cy="4197096"/>
          </a:xfrm>
        </p:spPr>
        <p:txBody>
          <a:bodyPr rtlCol="0">
            <a:noAutofit/>
          </a:bodyPr>
          <a:lstStyle/>
          <a:p>
            <a:pPr rtl="0"/>
            <a:r>
              <a:rPr lang="ru" sz="1600" dirty="0"/>
              <a:t>Стоимость нашего продукта ниже, чем у других инструментов для управления задачами на рынке</a:t>
            </a:r>
          </a:p>
          <a:p>
            <a:pPr rtl="0"/>
            <a:r>
              <a:rPr lang="ru" sz="1600" dirty="0"/>
              <a:t>Простые и легкие в использовании приложение и веб-сайт по сравнению со сложными инструментами наших конкурентов</a:t>
            </a:r>
          </a:p>
          <a:p>
            <a:pPr rtl="0"/>
            <a:r>
              <a:rPr lang="ru" sz="1600" dirty="0"/>
              <a:t>Доступность — это основное преимущество нашего продукта для клиентов</a:t>
            </a:r>
          </a:p>
          <a:p>
            <a:pPr rtl="0"/>
            <a:endParaRPr lang="en-US" sz="160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6176396-5C07-E925-F5EA-D77CB75279A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04893" y="2121408"/>
            <a:ext cx="2618541" cy="4197096"/>
          </a:xfrm>
        </p:spPr>
        <p:txBody>
          <a:bodyPr rtlCol="0"/>
          <a:lstStyle/>
          <a:p>
            <a:pPr rtl="0"/>
            <a:r>
              <a:rPr lang="ru" dirty="0"/>
              <a:t>Компания А</a:t>
            </a:r>
            <a:br>
              <a:rPr lang="en-US" dirty="0"/>
            </a:br>
            <a:r>
              <a:rPr lang="ru" dirty="0"/>
              <a:t>Продукт стоит дороже</a:t>
            </a:r>
          </a:p>
          <a:p>
            <a:pPr rtl="0"/>
            <a:r>
              <a:rPr lang="ru" dirty="0"/>
              <a:t>Компании Б и В </a:t>
            </a:r>
            <a:br>
              <a:rPr lang="en-US" dirty="0"/>
            </a:br>
            <a:r>
              <a:rPr lang="ru" dirty="0"/>
              <a:t>Продукт дорогой</a:t>
            </a:r>
            <a:br>
              <a:rPr lang="en-US" dirty="0"/>
            </a:br>
            <a:r>
              <a:rPr lang="ru" dirty="0"/>
              <a:t>и неудобный в использовании</a:t>
            </a:r>
          </a:p>
          <a:p>
            <a:pPr rtl="0"/>
            <a:r>
              <a:rPr lang="ru" dirty="0"/>
              <a:t>Компании Г и Д</a:t>
            </a:r>
            <a:br>
              <a:rPr lang="en-US" dirty="0"/>
            </a:br>
            <a:r>
              <a:rPr lang="ru" dirty="0"/>
              <a:t>Продукт по доступной цене, </a:t>
            </a:r>
            <a:br>
              <a:rPr lang="en-US" dirty="0"/>
            </a:br>
            <a:r>
              <a:rPr lang="ru" dirty="0"/>
              <a:t>но неудобный в использовании</a:t>
            </a:r>
          </a:p>
          <a:p>
            <a:pPr rtl="0"/>
            <a:endParaRPr lang="en-US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8" y="539496"/>
            <a:ext cx="3268740" cy="1435608"/>
          </a:xfrm>
        </p:spPr>
        <p:txBody>
          <a:bodyPr rtlCol="0">
            <a:normAutofit/>
          </a:bodyPr>
          <a:lstStyle/>
          <a:p>
            <a:r>
              <a:rPr lang="uk-UA" sz="2400" i="1" dirty="0"/>
              <a:t>Етап 3. Тренінг голосу та інтонації </a:t>
            </a:r>
            <a:endParaRPr lang="ru" sz="2400" dirty="0"/>
          </a:p>
        </p:txBody>
      </p:sp>
      <p:sp>
        <p:nvSpPr>
          <p:cNvPr id="5" name="Замещающий текст 4">
            <a:extLst>
              <a:ext uri="{FF2B5EF4-FFF2-40B4-BE49-F238E27FC236}">
                <a16:creationId xmlns:a16="http://schemas.microsoft.com/office/drawing/2014/main" id="{929F577C-5F6E-CBDF-DE79-78520BD693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997647" cy="4197096"/>
          </a:xfrm>
        </p:spPr>
        <p:txBody>
          <a:bodyPr rtlCol="0">
            <a:noAutofit/>
          </a:bodyPr>
          <a:lstStyle/>
          <a:p>
            <a:r>
              <a:rPr lang="uk-UA" dirty="0"/>
              <a:t>Вправи «Промов це з різними емоціями» — читання коротких фраз із різними інтонаційними моделями (радість, впевненість, зацікавлення).</a:t>
            </a:r>
            <a:endParaRPr lang="ru-RU" dirty="0"/>
          </a:p>
          <a:p>
            <a:pPr rtl="0"/>
            <a:endParaRPr lang="en-US" sz="1600" dirty="0"/>
          </a:p>
        </p:txBody>
      </p:sp>
      <p:sp>
        <p:nvSpPr>
          <p:cNvPr id="6" name="Замещающий текст 5">
            <a:extLst>
              <a:ext uri="{FF2B5EF4-FFF2-40B4-BE49-F238E27FC236}">
                <a16:creationId xmlns:a16="http://schemas.microsoft.com/office/drawing/2014/main" id="{C86BCF40-331F-9302-5F82-E9497333DD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84167" y="2112264"/>
            <a:ext cx="2804001" cy="4197096"/>
          </a:xfrm>
        </p:spPr>
        <p:txBody>
          <a:bodyPr rtlCol="0">
            <a:normAutofit/>
          </a:bodyPr>
          <a:lstStyle/>
          <a:p>
            <a:r>
              <a:rPr lang="uk-UA" b="0" dirty="0"/>
              <a:t>Обговорення: «Які риторичні інструменти найефективніші у вашій професійній діяльності?»</a:t>
            </a:r>
            <a:endParaRPr lang="ru-RU" b="0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7DA99-750F-42D4-D838-37DC501B66AE}"/>
              </a:ext>
            </a:extLst>
          </p:cNvPr>
          <p:cNvSpPr txBox="1"/>
          <p:nvPr/>
        </p:nvSpPr>
        <p:spPr>
          <a:xfrm>
            <a:off x="7539789" y="936684"/>
            <a:ext cx="294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+mj-lt"/>
              </a:rPr>
              <a:t>Етап 4. Підсумок </a:t>
            </a:r>
          </a:p>
        </p:txBody>
      </p:sp>
    </p:spTree>
    <p:extLst>
      <p:ext uri="{BB962C8B-B14F-4D97-AF65-F5344CB8AC3E}">
        <p14:creationId xmlns:p14="http://schemas.microsoft.com/office/powerpoint/2010/main" val="3671241342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771134FD-1BC7-46EB-9723-B55ECF9F0C11}" vid="{DE667C8D-F186-4977-8ABD-C9F5191E033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11</TotalTime>
  <Words>391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Narkisim</vt:lpstr>
      <vt:lpstr>Tenorite</vt:lpstr>
      <vt:lpstr>Пользовательская</vt:lpstr>
      <vt:lpstr>Тренінг «Слово, що надихає: мистецтво переконливої педагогічної комунікації»</vt:lpstr>
      <vt:lpstr>Аудиторія: викладачі, класні керівники, студенти. Обладнання та дидактичні матеріали: мультимедійна презентація, картки із завданнями, аркуші для самооцінки, таймер, відеофрагменти з виступів учителів, фліпчарт, маркери.</vt:lpstr>
      <vt:lpstr>Мета риторичної практики</vt:lpstr>
      <vt:lpstr>Завдання </vt:lpstr>
      <vt:lpstr>Очікувані результати</vt:lpstr>
      <vt:lpstr>Фрагмент риторичної практики Етап 1. Вступ</vt:lpstr>
      <vt:lpstr>Етап 2. Рольова гра </vt:lpstr>
      <vt:lpstr>Наши конкуренты</vt:lpstr>
      <vt:lpstr>Етап 3. Тренінг голосу та інтонації </vt:lpstr>
      <vt:lpstr>Висновок</vt:lpstr>
      <vt:lpstr>Дякую за увагу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2025-11-04T12:27:18Z</dcterms:created>
  <dcterms:modified xsi:type="dcterms:W3CDTF">2025-11-04T12:38:45Z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