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3" r:id="rId3"/>
    <p:sldMasterId id="2147483658" r:id="rId4"/>
  </p:sldMasterIdLst>
  <p:notesMasterIdLst>
    <p:notesMasterId r:id="rId40"/>
  </p:notesMasterIdLst>
  <p:handoutMasterIdLst>
    <p:handoutMasterId r:id="rId41"/>
  </p:handoutMasterIdLst>
  <p:sldIdLst>
    <p:sldId id="262" r:id="rId5"/>
    <p:sldId id="442" r:id="rId6"/>
    <p:sldId id="443" r:id="rId7"/>
    <p:sldId id="304" r:id="rId8"/>
    <p:sldId id="290" r:id="rId9"/>
    <p:sldId id="297" r:id="rId10"/>
    <p:sldId id="298" r:id="rId11"/>
    <p:sldId id="291" r:id="rId12"/>
    <p:sldId id="299" r:id="rId13"/>
    <p:sldId id="300" r:id="rId14"/>
    <p:sldId id="426" r:id="rId15"/>
    <p:sldId id="309" r:id="rId16"/>
    <p:sldId id="310" r:id="rId17"/>
    <p:sldId id="311" r:id="rId18"/>
    <p:sldId id="312" r:id="rId19"/>
    <p:sldId id="440" r:id="rId20"/>
    <p:sldId id="345" r:id="rId21"/>
    <p:sldId id="314" r:id="rId22"/>
    <p:sldId id="32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416" r:id="rId31"/>
    <p:sldId id="295" r:id="rId32"/>
    <p:sldId id="294" r:id="rId33"/>
    <p:sldId id="427" r:id="rId34"/>
    <p:sldId id="418" r:id="rId35"/>
    <p:sldId id="419" r:id="rId36"/>
    <p:sldId id="423" r:id="rId37"/>
    <p:sldId id="424" r:id="rId38"/>
    <p:sldId id="439" r:id="rId39"/>
  </p:sldIdLst>
  <p:sldSz cx="9906000" cy="6858000" type="A4"/>
  <p:notesSz cx="6797675" cy="987425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95AD77-13F1-47DA-B940-69F88DE4DC64}">
          <p14:sldIdLst>
            <p14:sldId id="262"/>
            <p14:sldId id="442"/>
            <p14:sldId id="443"/>
            <p14:sldId id="304"/>
            <p14:sldId id="290"/>
          </p14:sldIdLst>
        </p14:section>
        <p14:section name="Межремонтное обслуживание" id="{BA96083B-B66C-4BD9-BC6B-AABE45BC5CAE}">
          <p14:sldIdLst>
            <p14:sldId id="297"/>
            <p14:sldId id="298"/>
            <p14:sldId id="291"/>
            <p14:sldId id="299"/>
            <p14:sldId id="300"/>
            <p14:sldId id="426"/>
            <p14:sldId id="309"/>
            <p14:sldId id="310"/>
            <p14:sldId id="311"/>
            <p14:sldId id="312"/>
            <p14:sldId id="440"/>
            <p14:sldId id="345"/>
          </p14:sldIdLst>
        </p14:section>
        <p14:section name="Диагностика" id="{7F53AC9C-6CE4-4CAC-A579-4035F97AA5E1}">
          <p14:sldIdLst>
            <p14:sldId id="314"/>
            <p14:sldId id="323"/>
            <p14:sldId id="444"/>
            <p14:sldId id="445"/>
            <p14:sldId id="446"/>
            <p14:sldId id="447"/>
            <p14:sldId id="448"/>
            <p14:sldId id="449"/>
            <p14:sldId id="450"/>
          </p14:sldIdLst>
        </p14:section>
        <p14:section name="Планирование ТОиР" id="{D4B29BFB-A595-4FC3-B2BC-960F3F6DE0BE}">
          <p14:sldIdLst>
            <p14:sldId id="416"/>
          </p14:sldIdLst>
        </p14:section>
        <p14:section name=" Учет и анализ простоев" id="{81A442C9-4355-41C7-968A-08E841D80A56}">
          <p14:sldIdLst>
            <p14:sldId id="295"/>
            <p14:sldId id="294"/>
            <p14:sldId id="427"/>
            <p14:sldId id="418"/>
            <p14:sldId id="419"/>
            <p14:sldId id="423"/>
            <p14:sldId id="424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673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342">
          <p15:clr>
            <a:srgbClr val="A4A3A4"/>
          </p15:clr>
        </p15:guide>
        <p15:guide id="5" pos="392">
          <p15:clr>
            <a:srgbClr val="A4A3A4"/>
          </p15:clr>
        </p15:guide>
        <p15:guide id="6" pos="5536">
          <p15:clr>
            <a:srgbClr val="A4A3A4"/>
          </p15:clr>
        </p15:guide>
        <p15:guide id="7" pos="861">
          <p15:clr>
            <a:srgbClr val="A4A3A4"/>
          </p15:clr>
        </p15:guide>
        <p15:guide id="8" pos="1331">
          <p15:clr>
            <a:srgbClr val="A4A3A4"/>
          </p15:clr>
        </p15:guide>
        <p15:guide id="9" pos="2267">
          <p15:clr>
            <a:srgbClr val="A4A3A4"/>
          </p15:clr>
        </p15:guide>
        <p15:guide id="10" pos="3661">
          <p15:clr>
            <a:srgbClr val="A4A3A4"/>
          </p15:clr>
        </p15:guide>
        <p15:guide id="11" pos="2579">
          <p15:clr>
            <a:srgbClr val="A4A3A4"/>
          </p15:clr>
        </p15:guide>
        <p15:guide id="12" pos="3983">
          <p15:clr>
            <a:srgbClr val="A4A3A4"/>
          </p15:clr>
        </p15:guide>
        <p15:guide id="13" pos="1177">
          <p15:clr>
            <a:srgbClr val="A4A3A4"/>
          </p15:clr>
        </p15:guide>
        <p15:guide id="14" pos="2116">
          <p15:clr>
            <a:srgbClr val="A4A3A4"/>
          </p15:clr>
        </p15:guide>
        <p15:guide id="15" pos="3054">
          <p15:clr>
            <a:srgbClr val="A4A3A4"/>
          </p15:clr>
        </p15:guide>
        <p15:guide id="16" pos="3192">
          <p15:clr>
            <a:srgbClr val="A4A3A4"/>
          </p15:clr>
        </p15:guide>
        <p15:guide id="17" pos="4131">
          <p15:clr>
            <a:srgbClr val="A4A3A4"/>
          </p15:clr>
        </p15:guide>
        <p15:guide id="18" pos="718">
          <p15:clr>
            <a:srgbClr val="A4A3A4"/>
          </p15:clr>
        </p15:guide>
        <p15:guide id="19" pos="4594">
          <p15:clr>
            <a:srgbClr val="A4A3A4"/>
          </p15:clr>
        </p15:guide>
        <p15:guide id="20" pos="4448">
          <p15:clr>
            <a:srgbClr val="A4A3A4"/>
          </p15:clr>
        </p15:guide>
        <p15:guide id="21" pos="3515">
          <p15:clr>
            <a:srgbClr val="A4A3A4"/>
          </p15:clr>
        </p15:guide>
        <p15:guide id="22" pos="5385">
          <p15:clr>
            <a:srgbClr val="A4A3A4"/>
          </p15:clr>
        </p15:guide>
        <p15:guide id="23" pos="5066">
          <p15:clr>
            <a:srgbClr val="A4A3A4"/>
          </p15:clr>
        </p15:guide>
        <p15:guide id="24" pos="1645">
          <p15:clr>
            <a:srgbClr val="A4A3A4"/>
          </p15:clr>
        </p15:guide>
        <p15:guide id="25" pos="1792">
          <p15:clr>
            <a:srgbClr val="A4A3A4"/>
          </p15:clr>
        </p15:guide>
        <p15:guide id="26" pos="2730">
          <p15:clr>
            <a:srgbClr val="A4A3A4"/>
          </p15:clr>
        </p15:guide>
        <p15:guide id="27" pos="5853">
          <p15:clr>
            <a:srgbClr val="A4A3A4"/>
          </p15:clr>
        </p15:guide>
        <p15:guide id="28" pos="49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  <p15:guide id="3" orient="horz" pos="3104">
          <p15:clr>
            <a:srgbClr val="A4A3A4"/>
          </p15:clr>
        </p15:guide>
        <p15:guide id="4" pos="2122">
          <p15:clr>
            <a:srgbClr val="A4A3A4"/>
          </p15:clr>
        </p15:guide>
        <p15:guide id="5" orient="horz" pos="3139">
          <p15:clr>
            <a:srgbClr val="A4A3A4"/>
          </p15:clr>
        </p15:guide>
        <p15:guide id="6" orient="horz" pos="3111">
          <p15:clr>
            <a:srgbClr val="A4A3A4"/>
          </p15:clr>
        </p15:guide>
        <p15:guide id="7" pos="2164">
          <p15:clr>
            <a:srgbClr val="A4A3A4"/>
          </p15:clr>
        </p15:guide>
        <p15:guide id="8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6FF"/>
    <a:srgbClr val="E6001E"/>
    <a:srgbClr val="ED1C24"/>
    <a:srgbClr val="C20E1A"/>
    <a:srgbClr val="5A5A5A"/>
    <a:srgbClr val="E1E1E1"/>
    <a:srgbClr val="E6E6E6"/>
    <a:srgbClr val="F8F8F8"/>
    <a:srgbClr val="F5F5F5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6433" autoAdjust="0"/>
  </p:normalViewPr>
  <p:slideViewPr>
    <p:cSldViewPr snapToGrid="0">
      <p:cViewPr varScale="1">
        <p:scale>
          <a:sx n="105" d="100"/>
          <a:sy n="105" d="100"/>
        </p:scale>
        <p:origin x="174" y="96"/>
      </p:cViewPr>
      <p:guideLst>
        <p:guide orient="horz"/>
        <p:guide orient="horz" pos="3673"/>
        <p:guide orient="horz" pos="799"/>
        <p:guide orient="horz" pos="342"/>
        <p:guide pos="392"/>
        <p:guide pos="5536"/>
        <p:guide pos="861"/>
        <p:guide pos="1331"/>
        <p:guide pos="2267"/>
        <p:guide pos="3661"/>
        <p:guide pos="2579"/>
        <p:guide pos="3983"/>
        <p:guide pos="1177"/>
        <p:guide pos="2116"/>
        <p:guide pos="3054"/>
        <p:guide pos="3192"/>
        <p:guide pos="4131"/>
        <p:guide pos="718"/>
        <p:guide pos="4594"/>
        <p:guide pos="4448"/>
        <p:guide pos="3515"/>
        <p:guide pos="5385"/>
        <p:guide pos="5066"/>
        <p:guide pos="1645"/>
        <p:guide pos="1792"/>
        <p:guide pos="2730"/>
        <p:guide pos="5853"/>
        <p:guide pos="49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972" y="102"/>
      </p:cViewPr>
      <p:guideLst>
        <p:guide orient="horz" pos="3132"/>
        <p:guide pos="2144"/>
        <p:guide orient="horz" pos="3104"/>
        <p:guide pos="2122"/>
        <p:guide orient="horz" pos="3139"/>
        <p:guide orient="horz" pos="3111"/>
        <p:guide pos="2164"/>
        <p:guide pos="2142"/>
      </p:guideLst>
    </p:cSldViewPr>
  </p:notesViewPr>
  <p:gridSpacing cx="230429" cy="23042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14BD1-8238-49F5-888C-91F58271D561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A9B575-CF70-4124-8532-1583A96CBC96}">
      <dgm:prSet phldrT="[Текст]" custT="1"/>
      <dgm:spPr>
        <a:gradFill flip="none" rotWithShape="0">
          <a:gsLst>
            <a:gs pos="0">
              <a:srgbClr val="00CC00">
                <a:shade val="30000"/>
                <a:satMod val="115000"/>
              </a:srgbClr>
            </a:gs>
            <a:gs pos="50000">
              <a:srgbClr val="00CC00">
                <a:shade val="67500"/>
                <a:satMod val="115000"/>
              </a:srgbClr>
            </a:gs>
            <a:gs pos="100000">
              <a:srgbClr val="00CC00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00B050"/>
          </a:solidFill>
        </a:ln>
      </dgm:spPr>
      <dgm:t>
        <a:bodyPr/>
        <a:lstStyle/>
        <a:p>
          <a:r>
            <a:rPr lang="ru-RU" sz="1000" b="1" dirty="0" smtClean="0"/>
            <a:t>Превентивное обслуживание</a:t>
          </a:r>
          <a:endParaRPr lang="ru-RU" sz="900" b="1" dirty="0"/>
        </a:p>
      </dgm:t>
    </dgm:pt>
    <dgm:pt modelId="{0C390B63-03E7-4E6C-82EA-1BC85A67B69A}" type="parTrans" cxnId="{FD477206-C4BA-4E86-93A9-70472F3D8B8E}">
      <dgm:prSet/>
      <dgm:spPr/>
      <dgm:t>
        <a:bodyPr/>
        <a:lstStyle/>
        <a:p>
          <a:endParaRPr lang="ru-RU"/>
        </a:p>
      </dgm:t>
    </dgm:pt>
    <dgm:pt modelId="{E3E9CBB3-A762-4E8B-AC3A-C7BFD954F16C}" type="sibTrans" cxnId="{FD477206-C4BA-4E86-93A9-70472F3D8B8E}">
      <dgm:prSet/>
      <dgm:spPr/>
      <dgm:t>
        <a:bodyPr/>
        <a:lstStyle/>
        <a:p>
          <a:endParaRPr lang="ru-RU"/>
        </a:p>
      </dgm:t>
    </dgm:pt>
    <dgm:pt modelId="{F321F9BB-E2FB-4C0A-87F2-D821B995B4B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А</a:t>
          </a:r>
          <a:r>
            <a:rPr lang="ru-RU" sz="1200" b="1" dirty="0" smtClean="0">
              <a:solidFill>
                <a:srgbClr val="0000FF"/>
              </a:solidFill>
            </a:rPr>
            <a:t>В</a:t>
          </a:r>
          <a:r>
            <a:rPr lang="ru-RU" sz="1200" b="1" dirty="0" smtClean="0">
              <a:solidFill>
                <a:srgbClr val="00B050"/>
              </a:solidFill>
            </a:rPr>
            <a:t>С</a:t>
          </a:r>
          <a:r>
            <a:rPr lang="ru-RU" sz="1200" b="1" dirty="0" smtClean="0"/>
            <a:t> классификация</a:t>
          </a:r>
          <a:endParaRPr lang="ru-RU" sz="1200" b="1" dirty="0"/>
        </a:p>
      </dgm:t>
    </dgm:pt>
    <dgm:pt modelId="{9DE8F6AA-EC7B-4CF7-B40F-AAA1A526336B}" type="parTrans" cxnId="{893FC12B-47BE-4BCC-A7A5-D28BB51A3246}">
      <dgm:prSet/>
      <dgm:spPr/>
      <dgm:t>
        <a:bodyPr/>
        <a:lstStyle/>
        <a:p>
          <a:endParaRPr lang="ru-RU"/>
        </a:p>
      </dgm:t>
    </dgm:pt>
    <dgm:pt modelId="{45C88167-7557-42B6-B437-40F0963114B0}" type="sibTrans" cxnId="{893FC12B-47BE-4BCC-A7A5-D28BB51A3246}">
      <dgm:prSet/>
      <dgm:spPr/>
      <dgm:t>
        <a:bodyPr/>
        <a:lstStyle/>
        <a:p>
          <a:endParaRPr lang="ru-RU"/>
        </a:p>
      </dgm:t>
    </dgm:pt>
    <dgm:pt modelId="{CAEC62C7-D725-4F97-95BD-86497256811E}">
      <dgm:prSet phldrT="[Текст]"/>
      <dgm:spPr/>
      <dgm:t>
        <a:bodyPr/>
        <a:lstStyle/>
        <a:p>
          <a:r>
            <a:rPr lang="ru-RU" b="1" smtClean="0"/>
            <a:t>Диагностика</a:t>
          </a:r>
          <a:endParaRPr lang="ru-RU" b="1" dirty="0"/>
        </a:p>
      </dgm:t>
    </dgm:pt>
    <dgm:pt modelId="{E9D70717-C3D6-40DC-840A-80A00E5D19B4}" type="parTrans" cxnId="{30380A7E-FFB8-4996-950D-C5A449846A8F}">
      <dgm:prSet/>
      <dgm:spPr/>
      <dgm:t>
        <a:bodyPr/>
        <a:lstStyle/>
        <a:p>
          <a:endParaRPr lang="ru-RU"/>
        </a:p>
      </dgm:t>
    </dgm:pt>
    <dgm:pt modelId="{378E1D7F-6E00-4596-8169-1C7281D75553}" type="sibTrans" cxnId="{30380A7E-FFB8-4996-950D-C5A449846A8F}">
      <dgm:prSet/>
      <dgm:spPr/>
      <dgm:t>
        <a:bodyPr/>
        <a:lstStyle/>
        <a:p>
          <a:endParaRPr lang="ru-RU"/>
        </a:p>
      </dgm:t>
    </dgm:pt>
    <dgm:pt modelId="{2CEB9CD9-8E36-481E-9538-9ED51F2F78E5}">
      <dgm:prSet phldrT="[Текст]"/>
      <dgm:spPr/>
      <dgm:t>
        <a:bodyPr/>
        <a:lstStyle/>
        <a:p>
          <a:r>
            <a:rPr lang="ru-RU" b="1" dirty="0" smtClean="0"/>
            <a:t>Люди</a:t>
          </a:r>
          <a:endParaRPr lang="ru-RU" b="1" dirty="0"/>
        </a:p>
      </dgm:t>
    </dgm:pt>
    <dgm:pt modelId="{B3307FDB-6DE5-451F-A9A3-F0192EDB36C8}" type="parTrans" cxnId="{B91CDDD8-716C-43BF-A048-CCFEB4ACB89C}">
      <dgm:prSet/>
      <dgm:spPr/>
      <dgm:t>
        <a:bodyPr/>
        <a:lstStyle/>
        <a:p>
          <a:endParaRPr lang="ru-RU"/>
        </a:p>
      </dgm:t>
    </dgm:pt>
    <dgm:pt modelId="{79EA1A06-B8D1-411C-BAEC-CC80DC8980D6}" type="sibTrans" cxnId="{B91CDDD8-716C-43BF-A048-CCFEB4ACB89C}">
      <dgm:prSet/>
      <dgm:spPr/>
      <dgm:t>
        <a:bodyPr/>
        <a:lstStyle/>
        <a:p>
          <a:endParaRPr lang="ru-RU"/>
        </a:p>
      </dgm:t>
    </dgm:pt>
    <dgm:pt modelId="{019C2D19-296B-4689-BE8D-6D1B2A949CF3}" type="pres">
      <dgm:prSet presAssocID="{28B14BD1-8238-49F5-888C-91F58271D561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249B14-18B5-4C73-ADBA-F66A2E12E938}" type="pres">
      <dgm:prSet presAssocID="{A0A9B575-CF70-4124-8532-1583A96CBC96}" presName="composite" presStyleCnt="0"/>
      <dgm:spPr/>
    </dgm:pt>
    <dgm:pt modelId="{EE68102C-2E9E-4BE4-99A7-F0EA8D45093E}" type="pres">
      <dgm:prSet presAssocID="{A0A9B575-CF70-4124-8532-1583A96CBC96}" presName="ParentAccent1" presStyleLbl="alignNode1" presStyleIdx="0" presStyleCnt="34"/>
      <dgm:spPr>
        <a:solidFill>
          <a:srgbClr val="FFFF00"/>
        </a:solidFill>
        <a:ln>
          <a:solidFill>
            <a:schemeClr val="bg1">
              <a:lumMod val="9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1FF7BCAB-9FD6-4E88-B478-71987F664B5A}" type="pres">
      <dgm:prSet presAssocID="{A0A9B575-CF70-4124-8532-1583A96CBC96}" presName="ParentAccent2" presStyleLbl="alignNode1" presStyleIdx="1" presStyleCnt="34"/>
      <dgm:spPr>
        <a:solidFill>
          <a:srgbClr val="FFFF00"/>
        </a:solidFill>
        <a:ln>
          <a:solidFill>
            <a:schemeClr val="bg1">
              <a:lumMod val="9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FB115149-9973-41DF-993A-8509DFF8B643}" type="pres">
      <dgm:prSet presAssocID="{A0A9B575-CF70-4124-8532-1583A96CBC96}" presName="ParentAccent3" presStyleLbl="alignNode1" presStyleIdx="2" presStyleCnt="34"/>
      <dgm:spPr>
        <a:solidFill>
          <a:srgbClr val="FFFF00"/>
        </a:solidFill>
        <a:ln>
          <a:solidFill>
            <a:schemeClr val="bg1">
              <a:lumMod val="9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E5043405-74AB-4D0B-B9C0-298D44640509}" type="pres">
      <dgm:prSet presAssocID="{A0A9B575-CF70-4124-8532-1583A96CBC96}" presName="ParentAccent4" presStyleLbl="alignNode1" presStyleIdx="3" presStyleCnt="34"/>
      <dgm:spPr>
        <a:solidFill>
          <a:srgbClr val="FFFF00"/>
        </a:solidFill>
        <a:ln>
          <a:solidFill>
            <a:schemeClr val="bg1">
              <a:lumMod val="9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1A0239CB-5153-4F5E-AE7E-7D9477F611C3}" type="pres">
      <dgm:prSet presAssocID="{A0A9B575-CF70-4124-8532-1583A96CBC96}" presName="ParentAccent5" presStyleLbl="alignNode1" presStyleIdx="4" presStyleCnt="34"/>
      <dgm:spPr>
        <a:solidFill>
          <a:srgbClr val="FFFF00"/>
        </a:solidFill>
        <a:ln>
          <a:solidFill>
            <a:schemeClr val="bg1">
              <a:lumMod val="9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87FA6AB6-8E44-48A3-A304-3D99D47FB3AE}" type="pres">
      <dgm:prSet presAssocID="{A0A9B575-CF70-4124-8532-1583A96CBC96}" presName="ParentAccent6" presStyleLbl="alignNode1" presStyleIdx="5" presStyleCnt="34"/>
      <dgm:spPr>
        <a:solidFill>
          <a:srgbClr val="FFFF00"/>
        </a:solidFill>
        <a:ln>
          <a:solidFill>
            <a:schemeClr val="bg1">
              <a:lumMod val="9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478A55DE-EB56-402B-9169-57D72B77524C}" type="pres">
      <dgm:prSet presAssocID="{A0A9B575-CF70-4124-8532-1583A96CBC96}" presName="ParentAccent7" presStyleLbl="alignNode1" presStyleIdx="6" presStyleCnt="34"/>
      <dgm:spPr>
        <a:solidFill>
          <a:srgbClr val="FFFF00"/>
        </a:solidFill>
        <a:ln>
          <a:solidFill>
            <a:schemeClr val="bg1">
              <a:lumMod val="9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29E195AE-A4C7-4A16-BBFA-782D289BF99E}" type="pres">
      <dgm:prSet presAssocID="{A0A9B575-CF70-4124-8532-1583A96CBC96}" presName="ParentAccent8" presStyleLbl="alignNode1" presStyleIdx="7" presStyleCnt="34"/>
      <dgm:spPr>
        <a:solidFill>
          <a:srgbClr val="FFFF00"/>
        </a:solidFill>
        <a:ln>
          <a:solidFill>
            <a:schemeClr val="bg1">
              <a:lumMod val="9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F916270-35D8-42EA-A316-C886F75BBAD9}" type="pres">
      <dgm:prSet presAssocID="{A0A9B575-CF70-4124-8532-1583A96CBC96}" presName="ParentAccent9" presStyleLbl="alignNode1" presStyleIdx="8" presStyleCnt="34"/>
      <dgm:spPr>
        <a:solidFill>
          <a:srgbClr val="FFFF00"/>
        </a:solidFill>
        <a:ln>
          <a:solidFill>
            <a:schemeClr val="bg1">
              <a:lumMod val="9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B22608B1-3619-46D6-B1BC-DE8A3669188B}" type="pres">
      <dgm:prSet presAssocID="{A0A9B575-CF70-4124-8532-1583A96CBC96}" presName="ParentAccent10" presStyleLbl="alignNode1" presStyleIdx="9" presStyleCnt="34"/>
      <dgm:spPr>
        <a:solidFill>
          <a:srgbClr val="FFFF00"/>
        </a:solidFill>
        <a:ln>
          <a:solidFill>
            <a:schemeClr val="bg1">
              <a:lumMod val="9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F0C9A7A3-7FA1-421A-9C6E-C03379967569}" type="pres">
      <dgm:prSet presAssocID="{A0A9B575-CF70-4124-8532-1583A96CBC96}" presName="Parent" presStyleLbl="alignNode1" presStyleIdx="10" presStyleCnt="34" custScaleX="107338" custScaleY="107326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7AC97-16EA-4F65-B29D-098F7FF8D686}" type="pres">
      <dgm:prSet presAssocID="{F321F9BB-E2FB-4C0A-87F2-D821B995B4B8}" presName="Child1Accent1" presStyleLbl="alignNode1" presStyleIdx="11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F898CE9F-3C19-4730-B271-466E385324A3}" type="pres">
      <dgm:prSet presAssocID="{F321F9BB-E2FB-4C0A-87F2-D821B995B4B8}" presName="Child1Accent2" presStyleLbl="alignNode1" presStyleIdx="12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D6B12399-7BF2-47F9-8D0B-4B78033DADC1}" type="pres">
      <dgm:prSet presAssocID="{F321F9BB-E2FB-4C0A-87F2-D821B995B4B8}" presName="Child1Accent3" presStyleLbl="alignNode1" presStyleIdx="13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BF1B6689-D252-419E-ACAD-0F4FDDBBD4A1}" type="pres">
      <dgm:prSet presAssocID="{F321F9BB-E2FB-4C0A-87F2-D821B995B4B8}" presName="Child1Accent4" presStyleLbl="alignNode1" presStyleIdx="14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16DB5F9F-B505-43B8-9171-B01FBD7F942A}" type="pres">
      <dgm:prSet presAssocID="{F321F9BB-E2FB-4C0A-87F2-D821B995B4B8}" presName="Child1Accent5" presStyleLbl="alignNode1" presStyleIdx="15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9B44EC83-2FB9-4037-8022-E8D0779CB57C}" type="pres">
      <dgm:prSet presAssocID="{F321F9BB-E2FB-4C0A-87F2-D821B995B4B8}" presName="Child1Accent6" presStyleLbl="alignNode1" presStyleIdx="16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446C6902-B7DE-462E-BA16-6CC3485D29E3}" type="pres">
      <dgm:prSet presAssocID="{F321F9BB-E2FB-4C0A-87F2-D821B995B4B8}" presName="Child1Accent7" presStyleLbl="alignNode1" presStyleIdx="17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EC775A7A-298C-40E9-858C-FBFD768255EB}" type="pres">
      <dgm:prSet presAssocID="{F321F9BB-E2FB-4C0A-87F2-D821B995B4B8}" presName="Child1Accent8" presStyleLbl="alignNode1" presStyleIdx="18" presStyleCnt="34"/>
      <dgm:spPr/>
    </dgm:pt>
    <dgm:pt modelId="{CB3E7115-AADF-40EA-AA52-B6C0E38434DD}" type="pres">
      <dgm:prSet presAssocID="{F321F9BB-E2FB-4C0A-87F2-D821B995B4B8}" presName="Child1Accent9" presStyleLbl="alignNode1" presStyleIdx="19" presStyleCnt="34"/>
      <dgm:spPr/>
    </dgm:pt>
    <dgm:pt modelId="{9D4EFC0B-419D-4903-A160-A3805420C0E6}" type="pres">
      <dgm:prSet presAssocID="{F321F9BB-E2FB-4C0A-87F2-D821B995B4B8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5A424-DBE6-43D2-BCE7-9FD420D66EB0}" type="pres">
      <dgm:prSet presAssocID="{CAEC62C7-D725-4F97-95BD-86497256811E}" presName="Child2Accent1" presStyleLbl="alignNode1" presStyleIdx="20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3BD9BF0D-60CD-497F-AA1E-AC7D97E58861}" type="pres">
      <dgm:prSet presAssocID="{CAEC62C7-D725-4F97-95BD-86497256811E}" presName="Child2Accent2" presStyleLbl="alignNode1" presStyleIdx="21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C2C1A527-C7B2-4944-8368-5C765A047EAE}" type="pres">
      <dgm:prSet presAssocID="{CAEC62C7-D725-4F97-95BD-86497256811E}" presName="Child2Accent3" presStyleLbl="alignNode1" presStyleIdx="22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6C23128B-9221-4C91-818B-6DC1296E2BCE}" type="pres">
      <dgm:prSet presAssocID="{CAEC62C7-D725-4F97-95BD-86497256811E}" presName="Child2Accent4" presStyleLbl="alignNode1" presStyleIdx="23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DC4AD907-B4FD-416C-8766-DD9143BDE995}" type="pres">
      <dgm:prSet presAssocID="{CAEC62C7-D725-4F97-95BD-86497256811E}" presName="Child2Accent5" presStyleLbl="alignNode1" presStyleIdx="24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51E22022-E663-4126-B193-FD65C4FFE7B1}" type="pres">
      <dgm:prSet presAssocID="{CAEC62C7-D725-4F97-95BD-86497256811E}" presName="Child2Accent6" presStyleLbl="alignNode1" presStyleIdx="25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AD1A0420-2E2B-4FCB-A87F-BB62883AB97D}" type="pres">
      <dgm:prSet presAssocID="{CAEC62C7-D725-4F97-95BD-86497256811E}" presName="Child2Accent7" presStyleLbl="alignNode1" presStyleIdx="26" presStyleCnt="34"/>
      <dgm:spPr/>
    </dgm:pt>
    <dgm:pt modelId="{D2097C5B-5ADE-40C0-9FF0-229826227722}" type="pres">
      <dgm:prSet presAssocID="{CAEC62C7-D725-4F97-95BD-86497256811E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1EAC2-C068-409E-ABF4-6B8CE20E8CF5}" type="pres">
      <dgm:prSet presAssocID="{2CEB9CD9-8E36-481E-9538-9ED51F2F78E5}" presName="Child3Accent1" presStyleLbl="alignNode1" presStyleIdx="27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BD42675B-E183-4061-89D4-F5044838C2F1}" type="pres">
      <dgm:prSet presAssocID="{2CEB9CD9-8E36-481E-9538-9ED51F2F78E5}" presName="Child3Accent2" presStyleLbl="alignNode1" presStyleIdx="28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9C1FA19D-A13D-4463-B144-F75DDF3C68DA}" type="pres">
      <dgm:prSet presAssocID="{2CEB9CD9-8E36-481E-9538-9ED51F2F78E5}" presName="Child3Accent3" presStyleLbl="alignNode1" presStyleIdx="29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A2B65428-DDCF-41EC-A13D-BC8D6DD8B188}" type="pres">
      <dgm:prSet presAssocID="{2CEB9CD9-8E36-481E-9538-9ED51F2F78E5}" presName="Child3Accent4" presStyleLbl="alignNode1" presStyleIdx="30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44775F9E-DF29-46FA-AB48-BFE4CC82D00A}" type="pres">
      <dgm:prSet presAssocID="{2CEB9CD9-8E36-481E-9538-9ED51F2F78E5}" presName="Child3Accent5" presStyleLbl="alignNode1" presStyleIdx="31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C1C09C14-D327-40DF-A215-E05F8BB651A5}" type="pres">
      <dgm:prSet presAssocID="{2CEB9CD9-8E36-481E-9538-9ED51F2F78E5}" presName="Child3Accent6" presStyleLbl="alignNode1" presStyleIdx="32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2AEF3DF9-0DAC-4A9E-A69D-301E8C459090}" type="pres">
      <dgm:prSet presAssocID="{2CEB9CD9-8E36-481E-9538-9ED51F2F78E5}" presName="Child3Accent7" presStyleLbl="alignNode1" presStyleIdx="33" presStyleCnt="34"/>
      <dgm:spPr>
        <a:solidFill>
          <a:srgbClr val="B4DE86"/>
        </a:solidFill>
        <a:ln>
          <a:solidFill>
            <a:srgbClr val="B4DE86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0B073F63-2EE0-4FB7-8226-12B75E7C3C28}" type="pres">
      <dgm:prSet presAssocID="{2CEB9CD9-8E36-481E-9538-9ED51F2F78E5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DE34E2-C5FC-4657-A844-0C06415D04B0}" type="presOf" srcId="{A0A9B575-CF70-4124-8532-1583A96CBC96}" destId="{F0C9A7A3-7FA1-421A-9C6E-C03379967569}" srcOrd="0" destOrd="0" presId="urn:microsoft.com/office/officeart/2011/layout/ConvergingText"/>
    <dgm:cxn modelId="{893FC12B-47BE-4BCC-A7A5-D28BB51A3246}" srcId="{A0A9B575-CF70-4124-8532-1583A96CBC96}" destId="{F321F9BB-E2FB-4C0A-87F2-D821B995B4B8}" srcOrd="0" destOrd="0" parTransId="{9DE8F6AA-EC7B-4CF7-B40F-AAA1A526336B}" sibTransId="{45C88167-7557-42B6-B437-40F0963114B0}"/>
    <dgm:cxn modelId="{CF6F5084-6D8A-4235-A32B-1A0C1D940DA5}" type="presOf" srcId="{F321F9BB-E2FB-4C0A-87F2-D821B995B4B8}" destId="{9D4EFC0B-419D-4903-A160-A3805420C0E6}" srcOrd="0" destOrd="0" presId="urn:microsoft.com/office/officeart/2011/layout/ConvergingText"/>
    <dgm:cxn modelId="{B91CDDD8-716C-43BF-A048-CCFEB4ACB89C}" srcId="{A0A9B575-CF70-4124-8532-1583A96CBC96}" destId="{2CEB9CD9-8E36-481E-9538-9ED51F2F78E5}" srcOrd="2" destOrd="0" parTransId="{B3307FDB-6DE5-451F-A9A3-F0192EDB36C8}" sibTransId="{79EA1A06-B8D1-411C-BAEC-CC80DC8980D6}"/>
    <dgm:cxn modelId="{DC574623-D480-46A9-8359-A66C265C1936}" type="presOf" srcId="{28B14BD1-8238-49F5-888C-91F58271D561}" destId="{019C2D19-296B-4689-BE8D-6D1B2A949CF3}" srcOrd="0" destOrd="0" presId="urn:microsoft.com/office/officeart/2011/layout/ConvergingText"/>
    <dgm:cxn modelId="{30380A7E-FFB8-4996-950D-C5A449846A8F}" srcId="{A0A9B575-CF70-4124-8532-1583A96CBC96}" destId="{CAEC62C7-D725-4F97-95BD-86497256811E}" srcOrd="1" destOrd="0" parTransId="{E9D70717-C3D6-40DC-840A-80A00E5D19B4}" sibTransId="{378E1D7F-6E00-4596-8169-1C7281D75553}"/>
    <dgm:cxn modelId="{1D277ECF-4852-4B21-B46A-D1E7FF09D659}" type="presOf" srcId="{CAEC62C7-D725-4F97-95BD-86497256811E}" destId="{D2097C5B-5ADE-40C0-9FF0-229826227722}" srcOrd="0" destOrd="0" presId="urn:microsoft.com/office/officeart/2011/layout/ConvergingText"/>
    <dgm:cxn modelId="{FD477206-C4BA-4E86-93A9-70472F3D8B8E}" srcId="{28B14BD1-8238-49F5-888C-91F58271D561}" destId="{A0A9B575-CF70-4124-8532-1583A96CBC96}" srcOrd="0" destOrd="0" parTransId="{0C390B63-03E7-4E6C-82EA-1BC85A67B69A}" sibTransId="{E3E9CBB3-A762-4E8B-AC3A-C7BFD954F16C}"/>
    <dgm:cxn modelId="{B6D2494E-FC2A-492B-9074-4761BA7BFE87}" type="presOf" srcId="{2CEB9CD9-8E36-481E-9538-9ED51F2F78E5}" destId="{0B073F63-2EE0-4FB7-8226-12B75E7C3C28}" srcOrd="0" destOrd="0" presId="urn:microsoft.com/office/officeart/2011/layout/ConvergingText"/>
    <dgm:cxn modelId="{2FE65945-0AF1-474B-9A44-A63161F110FA}" type="presParOf" srcId="{019C2D19-296B-4689-BE8D-6D1B2A949CF3}" destId="{4E249B14-18B5-4C73-ADBA-F66A2E12E938}" srcOrd="0" destOrd="0" presId="urn:microsoft.com/office/officeart/2011/layout/ConvergingText"/>
    <dgm:cxn modelId="{30986D5D-1443-4C94-9556-E2B425F08D19}" type="presParOf" srcId="{4E249B14-18B5-4C73-ADBA-F66A2E12E938}" destId="{EE68102C-2E9E-4BE4-99A7-F0EA8D45093E}" srcOrd="0" destOrd="0" presId="urn:microsoft.com/office/officeart/2011/layout/ConvergingText"/>
    <dgm:cxn modelId="{52425060-5675-49FF-971B-AE1B161C3AF4}" type="presParOf" srcId="{4E249B14-18B5-4C73-ADBA-F66A2E12E938}" destId="{1FF7BCAB-9FD6-4E88-B478-71987F664B5A}" srcOrd="1" destOrd="0" presId="urn:microsoft.com/office/officeart/2011/layout/ConvergingText"/>
    <dgm:cxn modelId="{95EFEC1C-F660-4A83-8B65-B72D53A31C71}" type="presParOf" srcId="{4E249B14-18B5-4C73-ADBA-F66A2E12E938}" destId="{FB115149-9973-41DF-993A-8509DFF8B643}" srcOrd="2" destOrd="0" presId="urn:microsoft.com/office/officeart/2011/layout/ConvergingText"/>
    <dgm:cxn modelId="{6D3C174B-B566-4486-BEA5-256DCE40AA8A}" type="presParOf" srcId="{4E249B14-18B5-4C73-ADBA-F66A2E12E938}" destId="{E5043405-74AB-4D0B-B9C0-298D44640509}" srcOrd="3" destOrd="0" presId="urn:microsoft.com/office/officeart/2011/layout/ConvergingText"/>
    <dgm:cxn modelId="{E9F672A7-DE3F-4EE9-8520-C8CA5CC32C56}" type="presParOf" srcId="{4E249B14-18B5-4C73-ADBA-F66A2E12E938}" destId="{1A0239CB-5153-4F5E-AE7E-7D9477F611C3}" srcOrd="4" destOrd="0" presId="urn:microsoft.com/office/officeart/2011/layout/ConvergingText"/>
    <dgm:cxn modelId="{BF250388-9099-47D0-841B-A34619D62D26}" type="presParOf" srcId="{4E249B14-18B5-4C73-ADBA-F66A2E12E938}" destId="{87FA6AB6-8E44-48A3-A304-3D99D47FB3AE}" srcOrd="5" destOrd="0" presId="urn:microsoft.com/office/officeart/2011/layout/ConvergingText"/>
    <dgm:cxn modelId="{1AE5F2BA-AF89-4DAD-A426-5ACAA7C63FB2}" type="presParOf" srcId="{4E249B14-18B5-4C73-ADBA-F66A2E12E938}" destId="{478A55DE-EB56-402B-9169-57D72B77524C}" srcOrd="6" destOrd="0" presId="urn:microsoft.com/office/officeart/2011/layout/ConvergingText"/>
    <dgm:cxn modelId="{62EABBB5-7552-4071-9943-D36644784030}" type="presParOf" srcId="{4E249B14-18B5-4C73-ADBA-F66A2E12E938}" destId="{29E195AE-A4C7-4A16-BBFA-782D289BF99E}" srcOrd="7" destOrd="0" presId="urn:microsoft.com/office/officeart/2011/layout/ConvergingText"/>
    <dgm:cxn modelId="{9C2174C8-EF0B-4CD2-91C7-9AC5C7CA8183}" type="presParOf" srcId="{4E249B14-18B5-4C73-ADBA-F66A2E12E938}" destId="{7F916270-35D8-42EA-A316-C886F75BBAD9}" srcOrd="8" destOrd="0" presId="urn:microsoft.com/office/officeart/2011/layout/ConvergingText"/>
    <dgm:cxn modelId="{C6591035-9393-4597-B269-BAC61E45B049}" type="presParOf" srcId="{4E249B14-18B5-4C73-ADBA-F66A2E12E938}" destId="{B22608B1-3619-46D6-B1BC-DE8A3669188B}" srcOrd="9" destOrd="0" presId="urn:microsoft.com/office/officeart/2011/layout/ConvergingText"/>
    <dgm:cxn modelId="{91F29132-2072-4369-93C5-066868184507}" type="presParOf" srcId="{4E249B14-18B5-4C73-ADBA-F66A2E12E938}" destId="{F0C9A7A3-7FA1-421A-9C6E-C03379967569}" srcOrd="10" destOrd="0" presId="urn:microsoft.com/office/officeart/2011/layout/ConvergingText"/>
    <dgm:cxn modelId="{D851FB9A-6E89-41F4-BC71-DDCAD68DA6C3}" type="presParOf" srcId="{4E249B14-18B5-4C73-ADBA-F66A2E12E938}" destId="{5357AC97-16EA-4F65-B29D-098F7FF8D686}" srcOrd="11" destOrd="0" presId="urn:microsoft.com/office/officeart/2011/layout/ConvergingText"/>
    <dgm:cxn modelId="{E8B543B4-C5BB-4FFA-B615-E4E28D0A5938}" type="presParOf" srcId="{4E249B14-18B5-4C73-ADBA-F66A2E12E938}" destId="{F898CE9F-3C19-4730-B271-466E385324A3}" srcOrd="12" destOrd="0" presId="urn:microsoft.com/office/officeart/2011/layout/ConvergingText"/>
    <dgm:cxn modelId="{9FC9C590-84EC-4437-AE8D-7364106E13E9}" type="presParOf" srcId="{4E249B14-18B5-4C73-ADBA-F66A2E12E938}" destId="{D6B12399-7BF2-47F9-8D0B-4B78033DADC1}" srcOrd="13" destOrd="0" presId="urn:microsoft.com/office/officeart/2011/layout/ConvergingText"/>
    <dgm:cxn modelId="{AF3CCCFA-4BD0-452B-BEE4-86807CAC353D}" type="presParOf" srcId="{4E249B14-18B5-4C73-ADBA-F66A2E12E938}" destId="{BF1B6689-D252-419E-ACAD-0F4FDDBBD4A1}" srcOrd="14" destOrd="0" presId="urn:microsoft.com/office/officeart/2011/layout/ConvergingText"/>
    <dgm:cxn modelId="{67B666AF-8609-4A10-A4DA-3A83EF007A18}" type="presParOf" srcId="{4E249B14-18B5-4C73-ADBA-F66A2E12E938}" destId="{16DB5F9F-B505-43B8-9171-B01FBD7F942A}" srcOrd="15" destOrd="0" presId="urn:microsoft.com/office/officeart/2011/layout/ConvergingText"/>
    <dgm:cxn modelId="{C5C032B4-75CC-480F-A366-9B5BF3A0F2CB}" type="presParOf" srcId="{4E249B14-18B5-4C73-ADBA-F66A2E12E938}" destId="{9B44EC83-2FB9-4037-8022-E8D0779CB57C}" srcOrd="16" destOrd="0" presId="urn:microsoft.com/office/officeart/2011/layout/ConvergingText"/>
    <dgm:cxn modelId="{A84E11AB-5466-426F-A194-794D03CACF0D}" type="presParOf" srcId="{4E249B14-18B5-4C73-ADBA-F66A2E12E938}" destId="{446C6902-B7DE-462E-BA16-6CC3485D29E3}" srcOrd="17" destOrd="0" presId="urn:microsoft.com/office/officeart/2011/layout/ConvergingText"/>
    <dgm:cxn modelId="{66342EA1-C1E9-4A1F-B467-C31CC29D42B6}" type="presParOf" srcId="{4E249B14-18B5-4C73-ADBA-F66A2E12E938}" destId="{EC775A7A-298C-40E9-858C-FBFD768255EB}" srcOrd="18" destOrd="0" presId="urn:microsoft.com/office/officeart/2011/layout/ConvergingText"/>
    <dgm:cxn modelId="{C1131793-5F24-4800-93E2-FC0ADBCF9D0E}" type="presParOf" srcId="{4E249B14-18B5-4C73-ADBA-F66A2E12E938}" destId="{CB3E7115-AADF-40EA-AA52-B6C0E38434DD}" srcOrd="19" destOrd="0" presId="urn:microsoft.com/office/officeart/2011/layout/ConvergingText"/>
    <dgm:cxn modelId="{B122AEAD-FBEF-473D-8B8F-66D3F46739AE}" type="presParOf" srcId="{4E249B14-18B5-4C73-ADBA-F66A2E12E938}" destId="{9D4EFC0B-419D-4903-A160-A3805420C0E6}" srcOrd="20" destOrd="0" presId="urn:microsoft.com/office/officeart/2011/layout/ConvergingText"/>
    <dgm:cxn modelId="{DADD273D-81F9-4A6A-BA67-A14D5E015CBE}" type="presParOf" srcId="{4E249B14-18B5-4C73-ADBA-F66A2E12E938}" destId="{2AE5A424-DBE6-43D2-BCE7-9FD420D66EB0}" srcOrd="21" destOrd="0" presId="urn:microsoft.com/office/officeart/2011/layout/ConvergingText"/>
    <dgm:cxn modelId="{EAB7A45A-092F-4B24-B109-C9CEB2194754}" type="presParOf" srcId="{4E249B14-18B5-4C73-ADBA-F66A2E12E938}" destId="{3BD9BF0D-60CD-497F-AA1E-AC7D97E58861}" srcOrd="22" destOrd="0" presId="urn:microsoft.com/office/officeart/2011/layout/ConvergingText"/>
    <dgm:cxn modelId="{24DFEE95-47CE-4E05-A610-DD04553DA970}" type="presParOf" srcId="{4E249B14-18B5-4C73-ADBA-F66A2E12E938}" destId="{C2C1A527-C7B2-4944-8368-5C765A047EAE}" srcOrd="23" destOrd="0" presId="urn:microsoft.com/office/officeart/2011/layout/ConvergingText"/>
    <dgm:cxn modelId="{744C2840-AA39-4F38-971D-FBC397642D7F}" type="presParOf" srcId="{4E249B14-18B5-4C73-ADBA-F66A2E12E938}" destId="{6C23128B-9221-4C91-818B-6DC1296E2BCE}" srcOrd="24" destOrd="0" presId="urn:microsoft.com/office/officeart/2011/layout/ConvergingText"/>
    <dgm:cxn modelId="{AD7D6337-43EA-486E-8462-E53054785A3D}" type="presParOf" srcId="{4E249B14-18B5-4C73-ADBA-F66A2E12E938}" destId="{DC4AD907-B4FD-416C-8766-DD9143BDE995}" srcOrd="25" destOrd="0" presId="urn:microsoft.com/office/officeart/2011/layout/ConvergingText"/>
    <dgm:cxn modelId="{B4770A87-5093-4565-A2F2-5B31EBDAB687}" type="presParOf" srcId="{4E249B14-18B5-4C73-ADBA-F66A2E12E938}" destId="{51E22022-E663-4126-B193-FD65C4FFE7B1}" srcOrd="26" destOrd="0" presId="urn:microsoft.com/office/officeart/2011/layout/ConvergingText"/>
    <dgm:cxn modelId="{2F39CC14-89FB-43AD-AAA3-E870A1D5473C}" type="presParOf" srcId="{4E249B14-18B5-4C73-ADBA-F66A2E12E938}" destId="{AD1A0420-2E2B-4FCB-A87F-BB62883AB97D}" srcOrd="27" destOrd="0" presId="urn:microsoft.com/office/officeart/2011/layout/ConvergingText"/>
    <dgm:cxn modelId="{53CF3CD9-41DC-47BC-951E-FDE2C43C64B7}" type="presParOf" srcId="{4E249B14-18B5-4C73-ADBA-F66A2E12E938}" destId="{D2097C5B-5ADE-40C0-9FF0-229826227722}" srcOrd="28" destOrd="0" presId="urn:microsoft.com/office/officeart/2011/layout/ConvergingText"/>
    <dgm:cxn modelId="{31B0CDA6-27A0-4C73-9EB2-8D88D71E39EE}" type="presParOf" srcId="{4E249B14-18B5-4C73-ADBA-F66A2E12E938}" destId="{BED1EAC2-C068-409E-ABF4-6B8CE20E8CF5}" srcOrd="29" destOrd="0" presId="urn:microsoft.com/office/officeart/2011/layout/ConvergingText"/>
    <dgm:cxn modelId="{69E9245F-32C9-4F3E-AFF8-5B86A8A6FB26}" type="presParOf" srcId="{4E249B14-18B5-4C73-ADBA-F66A2E12E938}" destId="{BD42675B-E183-4061-89D4-F5044838C2F1}" srcOrd="30" destOrd="0" presId="urn:microsoft.com/office/officeart/2011/layout/ConvergingText"/>
    <dgm:cxn modelId="{40CA9068-1758-455A-93C1-58AD7DD88AC0}" type="presParOf" srcId="{4E249B14-18B5-4C73-ADBA-F66A2E12E938}" destId="{9C1FA19D-A13D-4463-B144-F75DDF3C68DA}" srcOrd="31" destOrd="0" presId="urn:microsoft.com/office/officeart/2011/layout/ConvergingText"/>
    <dgm:cxn modelId="{A4704212-6462-4A26-90F5-6C6EBCE89D07}" type="presParOf" srcId="{4E249B14-18B5-4C73-ADBA-F66A2E12E938}" destId="{A2B65428-DDCF-41EC-A13D-BC8D6DD8B188}" srcOrd="32" destOrd="0" presId="urn:microsoft.com/office/officeart/2011/layout/ConvergingText"/>
    <dgm:cxn modelId="{4474B779-C149-42AC-A559-34D7CD805716}" type="presParOf" srcId="{4E249B14-18B5-4C73-ADBA-F66A2E12E938}" destId="{44775F9E-DF29-46FA-AB48-BFE4CC82D00A}" srcOrd="33" destOrd="0" presId="urn:microsoft.com/office/officeart/2011/layout/ConvergingText"/>
    <dgm:cxn modelId="{0AC56751-6D7F-4BBE-821F-6C9E4C9BA711}" type="presParOf" srcId="{4E249B14-18B5-4C73-ADBA-F66A2E12E938}" destId="{C1C09C14-D327-40DF-A215-E05F8BB651A5}" srcOrd="34" destOrd="0" presId="urn:microsoft.com/office/officeart/2011/layout/ConvergingText"/>
    <dgm:cxn modelId="{8475E4FD-CFC3-4315-BBD4-865D92754EC8}" type="presParOf" srcId="{4E249B14-18B5-4C73-ADBA-F66A2E12E938}" destId="{2AEF3DF9-0DAC-4A9E-A69D-301E8C459090}" srcOrd="35" destOrd="0" presId="urn:microsoft.com/office/officeart/2011/layout/ConvergingText"/>
    <dgm:cxn modelId="{5ECDBA87-FADD-4415-A485-8E3E603D3DEF}" type="presParOf" srcId="{4E249B14-18B5-4C73-ADBA-F66A2E12E938}" destId="{0B073F63-2EE0-4FB7-8226-12B75E7C3C28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BFFA2-32CA-4996-B24B-439869BCA03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658BBAC-D26D-41E5-AAD8-AD306E975A39}">
      <dgm:prSet phldrT="[Текст]" custT="1"/>
      <dgm:spPr>
        <a:gradFill flip="none" rotWithShape="0">
          <a:gsLst>
            <a:gs pos="0">
              <a:srgbClr val="FFFFCC">
                <a:shade val="30000"/>
                <a:satMod val="115000"/>
              </a:srgbClr>
            </a:gs>
            <a:gs pos="50000">
              <a:srgbClr val="FFFFCC">
                <a:shade val="67500"/>
                <a:satMod val="115000"/>
              </a:srgbClr>
            </a:gs>
            <a:gs pos="100000">
              <a:srgbClr val="FFFFCC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CCCC00"/>
          </a:solidFill>
        </a:ln>
      </dgm:spPr>
      <dgm:t>
        <a:bodyPr lIns="0" rIns="0"/>
        <a:lstStyle/>
        <a:p>
          <a:r>
            <a:rPr lang="ru-RU" sz="800" b="1" dirty="0" smtClean="0">
              <a:solidFill>
                <a:schemeClr val="tx1"/>
              </a:solidFill>
            </a:rPr>
            <a:t>Сроки – жестко установлены регламентом </a:t>
          </a:r>
          <a:endParaRPr lang="ru-RU" sz="800" dirty="0">
            <a:solidFill>
              <a:schemeClr val="tx1"/>
            </a:solidFill>
          </a:endParaRPr>
        </a:p>
      </dgm:t>
    </dgm:pt>
    <dgm:pt modelId="{330A1331-3908-45B8-9691-5F63E5ABFCC5}" type="parTrans" cxnId="{D9C0FFDC-C323-4003-8BD8-F8EC7E40FED3}">
      <dgm:prSet/>
      <dgm:spPr/>
      <dgm:t>
        <a:bodyPr/>
        <a:lstStyle/>
        <a:p>
          <a:endParaRPr lang="ru-RU"/>
        </a:p>
      </dgm:t>
    </dgm:pt>
    <dgm:pt modelId="{126DB716-321F-4254-B7AB-FECA226FC533}" type="sibTrans" cxnId="{D9C0FFDC-C323-4003-8BD8-F8EC7E40FED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25332990-4767-41D4-A547-AD9AB517508D}">
      <dgm:prSet phldrT="[Текст]" custT="1"/>
      <dgm:spPr>
        <a:gradFill flip="none" rotWithShape="0">
          <a:gsLst>
            <a:gs pos="0">
              <a:srgbClr val="D2EAC4">
                <a:shade val="30000"/>
                <a:satMod val="115000"/>
              </a:srgbClr>
            </a:gs>
            <a:gs pos="50000">
              <a:srgbClr val="D2EAC4">
                <a:shade val="67500"/>
                <a:satMod val="115000"/>
              </a:srgbClr>
            </a:gs>
            <a:gs pos="100000">
              <a:srgbClr val="D2EAC4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BBE0A7"/>
          </a:solidFill>
        </a:ln>
      </dgm:spPr>
      <dgm:t>
        <a:bodyPr/>
        <a:lstStyle/>
        <a:p>
          <a:r>
            <a:rPr lang="ru-RU" sz="800" b="1" dirty="0" smtClean="0">
              <a:solidFill>
                <a:schemeClr val="tx1"/>
              </a:solidFill>
            </a:rPr>
            <a:t>Стандартный набор ремонтных воздействий</a:t>
          </a:r>
          <a:endParaRPr lang="ru-RU" sz="800" dirty="0">
            <a:solidFill>
              <a:schemeClr val="tx1"/>
            </a:solidFill>
          </a:endParaRPr>
        </a:p>
      </dgm:t>
    </dgm:pt>
    <dgm:pt modelId="{1C9DEBFB-557E-4A7A-93EB-837FD7B02C30}" type="parTrans" cxnId="{119A343E-854E-417F-B475-B094E20343BB}">
      <dgm:prSet/>
      <dgm:spPr/>
      <dgm:t>
        <a:bodyPr/>
        <a:lstStyle/>
        <a:p>
          <a:endParaRPr lang="ru-RU"/>
        </a:p>
      </dgm:t>
    </dgm:pt>
    <dgm:pt modelId="{0CCDCE89-D581-4DE9-8CDF-BBBE6E072246}" type="sibTrans" cxnId="{119A343E-854E-417F-B475-B094E20343B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79FCA63-8776-4D2C-850A-764C2609E246}">
      <dgm:prSet phldrT="[Текст]" custT="1"/>
      <dgm:spPr>
        <a:gradFill flip="none" rotWithShape="0">
          <a:gsLst>
            <a:gs pos="0">
              <a:srgbClr val="920000">
                <a:shade val="30000"/>
                <a:satMod val="115000"/>
              </a:srgbClr>
            </a:gs>
            <a:gs pos="50000">
              <a:srgbClr val="920000">
                <a:shade val="67500"/>
                <a:satMod val="115000"/>
              </a:srgbClr>
            </a:gs>
            <a:gs pos="100000">
              <a:srgbClr val="920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800" b="1" dirty="0" smtClean="0"/>
            <a:t>ППР</a:t>
          </a:r>
          <a:endParaRPr lang="ru-RU" sz="1800" b="1" dirty="0"/>
        </a:p>
      </dgm:t>
    </dgm:pt>
    <dgm:pt modelId="{DA269757-E6B6-41AD-9472-775B01D5693C}" type="parTrans" cxnId="{F0ADAF22-6359-41FC-8B2A-EC38E9AA7BA0}">
      <dgm:prSet/>
      <dgm:spPr/>
      <dgm:t>
        <a:bodyPr/>
        <a:lstStyle/>
        <a:p>
          <a:endParaRPr lang="ru-RU"/>
        </a:p>
      </dgm:t>
    </dgm:pt>
    <dgm:pt modelId="{EB047AA1-481D-4619-9ECA-3A78D1BFC540}" type="sibTrans" cxnId="{F0ADAF22-6359-41FC-8B2A-EC38E9AA7BA0}">
      <dgm:prSet/>
      <dgm:spPr/>
      <dgm:t>
        <a:bodyPr/>
        <a:lstStyle/>
        <a:p>
          <a:endParaRPr lang="ru-RU"/>
        </a:p>
      </dgm:t>
    </dgm:pt>
    <dgm:pt modelId="{432A8227-38B2-4D40-B42B-536ACFBF31A5}" type="pres">
      <dgm:prSet presAssocID="{F22BFFA2-32CA-4996-B24B-439869BCA03C}" presName="Name0" presStyleCnt="0">
        <dgm:presLayoutVars>
          <dgm:dir/>
          <dgm:resizeHandles val="exact"/>
        </dgm:presLayoutVars>
      </dgm:prSet>
      <dgm:spPr/>
    </dgm:pt>
    <dgm:pt modelId="{F784F150-F39F-49A1-B55F-12EE990F9208}" type="pres">
      <dgm:prSet presAssocID="{F22BFFA2-32CA-4996-B24B-439869BCA03C}" presName="vNodes" presStyleCnt="0"/>
      <dgm:spPr/>
    </dgm:pt>
    <dgm:pt modelId="{FE05F2A7-C727-47EE-BF68-AF7E2CC7229B}" type="pres">
      <dgm:prSet presAssocID="{7658BBAC-D26D-41E5-AAD8-AD306E975A39}" presName="node" presStyleLbl="node1" presStyleIdx="0" presStyleCnt="3" custScaleX="150277" custScaleY="150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3FDD-1A99-43D9-88F3-675930698582}" type="pres">
      <dgm:prSet presAssocID="{126DB716-321F-4254-B7AB-FECA226FC533}" presName="spacerT" presStyleCnt="0"/>
      <dgm:spPr/>
    </dgm:pt>
    <dgm:pt modelId="{C601B3AA-B00C-42BD-9EBC-2F0A457A714F}" type="pres">
      <dgm:prSet presAssocID="{126DB716-321F-4254-B7AB-FECA226FC533}" presName="sibTrans" presStyleLbl="sibTrans2D1" presStyleIdx="0" presStyleCnt="2" custLinFactNeighborX="-8313"/>
      <dgm:spPr/>
      <dgm:t>
        <a:bodyPr/>
        <a:lstStyle/>
        <a:p>
          <a:endParaRPr lang="ru-RU"/>
        </a:p>
      </dgm:t>
    </dgm:pt>
    <dgm:pt modelId="{70229714-558B-4F04-90EB-66001788C327}" type="pres">
      <dgm:prSet presAssocID="{126DB716-321F-4254-B7AB-FECA226FC533}" presName="spacerB" presStyleCnt="0"/>
      <dgm:spPr/>
    </dgm:pt>
    <dgm:pt modelId="{C1EC6A31-46DD-414C-A20C-6D888A040880}" type="pres">
      <dgm:prSet presAssocID="{25332990-4767-41D4-A547-AD9AB517508D}" presName="node" presStyleLbl="node1" presStyleIdx="1" presStyleCnt="3" custScaleX="155843" custScaleY="155824" custLinFactNeighborX="-2857" custLinFactNeighborY="-95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2A48F-0E52-49C7-956B-6D55A0580358}" type="pres">
      <dgm:prSet presAssocID="{F22BFFA2-32CA-4996-B24B-439869BCA03C}" presName="sibTransLast" presStyleLbl="sibTrans2D1" presStyleIdx="1" presStyleCnt="2" custLinFactNeighborY="3377"/>
      <dgm:spPr/>
      <dgm:t>
        <a:bodyPr/>
        <a:lstStyle/>
        <a:p>
          <a:endParaRPr lang="ru-RU"/>
        </a:p>
      </dgm:t>
    </dgm:pt>
    <dgm:pt modelId="{575B1709-8AC7-4F53-8058-8E6031CD6C9E}" type="pres">
      <dgm:prSet presAssocID="{F22BFFA2-32CA-4996-B24B-439869BCA03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BDA6A92-4A26-4705-B950-19D27DEEA2DA}" type="pres">
      <dgm:prSet presAssocID="{F22BFFA2-32CA-4996-B24B-439869BCA03C}" presName="lastNode" presStyleLbl="node1" presStyleIdx="2" presStyleCnt="3" custScaleX="81729" custScaleY="81729" custLinFactNeighborX="38668" custLinFactNeighborY="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36634F-85B0-4358-BE47-3EDE4892F592}" type="presOf" srcId="{7658BBAC-D26D-41E5-AAD8-AD306E975A39}" destId="{FE05F2A7-C727-47EE-BF68-AF7E2CC7229B}" srcOrd="0" destOrd="0" presId="urn:microsoft.com/office/officeart/2005/8/layout/equation2"/>
    <dgm:cxn modelId="{0F3704B4-64EF-46FA-8F53-169FBC5DD7AB}" type="presOf" srcId="{25332990-4767-41D4-A547-AD9AB517508D}" destId="{C1EC6A31-46DD-414C-A20C-6D888A040880}" srcOrd="0" destOrd="0" presId="urn:microsoft.com/office/officeart/2005/8/layout/equation2"/>
    <dgm:cxn modelId="{9CF93061-1F3F-4FB4-B567-B3B34F40E04E}" type="presOf" srcId="{0CCDCE89-D581-4DE9-8CDF-BBBE6E072246}" destId="{93C2A48F-0E52-49C7-956B-6D55A0580358}" srcOrd="0" destOrd="0" presId="urn:microsoft.com/office/officeart/2005/8/layout/equation2"/>
    <dgm:cxn modelId="{67A4B07F-061B-46AF-9B46-7C62ECC5F7B9}" type="presOf" srcId="{0CCDCE89-D581-4DE9-8CDF-BBBE6E072246}" destId="{575B1709-8AC7-4F53-8058-8E6031CD6C9E}" srcOrd="1" destOrd="0" presId="urn:microsoft.com/office/officeart/2005/8/layout/equation2"/>
    <dgm:cxn modelId="{CCCF1AC7-D91B-4EEE-858C-3C429650CC3C}" type="presOf" srcId="{126DB716-321F-4254-B7AB-FECA226FC533}" destId="{C601B3AA-B00C-42BD-9EBC-2F0A457A714F}" srcOrd="0" destOrd="0" presId="urn:microsoft.com/office/officeart/2005/8/layout/equation2"/>
    <dgm:cxn modelId="{119A343E-854E-417F-B475-B094E20343BB}" srcId="{F22BFFA2-32CA-4996-B24B-439869BCA03C}" destId="{25332990-4767-41D4-A547-AD9AB517508D}" srcOrd="1" destOrd="0" parTransId="{1C9DEBFB-557E-4A7A-93EB-837FD7B02C30}" sibTransId="{0CCDCE89-D581-4DE9-8CDF-BBBE6E072246}"/>
    <dgm:cxn modelId="{F0ADAF22-6359-41FC-8B2A-EC38E9AA7BA0}" srcId="{F22BFFA2-32CA-4996-B24B-439869BCA03C}" destId="{479FCA63-8776-4D2C-850A-764C2609E246}" srcOrd="2" destOrd="0" parTransId="{DA269757-E6B6-41AD-9472-775B01D5693C}" sibTransId="{EB047AA1-481D-4619-9ECA-3A78D1BFC540}"/>
    <dgm:cxn modelId="{2DEC3818-824E-48D5-AA83-91CED42A60C0}" type="presOf" srcId="{479FCA63-8776-4D2C-850A-764C2609E246}" destId="{4BDA6A92-4A26-4705-B950-19D27DEEA2DA}" srcOrd="0" destOrd="0" presId="urn:microsoft.com/office/officeart/2005/8/layout/equation2"/>
    <dgm:cxn modelId="{D9C0FFDC-C323-4003-8BD8-F8EC7E40FED3}" srcId="{F22BFFA2-32CA-4996-B24B-439869BCA03C}" destId="{7658BBAC-D26D-41E5-AAD8-AD306E975A39}" srcOrd="0" destOrd="0" parTransId="{330A1331-3908-45B8-9691-5F63E5ABFCC5}" sibTransId="{126DB716-321F-4254-B7AB-FECA226FC533}"/>
    <dgm:cxn modelId="{187AB234-F968-42FF-ADF7-6CE8AC4C741C}" type="presOf" srcId="{F22BFFA2-32CA-4996-B24B-439869BCA03C}" destId="{432A8227-38B2-4D40-B42B-536ACFBF31A5}" srcOrd="0" destOrd="0" presId="urn:microsoft.com/office/officeart/2005/8/layout/equation2"/>
    <dgm:cxn modelId="{A9FC0EA1-6B76-4D25-B4B5-D835226E9539}" type="presParOf" srcId="{432A8227-38B2-4D40-B42B-536ACFBF31A5}" destId="{F784F150-F39F-49A1-B55F-12EE990F9208}" srcOrd="0" destOrd="0" presId="urn:microsoft.com/office/officeart/2005/8/layout/equation2"/>
    <dgm:cxn modelId="{0CDE4F94-CFB1-45BB-BC76-9F3AE5CB63C8}" type="presParOf" srcId="{F784F150-F39F-49A1-B55F-12EE990F9208}" destId="{FE05F2A7-C727-47EE-BF68-AF7E2CC7229B}" srcOrd="0" destOrd="0" presId="urn:microsoft.com/office/officeart/2005/8/layout/equation2"/>
    <dgm:cxn modelId="{48247ED8-819E-4DC5-8BF6-8DC2C98E3157}" type="presParOf" srcId="{F784F150-F39F-49A1-B55F-12EE990F9208}" destId="{4F573FDD-1A99-43D9-88F3-675930698582}" srcOrd="1" destOrd="0" presId="urn:microsoft.com/office/officeart/2005/8/layout/equation2"/>
    <dgm:cxn modelId="{BB6CDBF3-1271-4EB9-8E36-4FDC3EE45A79}" type="presParOf" srcId="{F784F150-F39F-49A1-B55F-12EE990F9208}" destId="{C601B3AA-B00C-42BD-9EBC-2F0A457A714F}" srcOrd="2" destOrd="0" presId="urn:microsoft.com/office/officeart/2005/8/layout/equation2"/>
    <dgm:cxn modelId="{D74572FD-923A-492D-9ECA-4202AADEE87E}" type="presParOf" srcId="{F784F150-F39F-49A1-B55F-12EE990F9208}" destId="{70229714-558B-4F04-90EB-66001788C327}" srcOrd="3" destOrd="0" presId="urn:microsoft.com/office/officeart/2005/8/layout/equation2"/>
    <dgm:cxn modelId="{3D7AA2C4-FCD8-4E87-B982-31A574092CED}" type="presParOf" srcId="{F784F150-F39F-49A1-B55F-12EE990F9208}" destId="{C1EC6A31-46DD-414C-A20C-6D888A040880}" srcOrd="4" destOrd="0" presId="urn:microsoft.com/office/officeart/2005/8/layout/equation2"/>
    <dgm:cxn modelId="{CCE8B4FD-F489-403C-8755-66F6833C2471}" type="presParOf" srcId="{432A8227-38B2-4D40-B42B-536ACFBF31A5}" destId="{93C2A48F-0E52-49C7-956B-6D55A0580358}" srcOrd="1" destOrd="0" presId="urn:microsoft.com/office/officeart/2005/8/layout/equation2"/>
    <dgm:cxn modelId="{2BD91247-2582-4771-845B-946C9947082C}" type="presParOf" srcId="{93C2A48F-0E52-49C7-956B-6D55A0580358}" destId="{575B1709-8AC7-4F53-8058-8E6031CD6C9E}" srcOrd="0" destOrd="0" presId="urn:microsoft.com/office/officeart/2005/8/layout/equation2"/>
    <dgm:cxn modelId="{E70B48EC-3E6E-4B9B-915B-530AC09D8F7B}" type="presParOf" srcId="{432A8227-38B2-4D40-B42B-536ACFBF31A5}" destId="{4BDA6A92-4A26-4705-B950-19D27DEEA2D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8DA34-767C-4381-9E5F-ED39512DA443}" type="doc">
      <dgm:prSet loTypeId="urn:microsoft.com/office/officeart/2005/8/layout/list1" loCatId="list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CF4F7F87-B332-4DFE-AE4F-99008017B07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Вибродиагностика</a:t>
          </a:r>
          <a:endParaRPr lang="ru-RU" sz="2800" b="1" dirty="0">
            <a:solidFill>
              <a:schemeClr val="bg1"/>
            </a:solidFill>
          </a:endParaRPr>
        </a:p>
      </dgm:t>
    </dgm:pt>
    <dgm:pt modelId="{18A4195D-0149-43F8-ABDB-E57BF7E418DD}" type="parTrans" cxnId="{FDBFD75F-BCA6-452F-97EE-CED2353C2DBE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AB15C479-60C0-4655-88F4-E9CCF42117D3}" type="sibTrans" cxnId="{FDBFD75F-BCA6-452F-97EE-CED2353C2DBE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B95AAC1E-B10E-4FDB-A1F9-741C8593D4BE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Тепловой контроль</a:t>
          </a:r>
        </a:p>
      </dgm:t>
    </dgm:pt>
    <dgm:pt modelId="{C2D44363-E1C2-4DD7-A171-87DBA5C1A0A9}" type="parTrans" cxnId="{4742F550-C4ED-4A7E-B905-868579515C8A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461E6DCC-4FC3-4A84-820E-DF7F4CFD70F2}" type="sibTrans" cxnId="{4742F550-C4ED-4A7E-B905-868579515C8A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22E3740C-F82C-4E67-99E9-7D3C15206988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Коэрцитиметрия</a:t>
          </a:r>
        </a:p>
      </dgm:t>
    </dgm:pt>
    <dgm:pt modelId="{6899C0D4-7DB9-485C-8026-56D5A1B3E03F}" type="parTrans" cxnId="{1180E7AC-E2D5-4B61-BF66-1AA4F26AEBE4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3C71907E-6276-4673-85C8-A57693412E14}" type="sibTrans" cxnId="{1180E7AC-E2D5-4B61-BF66-1AA4F26AEBE4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18F04171-2D4D-46F7-B61B-EE6753E9A4AE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Балансировка</a:t>
          </a:r>
        </a:p>
      </dgm:t>
    </dgm:pt>
    <dgm:pt modelId="{006F5F85-A32A-4C60-B5C5-CA87CCD1DC1E}" type="parTrans" cxnId="{FDED6757-6C67-48B4-A219-5365D074D642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717C1B96-865A-4B4E-B4B4-E316EEE2A247}" type="sibTrans" cxnId="{FDED6757-6C67-48B4-A219-5365D074D642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ACA670DD-2A78-4534-8BEE-A1B82CE261F9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Центровка</a:t>
          </a:r>
        </a:p>
      </dgm:t>
    </dgm:pt>
    <dgm:pt modelId="{C7A91990-5A0A-45A1-A28A-C0B2AD4560E3}" type="parTrans" cxnId="{9B5C0164-C798-4AD6-A88A-C7E1A3BBADAB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932A416D-FC77-48AA-8DB7-1ECDB042770E}" type="sibTrans" cxnId="{9B5C0164-C798-4AD6-A88A-C7E1A3BBADAB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6853C099-C8FB-4590-A67B-9264F4D08A0E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Спектральный анализ</a:t>
          </a:r>
        </a:p>
      </dgm:t>
    </dgm:pt>
    <dgm:pt modelId="{0F1D5B3A-BC97-4831-AC65-AFE169E11380}" type="parTrans" cxnId="{0ADA7441-CCD2-4D3C-B4B2-62162630BDC3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B743B56E-EAED-485E-AB1D-C88FF9F617B3}" type="sibTrans" cxnId="{0ADA7441-CCD2-4D3C-B4B2-62162630BDC3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B4B44C16-8350-4A44-B997-99E6109A6EAB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Эндоскопия</a:t>
          </a:r>
        </a:p>
      </dgm:t>
    </dgm:pt>
    <dgm:pt modelId="{3C0F2377-EB8B-40DF-878C-3F92ED82B737}" type="parTrans" cxnId="{891E15EF-4E6E-4E23-9379-5BDB4A0C8DCB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37F4C88F-BAB5-4EE3-AD4C-C0B59AF9BDCC}" type="sibTrans" cxnId="{891E15EF-4E6E-4E23-9379-5BDB4A0C8DCB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5E36DB8F-B3F6-4CC1-882A-6D4A0128A4A5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Твердометрия</a:t>
          </a:r>
        </a:p>
      </dgm:t>
    </dgm:pt>
    <dgm:pt modelId="{9C7586F9-CF42-4E34-937D-AFE95835BDA8}" type="parTrans" cxnId="{07BB1ADF-D36C-4388-96D2-75480DD7DBCB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C042F95E-B294-4E20-8777-4558D0FB06ED}" type="sibTrans" cxnId="{07BB1ADF-D36C-4388-96D2-75480DD7DBCB}">
      <dgm:prSet/>
      <dgm:spPr/>
      <dgm:t>
        <a:bodyPr/>
        <a:lstStyle/>
        <a:p>
          <a:endParaRPr lang="ru-RU" sz="4000" b="1">
            <a:solidFill>
              <a:schemeClr val="bg1"/>
            </a:solidFill>
          </a:endParaRPr>
        </a:p>
      </dgm:t>
    </dgm:pt>
    <dgm:pt modelId="{7002280B-20BC-4F30-8399-D5E53C99910F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Толщинометрия</a:t>
          </a:r>
        </a:p>
      </dgm:t>
    </dgm:pt>
    <dgm:pt modelId="{6197DCCB-CE40-4358-9EEE-7845277C5A40}" type="parTrans" cxnId="{FEEA209E-9D86-4C56-8C06-A6E39087DAB0}">
      <dgm:prSet/>
      <dgm:spPr/>
      <dgm:t>
        <a:bodyPr/>
        <a:lstStyle/>
        <a:p>
          <a:endParaRPr lang="ru-RU"/>
        </a:p>
      </dgm:t>
    </dgm:pt>
    <dgm:pt modelId="{1283A93D-E58C-4D89-BACC-51519196DC39}" type="sibTrans" cxnId="{FEEA209E-9D86-4C56-8C06-A6E39087DAB0}">
      <dgm:prSet/>
      <dgm:spPr/>
      <dgm:t>
        <a:bodyPr/>
        <a:lstStyle/>
        <a:p>
          <a:endParaRPr lang="ru-RU"/>
        </a:p>
      </dgm:t>
    </dgm:pt>
    <dgm:pt modelId="{62F54B5F-0854-4D29-A493-127B7AE17EC3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Капиллярная диагностика</a:t>
          </a:r>
        </a:p>
      </dgm:t>
    </dgm:pt>
    <dgm:pt modelId="{911A53DF-A91D-485C-99A8-A990262CAEA8}" type="parTrans" cxnId="{0ABE1F12-F9DB-4ABC-983E-CFE41E0EFCB0}">
      <dgm:prSet/>
      <dgm:spPr/>
      <dgm:t>
        <a:bodyPr/>
        <a:lstStyle/>
        <a:p>
          <a:endParaRPr lang="ru-RU"/>
        </a:p>
      </dgm:t>
    </dgm:pt>
    <dgm:pt modelId="{8AB53BAB-8881-4F96-AFCB-D121A573B702}" type="sibTrans" cxnId="{0ABE1F12-F9DB-4ABC-983E-CFE41E0EFCB0}">
      <dgm:prSet/>
      <dgm:spPr/>
      <dgm:t>
        <a:bodyPr/>
        <a:lstStyle/>
        <a:p>
          <a:endParaRPr lang="ru-RU"/>
        </a:p>
      </dgm:t>
    </dgm:pt>
    <dgm:pt modelId="{94EC7581-362C-468D-8D18-B16CCE2B9EAB}" type="pres">
      <dgm:prSet presAssocID="{5F88DA34-767C-4381-9E5F-ED39512DA4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5FCEB-3718-41BE-A4B8-0243E68A40E8}" type="pres">
      <dgm:prSet presAssocID="{CF4F7F87-B332-4DFE-AE4F-99008017B074}" presName="parentLin" presStyleCnt="0"/>
      <dgm:spPr/>
    </dgm:pt>
    <dgm:pt modelId="{502FC804-05EB-446C-8ED1-E901D1060A78}" type="pres">
      <dgm:prSet presAssocID="{CF4F7F87-B332-4DFE-AE4F-99008017B074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CB14EE95-5A53-4B79-9EF8-146AF76FBC63}" type="pres">
      <dgm:prSet presAssocID="{CF4F7F87-B332-4DFE-AE4F-99008017B074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1B2BD-64E1-4B0E-ABF7-B9EC400C020F}" type="pres">
      <dgm:prSet presAssocID="{CF4F7F87-B332-4DFE-AE4F-99008017B074}" presName="negativeSpace" presStyleCnt="0"/>
      <dgm:spPr/>
    </dgm:pt>
    <dgm:pt modelId="{AF3EF75A-4A61-4FED-8CBB-870997F15F5A}" type="pres">
      <dgm:prSet presAssocID="{CF4F7F87-B332-4DFE-AE4F-99008017B074}" presName="childText" presStyleLbl="conFgAcc1" presStyleIdx="0" presStyleCnt="10">
        <dgm:presLayoutVars>
          <dgm:bulletEnabled val="1"/>
        </dgm:presLayoutVars>
      </dgm:prSet>
      <dgm:spPr/>
    </dgm:pt>
    <dgm:pt modelId="{E37D9FED-48D0-4FEB-A72D-EACC36A54999}" type="pres">
      <dgm:prSet presAssocID="{AB15C479-60C0-4655-88F4-E9CCF42117D3}" presName="spaceBetweenRectangles" presStyleCnt="0"/>
      <dgm:spPr/>
    </dgm:pt>
    <dgm:pt modelId="{D7B45052-8033-4756-BC92-D8CE88AB965A}" type="pres">
      <dgm:prSet presAssocID="{B95AAC1E-B10E-4FDB-A1F9-741C8593D4BE}" presName="parentLin" presStyleCnt="0"/>
      <dgm:spPr/>
    </dgm:pt>
    <dgm:pt modelId="{A263EDB2-B350-4539-83A6-71228A08476B}" type="pres">
      <dgm:prSet presAssocID="{B95AAC1E-B10E-4FDB-A1F9-741C8593D4BE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B8E55822-0EE5-4DD0-8FEB-E7AD1F44BDA6}" type="pres">
      <dgm:prSet presAssocID="{B95AAC1E-B10E-4FDB-A1F9-741C8593D4BE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7AD31-4D70-47A1-B8D6-1A00B34DF559}" type="pres">
      <dgm:prSet presAssocID="{B95AAC1E-B10E-4FDB-A1F9-741C8593D4BE}" presName="negativeSpace" presStyleCnt="0"/>
      <dgm:spPr/>
    </dgm:pt>
    <dgm:pt modelId="{FDA3E9EB-3B65-48A5-AD08-3C934F2B7AC5}" type="pres">
      <dgm:prSet presAssocID="{B95AAC1E-B10E-4FDB-A1F9-741C8593D4BE}" presName="childText" presStyleLbl="conFgAcc1" presStyleIdx="1" presStyleCnt="10">
        <dgm:presLayoutVars>
          <dgm:bulletEnabled val="1"/>
        </dgm:presLayoutVars>
      </dgm:prSet>
      <dgm:spPr/>
    </dgm:pt>
    <dgm:pt modelId="{2953789E-EE68-499A-94F2-9A1CD2567D83}" type="pres">
      <dgm:prSet presAssocID="{461E6DCC-4FC3-4A84-820E-DF7F4CFD70F2}" presName="spaceBetweenRectangles" presStyleCnt="0"/>
      <dgm:spPr/>
    </dgm:pt>
    <dgm:pt modelId="{1F7C2EF0-8289-4885-AE2F-EBDA2FB9D340}" type="pres">
      <dgm:prSet presAssocID="{22E3740C-F82C-4E67-99E9-7D3C15206988}" presName="parentLin" presStyleCnt="0"/>
      <dgm:spPr/>
    </dgm:pt>
    <dgm:pt modelId="{9E060D72-D5A8-4A6E-8B47-6405FB88B85C}" type="pres">
      <dgm:prSet presAssocID="{22E3740C-F82C-4E67-99E9-7D3C15206988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D862DC7A-005C-4984-A504-728D17C122FF}" type="pres">
      <dgm:prSet presAssocID="{22E3740C-F82C-4E67-99E9-7D3C1520698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63B1E-AF0A-4B88-A569-A5B796BD9F95}" type="pres">
      <dgm:prSet presAssocID="{22E3740C-F82C-4E67-99E9-7D3C15206988}" presName="negativeSpace" presStyleCnt="0"/>
      <dgm:spPr/>
    </dgm:pt>
    <dgm:pt modelId="{F9929AD1-56DE-4E00-A9A0-A3684C4C003D}" type="pres">
      <dgm:prSet presAssocID="{22E3740C-F82C-4E67-99E9-7D3C15206988}" presName="childText" presStyleLbl="conFgAcc1" presStyleIdx="2" presStyleCnt="10">
        <dgm:presLayoutVars>
          <dgm:bulletEnabled val="1"/>
        </dgm:presLayoutVars>
      </dgm:prSet>
      <dgm:spPr/>
    </dgm:pt>
    <dgm:pt modelId="{3EAFDFAC-AF46-4656-8D7A-620FEE72C8CD}" type="pres">
      <dgm:prSet presAssocID="{3C71907E-6276-4673-85C8-A57693412E14}" presName="spaceBetweenRectangles" presStyleCnt="0"/>
      <dgm:spPr/>
    </dgm:pt>
    <dgm:pt modelId="{F26B3AD0-FB7A-4A67-A9CE-F8EF4B94986B}" type="pres">
      <dgm:prSet presAssocID="{18F04171-2D4D-46F7-B61B-EE6753E9A4AE}" presName="parentLin" presStyleCnt="0"/>
      <dgm:spPr/>
    </dgm:pt>
    <dgm:pt modelId="{D17873B2-4E66-4A53-AA76-F84E0688022B}" type="pres">
      <dgm:prSet presAssocID="{18F04171-2D4D-46F7-B61B-EE6753E9A4AE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0ECF312D-F1A2-46DE-A9D9-29DD990A5CAF}" type="pres">
      <dgm:prSet presAssocID="{18F04171-2D4D-46F7-B61B-EE6753E9A4AE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981D0-289D-41E0-8CB2-55BAD39660AA}" type="pres">
      <dgm:prSet presAssocID="{18F04171-2D4D-46F7-B61B-EE6753E9A4AE}" presName="negativeSpace" presStyleCnt="0"/>
      <dgm:spPr/>
    </dgm:pt>
    <dgm:pt modelId="{1F86A8F9-FB46-4B7F-8E24-9246DA58FFE7}" type="pres">
      <dgm:prSet presAssocID="{18F04171-2D4D-46F7-B61B-EE6753E9A4AE}" presName="childText" presStyleLbl="conFgAcc1" presStyleIdx="3" presStyleCnt="10">
        <dgm:presLayoutVars>
          <dgm:bulletEnabled val="1"/>
        </dgm:presLayoutVars>
      </dgm:prSet>
      <dgm:spPr/>
    </dgm:pt>
    <dgm:pt modelId="{26BE8F00-337E-42F0-B858-4E970CCF61EC}" type="pres">
      <dgm:prSet presAssocID="{717C1B96-865A-4B4E-B4B4-E316EEE2A247}" presName="spaceBetweenRectangles" presStyleCnt="0"/>
      <dgm:spPr/>
    </dgm:pt>
    <dgm:pt modelId="{785FC258-16E6-45FF-8989-04033CE21C75}" type="pres">
      <dgm:prSet presAssocID="{ACA670DD-2A78-4534-8BEE-A1B82CE261F9}" presName="parentLin" presStyleCnt="0"/>
      <dgm:spPr/>
    </dgm:pt>
    <dgm:pt modelId="{C9B14163-1ADC-49DE-A6B8-7B1C64292009}" type="pres">
      <dgm:prSet presAssocID="{ACA670DD-2A78-4534-8BEE-A1B82CE261F9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20F21F4C-F3E1-4092-AFE0-42956A61D3DB}" type="pres">
      <dgm:prSet presAssocID="{ACA670DD-2A78-4534-8BEE-A1B82CE261F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41AE4-FC44-413E-81F6-F24558559DBB}" type="pres">
      <dgm:prSet presAssocID="{ACA670DD-2A78-4534-8BEE-A1B82CE261F9}" presName="negativeSpace" presStyleCnt="0"/>
      <dgm:spPr/>
    </dgm:pt>
    <dgm:pt modelId="{2C2B9717-5D50-43B4-B54B-E97C5819A0FA}" type="pres">
      <dgm:prSet presAssocID="{ACA670DD-2A78-4534-8BEE-A1B82CE261F9}" presName="childText" presStyleLbl="conFgAcc1" presStyleIdx="4" presStyleCnt="10">
        <dgm:presLayoutVars>
          <dgm:bulletEnabled val="1"/>
        </dgm:presLayoutVars>
      </dgm:prSet>
      <dgm:spPr/>
    </dgm:pt>
    <dgm:pt modelId="{F2AB9880-16AD-4FE4-A30E-7DBF6EE06141}" type="pres">
      <dgm:prSet presAssocID="{932A416D-FC77-48AA-8DB7-1ECDB042770E}" presName="spaceBetweenRectangles" presStyleCnt="0"/>
      <dgm:spPr/>
    </dgm:pt>
    <dgm:pt modelId="{6E7CA43D-C043-43E4-9D6D-A10BEE4C563B}" type="pres">
      <dgm:prSet presAssocID="{6853C099-C8FB-4590-A67B-9264F4D08A0E}" presName="parentLin" presStyleCnt="0"/>
      <dgm:spPr/>
    </dgm:pt>
    <dgm:pt modelId="{89CFE33F-FAB7-4B58-8E55-5FDB04629CCC}" type="pres">
      <dgm:prSet presAssocID="{6853C099-C8FB-4590-A67B-9264F4D08A0E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75139260-5BB8-48A0-80C7-0FECE8CB784A}" type="pres">
      <dgm:prSet presAssocID="{6853C099-C8FB-4590-A67B-9264F4D08A0E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9385A-0F17-4326-A7FE-E08E140F296D}" type="pres">
      <dgm:prSet presAssocID="{6853C099-C8FB-4590-A67B-9264F4D08A0E}" presName="negativeSpace" presStyleCnt="0"/>
      <dgm:spPr/>
    </dgm:pt>
    <dgm:pt modelId="{FA8C0D89-4318-42B4-A2F4-4274511FAD36}" type="pres">
      <dgm:prSet presAssocID="{6853C099-C8FB-4590-A67B-9264F4D08A0E}" presName="childText" presStyleLbl="conFgAcc1" presStyleIdx="5" presStyleCnt="10">
        <dgm:presLayoutVars>
          <dgm:bulletEnabled val="1"/>
        </dgm:presLayoutVars>
      </dgm:prSet>
      <dgm:spPr/>
    </dgm:pt>
    <dgm:pt modelId="{03B79D32-131E-425F-80A3-7217DB7B3564}" type="pres">
      <dgm:prSet presAssocID="{B743B56E-EAED-485E-AB1D-C88FF9F617B3}" presName="spaceBetweenRectangles" presStyleCnt="0"/>
      <dgm:spPr/>
    </dgm:pt>
    <dgm:pt modelId="{4CA206A4-069D-4AE6-BD15-E186E765930A}" type="pres">
      <dgm:prSet presAssocID="{B4B44C16-8350-4A44-B997-99E6109A6EAB}" presName="parentLin" presStyleCnt="0"/>
      <dgm:spPr/>
    </dgm:pt>
    <dgm:pt modelId="{55067671-62EF-4B60-9BAE-1B2F3827CD04}" type="pres">
      <dgm:prSet presAssocID="{B4B44C16-8350-4A44-B997-99E6109A6EAB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23AE0459-0681-4D36-912E-66B06DD4CBDE}" type="pres">
      <dgm:prSet presAssocID="{B4B44C16-8350-4A44-B997-99E6109A6EAB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32794-95C5-42E7-B894-2BB3B2A003FB}" type="pres">
      <dgm:prSet presAssocID="{B4B44C16-8350-4A44-B997-99E6109A6EAB}" presName="negativeSpace" presStyleCnt="0"/>
      <dgm:spPr/>
    </dgm:pt>
    <dgm:pt modelId="{010D8E42-762A-4B05-AE87-E5D615DBA319}" type="pres">
      <dgm:prSet presAssocID="{B4B44C16-8350-4A44-B997-99E6109A6EAB}" presName="childText" presStyleLbl="conFgAcc1" presStyleIdx="6" presStyleCnt="10">
        <dgm:presLayoutVars>
          <dgm:bulletEnabled val="1"/>
        </dgm:presLayoutVars>
      </dgm:prSet>
      <dgm:spPr/>
    </dgm:pt>
    <dgm:pt modelId="{8356CAD9-8129-40DB-B76F-0910F1C76184}" type="pres">
      <dgm:prSet presAssocID="{37F4C88F-BAB5-4EE3-AD4C-C0B59AF9BDCC}" presName="spaceBetweenRectangles" presStyleCnt="0"/>
      <dgm:spPr/>
    </dgm:pt>
    <dgm:pt modelId="{89D0381D-0086-46AC-81C3-812AAAEA4282}" type="pres">
      <dgm:prSet presAssocID="{5E36DB8F-B3F6-4CC1-882A-6D4A0128A4A5}" presName="parentLin" presStyleCnt="0"/>
      <dgm:spPr/>
    </dgm:pt>
    <dgm:pt modelId="{85191200-0B79-4578-9E4C-CE3D00FB875D}" type="pres">
      <dgm:prSet presAssocID="{5E36DB8F-B3F6-4CC1-882A-6D4A0128A4A5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6CCC4DC8-B6EE-4604-A354-3A2382DF1FAC}" type="pres">
      <dgm:prSet presAssocID="{5E36DB8F-B3F6-4CC1-882A-6D4A0128A4A5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7A08C-5746-4E71-B53D-7457BA07E89C}" type="pres">
      <dgm:prSet presAssocID="{5E36DB8F-B3F6-4CC1-882A-6D4A0128A4A5}" presName="negativeSpace" presStyleCnt="0"/>
      <dgm:spPr/>
    </dgm:pt>
    <dgm:pt modelId="{AB899DA6-83F6-44AD-BBA9-7207B1901551}" type="pres">
      <dgm:prSet presAssocID="{5E36DB8F-B3F6-4CC1-882A-6D4A0128A4A5}" presName="childText" presStyleLbl="conFgAcc1" presStyleIdx="7" presStyleCnt="10">
        <dgm:presLayoutVars>
          <dgm:bulletEnabled val="1"/>
        </dgm:presLayoutVars>
      </dgm:prSet>
      <dgm:spPr/>
    </dgm:pt>
    <dgm:pt modelId="{C075C896-A4B5-4C88-9226-22D27C26FD3F}" type="pres">
      <dgm:prSet presAssocID="{C042F95E-B294-4E20-8777-4558D0FB06ED}" presName="spaceBetweenRectangles" presStyleCnt="0"/>
      <dgm:spPr/>
    </dgm:pt>
    <dgm:pt modelId="{F1DF99A2-7E16-4528-B1C1-C75D297C3714}" type="pres">
      <dgm:prSet presAssocID="{7002280B-20BC-4F30-8399-D5E53C99910F}" presName="parentLin" presStyleCnt="0"/>
      <dgm:spPr/>
    </dgm:pt>
    <dgm:pt modelId="{5FC561B6-E8B3-4E9E-87EB-31B5A62F3220}" type="pres">
      <dgm:prSet presAssocID="{7002280B-20BC-4F30-8399-D5E53C99910F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FD89F783-1213-48AD-9148-5D9D1F37130D}" type="pres">
      <dgm:prSet presAssocID="{7002280B-20BC-4F30-8399-D5E53C99910F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E2A8A-2E5D-4060-BE2F-1DD81259D71F}" type="pres">
      <dgm:prSet presAssocID="{7002280B-20BC-4F30-8399-D5E53C99910F}" presName="negativeSpace" presStyleCnt="0"/>
      <dgm:spPr/>
    </dgm:pt>
    <dgm:pt modelId="{3B0B446A-0527-4533-B264-FDC24C04470A}" type="pres">
      <dgm:prSet presAssocID="{7002280B-20BC-4F30-8399-D5E53C99910F}" presName="childText" presStyleLbl="conFgAcc1" presStyleIdx="8" presStyleCnt="10">
        <dgm:presLayoutVars>
          <dgm:bulletEnabled val="1"/>
        </dgm:presLayoutVars>
      </dgm:prSet>
      <dgm:spPr/>
    </dgm:pt>
    <dgm:pt modelId="{294EE236-7DEE-48FC-9A03-371B0A3BC7F1}" type="pres">
      <dgm:prSet presAssocID="{1283A93D-E58C-4D89-BACC-51519196DC39}" presName="spaceBetweenRectangles" presStyleCnt="0"/>
      <dgm:spPr/>
    </dgm:pt>
    <dgm:pt modelId="{C9AC8875-D0CB-4F89-A11C-DD3887728B89}" type="pres">
      <dgm:prSet presAssocID="{62F54B5F-0854-4D29-A493-127B7AE17EC3}" presName="parentLin" presStyleCnt="0"/>
      <dgm:spPr/>
    </dgm:pt>
    <dgm:pt modelId="{FE1CCA4A-0695-40E5-83EC-36FA413A7FB7}" type="pres">
      <dgm:prSet presAssocID="{62F54B5F-0854-4D29-A493-127B7AE17EC3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C34060D8-F338-4573-9CF2-6514F00114AE}" type="pres">
      <dgm:prSet presAssocID="{62F54B5F-0854-4D29-A493-127B7AE17EC3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F35A5-C2A6-4A0A-85C7-0A34D217C506}" type="pres">
      <dgm:prSet presAssocID="{62F54B5F-0854-4D29-A493-127B7AE17EC3}" presName="negativeSpace" presStyleCnt="0"/>
      <dgm:spPr/>
    </dgm:pt>
    <dgm:pt modelId="{7A47963C-5B8C-4F3D-B076-7D36A7AF2A34}" type="pres">
      <dgm:prSet presAssocID="{62F54B5F-0854-4D29-A493-127B7AE17EC3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C1C7CE76-245C-41E8-AB48-5AF3E4F078CF}" type="presOf" srcId="{22E3740C-F82C-4E67-99E9-7D3C15206988}" destId="{9E060D72-D5A8-4A6E-8B47-6405FB88B85C}" srcOrd="0" destOrd="0" presId="urn:microsoft.com/office/officeart/2005/8/layout/list1"/>
    <dgm:cxn modelId="{62398706-DE32-42FA-9D72-6402DD51992E}" type="presOf" srcId="{B4B44C16-8350-4A44-B997-99E6109A6EAB}" destId="{55067671-62EF-4B60-9BAE-1B2F3827CD04}" srcOrd="0" destOrd="0" presId="urn:microsoft.com/office/officeart/2005/8/layout/list1"/>
    <dgm:cxn modelId="{07BB1ADF-D36C-4388-96D2-75480DD7DBCB}" srcId="{5F88DA34-767C-4381-9E5F-ED39512DA443}" destId="{5E36DB8F-B3F6-4CC1-882A-6D4A0128A4A5}" srcOrd="7" destOrd="0" parTransId="{9C7586F9-CF42-4E34-937D-AFE95835BDA8}" sibTransId="{C042F95E-B294-4E20-8777-4558D0FB06ED}"/>
    <dgm:cxn modelId="{AEE64B23-ECE1-42EE-8F1D-402E068E526D}" type="presOf" srcId="{62F54B5F-0854-4D29-A493-127B7AE17EC3}" destId="{C34060D8-F338-4573-9CF2-6514F00114AE}" srcOrd="1" destOrd="0" presId="urn:microsoft.com/office/officeart/2005/8/layout/list1"/>
    <dgm:cxn modelId="{FDBFD75F-BCA6-452F-97EE-CED2353C2DBE}" srcId="{5F88DA34-767C-4381-9E5F-ED39512DA443}" destId="{CF4F7F87-B332-4DFE-AE4F-99008017B074}" srcOrd="0" destOrd="0" parTransId="{18A4195D-0149-43F8-ABDB-E57BF7E418DD}" sibTransId="{AB15C479-60C0-4655-88F4-E9CCF42117D3}"/>
    <dgm:cxn modelId="{4742F550-C4ED-4A7E-B905-868579515C8A}" srcId="{5F88DA34-767C-4381-9E5F-ED39512DA443}" destId="{B95AAC1E-B10E-4FDB-A1F9-741C8593D4BE}" srcOrd="1" destOrd="0" parTransId="{C2D44363-E1C2-4DD7-A171-87DBA5C1A0A9}" sibTransId="{461E6DCC-4FC3-4A84-820E-DF7F4CFD70F2}"/>
    <dgm:cxn modelId="{0ADA7441-CCD2-4D3C-B4B2-62162630BDC3}" srcId="{5F88DA34-767C-4381-9E5F-ED39512DA443}" destId="{6853C099-C8FB-4590-A67B-9264F4D08A0E}" srcOrd="5" destOrd="0" parTransId="{0F1D5B3A-BC97-4831-AC65-AFE169E11380}" sibTransId="{B743B56E-EAED-485E-AB1D-C88FF9F617B3}"/>
    <dgm:cxn modelId="{219EB33E-1F39-44E9-8FC8-895D66BA6678}" type="presOf" srcId="{7002280B-20BC-4F30-8399-D5E53C99910F}" destId="{5FC561B6-E8B3-4E9E-87EB-31B5A62F3220}" srcOrd="0" destOrd="0" presId="urn:microsoft.com/office/officeart/2005/8/layout/list1"/>
    <dgm:cxn modelId="{FEEA209E-9D86-4C56-8C06-A6E39087DAB0}" srcId="{5F88DA34-767C-4381-9E5F-ED39512DA443}" destId="{7002280B-20BC-4F30-8399-D5E53C99910F}" srcOrd="8" destOrd="0" parTransId="{6197DCCB-CE40-4358-9EEE-7845277C5A40}" sibTransId="{1283A93D-E58C-4D89-BACC-51519196DC39}"/>
    <dgm:cxn modelId="{4E08114B-FF67-4588-9EB2-32C0D26697F5}" type="presOf" srcId="{B95AAC1E-B10E-4FDB-A1F9-741C8593D4BE}" destId="{A263EDB2-B350-4539-83A6-71228A08476B}" srcOrd="0" destOrd="0" presId="urn:microsoft.com/office/officeart/2005/8/layout/list1"/>
    <dgm:cxn modelId="{7D4A88B0-CE76-446D-8529-C731275D8807}" type="presOf" srcId="{6853C099-C8FB-4590-A67B-9264F4D08A0E}" destId="{75139260-5BB8-48A0-80C7-0FECE8CB784A}" srcOrd="1" destOrd="0" presId="urn:microsoft.com/office/officeart/2005/8/layout/list1"/>
    <dgm:cxn modelId="{891E15EF-4E6E-4E23-9379-5BDB4A0C8DCB}" srcId="{5F88DA34-767C-4381-9E5F-ED39512DA443}" destId="{B4B44C16-8350-4A44-B997-99E6109A6EAB}" srcOrd="6" destOrd="0" parTransId="{3C0F2377-EB8B-40DF-878C-3F92ED82B737}" sibTransId="{37F4C88F-BAB5-4EE3-AD4C-C0B59AF9BDCC}"/>
    <dgm:cxn modelId="{FDED6757-6C67-48B4-A219-5365D074D642}" srcId="{5F88DA34-767C-4381-9E5F-ED39512DA443}" destId="{18F04171-2D4D-46F7-B61B-EE6753E9A4AE}" srcOrd="3" destOrd="0" parTransId="{006F5F85-A32A-4C60-B5C5-CA87CCD1DC1E}" sibTransId="{717C1B96-865A-4B4E-B4B4-E316EEE2A247}"/>
    <dgm:cxn modelId="{53383375-67D9-40F3-AAD7-5E8FF5480083}" type="presOf" srcId="{6853C099-C8FB-4590-A67B-9264F4D08A0E}" destId="{89CFE33F-FAB7-4B58-8E55-5FDB04629CCC}" srcOrd="0" destOrd="0" presId="urn:microsoft.com/office/officeart/2005/8/layout/list1"/>
    <dgm:cxn modelId="{1687E5CF-50B6-45F0-8FE8-42618DD9A34E}" type="presOf" srcId="{B95AAC1E-B10E-4FDB-A1F9-741C8593D4BE}" destId="{B8E55822-0EE5-4DD0-8FEB-E7AD1F44BDA6}" srcOrd="1" destOrd="0" presId="urn:microsoft.com/office/officeart/2005/8/layout/list1"/>
    <dgm:cxn modelId="{1180E7AC-E2D5-4B61-BF66-1AA4F26AEBE4}" srcId="{5F88DA34-767C-4381-9E5F-ED39512DA443}" destId="{22E3740C-F82C-4E67-99E9-7D3C15206988}" srcOrd="2" destOrd="0" parTransId="{6899C0D4-7DB9-485C-8026-56D5A1B3E03F}" sibTransId="{3C71907E-6276-4673-85C8-A57693412E14}"/>
    <dgm:cxn modelId="{01E85211-501E-4438-B848-4638332B11A0}" type="presOf" srcId="{B4B44C16-8350-4A44-B997-99E6109A6EAB}" destId="{23AE0459-0681-4D36-912E-66B06DD4CBDE}" srcOrd="1" destOrd="0" presId="urn:microsoft.com/office/officeart/2005/8/layout/list1"/>
    <dgm:cxn modelId="{F83690BE-F216-4187-880B-E602F1E15325}" type="presOf" srcId="{ACA670DD-2A78-4534-8BEE-A1B82CE261F9}" destId="{20F21F4C-F3E1-4092-AFE0-42956A61D3DB}" srcOrd="1" destOrd="0" presId="urn:microsoft.com/office/officeart/2005/8/layout/list1"/>
    <dgm:cxn modelId="{2EEE681B-62DB-4AB9-A30A-9265A7678996}" type="presOf" srcId="{18F04171-2D4D-46F7-B61B-EE6753E9A4AE}" destId="{D17873B2-4E66-4A53-AA76-F84E0688022B}" srcOrd="0" destOrd="0" presId="urn:microsoft.com/office/officeart/2005/8/layout/list1"/>
    <dgm:cxn modelId="{3320EA2B-8D52-4E36-BC26-110EF6341E85}" type="presOf" srcId="{5E36DB8F-B3F6-4CC1-882A-6D4A0128A4A5}" destId="{6CCC4DC8-B6EE-4604-A354-3A2382DF1FAC}" srcOrd="1" destOrd="0" presId="urn:microsoft.com/office/officeart/2005/8/layout/list1"/>
    <dgm:cxn modelId="{9B5C0164-C798-4AD6-A88A-C7E1A3BBADAB}" srcId="{5F88DA34-767C-4381-9E5F-ED39512DA443}" destId="{ACA670DD-2A78-4534-8BEE-A1B82CE261F9}" srcOrd="4" destOrd="0" parTransId="{C7A91990-5A0A-45A1-A28A-C0B2AD4560E3}" sibTransId="{932A416D-FC77-48AA-8DB7-1ECDB042770E}"/>
    <dgm:cxn modelId="{0ABE1F12-F9DB-4ABC-983E-CFE41E0EFCB0}" srcId="{5F88DA34-767C-4381-9E5F-ED39512DA443}" destId="{62F54B5F-0854-4D29-A493-127B7AE17EC3}" srcOrd="9" destOrd="0" parTransId="{911A53DF-A91D-485C-99A8-A990262CAEA8}" sibTransId="{8AB53BAB-8881-4F96-AFCB-D121A573B702}"/>
    <dgm:cxn modelId="{A7F7631B-AF9D-436F-BE0B-2F3AFC60F29B}" type="presOf" srcId="{CF4F7F87-B332-4DFE-AE4F-99008017B074}" destId="{CB14EE95-5A53-4B79-9EF8-146AF76FBC63}" srcOrd="1" destOrd="0" presId="urn:microsoft.com/office/officeart/2005/8/layout/list1"/>
    <dgm:cxn modelId="{C0192440-0DFC-44CA-8DD9-7767EE5AF2BF}" type="presOf" srcId="{5F88DA34-767C-4381-9E5F-ED39512DA443}" destId="{94EC7581-362C-468D-8D18-B16CCE2B9EAB}" srcOrd="0" destOrd="0" presId="urn:microsoft.com/office/officeart/2005/8/layout/list1"/>
    <dgm:cxn modelId="{B83A7003-98A0-422B-AFDE-8A74A5190CE8}" type="presOf" srcId="{7002280B-20BC-4F30-8399-D5E53C99910F}" destId="{FD89F783-1213-48AD-9148-5D9D1F37130D}" srcOrd="1" destOrd="0" presId="urn:microsoft.com/office/officeart/2005/8/layout/list1"/>
    <dgm:cxn modelId="{59A4BE68-1935-4C8A-B398-CAB794F07A18}" type="presOf" srcId="{ACA670DD-2A78-4534-8BEE-A1B82CE261F9}" destId="{C9B14163-1ADC-49DE-A6B8-7B1C64292009}" srcOrd="0" destOrd="0" presId="urn:microsoft.com/office/officeart/2005/8/layout/list1"/>
    <dgm:cxn modelId="{3967D97F-E181-4ED1-BAEF-2545FB12CAA5}" type="presOf" srcId="{18F04171-2D4D-46F7-B61B-EE6753E9A4AE}" destId="{0ECF312D-F1A2-46DE-A9D9-29DD990A5CAF}" srcOrd="1" destOrd="0" presId="urn:microsoft.com/office/officeart/2005/8/layout/list1"/>
    <dgm:cxn modelId="{CE76A7F4-C467-42BE-82D9-4CC6C5041223}" type="presOf" srcId="{62F54B5F-0854-4D29-A493-127B7AE17EC3}" destId="{FE1CCA4A-0695-40E5-83EC-36FA413A7FB7}" srcOrd="0" destOrd="0" presId="urn:microsoft.com/office/officeart/2005/8/layout/list1"/>
    <dgm:cxn modelId="{35248BDE-20EC-4368-8341-7C71C89306FD}" type="presOf" srcId="{CF4F7F87-B332-4DFE-AE4F-99008017B074}" destId="{502FC804-05EB-446C-8ED1-E901D1060A78}" srcOrd="0" destOrd="0" presId="urn:microsoft.com/office/officeart/2005/8/layout/list1"/>
    <dgm:cxn modelId="{1FC0CB80-B121-46BD-9800-8433A30B1A76}" type="presOf" srcId="{5E36DB8F-B3F6-4CC1-882A-6D4A0128A4A5}" destId="{85191200-0B79-4578-9E4C-CE3D00FB875D}" srcOrd="0" destOrd="0" presId="urn:microsoft.com/office/officeart/2005/8/layout/list1"/>
    <dgm:cxn modelId="{715807D1-A49B-4242-A77F-A426C35518EB}" type="presOf" srcId="{22E3740C-F82C-4E67-99E9-7D3C15206988}" destId="{D862DC7A-005C-4984-A504-728D17C122FF}" srcOrd="1" destOrd="0" presId="urn:microsoft.com/office/officeart/2005/8/layout/list1"/>
    <dgm:cxn modelId="{8C569146-FE37-46FB-AD55-013EB8717C32}" type="presParOf" srcId="{94EC7581-362C-468D-8D18-B16CCE2B9EAB}" destId="{39A5FCEB-3718-41BE-A4B8-0243E68A40E8}" srcOrd="0" destOrd="0" presId="urn:microsoft.com/office/officeart/2005/8/layout/list1"/>
    <dgm:cxn modelId="{7F5F6BDE-977E-4CEA-B91F-108AAA7EF13B}" type="presParOf" srcId="{39A5FCEB-3718-41BE-A4B8-0243E68A40E8}" destId="{502FC804-05EB-446C-8ED1-E901D1060A78}" srcOrd="0" destOrd="0" presId="urn:microsoft.com/office/officeart/2005/8/layout/list1"/>
    <dgm:cxn modelId="{115F2717-408C-4869-B74E-2DE506BC99AC}" type="presParOf" srcId="{39A5FCEB-3718-41BE-A4B8-0243E68A40E8}" destId="{CB14EE95-5A53-4B79-9EF8-146AF76FBC63}" srcOrd="1" destOrd="0" presId="urn:microsoft.com/office/officeart/2005/8/layout/list1"/>
    <dgm:cxn modelId="{08E7B80B-D7A6-4ECE-9C74-BDE1881F94F6}" type="presParOf" srcId="{94EC7581-362C-468D-8D18-B16CCE2B9EAB}" destId="{E521B2BD-64E1-4B0E-ABF7-B9EC400C020F}" srcOrd="1" destOrd="0" presId="urn:microsoft.com/office/officeart/2005/8/layout/list1"/>
    <dgm:cxn modelId="{874E166D-4119-46DE-B455-63BBEB555AB2}" type="presParOf" srcId="{94EC7581-362C-468D-8D18-B16CCE2B9EAB}" destId="{AF3EF75A-4A61-4FED-8CBB-870997F15F5A}" srcOrd="2" destOrd="0" presId="urn:microsoft.com/office/officeart/2005/8/layout/list1"/>
    <dgm:cxn modelId="{5ECC8CD1-3CD3-4AA7-AA6D-15051A14D437}" type="presParOf" srcId="{94EC7581-362C-468D-8D18-B16CCE2B9EAB}" destId="{E37D9FED-48D0-4FEB-A72D-EACC36A54999}" srcOrd="3" destOrd="0" presId="urn:microsoft.com/office/officeart/2005/8/layout/list1"/>
    <dgm:cxn modelId="{76557AF4-4A0F-4DF6-8D73-0BDAA4316A32}" type="presParOf" srcId="{94EC7581-362C-468D-8D18-B16CCE2B9EAB}" destId="{D7B45052-8033-4756-BC92-D8CE88AB965A}" srcOrd="4" destOrd="0" presId="urn:microsoft.com/office/officeart/2005/8/layout/list1"/>
    <dgm:cxn modelId="{3549A69F-5273-4B1F-8A04-184F990F3F50}" type="presParOf" srcId="{D7B45052-8033-4756-BC92-D8CE88AB965A}" destId="{A263EDB2-B350-4539-83A6-71228A08476B}" srcOrd="0" destOrd="0" presId="urn:microsoft.com/office/officeart/2005/8/layout/list1"/>
    <dgm:cxn modelId="{E746BF62-4DDD-4B35-9FC7-4F510990067C}" type="presParOf" srcId="{D7B45052-8033-4756-BC92-D8CE88AB965A}" destId="{B8E55822-0EE5-4DD0-8FEB-E7AD1F44BDA6}" srcOrd="1" destOrd="0" presId="urn:microsoft.com/office/officeart/2005/8/layout/list1"/>
    <dgm:cxn modelId="{9DD2C96F-1870-4FB7-8E96-839B5B6189A1}" type="presParOf" srcId="{94EC7581-362C-468D-8D18-B16CCE2B9EAB}" destId="{5CE7AD31-4D70-47A1-B8D6-1A00B34DF559}" srcOrd="5" destOrd="0" presId="urn:microsoft.com/office/officeart/2005/8/layout/list1"/>
    <dgm:cxn modelId="{5D5024B0-8EE0-4712-8D55-DAEBEFE645F5}" type="presParOf" srcId="{94EC7581-362C-468D-8D18-B16CCE2B9EAB}" destId="{FDA3E9EB-3B65-48A5-AD08-3C934F2B7AC5}" srcOrd="6" destOrd="0" presId="urn:microsoft.com/office/officeart/2005/8/layout/list1"/>
    <dgm:cxn modelId="{103E2559-48C3-4582-8246-F0F27DF59B1D}" type="presParOf" srcId="{94EC7581-362C-468D-8D18-B16CCE2B9EAB}" destId="{2953789E-EE68-499A-94F2-9A1CD2567D83}" srcOrd="7" destOrd="0" presId="urn:microsoft.com/office/officeart/2005/8/layout/list1"/>
    <dgm:cxn modelId="{C57C8616-73C4-462B-A580-443EC030CA3C}" type="presParOf" srcId="{94EC7581-362C-468D-8D18-B16CCE2B9EAB}" destId="{1F7C2EF0-8289-4885-AE2F-EBDA2FB9D340}" srcOrd="8" destOrd="0" presId="urn:microsoft.com/office/officeart/2005/8/layout/list1"/>
    <dgm:cxn modelId="{307B3175-22A4-4FBB-A892-93BF232BF2AA}" type="presParOf" srcId="{1F7C2EF0-8289-4885-AE2F-EBDA2FB9D340}" destId="{9E060D72-D5A8-4A6E-8B47-6405FB88B85C}" srcOrd="0" destOrd="0" presId="urn:microsoft.com/office/officeart/2005/8/layout/list1"/>
    <dgm:cxn modelId="{B722CA77-01FE-4756-AED5-E1526D2300DE}" type="presParOf" srcId="{1F7C2EF0-8289-4885-AE2F-EBDA2FB9D340}" destId="{D862DC7A-005C-4984-A504-728D17C122FF}" srcOrd="1" destOrd="0" presId="urn:microsoft.com/office/officeart/2005/8/layout/list1"/>
    <dgm:cxn modelId="{F7C24F03-B3FB-445D-BA7A-8FA9CD93F010}" type="presParOf" srcId="{94EC7581-362C-468D-8D18-B16CCE2B9EAB}" destId="{92363B1E-AF0A-4B88-A569-A5B796BD9F95}" srcOrd="9" destOrd="0" presId="urn:microsoft.com/office/officeart/2005/8/layout/list1"/>
    <dgm:cxn modelId="{92208D21-DAE6-4325-A378-1C4F2DD569CA}" type="presParOf" srcId="{94EC7581-362C-468D-8D18-B16CCE2B9EAB}" destId="{F9929AD1-56DE-4E00-A9A0-A3684C4C003D}" srcOrd="10" destOrd="0" presId="urn:microsoft.com/office/officeart/2005/8/layout/list1"/>
    <dgm:cxn modelId="{D14953FE-FF66-46EE-B136-9F25F2ACEFC8}" type="presParOf" srcId="{94EC7581-362C-468D-8D18-B16CCE2B9EAB}" destId="{3EAFDFAC-AF46-4656-8D7A-620FEE72C8CD}" srcOrd="11" destOrd="0" presId="urn:microsoft.com/office/officeart/2005/8/layout/list1"/>
    <dgm:cxn modelId="{CC0BCFFC-D5AD-4AF3-8B74-B07F83ED48FE}" type="presParOf" srcId="{94EC7581-362C-468D-8D18-B16CCE2B9EAB}" destId="{F26B3AD0-FB7A-4A67-A9CE-F8EF4B94986B}" srcOrd="12" destOrd="0" presId="urn:microsoft.com/office/officeart/2005/8/layout/list1"/>
    <dgm:cxn modelId="{B36ED88B-1BBC-4D4F-B3CF-0FE9F688A6F5}" type="presParOf" srcId="{F26B3AD0-FB7A-4A67-A9CE-F8EF4B94986B}" destId="{D17873B2-4E66-4A53-AA76-F84E0688022B}" srcOrd="0" destOrd="0" presId="urn:microsoft.com/office/officeart/2005/8/layout/list1"/>
    <dgm:cxn modelId="{E1261255-72D5-4946-AA76-EF99DA01DBEE}" type="presParOf" srcId="{F26B3AD0-FB7A-4A67-A9CE-F8EF4B94986B}" destId="{0ECF312D-F1A2-46DE-A9D9-29DD990A5CAF}" srcOrd="1" destOrd="0" presId="urn:microsoft.com/office/officeart/2005/8/layout/list1"/>
    <dgm:cxn modelId="{AC9212BF-FD03-4FA0-9014-59FA955D1030}" type="presParOf" srcId="{94EC7581-362C-468D-8D18-B16CCE2B9EAB}" destId="{5DD981D0-289D-41E0-8CB2-55BAD39660AA}" srcOrd="13" destOrd="0" presId="urn:microsoft.com/office/officeart/2005/8/layout/list1"/>
    <dgm:cxn modelId="{A9D73191-B31B-4289-B1BB-92790AC5E544}" type="presParOf" srcId="{94EC7581-362C-468D-8D18-B16CCE2B9EAB}" destId="{1F86A8F9-FB46-4B7F-8E24-9246DA58FFE7}" srcOrd="14" destOrd="0" presId="urn:microsoft.com/office/officeart/2005/8/layout/list1"/>
    <dgm:cxn modelId="{F728CDA3-A634-48D9-A749-43F63F2FF8FF}" type="presParOf" srcId="{94EC7581-362C-468D-8D18-B16CCE2B9EAB}" destId="{26BE8F00-337E-42F0-B858-4E970CCF61EC}" srcOrd="15" destOrd="0" presId="urn:microsoft.com/office/officeart/2005/8/layout/list1"/>
    <dgm:cxn modelId="{CCF9BA6A-080F-42CB-8C44-67610353B666}" type="presParOf" srcId="{94EC7581-362C-468D-8D18-B16CCE2B9EAB}" destId="{785FC258-16E6-45FF-8989-04033CE21C75}" srcOrd="16" destOrd="0" presId="urn:microsoft.com/office/officeart/2005/8/layout/list1"/>
    <dgm:cxn modelId="{66C5E614-023B-4D1C-B181-F14C2B28DDD2}" type="presParOf" srcId="{785FC258-16E6-45FF-8989-04033CE21C75}" destId="{C9B14163-1ADC-49DE-A6B8-7B1C64292009}" srcOrd="0" destOrd="0" presId="urn:microsoft.com/office/officeart/2005/8/layout/list1"/>
    <dgm:cxn modelId="{E013676D-60C4-4FA5-B136-7FECD368029F}" type="presParOf" srcId="{785FC258-16E6-45FF-8989-04033CE21C75}" destId="{20F21F4C-F3E1-4092-AFE0-42956A61D3DB}" srcOrd="1" destOrd="0" presId="urn:microsoft.com/office/officeart/2005/8/layout/list1"/>
    <dgm:cxn modelId="{F95B513C-922A-49D0-8877-1460F5E5A97A}" type="presParOf" srcId="{94EC7581-362C-468D-8D18-B16CCE2B9EAB}" destId="{64141AE4-FC44-413E-81F6-F24558559DBB}" srcOrd="17" destOrd="0" presId="urn:microsoft.com/office/officeart/2005/8/layout/list1"/>
    <dgm:cxn modelId="{D0C464BD-8E6A-4A4B-B0B1-0F95326403E6}" type="presParOf" srcId="{94EC7581-362C-468D-8D18-B16CCE2B9EAB}" destId="{2C2B9717-5D50-43B4-B54B-E97C5819A0FA}" srcOrd="18" destOrd="0" presId="urn:microsoft.com/office/officeart/2005/8/layout/list1"/>
    <dgm:cxn modelId="{EB5179B1-0C93-416E-B8E9-4CCF89AF502B}" type="presParOf" srcId="{94EC7581-362C-468D-8D18-B16CCE2B9EAB}" destId="{F2AB9880-16AD-4FE4-A30E-7DBF6EE06141}" srcOrd="19" destOrd="0" presId="urn:microsoft.com/office/officeart/2005/8/layout/list1"/>
    <dgm:cxn modelId="{FB9ED3E3-71DA-45D8-841E-2830AE8D6B67}" type="presParOf" srcId="{94EC7581-362C-468D-8D18-B16CCE2B9EAB}" destId="{6E7CA43D-C043-43E4-9D6D-A10BEE4C563B}" srcOrd="20" destOrd="0" presId="urn:microsoft.com/office/officeart/2005/8/layout/list1"/>
    <dgm:cxn modelId="{6A6B33C4-A5B4-403A-B329-89B420916B34}" type="presParOf" srcId="{6E7CA43D-C043-43E4-9D6D-A10BEE4C563B}" destId="{89CFE33F-FAB7-4B58-8E55-5FDB04629CCC}" srcOrd="0" destOrd="0" presId="urn:microsoft.com/office/officeart/2005/8/layout/list1"/>
    <dgm:cxn modelId="{394F1F9D-EE7C-484F-BAA9-F9E5ADDE2F17}" type="presParOf" srcId="{6E7CA43D-C043-43E4-9D6D-A10BEE4C563B}" destId="{75139260-5BB8-48A0-80C7-0FECE8CB784A}" srcOrd="1" destOrd="0" presId="urn:microsoft.com/office/officeart/2005/8/layout/list1"/>
    <dgm:cxn modelId="{E086E550-247D-4B31-8EE4-1C31951BBCDF}" type="presParOf" srcId="{94EC7581-362C-468D-8D18-B16CCE2B9EAB}" destId="{6F29385A-0F17-4326-A7FE-E08E140F296D}" srcOrd="21" destOrd="0" presId="urn:microsoft.com/office/officeart/2005/8/layout/list1"/>
    <dgm:cxn modelId="{B3A31A7F-1FFB-4597-BA75-88E1C69651E4}" type="presParOf" srcId="{94EC7581-362C-468D-8D18-B16CCE2B9EAB}" destId="{FA8C0D89-4318-42B4-A2F4-4274511FAD36}" srcOrd="22" destOrd="0" presId="urn:microsoft.com/office/officeart/2005/8/layout/list1"/>
    <dgm:cxn modelId="{152E7F1E-E0EA-45CA-BEBE-A11125F8907A}" type="presParOf" srcId="{94EC7581-362C-468D-8D18-B16CCE2B9EAB}" destId="{03B79D32-131E-425F-80A3-7217DB7B3564}" srcOrd="23" destOrd="0" presId="urn:microsoft.com/office/officeart/2005/8/layout/list1"/>
    <dgm:cxn modelId="{6283ADA6-7206-46C2-ADD5-9C237C8E7A8C}" type="presParOf" srcId="{94EC7581-362C-468D-8D18-B16CCE2B9EAB}" destId="{4CA206A4-069D-4AE6-BD15-E186E765930A}" srcOrd="24" destOrd="0" presId="urn:microsoft.com/office/officeart/2005/8/layout/list1"/>
    <dgm:cxn modelId="{9D2B6BBA-61E1-41E1-BA44-BE04F2C3FF9C}" type="presParOf" srcId="{4CA206A4-069D-4AE6-BD15-E186E765930A}" destId="{55067671-62EF-4B60-9BAE-1B2F3827CD04}" srcOrd="0" destOrd="0" presId="urn:microsoft.com/office/officeart/2005/8/layout/list1"/>
    <dgm:cxn modelId="{06942013-32E7-4660-AB84-69A2AE7652C4}" type="presParOf" srcId="{4CA206A4-069D-4AE6-BD15-E186E765930A}" destId="{23AE0459-0681-4D36-912E-66B06DD4CBDE}" srcOrd="1" destOrd="0" presId="urn:microsoft.com/office/officeart/2005/8/layout/list1"/>
    <dgm:cxn modelId="{C2B8C9E3-273F-4EFB-B2F2-914B7D6CA6B4}" type="presParOf" srcId="{94EC7581-362C-468D-8D18-B16CCE2B9EAB}" destId="{11832794-95C5-42E7-B894-2BB3B2A003FB}" srcOrd="25" destOrd="0" presId="urn:microsoft.com/office/officeart/2005/8/layout/list1"/>
    <dgm:cxn modelId="{4AB6D6F2-CD43-44C2-B1F2-206A2AA3CE10}" type="presParOf" srcId="{94EC7581-362C-468D-8D18-B16CCE2B9EAB}" destId="{010D8E42-762A-4B05-AE87-E5D615DBA319}" srcOrd="26" destOrd="0" presId="urn:microsoft.com/office/officeart/2005/8/layout/list1"/>
    <dgm:cxn modelId="{2653E470-D7BB-46F1-B009-292248ED5210}" type="presParOf" srcId="{94EC7581-362C-468D-8D18-B16CCE2B9EAB}" destId="{8356CAD9-8129-40DB-B76F-0910F1C76184}" srcOrd="27" destOrd="0" presId="urn:microsoft.com/office/officeart/2005/8/layout/list1"/>
    <dgm:cxn modelId="{5435FF50-937D-4A00-8E0B-9DDE21074AC0}" type="presParOf" srcId="{94EC7581-362C-468D-8D18-B16CCE2B9EAB}" destId="{89D0381D-0086-46AC-81C3-812AAAEA4282}" srcOrd="28" destOrd="0" presId="urn:microsoft.com/office/officeart/2005/8/layout/list1"/>
    <dgm:cxn modelId="{B45B3088-DB7A-4740-A9E6-47FA7888DE5F}" type="presParOf" srcId="{89D0381D-0086-46AC-81C3-812AAAEA4282}" destId="{85191200-0B79-4578-9E4C-CE3D00FB875D}" srcOrd="0" destOrd="0" presId="urn:microsoft.com/office/officeart/2005/8/layout/list1"/>
    <dgm:cxn modelId="{66DD8D4C-6021-4C51-895B-8A25C6C8DBDD}" type="presParOf" srcId="{89D0381D-0086-46AC-81C3-812AAAEA4282}" destId="{6CCC4DC8-B6EE-4604-A354-3A2382DF1FAC}" srcOrd="1" destOrd="0" presId="urn:microsoft.com/office/officeart/2005/8/layout/list1"/>
    <dgm:cxn modelId="{85F955BE-29AF-4448-A1BE-1DCC7FED91E7}" type="presParOf" srcId="{94EC7581-362C-468D-8D18-B16CCE2B9EAB}" destId="{4A97A08C-5746-4E71-B53D-7457BA07E89C}" srcOrd="29" destOrd="0" presId="urn:microsoft.com/office/officeart/2005/8/layout/list1"/>
    <dgm:cxn modelId="{15C30AB1-8CC1-4B78-9276-355A994B27E6}" type="presParOf" srcId="{94EC7581-362C-468D-8D18-B16CCE2B9EAB}" destId="{AB899DA6-83F6-44AD-BBA9-7207B1901551}" srcOrd="30" destOrd="0" presId="urn:microsoft.com/office/officeart/2005/8/layout/list1"/>
    <dgm:cxn modelId="{0C62AE34-3956-4F59-874A-27836CF6F585}" type="presParOf" srcId="{94EC7581-362C-468D-8D18-B16CCE2B9EAB}" destId="{C075C896-A4B5-4C88-9226-22D27C26FD3F}" srcOrd="31" destOrd="0" presId="urn:microsoft.com/office/officeart/2005/8/layout/list1"/>
    <dgm:cxn modelId="{63CCF269-55DD-4FE1-A4BE-CB33E5E1C030}" type="presParOf" srcId="{94EC7581-362C-468D-8D18-B16CCE2B9EAB}" destId="{F1DF99A2-7E16-4528-B1C1-C75D297C3714}" srcOrd="32" destOrd="0" presId="urn:microsoft.com/office/officeart/2005/8/layout/list1"/>
    <dgm:cxn modelId="{BB31D6AA-D343-48D9-9C75-F0F11689EAF9}" type="presParOf" srcId="{F1DF99A2-7E16-4528-B1C1-C75D297C3714}" destId="{5FC561B6-E8B3-4E9E-87EB-31B5A62F3220}" srcOrd="0" destOrd="0" presId="urn:microsoft.com/office/officeart/2005/8/layout/list1"/>
    <dgm:cxn modelId="{27B9A1BF-78E8-44FD-814E-60546DB55770}" type="presParOf" srcId="{F1DF99A2-7E16-4528-B1C1-C75D297C3714}" destId="{FD89F783-1213-48AD-9148-5D9D1F37130D}" srcOrd="1" destOrd="0" presId="urn:microsoft.com/office/officeart/2005/8/layout/list1"/>
    <dgm:cxn modelId="{9B880CF8-CD5F-45C2-960F-155E822DFB44}" type="presParOf" srcId="{94EC7581-362C-468D-8D18-B16CCE2B9EAB}" destId="{62BE2A8A-2E5D-4060-BE2F-1DD81259D71F}" srcOrd="33" destOrd="0" presId="urn:microsoft.com/office/officeart/2005/8/layout/list1"/>
    <dgm:cxn modelId="{80B21431-E341-4960-A9DC-CCAE325D385D}" type="presParOf" srcId="{94EC7581-362C-468D-8D18-B16CCE2B9EAB}" destId="{3B0B446A-0527-4533-B264-FDC24C04470A}" srcOrd="34" destOrd="0" presId="urn:microsoft.com/office/officeart/2005/8/layout/list1"/>
    <dgm:cxn modelId="{203D476F-375E-4629-AA04-E6BA9914D68F}" type="presParOf" srcId="{94EC7581-362C-468D-8D18-B16CCE2B9EAB}" destId="{294EE236-7DEE-48FC-9A03-371B0A3BC7F1}" srcOrd="35" destOrd="0" presId="urn:microsoft.com/office/officeart/2005/8/layout/list1"/>
    <dgm:cxn modelId="{BD394C0B-CEC0-43C4-A7D3-4DF34FC62BFE}" type="presParOf" srcId="{94EC7581-362C-468D-8D18-B16CCE2B9EAB}" destId="{C9AC8875-D0CB-4F89-A11C-DD3887728B89}" srcOrd="36" destOrd="0" presId="urn:microsoft.com/office/officeart/2005/8/layout/list1"/>
    <dgm:cxn modelId="{BEAB775D-8C15-41C3-B03B-A874903C70E1}" type="presParOf" srcId="{C9AC8875-D0CB-4F89-A11C-DD3887728B89}" destId="{FE1CCA4A-0695-40E5-83EC-36FA413A7FB7}" srcOrd="0" destOrd="0" presId="urn:microsoft.com/office/officeart/2005/8/layout/list1"/>
    <dgm:cxn modelId="{55966990-3762-4EFD-9698-411FC71CADDF}" type="presParOf" srcId="{C9AC8875-D0CB-4F89-A11C-DD3887728B89}" destId="{C34060D8-F338-4573-9CF2-6514F00114AE}" srcOrd="1" destOrd="0" presId="urn:microsoft.com/office/officeart/2005/8/layout/list1"/>
    <dgm:cxn modelId="{A7E01BCE-3F6F-4C3D-951C-06F193B701FB}" type="presParOf" srcId="{94EC7581-362C-468D-8D18-B16CCE2B9EAB}" destId="{454F35A5-C2A6-4A0A-85C7-0A34D217C506}" srcOrd="37" destOrd="0" presId="urn:microsoft.com/office/officeart/2005/8/layout/list1"/>
    <dgm:cxn modelId="{0FCCDEB8-00AB-4D37-A162-C6B60DDAB082}" type="presParOf" srcId="{94EC7581-362C-468D-8D18-B16CCE2B9EAB}" destId="{7A47963C-5B8C-4F3D-B076-7D36A7AF2A34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8102C-2E9E-4BE4-99A7-F0EA8D45093E}">
      <dsp:nvSpPr>
        <dsp:cNvPr id="0" name=""/>
        <dsp:cNvSpPr/>
      </dsp:nvSpPr>
      <dsp:spPr>
        <a:xfrm>
          <a:off x="3813342" y="1410407"/>
          <a:ext cx="112620" cy="11261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7BCAB-9FD6-4E88-B478-71987F664B5A}">
      <dsp:nvSpPr>
        <dsp:cNvPr id="0" name=""/>
        <dsp:cNvSpPr/>
      </dsp:nvSpPr>
      <dsp:spPr>
        <a:xfrm>
          <a:off x="3606937" y="1410407"/>
          <a:ext cx="112620" cy="11261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15149-9973-41DF-993A-8509DFF8B643}">
      <dsp:nvSpPr>
        <dsp:cNvPr id="0" name=""/>
        <dsp:cNvSpPr/>
      </dsp:nvSpPr>
      <dsp:spPr>
        <a:xfrm>
          <a:off x="3400532" y="1410407"/>
          <a:ext cx="112620" cy="11261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43405-74AB-4D0B-B9C0-298D44640509}">
      <dsp:nvSpPr>
        <dsp:cNvPr id="0" name=""/>
        <dsp:cNvSpPr/>
      </dsp:nvSpPr>
      <dsp:spPr>
        <a:xfrm>
          <a:off x="3194520" y="1410407"/>
          <a:ext cx="112620" cy="11261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239CB-5153-4F5E-AE7E-7D9477F611C3}">
      <dsp:nvSpPr>
        <dsp:cNvPr id="0" name=""/>
        <dsp:cNvSpPr/>
      </dsp:nvSpPr>
      <dsp:spPr>
        <a:xfrm>
          <a:off x="2988115" y="1410407"/>
          <a:ext cx="112620" cy="11261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A6AB6-8E44-48A3-A304-3D99D47FB3AE}">
      <dsp:nvSpPr>
        <dsp:cNvPr id="0" name=""/>
        <dsp:cNvSpPr/>
      </dsp:nvSpPr>
      <dsp:spPr>
        <a:xfrm>
          <a:off x="2669090" y="1354098"/>
          <a:ext cx="225240" cy="22542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A55DE-EB56-402B-9169-57D72B77524C}">
      <dsp:nvSpPr>
        <dsp:cNvPr id="0" name=""/>
        <dsp:cNvSpPr/>
      </dsp:nvSpPr>
      <dsp:spPr>
        <a:xfrm>
          <a:off x="3629696" y="1177761"/>
          <a:ext cx="112620" cy="11261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195AE-A4C7-4A16-BBFA-782D289BF99E}">
      <dsp:nvSpPr>
        <dsp:cNvPr id="0" name=""/>
        <dsp:cNvSpPr/>
      </dsp:nvSpPr>
      <dsp:spPr>
        <a:xfrm>
          <a:off x="3629696" y="1644720"/>
          <a:ext cx="112620" cy="11261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16270-35D8-42EA-A316-C886F75BBAD9}">
      <dsp:nvSpPr>
        <dsp:cNvPr id="0" name=""/>
        <dsp:cNvSpPr/>
      </dsp:nvSpPr>
      <dsp:spPr>
        <a:xfrm>
          <a:off x="3730152" y="1278895"/>
          <a:ext cx="112620" cy="11261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608B1-3619-46D6-B1BC-DE8A3669188B}">
      <dsp:nvSpPr>
        <dsp:cNvPr id="0" name=""/>
        <dsp:cNvSpPr/>
      </dsp:nvSpPr>
      <dsp:spPr>
        <a:xfrm>
          <a:off x="3736823" y="1544141"/>
          <a:ext cx="112620" cy="11261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9A7A3-7FA1-421A-9C6E-C03379967569}">
      <dsp:nvSpPr>
        <dsp:cNvPr id="0" name=""/>
        <dsp:cNvSpPr/>
      </dsp:nvSpPr>
      <dsp:spPr>
        <a:xfrm>
          <a:off x="1393532" y="854811"/>
          <a:ext cx="1224004" cy="1223994"/>
        </a:xfrm>
        <a:prstGeom prst="ellipse">
          <a:avLst/>
        </a:prstGeom>
        <a:gradFill flip="none" rotWithShape="0">
          <a:gsLst>
            <a:gs pos="0">
              <a:srgbClr val="00CC00">
                <a:shade val="30000"/>
                <a:satMod val="115000"/>
              </a:srgbClr>
            </a:gs>
            <a:gs pos="50000">
              <a:srgbClr val="00CC00">
                <a:shade val="67500"/>
                <a:satMod val="115000"/>
              </a:srgbClr>
            </a:gs>
            <a:gs pos="100000">
              <a:srgbClr val="00CC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Превентивное обслуживание</a:t>
          </a:r>
          <a:endParaRPr lang="ru-RU" sz="900" b="1" kern="1200" dirty="0"/>
        </a:p>
      </dsp:txBody>
      <dsp:txXfrm>
        <a:off x="1572783" y="1034061"/>
        <a:ext cx="865502" cy="865494"/>
      </dsp:txXfrm>
    </dsp:sp>
    <dsp:sp modelId="{5357AC97-16EA-4F65-B29D-098F7FF8D686}">
      <dsp:nvSpPr>
        <dsp:cNvPr id="0" name=""/>
        <dsp:cNvSpPr/>
      </dsp:nvSpPr>
      <dsp:spPr>
        <a:xfrm>
          <a:off x="1350219" y="799156"/>
          <a:ext cx="225240" cy="225421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8CE9F-3C19-4730-B271-466E385324A3}">
      <dsp:nvSpPr>
        <dsp:cNvPr id="0" name=""/>
        <dsp:cNvSpPr/>
      </dsp:nvSpPr>
      <dsp:spPr>
        <a:xfrm>
          <a:off x="1205814" y="680240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12399-7BF2-47F9-8D0B-4B78033DADC1}">
      <dsp:nvSpPr>
        <dsp:cNvPr id="0" name=""/>
        <dsp:cNvSpPr/>
      </dsp:nvSpPr>
      <dsp:spPr>
        <a:xfrm>
          <a:off x="965270" y="680240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B6689-D252-419E-ACAD-0F4FDDBBD4A1}">
      <dsp:nvSpPr>
        <dsp:cNvPr id="0" name=""/>
        <dsp:cNvSpPr/>
      </dsp:nvSpPr>
      <dsp:spPr>
        <a:xfrm>
          <a:off x="724726" y="680240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B5F9F-B505-43B8-9171-B01FBD7F942A}">
      <dsp:nvSpPr>
        <dsp:cNvPr id="0" name=""/>
        <dsp:cNvSpPr/>
      </dsp:nvSpPr>
      <dsp:spPr>
        <a:xfrm>
          <a:off x="484182" y="680240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4EC83-2FB9-4037-8022-E8D0779CB57C}">
      <dsp:nvSpPr>
        <dsp:cNvPr id="0" name=""/>
        <dsp:cNvSpPr/>
      </dsp:nvSpPr>
      <dsp:spPr>
        <a:xfrm>
          <a:off x="243246" y="680240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C6902-B7DE-462E-BA16-6CC3485D29E3}">
      <dsp:nvSpPr>
        <dsp:cNvPr id="0" name=""/>
        <dsp:cNvSpPr/>
      </dsp:nvSpPr>
      <dsp:spPr>
        <a:xfrm>
          <a:off x="2702" y="680240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EFC0B-419D-4903-A160-A3805420C0E6}">
      <dsp:nvSpPr>
        <dsp:cNvPr id="0" name=""/>
        <dsp:cNvSpPr/>
      </dsp:nvSpPr>
      <dsp:spPr>
        <a:xfrm>
          <a:off x="1917" y="389618"/>
          <a:ext cx="1320048" cy="28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А</a:t>
          </a:r>
          <a:r>
            <a:rPr lang="ru-RU" sz="1200" b="1" kern="1200" dirty="0" smtClean="0">
              <a:solidFill>
                <a:srgbClr val="0000FF"/>
              </a:solidFill>
            </a:rPr>
            <a:t>В</a:t>
          </a:r>
          <a:r>
            <a:rPr lang="ru-RU" sz="1200" b="1" kern="1200" dirty="0" smtClean="0">
              <a:solidFill>
                <a:srgbClr val="00B050"/>
              </a:solidFill>
            </a:rPr>
            <a:t>С</a:t>
          </a:r>
          <a:r>
            <a:rPr lang="ru-RU" sz="1200" b="1" kern="1200" dirty="0" smtClean="0"/>
            <a:t> классификация</a:t>
          </a:r>
          <a:endParaRPr lang="ru-RU" sz="1200" b="1" kern="1200" dirty="0"/>
        </a:p>
      </dsp:txBody>
      <dsp:txXfrm>
        <a:off x="1917" y="389618"/>
        <a:ext cx="1320048" cy="289695"/>
      </dsp:txXfrm>
    </dsp:sp>
    <dsp:sp modelId="{2AE5A424-DBE6-43D2-BCE7-9FD420D66EB0}">
      <dsp:nvSpPr>
        <dsp:cNvPr id="0" name=""/>
        <dsp:cNvSpPr/>
      </dsp:nvSpPr>
      <dsp:spPr>
        <a:xfrm>
          <a:off x="1116346" y="1354098"/>
          <a:ext cx="225240" cy="225421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9BF0D-60CD-497F-AA1E-AC7D97E58861}">
      <dsp:nvSpPr>
        <dsp:cNvPr id="0" name=""/>
        <dsp:cNvSpPr/>
      </dsp:nvSpPr>
      <dsp:spPr>
        <a:xfrm>
          <a:off x="893460" y="1410407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1A527-C7B2-4944-8368-5C765A047EAE}">
      <dsp:nvSpPr>
        <dsp:cNvPr id="0" name=""/>
        <dsp:cNvSpPr/>
      </dsp:nvSpPr>
      <dsp:spPr>
        <a:xfrm>
          <a:off x="670967" y="1410407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3128B-9221-4C91-818B-6DC1296E2BCE}">
      <dsp:nvSpPr>
        <dsp:cNvPr id="0" name=""/>
        <dsp:cNvSpPr/>
      </dsp:nvSpPr>
      <dsp:spPr>
        <a:xfrm>
          <a:off x="448081" y="1410407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AD907-B4FD-416C-8766-DD9143BDE995}">
      <dsp:nvSpPr>
        <dsp:cNvPr id="0" name=""/>
        <dsp:cNvSpPr/>
      </dsp:nvSpPr>
      <dsp:spPr>
        <a:xfrm>
          <a:off x="225588" y="1410407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22022-E663-4126-B193-FD65C4FFE7B1}">
      <dsp:nvSpPr>
        <dsp:cNvPr id="0" name=""/>
        <dsp:cNvSpPr/>
      </dsp:nvSpPr>
      <dsp:spPr>
        <a:xfrm>
          <a:off x="2702" y="1410407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97C5B-5ADE-40C0-9FF0-229826227722}">
      <dsp:nvSpPr>
        <dsp:cNvPr id="0" name=""/>
        <dsp:cNvSpPr/>
      </dsp:nvSpPr>
      <dsp:spPr>
        <a:xfrm>
          <a:off x="1917" y="1122193"/>
          <a:ext cx="998276" cy="28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Диагностика</a:t>
          </a:r>
          <a:endParaRPr lang="ru-RU" sz="1400" b="1" kern="1200" dirty="0"/>
        </a:p>
      </dsp:txBody>
      <dsp:txXfrm>
        <a:off x="1917" y="1122193"/>
        <a:ext cx="998276" cy="289695"/>
      </dsp:txXfrm>
    </dsp:sp>
    <dsp:sp modelId="{BED1EAC2-C068-409E-ABF4-6B8CE20E8CF5}">
      <dsp:nvSpPr>
        <dsp:cNvPr id="0" name=""/>
        <dsp:cNvSpPr/>
      </dsp:nvSpPr>
      <dsp:spPr>
        <a:xfrm>
          <a:off x="1350219" y="1899778"/>
          <a:ext cx="225240" cy="225421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2675B-E183-4061-89D4-F5044838C2F1}">
      <dsp:nvSpPr>
        <dsp:cNvPr id="0" name=""/>
        <dsp:cNvSpPr/>
      </dsp:nvSpPr>
      <dsp:spPr>
        <a:xfrm>
          <a:off x="1205814" y="2129275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FA19D-A13D-4463-B144-F75DDF3C68DA}">
      <dsp:nvSpPr>
        <dsp:cNvPr id="0" name=""/>
        <dsp:cNvSpPr/>
      </dsp:nvSpPr>
      <dsp:spPr>
        <a:xfrm>
          <a:off x="965270" y="2129275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65428-DDCF-41EC-A13D-BC8D6DD8B188}">
      <dsp:nvSpPr>
        <dsp:cNvPr id="0" name=""/>
        <dsp:cNvSpPr/>
      </dsp:nvSpPr>
      <dsp:spPr>
        <a:xfrm>
          <a:off x="724726" y="2129275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75F9E-DF29-46FA-AB48-BFE4CC82D00A}">
      <dsp:nvSpPr>
        <dsp:cNvPr id="0" name=""/>
        <dsp:cNvSpPr/>
      </dsp:nvSpPr>
      <dsp:spPr>
        <a:xfrm>
          <a:off x="484182" y="2129275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09C14-D327-40DF-A215-E05F8BB651A5}">
      <dsp:nvSpPr>
        <dsp:cNvPr id="0" name=""/>
        <dsp:cNvSpPr/>
      </dsp:nvSpPr>
      <dsp:spPr>
        <a:xfrm>
          <a:off x="243246" y="2129275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F3DF9-0DAC-4A9E-A69D-301E8C459090}">
      <dsp:nvSpPr>
        <dsp:cNvPr id="0" name=""/>
        <dsp:cNvSpPr/>
      </dsp:nvSpPr>
      <dsp:spPr>
        <a:xfrm>
          <a:off x="2702" y="2129275"/>
          <a:ext cx="112620" cy="112618"/>
        </a:xfrm>
        <a:prstGeom prst="ellipse">
          <a:avLst/>
        </a:prstGeom>
        <a:solidFill>
          <a:srgbClr val="B4DE86"/>
        </a:solidFill>
        <a:ln w="25400" cap="flat" cmpd="sng" algn="ctr">
          <a:solidFill>
            <a:srgbClr val="B4DE86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73F63-2EE0-4FB7-8226-12B75E7C3C28}">
      <dsp:nvSpPr>
        <dsp:cNvPr id="0" name=""/>
        <dsp:cNvSpPr/>
      </dsp:nvSpPr>
      <dsp:spPr>
        <a:xfrm>
          <a:off x="1917" y="1838467"/>
          <a:ext cx="1320048" cy="28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Люди</a:t>
          </a:r>
          <a:endParaRPr lang="ru-RU" sz="1400" b="1" kern="1200" dirty="0"/>
        </a:p>
      </dsp:txBody>
      <dsp:txXfrm>
        <a:off x="1917" y="1838467"/>
        <a:ext cx="1320048" cy="289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5F2A7-C727-47EE-BF68-AF7E2CC7229B}">
      <dsp:nvSpPr>
        <dsp:cNvPr id="0" name=""/>
        <dsp:cNvSpPr/>
      </dsp:nvSpPr>
      <dsp:spPr>
        <a:xfrm>
          <a:off x="339638" y="1190"/>
          <a:ext cx="1022935" cy="1022935"/>
        </a:xfrm>
        <a:prstGeom prst="ellipse">
          <a:avLst/>
        </a:prstGeom>
        <a:gradFill flip="none" rotWithShape="0">
          <a:gsLst>
            <a:gs pos="0">
              <a:srgbClr val="FFFFCC">
                <a:shade val="30000"/>
                <a:satMod val="115000"/>
              </a:srgbClr>
            </a:gs>
            <a:gs pos="50000">
              <a:srgbClr val="FFFFCC">
                <a:shade val="67500"/>
                <a:satMod val="115000"/>
              </a:srgbClr>
            </a:gs>
            <a:gs pos="100000">
              <a:srgbClr val="FFFFCC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rgbClr val="CC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Сроки – жестко установлены регламентом 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489443" y="150995"/>
        <a:ext cx="723325" cy="723325"/>
      </dsp:txXfrm>
    </dsp:sp>
    <dsp:sp modelId="{C601B3AA-B00C-42BD-9EBC-2F0A457A714F}">
      <dsp:nvSpPr>
        <dsp:cNvPr id="0" name=""/>
        <dsp:cNvSpPr/>
      </dsp:nvSpPr>
      <dsp:spPr>
        <a:xfrm>
          <a:off x="620883" y="1079398"/>
          <a:ext cx="394806" cy="394806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73215" y="1230372"/>
        <a:ext cx="290142" cy="92858"/>
      </dsp:txXfrm>
    </dsp:sp>
    <dsp:sp modelId="{C1EC6A31-46DD-414C-A20C-6D888A040880}">
      <dsp:nvSpPr>
        <dsp:cNvPr id="0" name=""/>
        <dsp:cNvSpPr/>
      </dsp:nvSpPr>
      <dsp:spPr>
        <a:xfrm>
          <a:off x="301247" y="1476857"/>
          <a:ext cx="1060823" cy="1060694"/>
        </a:xfrm>
        <a:prstGeom prst="ellipse">
          <a:avLst/>
        </a:prstGeom>
        <a:gradFill flip="none" rotWithShape="0">
          <a:gsLst>
            <a:gs pos="0">
              <a:srgbClr val="D2EAC4">
                <a:shade val="30000"/>
                <a:satMod val="115000"/>
              </a:srgbClr>
            </a:gs>
            <a:gs pos="50000">
              <a:srgbClr val="D2EAC4">
                <a:shade val="67500"/>
                <a:satMod val="115000"/>
              </a:srgbClr>
            </a:gs>
            <a:gs pos="100000">
              <a:srgbClr val="D2EAC4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rgbClr val="BBE0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Стандартный набор ремонтных воздействий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456601" y="1632192"/>
        <a:ext cx="750115" cy="750024"/>
      </dsp:txXfrm>
    </dsp:sp>
    <dsp:sp modelId="{93C2A48F-0E52-49C7-956B-6D55A0580358}">
      <dsp:nvSpPr>
        <dsp:cNvPr id="0" name=""/>
        <dsp:cNvSpPr/>
      </dsp:nvSpPr>
      <dsp:spPr>
        <a:xfrm rot="56068">
          <a:off x="1508895" y="1164884"/>
          <a:ext cx="310285" cy="25322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508900" y="1214909"/>
        <a:ext cx="234319" cy="151932"/>
      </dsp:txXfrm>
    </dsp:sp>
    <dsp:sp modelId="{4BDA6A92-4A26-4705-B950-19D27DEEA2DA}">
      <dsp:nvSpPr>
        <dsp:cNvPr id="0" name=""/>
        <dsp:cNvSpPr/>
      </dsp:nvSpPr>
      <dsp:spPr>
        <a:xfrm>
          <a:off x="1947866" y="740318"/>
          <a:ext cx="1112658" cy="1112658"/>
        </a:xfrm>
        <a:prstGeom prst="ellipse">
          <a:avLst/>
        </a:prstGeom>
        <a:gradFill flip="none" rotWithShape="0">
          <a:gsLst>
            <a:gs pos="0">
              <a:srgbClr val="920000">
                <a:shade val="30000"/>
                <a:satMod val="115000"/>
              </a:srgbClr>
            </a:gs>
            <a:gs pos="50000">
              <a:srgbClr val="920000">
                <a:shade val="67500"/>
                <a:satMod val="115000"/>
              </a:srgbClr>
            </a:gs>
            <a:gs pos="100000">
              <a:srgbClr val="9200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ППР</a:t>
          </a:r>
          <a:endParaRPr lang="ru-RU" sz="1800" b="1" kern="1200" dirty="0"/>
        </a:p>
      </dsp:txBody>
      <dsp:txXfrm>
        <a:off x="2110811" y="903263"/>
        <a:ext cx="786768" cy="786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F75A-4A61-4FED-8CBB-870997F15F5A}">
      <dsp:nvSpPr>
        <dsp:cNvPr id="0" name=""/>
        <dsp:cNvSpPr/>
      </dsp:nvSpPr>
      <dsp:spPr>
        <a:xfrm>
          <a:off x="0" y="352782"/>
          <a:ext cx="934278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4EE95-5A53-4B79-9EF8-146AF76FBC63}">
      <dsp:nvSpPr>
        <dsp:cNvPr id="0" name=""/>
        <dsp:cNvSpPr/>
      </dsp:nvSpPr>
      <dsp:spPr>
        <a:xfrm>
          <a:off x="467139" y="175662"/>
          <a:ext cx="6539948" cy="35424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94" tIns="0" rIns="24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Вибродиагностика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484432" y="192955"/>
        <a:ext cx="6505362" cy="319654"/>
      </dsp:txXfrm>
    </dsp:sp>
    <dsp:sp modelId="{FDA3E9EB-3B65-48A5-AD08-3C934F2B7AC5}">
      <dsp:nvSpPr>
        <dsp:cNvPr id="0" name=""/>
        <dsp:cNvSpPr/>
      </dsp:nvSpPr>
      <dsp:spPr>
        <a:xfrm>
          <a:off x="0" y="897102"/>
          <a:ext cx="934278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2651"/>
              <a:satOff val="-15796"/>
              <a:lumOff val="10942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55822-0EE5-4DD0-8FEB-E7AD1F44BDA6}">
      <dsp:nvSpPr>
        <dsp:cNvPr id="0" name=""/>
        <dsp:cNvSpPr/>
      </dsp:nvSpPr>
      <dsp:spPr>
        <a:xfrm>
          <a:off x="467139" y="719982"/>
          <a:ext cx="6539948" cy="354240"/>
        </a:xfrm>
        <a:prstGeom prst="roundRect">
          <a:avLst/>
        </a:prstGeom>
        <a:solidFill>
          <a:schemeClr val="accent6">
            <a:shade val="50000"/>
            <a:hueOff val="2651"/>
            <a:satOff val="-15796"/>
            <a:lumOff val="1094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94" tIns="0" rIns="24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Тепловой контроль</a:t>
          </a:r>
        </a:p>
      </dsp:txBody>
      <dsp:txXfrm>
        <a:off x="484432" y="737275"/>
        <a:ext cx="6505362" cy="319654"/>
      </dsp:txXfrm>
    </dsp:sp>
    <dsp:sp modelId="{F9929AD1-56DE-4E00-A9A0-A3684C4C003D}">
      <dsp:nvSpPr>
        <dsp:cNvPr id="0" name=""/>
        <dsp:cNvSpPr/>
      </dsp:nvSpPr>
      <dsp:spPr>
        <a:xfrm>
          <a:off x="0" y="1441422"/>
          <a:ext cx="934278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5303"/>
              <a:satOff val="-31591"/>
              <a:lumOff val="21885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2DC7A-005C-4984-A504-728D17C122FF}">
      <dsp:nvSpPr>
        <dsp:cNvPr id="0" name=""/>
        <dsp:cNvSpPr/>
      </dsp:nvSpPr>
      <dsp:spPr>
        <a:xfrm>
          <a:off x="467139" y="1264302"/>
          <a:ext cx="6539948" cy="354240"/>
        </a:xfrm>
        <a:prstGeom prst="roundRect">
          <a:avLst/>
        </a:prstGeom>
        <a:solidFill>
          <a:schemeClr val="accent6">
            <a:shade val="50000"/>
            <a:hueOff val="5303"/>
            <a:satOff val="-31591"/>
            <a:lumOff val="2188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94" tIns="0" rIns="24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Коэрцитиметрия</a:t>
          </a:r>
        </a:p>
      </dsp:txBody>
      <dsp:txXfrm>
        <a:off x="484432" y="1281595"/>
        <a:ext cx="6505362" cy="319654"/>
      </dsp:txXfrm>
    </dsp:sp>
    <dsp:sp modelId="{1F86A8F9-FB46-4B7F-8E24-9246DA58FFE7}">
      <dsp:nvSpPr>
        <dsp:cNvPr id="0" name=""/>
        <dsp:cNvSpPr/>
      </dsp:nvSpPr>
      <dsp:spPr>
        <a:xfrm>
          <a:off x="0" y="1985742"/>
          <a:ext cx="934278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7954"/>
              <a:satOff val="-47387"/>
              <a:lumOff val="32827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F312D-F1A2-46DE-A9D9-29DD990A5CAF}">
      <dsp:nvSpPr>
        <dsp:cNvPr id="0" name=""/>
        <dsp:cNvSpPr/>
      </dsp:nvSpPr>
      <dsp:spPr>
        <a:xfrm>
          <a:off x="467139" y="1808622"/>
          <a:ext cx="6539948" cy="354240"/>
        </a:xfrm>
        <a:prstGeom prst="roundRect">
          <a:avLst/>
        </a:prstGeom>
        <a:solidFill>
          <a:schemeClr val="accent6">
            <a:shade val="50000"/>
            <a:hueOff val="7954"/>
            <a:satOff val="-47387"/>
            <a:lumOff val="3282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94" tIns="0" rIns="24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Балансировка</a:t>
          </a:r>
        </a:p>
      </dsp:txBody>
      <dsp:txXfrm>
        <a:off x="484432" y="1825915"/>
        <a:ext cx="6505362" cy="319654"/>
      </dsp:txXfrm>
    </dsp:sp>
    <dsp:sp modelId="{2C2B9717-5D50-43B4-B54B-E97C5819A0FA}">
      <dsp:nvSpPr>
        <dsp:cNvPr id="0" name=""/>
        <dsp:cNvSpPr/>
      </dsp:nvSpPr>
      <dsp:spPr>
        <a:xfrm>
          <a:off x="0" y="2530062"/>
          <a:ext cx="934278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0605"/>
              <a:satOff val="-63182"/>
              <a:lumOff val="4377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21F4C-F3E1-4092-AFE0-42956A61D3DB}">
      <dsp:nvSpPr>
        <dsp:cNvPr id="0" name=""/>
        <dsp:cNvSpPr/>
      </dsp:nvSpPr>
      <dsp:spPr>
        <a:xfrm>
          <a:off x="467139" y="2352942"/>
          <a:ext cx="6539948" cy="354240"/>
        </a:xfrm>
        <a:prstGeom prst="roundRect">
          <a:avLst/>
        </a:prstGeom>
        <a:solidFill>
          <a:schemeClr val="accent6">
            <a:shade val="50000"/>
            <a:hueOff val="10605"/>
            <a:satOff val="-63182"/>
            <a:lumOff val="437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94" tIns="0" rIns="24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Центровка</a:t>
          </a:r>
        </a:p>
      </dsp:txBody>
      <dsp:txXfrm>
        <a:off x="484432" y="2370235"/>
        <a:ext cx="6505362" cy="319654"/>
      </dsp:txXfrm>
    </dsp:sp>
    <dsp:sp modelId="{FA8C0D89-4318-42B4-A2F4-4274511FAD36}">
      <dsp:nvSpPr>
        <dsp:cNvPr id="0" name=""/>
        <dsp:cNvSpPr/>
      </dsp:nvSpPr>
      <dsp:spPr>
        <a:xfrm>
          <a:off x="0" y="3074382"/>
          <a:ext cx="934278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3257"/>
              <a:satOff val="-78978"/>
              <a:lumOff val="54712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39260-5BB8-48A0-80C7-0FECE8CB784A}">
      <dsp:nvSpPr>
        <dsp:cNvPr id="0" name=""/>
        <dsp:cNvSpPr/>
      </dsp:nvSpPr>
      <dsp:spPr>
        <a:xfrm>
          <a:off x="467139" y="2897262"/>
          <a:ext cx="6539948" cy="354240"/>
        </a:xfrm>
        <a:prstGeom prst="roundRect">
          <a:avLst/>
        </a:prstGeom>
        <a:solidFill>
          <a:schemeClr val="accent6">
            <a:shade val="50000"/>
            <a:hueOff val="13257"/>
            <a:satOff val="-78978"/>
            <a:lumOff val="5471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94" tIns="0" rIns="24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Спектральный анализ</a:t>
          </a:r>
        </a:p>
      </dsp:txBody>
      <dsp:txXfrm>
        <a:off x="484432" y="2914555"/>
        <a:ext cx="6505362" cy="319654"/>
      </dsp:txXfrm>
    </dsp:sp>
    <dsp:sp modelId="{010D8E42-762A-4B05-AE87-E5D615DBA319}">
      <dsp:nvSpPr>
        <dsp:cNvPr id="0" name=""/>
        <dsp:cNvSpPr/>
      </dsp:nvSpPr>
      <dsp:spPr>
        <a:xfrm>
          <a:off x="0" y="3618702"/>
          <a:ext cx="934278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0605"/>
              <a:satOff val="-63182"/>
              <a:lumOff val="4377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E0459-0681-4D36-912E-66B06DD4CBDE}">
      <dsp:nvSpPr>
        <dsp:cNvPr id="0" name=""/>
        <dsp:cNvSpPr/>
      </dsp:nvSpPr>
      <dsp:spPr>
        <a:xfrm>
          <a:off x="467139" y="3441582"/>
          <a:ext cx="6539948" cy="354240"/>
        </a:xfrm>
        <a:prstGeom prst="roundRect">
          <a:avLst/>
        </a:prstGeom>
        <a:solidFill>
          <a:schemeClr val="accent6">
            <a:shade val="50000"/>
            <a:hueOff val="10605"/>
            <a:satOff val="-63182"/>
            <a:lumOff val="437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94" tIns="0" rIns="24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Эндоскопия</a:t>
          </a:r>
        </a:p>
      </dsp:txBody>
      <dsp:txXfrm>
        <a:off x="484432" y="3458875"/>
        <a:ext cx="6505362" cy="319654"/>
      </dsp:txXfrm>
    </dsp:sp>
    <dsp:sp modelId="{AB899DA6-83F6-44AD-BBA9-7207B1901551}">
      <dsp:nvSpPr>
        <dsp:cNvPr id="0" name=""/>
        <dsp:cNvSpPr/>
      </dsp:nvSpPr>
      <dsp:spPr>
        <a:xfrm>
          <a:off x="0" y="4163022"/>
          <a:ext cx="934278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7954"/>
              <a:satOff val="-47387"/>
              <a:lumOff val="32827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C4DC8-B6EE-4604-A354-3A2382DF1FAC}">
      <dsp:nvSpPr>
        <dsp:cNvPr id="0" name=""/>
        <dsp:cNvSpPr/>
      </dsp:nvSpPr>
      <dsp:spPr>
        <a:xfrm>
          <a:off x="467139" y="3985902"/>
          <a:ext cx="6539948" cy="354240"/>
        </a:xfrm>
        <a:prstGeom prst="roundRect">
          <a:avLst/>
        </a:prstGeom>
        <a:solidFill>
          <a:schemeClr val="accent6">
            <a:shade val="50000"/>
            <a:hueOff val="7954"/>
            <a:satOff val="-47387"/>
            <a:lumOff val="3282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94" tIns="0" rIns="24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Твердометрия</a:t>
          </a:r>
        </a:p>
      </dsp:txBody>
      <dsp:txXfrm>
        <a:off x="484432" y="4003195"/>
        <a:ext cx="6505362" cy="319654"/>
      </dsp:txXfrm>
    </dsp:sp>
    <dsp:sp modelId="{3B0B446A-0527-4533-B264-FDC24C04470A}">
      <dsp:nvSpPr>
        <dsp:cNvPr id="0" name=""/>
        <dsp:cNvSpPr/>
      </dsp:nvSpPr>
      <dsp:spPr>
        <a:xfrm>
          <a:off x="0" y="4707342"/>
          <a:ext cx="934278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5303"/>
              <a:satOff val="-31591"/>
              <a:lumOff val="21885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9F783-1213-48AD-9148-5D9D1F37130D}">
      <dsp:nvSpPr>
        <dsp:cNvPr id="0" name=""/>
        <dsp:cNvSpPr/>
      </dsp:nvSpPr>
      <dsp:spPr>
        <a:xfrm>
          <a:off x="467139" y="4530222"/>
          <a:ext cx="6539948" cy="354240"/>
        </a:xfrm>
        <a:prstGeom prst="roundRect">
          <a:avLst/>
        </a:prstGeom>
        <a:solidFill>
          <a:schemeClr val="accent6">
            <a:shade val="50000"/>
            <a:hueOff val="5303"/>
            <a:satOff val="-31591"/>
            <a:lumOff val="2188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94" tIns="0" rIns="24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Толщинометрия</a:t>
          </a:r>
        </a:p>
      </dsp:txBody>
      <dsp:txXfrm>
        <a:off x="484432" y="4547515"/>
        <a:ext cx="6505362" cy="319654"/>
      </dsp:txXfrm>
    </dsp:sp>
    <dsp:sp modelId="{7A47963C-5B8C-4F3D-B076-7D36A7AF2A34}">
      <dsp:nvSpPr>
        <dsp:cNvPr id="0" name=""/>
        <dsp:cNvSpPr/>
      </dsp:nvSpPr>
      <dsp:spPr>
        <a:xfrm>
          <a:off x="0" y="5251662"/>
          <a:ext cx="934278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2651"/>
              <a:satOff val="-15796"/>
              <a:lumOff val="10942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060D8-F338-4573-9CF2-6514F00114AE}">
      <dsp:nvSpPr>
        <dsp:cNvPr id="0" name=""/>
        <dsp:cNvSpPr/>
      </dsp:nvSpPr>
      <dsp:spPr>
        <a:xfrm>
          <a:off x="467139" y="5074542"/>
          <a:ext cx="6539948" cy="354240"/>
        </a:xfrm>
        <a:prstGeom prst="roundRect">
          <a:avLst/>
        </a:prstGeom>
        <a:solidFill>
          <a:schemeClr val="accent6">
            <a:shade val="50000"/>
            <a:hueOff val="2651"/>
            <a:satOff val="-15796"/>
            <a:lumOff val="1094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94" tIns="0" rIns="24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Капиллярная диагностика</a:t>
          </a:r>
        </a:p>
      </dsp:txBody>
      <dsp:txXfrm>
        <a:off x="484432" y="5091835"/>
        <a:ext cx="6505362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Сходящийся текст"/>
  <dgm:desc val="Служит для отображения этапов или частей, которые сливаются в одно целое. Ограничен одной фигурой уровня 1, которая содержит текст и не более пяти фигур уровня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0489" tIns="45245" rIns="90489" bIns="452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3"/>
          </a:xfrm>
          <a:prstGeom prst="rect">
            <a:avLst/>
          </a:prstGeom>
        </p:spPr>
        <p:txBody>
          <a:bodyPr vert="horz" lIns="90489" tIns="45245" rIns="90489" bIns="45245" rtlCol="0"/>
          <a:lstStyle>
            <a:lvl1pPr algn="r">
              <a:defRPr sz="1200"/>
            </a:lvl1pPr>
          </a:lstStyle>
          <a:p>
            <a:fld id="{DE5E0A5F-C420-49B5-8397-1EBCE15714C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0489" tIns="45245" rIns="90489" bIns="452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3"/>
          </a:xfrm>
          <a:prstGeom prst="rect">
            <a:avLst/>
          </a:prstGeom>
        </p:spPr>
        <p:txBody>
          <a:bodyPr vert="horz" lIns="90489" tIns="45245" rIns="90489" bIns="45245" rtlCol="0" anchor="b"/>
          <a:lstStyle>
            <a:lvl1pPr algn="r">
              <a:defRPr sz="1200"/>
            </a:lvl1pPr>
          </a:lstStyle>
          <a:p>
            <a:fld id="{35FDB4CE-893F-4378-BB05-473A53FA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44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0489" tIns="45245" rIns="90489" bIns="452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3"/>
          </a:xfrm>
          <a:prstGeom prst="rect">
            <a:avLst/>
          </a:prstGeom>
        </p:spPr>
        <p:txBody>
          <a:bodyPr vert="horz" lIns="90489" tIns="45245" rIns="90489" bIns="45245" rtlCol="0"/>
          <a:lstStyle>
            <a:lvl1pPr algn="r">
              <a:defRPr sz="1200"/>
            </a:lvl1pPr>
          </a:lstStyle>
          <a:p>
            <a:fld id="{D2A85737-DEB6-4A6C-A147-55A806BC389E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89" tIns="45245" rIns="90489" bIns="452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0489" tIns="45245" rIns="90489" bIns="4524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0489" tIns="45245" rIns="90489" bIns="452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3"/>
          </a:xfrm>
          <a:prstGeom prst="rect">
            <a:avLst/>
          </a:prstGeom>
        </p:spPr>
        <p:txBody>
          <a:bodyPr vert="horz" lIns="90489" tIns="45245" rIns="90489" bIns="45245" rtlCol="0" anchor="b"/>
          <a:lstStyle>
            <a:lvl1pPr algn="r">
              <a:defRPr sz="1200"/>
            </a:lvl1pPr>
          </a:lstStyle>
          <a:p>
            <a:fld id="{4237A5D1-FA36-4203-A94D-C5DE0DB7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352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7075" y="742950"/>
            <a:ext cx="534511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40363" cy="444341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5A4AD-FA17-432F-82F0-AAD5DFC8D6B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9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7075" y="742950"/>
            <a:ext cx="534511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40363" cy="444341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5A4AD-FA17-432F-82F0-AAD5DFC8D6B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3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1675" y="739775"/>
            <a:ext cx="5330825" cy="3692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34251-1999-4616-989A-A8C28694F4F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06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7075" y="742950"/>
            <a:ext cx="534511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1" y="4691063"/>
            <a:ext cx="5440363" cy="44434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5A4AD-FA17-432F-82F0-AAD5DFC8D6B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4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.xml"/><Relationship Id="rId7" Type="http://schemas.openxmlformats.org/officeDocument/2006/relationships/image" Target="../media/image5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0800" y="6501524"/>
            <a:ext cx="525600" cy="2647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5300" y="358140"/>
            <a:ext cx="5482668" cy="37490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800" baseline="0">
                <a:solidFill>
                  <a:srgbClr val="ED1C24"/>
                </a:solidFill>
              </a:defRPr>
            </a:lvl1pPr>
          </a:lstStyle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23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 userDrawn="1"/>
        </p:nvCxnSpPr>
        <p:spPr>
          <a:xfrm>
            <a:off x="347662" y="6546124"/>
            <a:ext cx="9210675" cy="0"/>
          </a:xfrm>
          <a:prstGeom prst="line">
            <a:avLst/>
          </a:prstGeom>
          <a:ln w="12700">
            <a:solidFill>
              <a:srgbClr val="E30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90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73050" y="430213"/>
            <a:ext cx="9359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3050" y="6381750"/>
            <a:ext cx="9359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Объект 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ru-RU" sz="1400" dirty="0">
              <a:sym typeface="Arial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272481" y="77791"/>
            <a:ext cx="202882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>
            <a:lvl1pPr marL="0" indent="0" algn="l">
              <a:lnSpc>
                <a:spcPct val="80000"/>
              </a:lnSpc>
              <a:buNone/>
              <a:defRPr lang="ru-RU" sz="16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ru-RU" sz="1800" b="1" kern="1200" smtClean="0">
                <a:solidFill>
                  <a:srgbClr val="585858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ru-RU" sz="1800" b="1" kern="1200" smtClean="0">
                <a:solidFill>
                  <a:srgbClr val="585858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ru-RU" sz="1800" b="1" kern="1200" smtClean="0">
                <a:solidFill>
                  <a:srgbClr val="585858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ru-RU" sz="1800" b="1" kern="1200">
                <a:solidFill>
                  <a:srgbClr val="585858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1"/>
          </p:nvPr>
        </p:nvSpPr>
        <p:spPr>
          <a:xfrm>
            <a:off x="272481" y="476672"/>
            <a:ext cx="9361041" cy="2880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5pPr marL="1527175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0713" y="77791"/>
            <a:ext cx="7272808" cy="2889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4" name="Номер слайда 19"/>
          <p:cNvSpPr>
            <a:spLocks noGrp="1"/>
          </p:cNvSpPr>
          <p:nvPr>
            <p:ph type="sldNum" sz="quarter" idx="14"/>
          </p:nvPr>
        </p:nvSpPr>
        <p:spPr>
          <a:xfrm>
            <a:off x="8890906" y="6470650"/>
            <a:ext cx="724581" cy="266700"/>
          </a:xfrm>
          <a:prstGeom prst="rect">
            <a:avLst/>
          </a:prstGeom>
        </p:spPr>
        <p:txBody>
          <a:bodyPr/>
          <a:lstStyle>
            <a:lvl1pPr>
              <a:defRPr lang="ru-RU" sz="1400" b="1"/>
            </a:lvl1pPr>
          </a:lstStyle>
          <a:p>
            <a:pPr>
              <a:defRPr/>
            </a:pPr>
            <a:fld id="{46E32DD8-B4B1-4F35-B9DB-428DABA13607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6577801"/>
            <a:ext cx="1221430" cy="112243"/>
          </a:xfrm>
          <a:prstGeom prst="rect">
            <a:avLst/>
          </a:prstGeom>
        </p:spPr>
      </p:pic>
      <p:sp>
        <p:nvSpPr>
          <p:cNvPr id="16" name="Текст 7"/>
          <p:cNvSpPr txBox="1">
            <a:spLocks/>
          </p:cNvSpPr>
          <p:nvPr userDrawn="1"/>
        </p:nvSpPr>
        <p:spPr>
          <a:xfrm>
            <a:off x="5080167" y="6476118"/>
            <a:ext cx="3379621" cy="2612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rgbClr val="ED1C2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  <a:defRPr sz="7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6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E600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Дирекция по инжинирингу</a:t>
            </a:r>
          </a:p>
        </p:txBody>
      </p:sp>
    </p:spTree>
    <p:extLst>
      <p:ext uri="{BB962C8B-B14F-4D97-AF65-F5344CB8AC3E}">
        <p14:creationId xmlns:p14="http://schemas.microsoft.com/office/powerpoint/2010/main" val="772193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Группа 115"/>
          <p:cNvGrpSpPr/>
          <p:nvPr userDrawn="1"/>
        </p:nvGrpSpPr>
        <p:grpSpPr>
          <a:xfrm>
            <a:off x="11247113" y="10386786"/>
            <a:ext cx="9211238" cy="6858000"/>
            <a:chOff x="346884" y="-7766050"/>
            <a:chExt cx="9211238" cy="7518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7" name="Прямоугольник 116"/>
            <p:cNvSpPr/>
            <p:nvPr userDrawn="1"/>
          </p:nvSpPr>
          <p:spPr>
            <a:xfrm>
              <a:off x="346884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8" name="Прямоугольник 117"/>
            <p:cNvSpPr/>
            <p:nvPr userDrawn="1"/>
          </p:nvSpPr>
          <p:spPr>
            <a:xfrm>
              <a:off x="1134998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9" name="Прямоугольник 118"/>
            <p:cNvSpPr/>
            <p:nvPr userDrawn="1"/>
          </p:nvSpPr>
          <p:spPr>
            <a:xfrm>
              <a:off x="1923112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0" name="Прямоугольник 119"/>
            <p:cNvSpPr/>
            <p:nvPr userDrawn="1"/>
          </p:nvSpPr>
          <p:spPr>
            <a:xfrm>
              <a:off x="2711226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1" name="Прямоугольник 120"/>
            <p:cNvSpPr/>
            <p:nvPr userDrawn="1"/>
          </p:nvSpPr>
          <p:spPr>
            <a:xfrm>
              <a:off x="3499340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2" name="Прямоугольник 121"/>
            <p:cNvSpPr/>
            <p:nvPr userDrawn="1"/>
          </p:nvSpPr>
          <p:spPr>
            <a:xfrm>
              <a:off x="4287454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3" name="Прямоугольник 122"/>
            <p:cNvSpPr/>
            <p:nvPr userDrawn="1"/>
          </p:nvSpPr>
          <p:spPr>
            <a:xfrm>
              <a:off x="5075568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4" name="Прямоугольник 123"/>
            <p:cNvSpPr/>
            <p:nvPr userDrawn="1"/>
          </p:nvSpPr>
          <p:spPr>
            <a:xfrm>
              <a:off x="5863682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5" name="Прямоугольник 124"/>
            <p:cNvSpPr/>
            <p:nvPr userDrawn="1"/>
          </p:nvSpPr>
          <p:spPr>
            <a:xfrm>
              <a:off x="6651796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6" name="Прямоугольник 125"/>
            <p:cNvSpPr/>
            <p:nvPr userDrawn="1"/>
          </p:nvSpPr>
          <p:spPr>
            <a:xfrm>
              <a:off x="7439910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7" name="Прямоугольник 126"/>
            <p:cNvSpPr/>
            <p:nvPr userDrawn="1"/>
          </p:nvSpPr>
          <p:spPr>
            <a:xfrm>
              <a:off x="8228024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8" name="Прямоугольник 127"/>
            <p:cNvSpPr/>
            <p:nvPr userDrawn="1"/>
          </p:nvSpPr>
          <p:spPr>
            <a:xfrm>
              <a:off x="9016135" y="-7766050"/>
              <a:ext cx="541987" cy="751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8949" y="519113"/>
            <a:ext cx="5692775" cy="7493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Заголовок первого уровня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30238" y="1515005"/>
            <a:ext cx="2706687" cy="4315884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3598863" y="1526293"/>
            <a:ext cx="5684837" cy="4304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46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р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7877" y="542925"/>
            <a:ext cx="5705136" cy="72548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Заголовок первого уровня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30237" y="1481138"/>
            <a:ext cx="2706687" cy="4349750"/>
          </a:xfrm>
        </p:spPr>
        <p:txBody>
          <a:bodyPr/>
          <a:lstStyle>
            <a:lvl1pPr>
              <a:defRPr sz="85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Объект 8"/>
          <p:cNvSpPr>
            <a:spLocks noGrp="1"/>
          </p:cNvSpPr>
          <p:nvPr>
            <p:ph sz="quarter" idx="17"/>
          </p:nvPr>
        </p:nvSpPr>
        <p:spPr>
          <a:xfrm>
            <a:off x="3598863" y="3657600"/>
            <a:ext cx="2724150" cy="21612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Объект 8"/>
          <p:cNvSpPr>
            <a:spLocks noGrp="1"/>
          </p:cNvSpPr>
          <p:nvPr>
            <p:ph sz="quarter" idx="19"/>
          </p:nvPr>
        </p:nvSpPr>
        <p:spPr>
          <a:xfrm>
            <a:off x="6557964" y="3657600"/>
            <a:ext cx="2725736" cy="21612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Объект 8"/>
          <p:cNvSpPr>
            <a:spLocks noGrp="1"/>
          </p:cNvSpPr>
          <p:nvPr>
            <p:ph sz="quarter" idx="20"/>
          </p:nvPr>
        </p:nvSpPr>
        <p:spPr>
          <a:xfrm>
            <a:off x="3598863" y="1495426"/>
            <a:ext cx="2724150" cy="19335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Объект 8"/>
          <p:cNvSpPr>
            <a:spLocks noGrp="1"/>
          </p:cNvSpPr>
          <p:nvPr>
            <p:ph sz="quarter" idx="21"/>
          </p:nvPr>
        </p:nvSpPr>
        <p:spPr>
          <a:xfrm>
            <a:off x="6557964" y="1495426"/>
            <a:ext cx="2725736" cy="19335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имер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0238" y="519113"/>
            <a:ext cx="5692775" cy="7493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Заголовок первого уровня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17877" y="1481138"/>
            <a:ext cx="2634911" cy="4349750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Объект 8"/>
          <p:cNvSpPr>
            <a:spLocks noGrp="1"/>
          </p:cNvSpPr>
          <p:nvPr>
            <p:ph sz="quarter" idx="16"/>
          </p:nvPr>
        </p:nvSpPr>
        <p:spPr>
          <a:xfrm>
            <a:off x="3598863" y="1481138"/>
            <a:ext cx="2724150" cy="21880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Объект 8"/>
          <p:cNvSpPr>
            <a:spLocks noGrp="1"/>
          </p:cNvSpPr>
          <p:nvPr>
            <p:ph sz="quarter" idx="17"/>
          </p:nvPr>
        </p:nvSpPr>
        <p:spPr>
          <a:xfrm>
            <a:off x="3598863" y="3923818"/>
            <a:ext cx="5684838" cy="19070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" name="Объект 8"/>
          <p:cNvSpPr>
            <a:spLocks noGrp="1"/>
          </p:cNvSpPr>
          <p:nvPr>
            <p:ph sz="quarter" idx="18"/>
          </p:nvPr>
        </p:nvSpPr>
        <p:spPr>
          <a:xfrm>
            <a:off x="6557963" y="1481139"/>
            <a:ext cx="2729165" cy="21996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8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имер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0238" y="519113"/>
            <a:ext cx="5692775" cy="7493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Заголовок первого уровня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30237" y="1504709"/>
            <a:ext cx="2706687" cy="1921397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Текст 6"/>
          <p:cNvSpPr>
            <a:spLocks noGrp="1"/>
          </p:cNvSpPr>
          <p:nvPr>
            <p:ph type="body" sz="quarter" idx="14"/>
          </p:nvPr>
        </p:nvSpPr>
        <p:spPr>
          <a:xfrm>
            <a:off x="3598863" y="1504709"/>
            <a:ext cx="2706687" cy="1921397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15"/>
          </p:nvPr>
        </p:nvSpPr>
        <p:spPr>
          <a:xfrm>
            <a:off x="630237" y="3646025"/>
            <a:ext cx="2706687" cy="2187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16"/>
          </p:nvPr>
        </p:nvSpPr>
        <p:spPr>
          <a:xfrm>
            <a:off x="3598863" y="3646025"/>
            <a:ext cx="2706687" cy="2187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17"/>
          </p:nvPr>
        </p:nvSpPr>
        <p:spPr>
          <a:xfrm>
            <a:off x="6557963" y="1504709"/>
            <a:ext cx="2706687" cy="1921397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18"/>
          </p:nvPr>
        </p:nvSpPr>
        <p:spPr>
          <a:xfrm>
            <a:off x="6557963" y="3646025"/>
            <a:ext cx="2706687" cy="2187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1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ksandr.karachevsk\Desktop\Перезентация_шаблон\bg_logo_white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37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6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ный слайд (опцион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347662" y="301849"/>
            <a:ext cx="9210675" cy="0"/>
          </a:xfrm>
          <a:prstGeom prst="line">
            <a:avLst/>
          </a:prstGeom>
          <a:ln w="127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347662" y="6546124"/>
            <a:ext cx="9210675" cy="0"/>
          </a:xfrm>
          <a:prstGeom prst="line">
            <a:avLst/>
          </a:prstGeom>
          <a:ln w="127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aleksandr.karachevsk\Desktop\Перезентация_шаблон\mih_logo_w_ukr_white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73" y="5613762"/>
            <a:ext cx="1624011" cy="11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1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ключите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 userDrawn="1"/>
        </p:nvCxnSpPr>
        <p:spPr>
          <a:xfrm>
            <a:off x="347662" y="6546124"/>
            <a:ext cx="92106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07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27014" y="6556377"/>
            <a:ext cx="421177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</a:t>
            </a:r>
            <a:r>
              <a:rPr lang="ru-RU" dirty="0"/>
              <a:t> ООО «МЕТИНВЕСТ ХОЛДИНГ» </a:t>
            </a:r>
            <a:r>
              <a:rPr lang="ru-RU" dirty="0" smtClean="0"/>
              <a:t>2006-2011. </a:t>
            </a:r>
            <a:r>
              <a:rPr lang="ru-RU" dirty="0"/>
              <a:t>Все права защищены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7E94CD4-F0B9-46B8-A313-718BB763218C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389837E-ACFB-49AC-AEF7-A419B13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7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имер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41587" y="6504103"/>
            <a:ext cx="609145" cy="22588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/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90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ключите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 userDrawn="1"/>
        </p:nvCxnSpPr>
        <p:spPr>
          <a:xfrm>
            <a:off x="347662" y="6546124"/>
            <a:ext cx="9210675" cy="0"/>
          </a:xfrm>
          <a:prstGeom prst="line">
            <a:avLst/>
          </a:prstGeom>
          <a:ln w="12700">
            <a:solidFill>
              <a:srgbClr val="E30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11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ключите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 userDrawn="1"/>
        </p:nvCxnSpPr>
        <p:spPr>
          <a:xfrm>
            <a:off x="347662" y="6546124"/>
            <a:ext cx="9210675" cy="0"/>
          </a:xfrm>
          <a:prstGeom prst="line">
            <a:avLst/>
          </a:prstGeom>
          <a:ln w="12700">
            <a:solidFill>
              <a:srgbClr val="E30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1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66" y="503241"/>
            <a:ext cx="9269677" cy="5849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27014" y="6556377"/>
            <a:ext cx="421177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</a:t>
            </a:r>
            <a:r>
              <a:rPr lang="ru-RU" dirty="0"/>
              <a:t> ООО «МЕТИНВЕСТ ХОЛДИНГ» </a:t>
            </a:r>
            <a:r>
              <a:rPr lang="ru-RU" dirty="0" smtClean="0"/>
              <a:t>2006-2011. </a:t>
            </a:r>
            <a:r>
              <a:rPr lang="ru-RU" dirty="0"/>
              <a:t>Все права защищены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9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88831" y="2778962"/>
            <a:ext cx="7057478" cy="18770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ru-RU" sz="2400" b="1" kern="1200" dirty="0">
                <a:solidFill>
                  <a:srgbClr val="ED1C24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8831" y="4862331"/>
            <a:ext cx="3457078" cy="5753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defRPr lang="ru-RU" sz="1400" b="0" dirty="0">
                <a:solidFill>
                  <a:srgbClr val="585858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831" y="1852000"/>
            <a:ext cx="4896792" cy="72067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5A5A5A"/>
                </a:solidFill>
              </a:defRPr>
            </a:lvl1pPr>
            <a:lvl2pPr marL="449262" indent="0">
              <a:buNone/>
              <a:defRPr/>
            </a:lvl2pPr>
          </a:lstStyle>
          <a:p>
            <a:pPr lvl="0"/>
            <a:r>
              <a:rPr lang="ru-RU" dirty="0" smtClean="0"/>
              <a:t>Название подразделения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25" y="1553088"/>
            <a:ext cx="1908374" cy="1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(опцион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640080" y="469489"/>
            <a:ext cx="8724900" cy="0"/>
          </a:xfrm>
          <a:prstGeom prst="line">
            <a:avLst/>
          </a:prstGeom>
          <a:ln w="127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640080" y="6424204"/>
            <a:ext cx="8724900" cy="0"/>
          </a:xfrm>
          <a:prstGeom prst="line">
            <a:avLst/>
          </a:prstGeom>
          <a:ln w="127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39" y="5994630"/>
            <a:ext cx="1618517" cy="1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4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812164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>
            <a:off x="464820" y="6500540"/>
            <a:ext cx="91615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2140" y="359481"/>
            <a:ext cx="5695494" cy="280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891174" y="5922289"/>
            <a:ext cx="2735226" cy="18829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b="0" dirty="0">
              <a:solidFill>
                <a:srgbClr val="E6001E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6577801"/>
            <a:ext cx="1221430" cy="112243"/>
          </a:xfrm>
          <a:prstGeom prst="rect">
            <a:avLst/>
          </a:prstGeom>
        </p:spPr>
      </p:pic>
      <p:sp>
        <p:nvSpPr>
          <p:cNvPr id="8" name="Текст 7"/>
          <p:cNvSpPr txBox="1">
            <a:spLocks/>
          </p:cNvSpPr>
          <p:nvPr userDrawn="1"/>
        </p:nvSpPr>
        <p:spPr>
          <a:xfrm>
            <a:off x="5661965" y="6505328"/>
            <a:ext cx="3379621" cy="2612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rgbClr val="ED1C2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  <a:defRPr sz="7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6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E6001E"/>
                </a:solidFill>
              </a:rPr>
              <a:t>Дирекция по инжинирингу</a:t>
            </a:r>
          </a:p>
        </p:txBody>
      </p:sp>
    </p:spTree>
    <p:extLst>
      <p:ext uri="{BB962C8B-B14F-4D97-AF65-F5344CB8AC3E}">
        <p14:creationId xmlns:p14="http://schemas.microsoft.com/office/powerpoint/2010/main" val="256958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2" r:id="rId3"/>
    <p:sldLayoutId id="2147483673" r:id="rId4"/>
    <p:sldLayoutId id="2147483675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100"/>
        </a:lnSpc>
        <a:spcBef>
          <a:spcPct val="0"/>
        </a:spcBef>
        <a:buNone/>
        <a:defRPr lang="ru-RU" sz="1800" b="1" i="0" kern="1200" cap="none" spc="0" baseline="0" smtClean="0">
          <a:solidFill>
            <a:srgbClr val="ED1C24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900" b="0" i="0" kern="1200" baseline="0">
          <a:solidFill>
            <a:srgbClr val="46464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700" b="0" kern="1200">
          <a:solidFill>
            <a:srgbClr val="464646"/>
          </a:solidFill>
          <a:latin typeface="+mn-lt"/>
          <a:ea typeface="+mn-ea"/>
          <a:cs typeface="+mn-cs"/>
        </a:defRPr>
      </a:lvl2pPr>
      <a:lvl3pPr marL="1076325" indent="-1619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tabLst>
          <a:tab pos="182563" algn="l"/>
        </a:tabLst>
        <a:defRPr sz="7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700" kern="1200" baseline="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tabLst>
          <a:tab pos="92075" algn="l"/>
        </a:tabLst>
        <a:defRPr sz="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0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54620" y="6270024"/>
            <a:ext cx="2311400" cy="2647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84354509-BB7E-4CD0-B600-C43E671D254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586854" y="6058167"/>
            <a:ext cx="8700372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1898" y="1500189"/>
            <a:ext cx="5698365" cy="41767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7520" y="532761"/>
            <a:ext cx="5695494" cy="7356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Заголовок первого уровня</a:t>
            </a:r>
            <a:endParaRPr lang="ru-RU"/>
          </a:p>
        </p:txBody>
      </p:sp>
      <p:pic>
        <p:nvPicPr>
          <p:cNvPr id="7" name="Picture 3" descr="C:\Users\aleksandr.karachevsk\Desktop\Перезентация_шаблон\mih_logo_w_ukr_white-0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5" y="5981849"/>
            <a:ext cx="1238343" cy="8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38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ts val="2100"/>
        </a:lnSpc>
        <a:spcBef>
          <a:spcPct val="0"/>
        </a:spcBef>
        <a:buNone/>
        <a:defRPr lang="ru-RU" sz="2000" b="1" i="0" kern="1200" cap="none" spc="0" baseline="0" smtClean="0"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9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7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619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tabLst>
          <a:tab pos="182563" algn="l"/>
        </a:tabLst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tabLst>
          <a:tab pos="92075" algn="l"/>
        </a:tabLst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1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tags" Target="../tags/tag91.xml"/><Relationship Id="rId39" Type="http://schemas.openxmlformats.org/officeDocument/2006/relationships/tags" Target="../tags/tag104.xml"/><Relationship Id="rId21" Type="http://schemas.openxmlformats.org/officeDocument/2006/relationships/tags" Target="../tags/tag86.xml"/><Relationship Id="rId34" Type="http://schemas.openxmlformats.org/officeDocument/2006/relationships/tags" Target="../tags/tag99.xml"/><Relationship Id="rId42" Type="http://schemas.openxmlformats.org/officeDocument/2006/relationships/tags" Target="../tags/tag107.xml"/><Relationship Id="rId47" Type="http://schemas.openxmlformats.org/officeDocument/2006/relationships/tags" Target="../tags/tag112.xml"/><Relationship Id="rId50" Type="http://schemas.openxmlformats.org/officeDocument/2006/relationships/tags" Target="../tags/tag115.xml"/><Relationship Id="rId55" Type="http://schemas.openxmlformats.org/officeDocument/2006/relationships/tags" Target="../tags/tag120.xml"/><Relationship Id="rId63" Type="http://schemas.openxmlformats.org/officeDocument/2006/relationships/tags" Target="../tags/tag128.xml"/><Relationship Id="rId68" Type="http://schemas.openxmlformats.org/officeDocument/2006/relationships/tags" Target="../tags/tag133.xml"/><Relationship Id="rId7" Type="http://schemas.openxmlformats.org/officeDocument/2006/relationships/tags" Target="../tags/tag72.xml"/><Relationship Id="rId71" Type="http://schemas.openxmlformats.org/officeDocument/2006/relationships/tags" Target="../tags/tag136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9" Type="http://schemas.openxmlformats.org/officeDocument/2006/relationships/tags" Target="../tags/tag94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32" Type="http://schemas.openxmlformats.org/officeDocument/2006/relationships/tags" Target="../tags/tag97.xml"/><Relationship Id="rId37" Type="http://schemas.openxmlformats.org/officeDocument/2006/relationships/tags" Target="../tags/tag102.xml"/><Relationship Id="rId40" Type="http://schemas.openxmlformats.org/officeDocument/2006/relationships/tags" Target="../tags/tag105.xml"/><Relationship Id="rId45" Type="http://schemas.openxmlformats.org/officeDocument/2006/relationships/tags" Target="../tags/tag110.xml"/><Relationship Id="rId53" Type="http://schemas.openxmlformats.org/officeDocument/2006/relationships/tags" Target="../tags/tag118.xml"/><Relationship Id="rId58" Type="http://schemas.openxmlformats.org/officeDocument/2006/relationships/tags" Target="../tags/tag123.xml"/><Relationship Id="rId66" Type="http://schemas.openxmlformats.org/officeDocument/2006/relationships/tags" Target="../tags/tag131.xml"/><Relationship Id="rId74" Type="http://schemas.openxmlformats.org/officeDocument/2006/relationships/image" Target="../media/image5.emf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36" Type="http://schemas.openxmlformats.org/officeDocument/2006/relationships/tags" Target="../tags/tag101.xml"/><Relationship Id="rId49" Type="http://schemas.openxmlformats.org/officeDocument/2006/relationships/tags" Target="../tags/tag114.xml"/><Relationship Id="rId57" Type="http://schemas.openxmlformats.org/officeDocument/2006/relationships/tags" Target="../tags/tag122.xml"/><Relationship Id="rId61" Type="http://schemas.openxmlformats.org/officeDocument/2006/relationships/tags" Target="../tags/tag126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tags" Target="../tags/tag96.xml"/><Relationship Id="rId44" Type="http://schemas.openxmlformats.org/officeDocument/2006/relationships/tags" Target="../tags/tag109.xml"/><Relationship Id="rId52" Type="http://schemas.openxmlformats.org/officeDocument/2006/relationships/tags" Target="../tags/tag117.xml"/><Relationship Id="rId60" Type="http://schemas.openxmlformats.org/officeDocument/2006/relationships/tags" Target="../tags/tag125.xml"/><Relationship Id="rId65" Type="http://schemas.openxmlformats.org/officeDocument/2006/relationships/tags" Target="../tags/tag130.xml"/><Relationship Id="rId73" Type="http://schemas.openxmlformats.org/officeDocument/2006/relationships/oleObject" Target="../embeddings/oleObject6.bin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tags" Target="../tags/tag95.xml"/><Relationship Id="rId35" Type="http://schemas.openxmlformats.org/officeDocument/2006/relationships/tags" Target="../tags/tag100.xml"/><Relationship Id="rId43" Type="http://schemas.openxmlformats.org/officeDocument/2006/relationships/tags" Target="../tags/tag108.xml"/><Relationship Id="rId48" Type="http://schemas.openxmlformats.org/officeDocument/2006/relationships/tags" Target="../tags/tag113.xml"/><Relationship Id="rId56" Type="http://schemas.openxmlformats.org/officeDocument/2006/relationships/tags" Target="../tags/tag121.xml"/><Relationship Id="rId64" Type="http://schemas.openxmlformats.org/officeDocument/2006/relationships/tags" Target="../tags/tag129.xml"/><Relationship Id="rId69" Type="http://schemas.openxmlformats.org/officeDocument/2006/relationships/tags" Target="../tags/tag134.xml"/><Relationship Id="rId8" Type="http://schemas.openxmlformats.org/officeDocument/2006/relationships/tags" Target="../tags/tag73.xml"/><Relationship Id="rId51" Type="http://schemas.openxmlformats.org/officeDocument/2006/relationships/tags" Target="../tags/tag116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33" Type="http://schemas.openxmlformats.org/officeDocument/2006/relationships/tags" Target="../tags/tag98.xml"/><Relationship Id="rId38" Type="http://schemas.openxmlformats.org/officeDocument/2006/relationships/tags" Target="../tags/tag103.xml"/><Relationship Id="rId46" Type="http://schemas.openxmlformats.org/officeDocument/2006/relationships/tags" Target="../tags/tag111.xml"/><Relationship Id="rId59" Type="http://schemas.openxmlformats.org/officeDocument/2006/relationships/tags" Target="../tags/tag124.xml"/><Relationship Id="rId67" Type="http://schemas.openxmlformats.org/officeDocument/2006/relationships/tags" Target="../tags/tag132.xml"/><Relationship Id="rId20" Type="http://schemas.openxmlformats.org/officeDocument/2006/relationships/tags" Target="../tags/tag85.xml"/><Relationship Id="rId41" Type="http://schemas.openxmlformats.org/officeDocument/2006/relationships/tags" Target="../tags/tag106.xml"/><Relationship Id="rId54" Type="http://schemas.openxmlformats.org/officeDocument/2006/relationships/tags" Target="../tags/tag119.xml"/><Relationship Id="rId62" Type="http://schemas.openxmlformats.org/officeDocument/2006/relationships/tags" Target="../tags/tag127.xml"/><Relationship Id="rId70" Type="http://schemas.openxmlformats.org/officeDocument/2006/relationships/tags" Target="../tags/tag135.xml"/><Relationship Id="rId1" Type="http://schemas.openxmlformats.org/officeDocument/2006/relationships/vmlDrawing" Target="../drawings/vmlDrawing5.vml"/><Relationship Id="rId6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image" Target="../media/image5.emf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0.jpeg"/><Relationship Id="rId2" Type="http://schemas.openxmlformats.org/officeDocument/2006/relationships/tags" Target="../tags/tag137.xml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7.vml"/><Relationship Id="rId6" Type="http://schemas.openxmlformats.org/officeDocument/2006/relationships/tags" Target="../tags/tag1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0.xml"/><Relationship Id="rId15" Type="http://schemas.openxmlformats.org/officeDocument/2006/relationships/image" Target="../media/image18.jpeg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5.emf"/><Relationship Id="rId2" Type="http://schemas.openxmlformats.org/officeDocument/2006/relationships/tags" Target="../tags/tag14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tags" Target="../tags/tag185.xml"/><Relationship Id="rId21" Type="http://schemas.openxmlformats.org/officeDocument/2006/relationships/tags" Target="../tags/tag167.xml"/><Relationship Id="rId34" Type="http://schemas.openxmlformats.org/officeDocument/2006/relationships/tags" Target="../tags/tag180.xml"/><Relationship Id="rId42" Type="http://schemas.openxmlformats.org/officeDocument/2006/relationships/tags" Target="../tags/tag188.xml"/><Relationship Id="rId47" Type="http://schemas.openxmlformats.org/officeDocument/2006/relationships/tags" Target="../tags/tag193.xml"/><Relationship Id="rId50" Type="http://schemas.openxmlformats.org/officeDocument/2006/relationships/tags" Target="../tags/tag196.xml"/><Relationship Id="rId55" Type="http://schemas.openxmlformats.org/officeDocument/2006/relationships/tags" Target="../tags/tag201.xml"/><Relationship Id="rId63" Type="http://schemas.openxmlformats.org/officeDocument/2006/relationships/tags" Target="../tags/tag209.xml"/><Relationship Id="rId68" Type="http://schemas.openxmlformats.org/officeDocument/2006/relationships/tags" Target="../tags/tag214.xml"/><Relationship Id="rId76" Type="http://schemas.openxmlformats.org/officeDocument/2006/relationships/tags" Target="../tags/tag222.xml"/><Relationship Id="rId84" Type="http://schemas.openxmlformats.org/officeDocument/2006/relationships/image" Target="../media/image22.emf"/><Relationship Id="rId7" Type="http://schemas.openxmlformats.org/officeDocument/2006/relationships/tags" Target="../tags/tag153.xml"/><Relationship Id="rId71" Type="http://schemas.openxmlformats.org/officeDocument/2006/relationships/tags" Target="../tags/tag217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9" Type="http://schemas.openxmlformats.org/officeDocument/2006/relationships/tags" Target="../tags/tag175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tags" Target="../tags/tag178.xml"/><Relationship Id="rId37" Type="http://schemas.openxmlformats.org/officeDocument/2006/relationships/tags" Target="../tags/tag183.xml"/><Relationship Id="rId40" Type="http://schemas.openxmlformats.org/officeDocument/2006/relationships/tags" Target="../tags/tag186.xml"/><Relationship Id="rId45" Type="http://schemas.openxmlformats.org/officeDocument/2006/relationships/tags" Target="../tags/tag191.xml"/><Relationship Id="rId53" Type="http://schemas.openxmlformats.org/officeDocument/2006/relationships/tags" Target="../tags/tag199.xml"/><Relationship Id="rId58" Type="http://schemas.openxmlformats.org/officeDocument/2006/relationships/tags" Target="../tags/tag204.xml"/><Relationship Id="rId66" Type="http://schemas.openxmlformats.org/officeDocument/2006/relationships/tags" Target="../tags/tag212.xml"/><Relationship Id="rId74" Type="http://schemas.openxmlformats.org/officeDocument/2006/relationships/tags" Target="../tags/tag220.xml"/><Relationship Id="rId79" Type="http://schemas.openxmlformats.org/officeDocument/2006/relationships/oleObject" Target="../embeddings/oleObject9.bin"/><Relationship Id="rId87" Type="http://schemas.openxmlformats.org/officeDocument/2006/relationships/oleObject" Target="../embeddings/oleObject13.bin"/><Relationship Id="rId5" Type="http://schemas.openxmlformats.org/officeDocument/2006/relationships/tags" Target="../tags/tag151.xml"/><Relationship Id="rId61" Type="http://schemas.openxmlformats.org/officeDocument/2006/relationships/tags" Target="../tags/tag207.xml"/><Relationship Id="rId82" Type="http://schemas.openxmlformats.org/officeDocument/2006/relationships/image" Target="../media/image21.emf"/><Relationship Id="rId19" Type="http://schemas.openxmlformats.org/officeDocument/2006/relationships/tags" Target="../tags/tag165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tags" Target="../tags/tag176.xml"/><Relationship Id="rId35" Type="http://schemas.openxmlformats.org/officeDocument/2006/relationships/tags" Target="../tags/tag181.xml"/><Relationship Id="rId43" Type="http://schemas.openxmlformats.org/officeDocument/2006/relationships/tags" Target="../tags/tag189.xml"/><Relationship Id="rId48" Type="http://schemas.openxmlformats.org/officeDocument/2006/relationships/tags" Target="../tags/tag194.xml"/><Relationship Id="rId56" Type="http://schemas.openxmlformats.org/officeDocument/2006/relationships/tags" Target="../tags/tag202.xml"/><Relationship Id="rId64" Type="http://schemas.openxmlformats.org/officeDocument/2006/relationships/tags" Target="../tags/tag210.xml"/><Relationship Id="rId69" Type="http://schemas.openxmlformats.org/officeDocument/2006/relationships/tags" Target="../tags/tag215.xml"/><Relationship Id="rId77" Type="http://schemas.openxmlformats.org/officeDocument/2006/relationships/tags" Target="../tags/tag223.xml"/><Relationship Id="rId8" Type="http://schemas.openxmlformats.org/officeDocument/2006/relationships/tags" Target="../tags/tag154.xml"/><Relationship Id="rId51" Type="http://schemas.openxmlformats.org/officeDocument/2006/relationships/tags" Target="../tags/tag197.xml"/><Relationship Id="rId72" Type="http://schemas.openxmlformats.org/officeDocument/2006/relationships/tags" Target="../tags/tag218.xml"/><Relationship Id="rId80" Type="http://schemas.openxmlformats.org/officeDocument/2006/relationships/image" Target="../media/image5.emf"/><Relationship Id="rId85" Type="http://schemas.openxmlformats.org/officeDocument/2006/relationships/oleObject" Target="../embeddings/oleObject12.bin"/><Relationship Id="rId3" Type="http://schemas.openxmlformats.org/officeDocument/2006/relationships/tags" Target="../tags/tag149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tags" Target="../tags/tag179.xml"/><Relationship Id="rId38" Type="http://schemas.openxmlformats.org/officeDocument/2006/relationships/tags" Target="../tags/tag184.xml"/><Relationship Id="rId46" Type="http://schemas.openxmlformats.org/officeDocument/2006/relationships/tags" Target="../tags/tag192.xml"/><Relationship Id="rId59" Type="http://schemas.openxmlformats.org/officeDocument/2006/relationships/tags" Target="../tags/tag205.xml"/><Relationship Id="rId67" Type="http://schemas.openxmlformats.org/officeDocument/2006/relationships/tags" Target="../tags/tag213.xml"/><Relationship Id="rId20" Type="http://schemas.openxmlformats.org/officeDocument/2006/relationships/tags" Target="../tags/tag166.xml"/><Relationship Id="rId41" Type="http://schemas.openxmlformats.org/officeDocument/2006/relationships/tags" Target="../tags/tag187.xml"/><Relationship Id="rId54" Type="http://schemas.openxmlformats.org/officeDocument/2006/relationships/tags" Target="../tags/tag200.xml"/><Relationship Id="rId62" Type="http://schemas.openxmlformats.org/officeDocument/2006/relationships/tags" Target="../tags/tag208.xml"/><Relationship Id="rId70" Type="http://schemas.openxmlformats.org/officeDocument/2006/relationships/tags" Target="../tags/tag216.xml"/><Relationship Id="rId75" Type="http://schemas.openxmlformats.org/officeDocument/2006/relationships/tags" Target="../tags/tag221.xml"/><Relationship Id="rId83" Type="http://schemas.openxmlformats.org/officeDocument/2006/relationships/oleObject" Target="../embeddings/oleObject11.bin"/><Relationship Id="rId88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6" Type="http://schemas.openxmlformats.org/officeDocument/2006/relationships/tags" Target="../tags/tag152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tags" Target="../tags/tag182.xml"/><Relationship Id="rId49" Type="http://schemas.openxmlformats.org/officeDocument/2006/relationships/tags" Target="../tags/tag195.xml"/><Relationship Id="rId57" Type="http://schemas.openxmlformats.org/officeDocument/2006/relationships/tags" Target="../tags/tag203.xml"/><Relationship Id="rId10" Type="http://schemas.openxmlformats.org/officeDocument/2006/relationships/tags" Target="../tags/tag156.xml"/><Relationship Id="rId31" Type="http://schemas.openxmlformats.org/officeDocument/2006/relationships/tags" Target="../tags/tag177.xml"/><Relationship Id="rId44" Type="http://schemas.openxmlformats.org/officeDocument/2006/relationships/tags" Target="../tags/tag190.xml"/><Relationship Id="rId52" Type="http://schemas.openxmlformats.org/officeDocument/2006/relationships/tags" Target="../tags/tag198.xml"/><Relationship Id="rId60" Type="http://schemas.openxmlformats.org/officeDocument/2006/relationships/tags" Target="../tags/tag206.xml"/><Relationship Id="rId65" Type="http://schemas.openxmlformats.org/officeDocument/2006/relationships/tags" Target="../tags/tag211.xml"/><Relationship Id="rId73" Type="http://schemas.openxmlformats.org/officeDocument/2006/relationships/tags" Target="../tags/tag219.xml"/><Relationship Id="rId78" Type="http://schemas.openxmlformats.org/officeDocument/2006/relationships/slideLayout" Target="../slideLayouts/slideLayout2.xml"/><Relationship Id="rId81" Type="http://schemas.openxmlformats.org/officeDocument/2006/relationships/oleObject" Target="../embeddings/oleObject10.bin"/><Relationship Id="rId86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ua/url?sa=i&amp;rct=j&amp;q=&amp;esrc=s&amp;frm=1&amp;source=images&amp;cd=&amp;cad=rja&amp;uact=8&amp;ved=0CAcQjRw&amp;url=http://krasnoyarsk.bezformata.ru/listnews/krasnoyarskogo-kraya-smogut-zadat/8977816/&amp;ei=iXhkVLi3N4jvOZz-gIgJ&amp;bvm=bv.79189006,d.bGQ&amp;psig=AFQjCNG861qLID1Ntjvyuw7mYEZBTHhc5A&amp;ust=1415956731383433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hyperlink" Target="http://www.google.com.ua/url?sa=i&amp;rct=j&amp;q=&amp;esrc=s&amp;frm=1&amp;source=images&amp;cd=&amp;cad=rja&amp;uact=8&amp;docid=0QBW1x-JqV4wAM&amp;tbnid=-B7kCg0oXtxO4M:&amp;ved=0CAcQjRw&amp;url=http://vibro-expert.ru/kak-vibirat-sredstva-monitoringa-i-diagnostiki-mashin-i-mexanizmov.html&amp;ei=G_w0VMf5AaHnygPk7YHwAw&amp;bvm=bv.76943099,d.bGQ&amp;psig=AFQjCNHJWfUZ2XCWElSWDmZnm5PYMwWscQ&amp;ust=1412844921583270" TargetMode="External"/><Relationship Id="rId2" Type="http://schemas.openxmlformats.org/officeDocument/2006/relationships/hyperlink" Target="http://www.google.com.ua/url?sa=i&amp;rct=j&amp;q=&amp;esrc=s&amp;frm=1&amp;source=images&amp;cd=&amp;cad=rja&amp;uact=8&amp;ved=&amp;url=http://www.privodsys.ru/servis/vibro-diagnostics.php&amp;ei=0LVYVOvAC5LX7AamwoDYDA&amp;bvm=bv.78677474,d.ZGU&amp;psig=AFQjCNFoL5XasuWr_WrFGAOA5a7bNp0-NA&amp;ust=141518625628107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m.ua/url?sa=i&amp;rct=j&amp;q=&amp;esrc=s&amp;frm=1&amp;source=images&amp;cd=&amp;cad=rja&amp;uact=8&amp;ved=0CAcQjRw&amp;url=http://www.elpromremont.ru/services/montaj-tsentrovka-i-vibrodiagnostika-oborudovaniya/&amp;ei=q7ZYVP2SLaSR7AaGu4DADw&amp;bvm=bv.78677474,d.ZGU&amp;psig=AFQjCNFoL5XasuWr_WrFGAOA5a7bNp0-NA&amp;ust=1415186256281074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tags" Target="../tags/tag248.xml"/><Relationship Id="rId39" Type="http://schemas.openxmlformats.org/officeDocument/2006/relationships/slideLayout" Target="../slideLayouts/slideLayout1.xml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34" Type="http://schemas.openxmlformats.org/officeDocument/2006/relationships/tags" Target="../tags/tag256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tags" Target="../tags/tag247.xml"/><Relationship Id="rId33" Type="http://schemas.openxmlformats.org/officeDocument/2006/relationships/tags" Target="../tags/tag255.xml"/><Relationship Id="rId38" Type="http://schemas.openxmlformats.org/officeDocument/2006/relationships/tags" Target="../tags/tag260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29" Type="http://schemas.openxmlformats.org/officeDocument/2006/relationships/tags" Target="../tags/tag251.xml"/><Relationship Id="rId41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tags" Target="../tags/tag246.xml"/><Relationship Id="rId32" Type="http://schemas.openxmlformats.org/officeDocument/2006/relationships/tags" Target="../tags/tag254.xml"/><Relationship Id="rId37" Type="http://schemas.openxmlformats.org/officeDocument/2006/relationships/tags" Target="../tags/tag259.xml"/><Relationship Id="rId40" Type="http://schemas.openxmlformats.org/officeDocument/2006/relationships/oleObject" Target="../embeddings/oleObject14.bin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36" Type="http://schemas.openxmlformats.org/officeDocument/2006/relationships/tags" Target="../tags/tag258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tags" Target="../tags/tag253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30" Type="http://schemas.openxmlformats.org/officeDocument/2006/relationships/tags" Target="../tags/tag252.xml"/><Relationship Id="rId35" Type="http://schemas.openxmlformats.org/officeDocument/2006/relationships/tags" Target="../tags/tag2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10" Type="http://schemas.openxmlformats.org/officeDocument/2006/relationships/tags" Target="../tags/tag270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ua/url?sa=i&amp;rct=j&amp;q=&amp;esrc=s&amp;frm=1&amp;source=images&amp;cd=&amp;cad=rja&amp;uact=8&amp;ved=0CAcQjRw&amp;url=http://krasnoyarsk.bezformata.ru/listnews/krasnoyarskogo-kraya-smogut-zadat/8977816/&amp;ei=iXhkVLi3N4jvOZz-gIgJ&amp;bvm=bv.79189006,d.bGQ&amp;psig=AFQjCNG861qLID1Ntjvyuw7mYEZBTHhc5A&amp;ust=1415956731383433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5.emf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oleObject" Target="../embeddings/oleObject4.bin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3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oleObject" Target="../embeddings/oleObject5.bin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4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 marL="0" indent="0">
              <a:buFontTx/>
              <a:buNone/>
              <a:defRPr lang="ru-RU" sz="2400" b="1" kern="1200" dirty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>
                <a:solidFill>
                  <a:srgbClr val="E600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Превентивное обслуживание оборудования</a:t>
            </a:r>
            <a:endParaRPr lang="ru-RU" dirty="0">
              <a:solidFill>
                <a:srgbClr val="E600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E600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</a:t>
            </a:r>
            <a:r>
              <a:rPr lang="ru-RU" dirty="0" err="1" smtClean="0">
                <a:solidFill>
                  <a:srgbClr val="E600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Запорожсталь</a:t>
            </a:r>
            <a:r>
              <a:rPr lang="ru-RU" dirty="0" smtClean="0">
                <a:solidFill>
                  <a:srgbClr val="E600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E600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10"/>
          </p:nvPr>
        </p:nvSpPr>
        <p:spPr>
          <a:xfrm>
            <a:off x="1488831" y="4862330"/>
            <a:ext cx="3457078" cy="575369"/>
          </a:xfr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defRPr lang="ru-RU" sz="1400" b="1" dirty="0">
                <a:solidFill>
                  <a:srgbClr val="585858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b="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2017г.</a:t>
            </a:r>
            <a:endParaRPr lang="ru-RU" b="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FF0000"/>
                </a:solidFill>
              </a:defRPr>
            </a:lvl1pPr>
            <a:lvl2pPr marL="449262" indent="0">
              <a:buNone/>
              <a:defRPr/>
            </a:lvl2pPr>
          </a:lstStyle>
          <a:p>
            <a:pPr lvl="0"/>
            <a:r>
              <a:rPr lang="ru-RU" sz="1600" dirty="0" smtClean="0">
                <a:solidFill>
                  <a:srgbClr val="5A5A5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Дирекция по инжинирингу</a:t>
            </a:r>
            <a:endParaRPr lang="ru-RU" sz="1600" dirty="0">
              <a:solidFill>
                <a:srgbClr val="5A5A5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Объект 4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9800931"/>
              </p:ext>
            </p:extLst>
          </p:nvPr>
        </p:nvGraphicFramePr>
        <p:xfrm>
          <a:off x="381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think-cell Slide" r:id="rId73" imgW="270" imgH="270" progId="TCLayout.ActiveDocument.1">
                  <p:embed/>
                </p:oleObj>
              </mc:Choice>
              <mc:Fallback>
                <p:oleObj name="think-cell Slide" r:id="rId7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38100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Прямоугольник 81"/>
          <p:cNvSpPr/>
          <p:nvPr>
            <p:custDataLst>
              <p:tags r:id="rId3"/>
            </p:custDataLst>
          </p:nvPr>
        </p:nvSpPr>
        <p:spPr>
          <a:xfrm>
            <a:off x="2465045" y="4732982"/>
            <a:ext cx="1908000" cy="84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Прямоугольная выноска 41"/>
          <p:cNvSpPr/>
          <p:nvPr>
            <p:custDataLst>
              <p:tags r:id="rId4"/>
            </p:custDataLst>
          </p:nvPr>
        </p:nvSpPr>
        <p:spPr>
          <a:xfrm>
            <a:off x="536131" y="1406182"/>
            <a:ext cx="3832431" cy="3276000"/>
          </a:xfrm>
          <a:prstGeom prst="wedgeRectCallout">
            <a:avLst>
              <a:gd name="adj1" fmla="val -292"/>
              <a:gd name="adj2" fmla="val 55774"/>
            </a:avLst>
          </a:prstGeom>
          <a:noFill/>
          <a:ln w="12700">
            <a:solidFill>
              <a:schemeClr val="bg1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88505" y="46371"/>
            <a:ext cx="9036496" cy="2889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9pPr>
          </a:lstStyle>
          <a:p>
            <a:pPr algn="l"/>
            <a:r>
              <a:rPr lang="ru-RU" i="1" kern="0" dirty="0">
                <a:solidFill>
                  <a:srgbClr val="FF0000"/>
                </a:solidFill>
              </a:rPr>
              <a:t>Этап 1 – Планирование.   Как делать нельзя!</a:t>
            </a:r>
            <a:endParaRPr lang="en-US" i="1" kern="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6"/>
            </p:custDataLst>
          </p:nvPr>
        </p:nvSpPr>
        <p:spPr>
          <a:xfrm>
            <a:off x="724824" y="1478190"/>
            <a:ext cx="1200666" cy="617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7"/>
            </p:custDataLst>
          </p:nvPr>
        </p:nvSpPr>
        <p:spPr>
          <a:xfrm>
            <a:off x="2008094" y="1478190"/>
            <a:ext cx="769908" cy="617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8"/>
            </p:custDataLst>
          </p:nvPr>
        </p:nvSpPr>
        <p:spPr>
          <a:xfrm>
            <a:off x="2855423" y="1478190"/>
            <a:ext cx="820787" cy="617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9"/>
            </p:custDataLst>
          </p:nvPr>
        </p:nvSpPr>
        <p:spPr>
          <a:xfrm>
            <a:off x="1432031" y="2164365"/>
            <a:ext cx="1494009" cy="492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10"/>
            </p:custDataLst>
          </p:nvPr>
        </p:nvSpPr>
        <p:spPr>
          <a:xfrm>
            <a:off x="618611" y="2727726"/>
            <a:ext cx="1219592" cy="700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>
            <p:custDataLst>
              <p:tags r:id="rId11"/>
            </p:custDataLst>
          </p:nvPr>
        </p:nvSpPr>
        <p:spPr>
          <a:xfrm>
            <a:off x="1936087" y="2727726"/>
            <a:ext cx="1137590" cy="700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12"/>
            </p:custDataLst>
          </p:nvPr>
        </p:nvSpPr>
        <p:spPr>
          <a:xfrm>
            <a:off x="3147940" y="2727726"/>
            <a:ext cx="1125888" cy="700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13"/>
            </p:custDataLst>
          </p:nvPr>
        </p:nvSpPr>
        <p:spPr>
          <a:xfrm>
            <a:off x="741542" y="3511919"/>
            <a:ext cx="1080120" cy="751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>
            <p:custDataLst>
              <p:tags r:id="rId14"/>
            </p:custDataLst>
          </p:nvPr>
        </p:nvSpPr>
        <p:spPr>
          <a:xfrm>
            <a:off x="1937043" y="3515622"/>
            <a:ext cx="171453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1529" y="1803176"/>
            <a:ext cx="1223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Рудный двор</a:t>
            </a:r>
          </a:p>
        </p:txBody>
      </p:sp>
      <p:sp>
        <p:nvSpPr>
          <p:cNvPr id="34" name="TextBox 3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49742" y="1803179"/>
            <a:ext cx="79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>
                <a:solidFill>
                  <a:srgbClr val="000000"/>
                </a:solidFill>
              </a:rPr>
              <a:t>В/О</a:t>
            </a:r>
          </a:p>
        </p:txBody>
      </p:sp>
      <p:sp>
        <p:nvSpPr>
          <p:cNvPr id="35" name="Text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55422" y="1726152"/>
            <a:ext cx="1008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Очистка вагонов</a:t>
            </a:r>
          </a:p>
        </p:txBody>
      </p:sp>
      <p:sp>
        <p:nvSpPr>
          <p:cNvPr id="36" name="TextBox 3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432031" y="2388017"/>
            <a:ext cx="1223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>
                <a:solidFill>
                  <a:srgbClr val="000000"/>
                </a:solidFill>
              </a:rPr>
              <a:t>Корпус обжига</a:t>
            </a:r>
          </a:p>
        </p:txBody>
      </p:sp>
      <p:sp>
        <p:nvSpPr>
          <p:cNvPr id="37" name="TextBox 3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5316" y="3053720"/>
            <a:ext cx="1609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Склад известняка                   и топлива</a:t>
            </a:r>
          </a:p>
        </p:txBody>
      </p:sp>
      <p:sp>
        <p:nvSpPr>
          <p:cNvPr id="38" name="TextBox 3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91686" y="3053720"/>
            <a:ext cx="136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Корпус распределения</a:t>
            </a:r>
          </a:p>
        </p:txBody>
      </p:sp>
      <p:sp>
        <p:nvSpPr>
          <p:cNvPr id="39" name="Text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41244" y="3053720"/>
            <a:ext cx="1163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Склад руды и концентрата</a:t>
            </a:r>
          </a:p>
        </p:txBody>
      </p:sp>
      <p:sp>
        <p:nvSpPr>
          <p:cNvPr id="40" name="TextBox 3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8246" y="3860184"/>
            <a:ext cx="932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Корпус дробление</a:t>
            </a:r>
          </a:p>
        </p:txBody>
      </p:sp>
      <p:sp>
        <p:nvSpPr>
          <p:cNvPr id="41" name="TextBox 4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08014" y="4194089"/>
            <a:ext cx="1353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Корпус подготовка шихты</a:t>
            </a:r>
          </a:p>
        </p:txBody>
      </p:sp>
      <p:grpSp>
        <p:nvGrpSpPr>
          <p:cNvPr id="44" name="Группа 43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2606439" y="4782050"/>
            <a:ext cx="287337" cy="455612"/>
            <a:chOff x="4932040" y="3212976"/>
            <a:chExt cx="288032" cy="454990"/>
          </a:xfrm>
        </p:grpSpPr>
        <p:sp>
          <p:nvSpPr>
            <p:cNvPr id="45" name="Овал 44"/>
            <p:cNvSpPr/>
            <p:nvPr/>
          </p:nvSpPr>
          <p:spPr>
            <a:xfrm>
              <a:off x="5003650" y="3212976"/>
              <a:ext cx="144812" cy="1442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46" name="Прямая соединительная линия 45"/>
            <p:cNvCxnSpPr>
              <a:stCxn id="45" idx="4"/>
            </p:cNvCxnSpPr>
            <p:nvPr/>
          </p:nvCxnSpPr>
          <p:spPr>
            <a:xfrm>
              <a:off x="5076851" y="3357241"/>
              <a:ext cx="0" cy="19658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45" idx="4"/>
            </p:cNvCxnSpPr>
            <p:nvPr/>
          </p:nvCxnSpPr>
          <p:spPr>
            <a:xfrm flipH="1">
              <a:off x="4932040" y="3357241"/>
              <a:ext cx="14481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endCxn id="45" idx="4"/>
            </p:cNvCxnSpPr>
            <p:nvPr/>
          </p:nvCxnSpPr>
          <p:spPr>
            <a:xfrm flipH="1" flipV="1">
              <a:off x="5076851" y="3357241"/>
              <a:ext cx="14322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4992511" y="3523701"/>
              <a:ext cx="71610" cy="1442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080034" y="3499921"/>
              <a:ext cx="73202" cy="16804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926041" y="4782050"/>
            <a:ext cx="287337" cy="455612"/>
            <a:chOff x="4932040" y="3212976"/>
            <a:chExt cx="288032" cy="454990"/>
          </a:xfrm>
        </p:grpSpPr>
        <p:sp>
          <p:nvSpPr>
            <p:cNvPr id="52" name="Овал 51"/>
            <p:cNvSpPr/>
            <p:nvPr/>
          </p:nvSpPr>
          <p:spPr>
            <a:xfrm>
              <a:off x="5003650" y="3212976"/>
              <a:ext cx="144812" cy="1442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53" name="Прямая соединительная линия 52"/>
            <p:cNvCxnSpPr>
              <a:stCxn id="52" idx="4"/>
            </p:cNvCxnSpPr>
            <p:nvPr/>
          </p:nvCxnSpPr>
          <p:spPr>
            <a:xfrm>
              <a:off x="5076851" y="3357241"/>
              <a:ext cx="0" cy="19658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>
              <a:stCxn id="52" idx="4"/>
            </p:cNvCxnSpPr>
            <p:nvPr/>
          </p:nvCxnSpPr>
          <p:spPr>
            <a:xfrm flipH="1">
              <a:off x="4932040" y="3357241"/>
              <a:ext cx="14481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endCxn id="52" idx="4"/>
            </p:cNvCxnSpPr>
            <p:nvPr/>
          </p:nvCxnSpPr>
          <p:spPr>
            <a:xfrm flipH="1" flipV="1">
              <a:off x="5076851" y="3357241"/>
              <a:ext cx="14322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4992511" y="3523701"/>
              <a:ext cx="71610" cy="1442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5080034" y="3499921"/>
              <a:ext cx="73202" cy="16804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3245283" y="4782050"/>
            <a:ext cx="287337" cy="455612"/>
            <a:chOff x="4932040" y="3212976"/>
            <a:chExt cx="288032" cy="454990"/>
          </a:xfrm>
        </p:grpSpPr>
        <p:sp>
          <p:nvSpPr>
            <p:cNvPr id="59" name="Овал 58"/>
            <p:cNvSpPr/>
            <p:nvPr/>
          </p:nvSpPr>
          <p:spPr>
            <a:xfrm>
              <a:off x="5003650" y="3212976"/>
              <a:ext cx="144812" cy="1442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60" name="Прямая соединительная линия 59"/>
            <p:cNvCxnSpPr>
              <a:stCxn id="59" idx="4"/>
            </p:cNvCxnSpPr>
            <p:nvPr/>
          </p:nvCxnSpPr>
          <p:spPr>
            <a:xfrm>
              <a:off x="5076851" y="3357241"/>
              <a:ext cx="0" cy="19658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stCxn id="59" idx="4"/>
            </p:cNvCxnSpPr>
            <p:nvPr/>
          </p:nvCxnSpPr>
          <p:spPr>
            <a:xfrm flipH="1">
              <a:off x="4932040" y="3357241"/>
              <a:ext cx="14481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endCxn id="59" idx="4"/>
            </p:cNvCxnSpPr>
            <p:nvPr/>
          </p:nvCxnSpPr>
          <p:spPr>
            <a:xfrm flipH="1" flipV="1">
              <a:off x="5076851" y="3357241"/>
              <a:ext cx="14322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4992511" y="3523701"/>
              <a:ext cx="71610" cy="1442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080034" y="3499921"/>
              <a:ext cx="73202" cy="16804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3564355" y="4782050"/>
            <a:ext cx="287337" cy="455612"/>
            <a:chOff x="4932040" y="3212976"/>
            <a:chExt cx="288032" cy="454990"/>
          </a:xfrm>
        </p:grpSpPr>
        <p:sp>
          <p:nvSpPr>
            <p:cNvPr id="66" name="Овал 65"/>
            <p:cNvSpPr/>
            <p:nvPr/>
          </p:nvSpPr>
          <p:spPr>
            <a:xfrm>
              <a:off x="5003650" y="3212976"/>
              <a:ext cx="144812" cy="1442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67" name="Прямая соединительная линия 66"/>
            <p:cNvCxnSpPr>
              <a:stCxn id="66" idx="4"/>
            </p:cNvCxnSpPr>
            <p:nvPr/>
          </p:nvCxnSpPr>
          <p:spPr>
            <a:xfrm>
              <a:off x="5076851" y="3357241"/>
              <a:ext cx="0" cy="19658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stCxn id="66" idx="4"/>
            </p:cNvCxnSpPr>
            <p:nvPr/>
          </p:nvCxnSpPr>
          <p:spPr>
            <a:xfrm flipH="1">
              <a:off x="4932040" y="3357241"/>
              <a:ext cx="14481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6" idx="4"/>
            </p:cNvCxnSpPr>
            <p:nvPr/>
          </p:nvCxnSpPr>
          <p:spPr>
            <a:xfrm flipH="1" flipV="1">
              <a:off x="5076851" y="3357241"/>
              <a:ext cx="14322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4992511" y="3523701"/>
              <a:ext cx="71610" cy="1442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5080034" y="3499921"/>
              <a:ext cx="73202" cy="16804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3884968" y="4782050"/>
            <a:ext cx="287337" cy="455612"/>
            <a:chOff x="4932040" y="3212976"/>
            <a:chExt cx="288032" cy="454990"/>
          </a:xfrm>
        </p:grpSpPr>
        <p:sp>
          <p:nvSpPr>
            <p:cNvPr id="73" name="Овал 72"/>
            <p:cNvSpPr/>
            <p:nvPr/>
          </p:nvSpPr>
          <p:spPr>
            <a:xfrm>
              <a:off x="5003650" y="3212976"/>
              <a:ext cx="144812" cy="1442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74" name="Прямая соединительная линия 73"/>
            <p:cNvCxnSpPr>
              <a:stCxn id="73" idx="4"/>
            </p:cNvCxnSpPr>
            <p:nvPr/>
          </p:nvCxnSpPr>
          <p:spPr>
            <a:xfrm>
              <a:off x="5076851" y="3357241"/>
              <a:ext cx="0" cy="19658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>
              <a:stCxn id="73" idx="4"/>
            </p:cNvCxnSpPr>
            <p:nvPr/>
          </p:nvCxnSpPr>
          <p:spPr>
            <a:xfrm flipH="1">
              <a:off x="4932040" y="3357241"/>
              <a:ext cx="14481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>
              <a:endCxn id="73" idx="4"/>
            </p:cNvCxnSpPr>
            <p:nvPr/>
          </p:nvCxnSpPr>
          <p:spPr>
            <a:xfrm flipH="1" flipV="1">
              <a:off x="5076851" y="3357241"/>
              <a:ext cx="14322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4992511" y="3523701"/>
              <a:ext cx="71610" cy="1442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5080034" y="3499921"/>
              <a:ext cx="73202" cy="16804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>
            <p:custDataLst>
              <p:tags r:id="rId29"/>
            </p:custDataLst>
          </p:nvPr>
        </p:nvSpPr>
        <p:spPr>
          <a:xfrm>
            <a:off x="704529" y="76470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0000"/>
                </a:solidFill>
              </a:rPr>
              <a:t>Иллюстрация.                                                                         Пример не эффективного закрепления персонала за оборудованием (ММКИ АГП)</a:t>
            </a:r>
          </a:p>
        </p:txBody>
      </p:sp>
      <p:cxnSp>
        <p:nvCxnSpPr>
          <p:cNvPr id="81" name="Прямая соединительная линия 80"/>
          <p:cNvCxnSpPr/>
          <p:nvPr>
            <p:custDataLst>
              <p:tags r:id="rId30"/>
            </p:custDataLst>
          </p:nvPr>
        </p:nvCxnSpPr>
        <p:spPr>
          <a:xfrm>
            <a:off x="536131" y="1355382"/>
            <a:ext cx="3832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465045" y="5186862"/>
            <a:ext cx="1903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Бригада 1.</a:t>
            </a:r>
          </a:p>
          <a:p>
            <a:r>
              <a:rPr lang="ru-RU" altLang="ru-RU" sz="1000" dirty="0">
                <a:solidFill>
                  <a:srgbClr val="000000"/>
                </a:solidFill>
              </a:rPr>
              <a:t>Электромонтеры  (5 чел.)</a:t>
            </a:r>
          </a:p>
        </p:txBody>
      </p:sp>
      <p:sp>
        <p:nvSpPr>
          <p:cNvPr id="84" name="TextBox 83"/>
          <p:cNvSpPr txBox="1"/>
          <p:nvPr>
            <p:custDataLst>
              <p:tags r:id="rId32"/>
            </p:custDataLst>
          </p:nvPr>
        </p:nvSpPr>
        <p:spPr>
          <a:xfrm>
            <a:off x="485438" y="553104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0000"/>
                </a:solidFill>
              </a:rPr>
              <a:t>Описание ситуации:</a:t>
            </a:r>
          </a:p>
          <a:p>
            <a:r>
              <a:rPr lang="ru-RU" sz="1200" dirty="0">
                <a:solidFill>
                  <a:srgbClr val="000000"/>
                </a:solidFill>
              </a:rPr>
              <a:t>- Персонал бригады закреплен за всем цехом, что значительно снижает ответственность за оборудование.</a:t>
            </a:r>
          </a:p>
        </p:txBody>
      </p:sp>
      <p:sp>
        <p:nvSpPr>
          <p:cNvPr id="85" name="Прямоугольник 84"/>
          <p:cNvSpPr/>
          <p:nvPr>
            <p:custDataLst>
              <p:tags r:id="rId33"/>
            </p:custDataLst>
          </p:nvPr>
        </p:nvSpPr>
        <p:spPr>
          <a:xfrm>
            <a:off x="460038" y="764704"/>
            <a:ext cx="4057848" cy="56408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7" name="Прямоугольная выноска 86"/>
          <p:cNvSpPr/>
          <p:nvPr>
            <p:custDataLst>
              <p:tags r:id="rId34"/>
            </p:custDataLst>
          </p:nvPr>
        </p:nvSpPr>
        <p:spPr>
          <a:xfrm>
            <a:off x="5067970" y="1472382"/>
            <a:ext cx="3832430" cy="720000"/>
          </a:xfrm>
          <a:prstGeom prst="wedgeRectCallout">
            <a:avLst>
              <a:gd name="adj1" fmla="val 55316"/>
              <a:gd name="adj2" fmla="val -4885"/>
            </a:avLst>
          </a:prstGeom>
          <a:noFill/>
          <a:ln w="12700">
            <a:solidFill>
              <a:schemeClr val="bg1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8" name="Прямоугольник 87"/>
          <p:cNvSpPr/>
          <p:nvPr>
            <p:custDataLst>
              <p:tags r:id="rId35"/>
            </p:custDataLst>
          </p:nvPr>
        </p:nvSpPr>
        <p:spPr>
          <a:xfrm>
            <a:off x="5256662" y="1521530"/>
            <a:ext cx="1200666" cy="617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9" name="Прямоугольник 88"/>
          <p:cNvSpPr/>
          <p:nvPr>
            <p:custDataLst>
              <p:tags r:id="rId36"/>
            </p:custDataLst>
          </p:nvPr>
        </p:nvSpPr>
        <p:spPr>
          <a:xfrm>
            <a:off x="6539932" y="1521530"/>
            <a:ext cx="769908" cy="617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0" name="Прямоугольник 89"/>
          <p:cNvSpPr/>
          <p:nvPr>
            <p:custDataLst>
              <p:tags r:id="rId37"/>
            </p:custDataLst>
          </p:nvPr>
        </p:nvSpPr>
        <p:spPr>
          <a:xfrm>
            <a:off x="7387262" y="1521530"/>
            <a:ext cx="820787" cy="617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1" name="Прямоугольник 90"/>
          <p:cNvSpPr/>
          <p:nvPr>
            <p:custDataLst>
              <p:tags r:id="rId38"/>
            </p:custDataLst>
          </p:nvPr>
        </p:nvSpPr>
        <p:spPr>
          <a:xfrm>
            <a:off x="5963869" y="2333217"/>
            <a:ext cx="1494009" cy="397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2" name="Прямоугольник 91"/>
          <p:cNvSpPr/>
          <p:nvPr>
            <p:custDataLst>
              <p:tags r:id="rId39"/>
            </p:custDataLst>
          </p:nvPr>
        </p:nvSpPr>
        <p:spPr>
          <a:xfrm>
            <a:off x="5150449" y="2890228"/>
            <a:ext cx="1219592" cy="61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3" name="Прямоугольник 92"/>
          <p:cNvSpPr/>
          <p:nvPr>
            <p:custDataLst>
              <p:tags r:id="rId40"/>
            </p:custDataLst>
          </p:nvPr>
        </p:nvSpPr>
        <p:spPr>
          <a:xfrm>
            <a:off x="6467925" y="2890228"/>
            <a:ext cx="1137590" cy="61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4" name="Прямоугольник 93"/>
          <p:cNvSpPr/>
          <p:nvPr>
            <p:custDataLst>
              <p:tags r:id="rId41"/>
            </p:custDataLst>
          </p:nvPr>
        </p:nvSpPr>
        <p:spPr>
          <a:xfrm>
            <a:off x="7679778" y="2890228"/>
            <a:ext cx="1125888" cy="61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5" name="Прямоугольник 94"/>
          <p:cNvSpPr/>
          <p:nvPr>
            <p:custDataLst>
              <p:tags r:id="rId42"/>
            </p:custDataLst>
          </p:nvPr>
        </p:nvSpPr>
        <p:spPr>
          <a:xfrm>
            <a:off x="5273380" y="3684799"/>
            <a:ext cx="1080120" cy="751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6" name="Прямоугольник 95"/>
          <p:cNvSpPr/>
          <p:nvPr>
            <p:custDataLst>
              <p:tags r:id="rId43"/>
            </p:custDataLst>
          </p:nvPr>
        </p:nvSpPr>
        <p:spPr>
          <a:xfrm>
            <a:off x="6468881" y="3688502"/>
            <a:ext cx="171453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233367" y="1846516"/>
            <a:ext cx="1223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Рудный двор</a:t>
            </a:r>
          </a:p>
        </p:txBody>
      </p:sp>
      <p:sp>
        <p:nvSpPr>
          <p:cNvPr id="98" name="TextBox 97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481580" y="1846519"/>
            <a:ext cx="79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>
                <a:solidFill>
                  <a:srgbClr val="000000"/>
                </a:solidFill>
              </a:rPr>
              <a:t>В/О</a:t>
            </a:r>
          </a:p>
        </p:txBody>
      </p:sp>
      <p:sp>
        <p:nvSpPr>
          <p:cNvPr id="99" name="TextBox 98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387260" y="1769492"/>
            <a:ext cx="1008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Очистка вагонов</a:t>
            </a:r>
          </a:p>
        </p:txBody>
      </p:sp>
      <p:sp>
        <p:nvSpPr>
          <p:cNvPr id="100" name="TextBox 99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963870" y="2461837"/>
            <a:ext cx="1223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>
                <a:solidFill>
                  <a:srgbClr val="000000"/>
                </a:solidFill>
              </a:rPr>
              <a:t>Корпус обжига</a:t>
            </a:r>
          </a:p>
        </p:txBody>
      </p:sp>
      <p:sp>
        <p:nvSpPr>
          <p:cNvPr id="101" name="TextBox 10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127154" y="3127540"/>
            <a:ext cx="1609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Склад известняка                   и топлива</a:t>
            </a:r>
          </a:p>
        </p:txBody>
      </p:sp>
      <p:sp>
        <p:nvSpPr>
          <p:cNvPr id="102" name="TextBox 10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23524" y="3127540"/>
            <a:ext cx="136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Корпус распределения</a:t>
            </a:r>
          </a:p>
        </p:txBody>
      </p:sp>
      <p:sp>
        <p:nvSpPr>
          <p:cNvPr id="103" name="TextBox 102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673082" y="3127540"/>
            <a:ext cx="1163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Склад руды и концентрата</a:t>
            </a:r>
          </a:p>
        </p:txBody>
      </p:sp>
      <p:sp>
        <p:nvSpPr>
          <p:cNvPr id="104" name="TextBox 103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250084" y="4033064"/>
            <a:ext cx="932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Корпус дробление</a:t>
            </a:r>
          </a:p>
        </p:txBody>
      </p:sp>
      <p:sp>
        <p:nvSpPr>
          <p:cNvPr id="105" name="TextBox 104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439853" y="4366969"/>
            <a:ext cx="1353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</a:rPr>
              <a:t>Корпус подготовка шихты</a:t>
            </a:r>
          </a:p>
        </p:txBody>
      </p:sp>
      <p:grpSp>
        <p:nvGrpSpPr>
          <p:cNvPr id="106" name="Группа 105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5740125" y="4539273"/>
            <a:ext cx="287337" cy="455612"/>
            <a:chOff x="4932040" y="3212976"/>
            <a:chExt cx="288032" cy="454990"/>
          </a:xfrm>
        </p:grpSpPr>
        <p:sp>
          <p:nvSpPr>
            <p:cNvPr id="107" name="Овал 106"/>
            <p:cNvSpPr/>
            <p:nvPr/>
          </p:nvSpPr>
          <p:spPr>
            <a:xfrm>
              <a:off x="5003650" y="3212976"/>
              <a:ext cx="144812" cy="1442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108" name="Прямая соединительная линия 107"/>
            <p:cNvCxnSpPr>
              <a:stCxn id="107" idx="4"/>
            </p:cNvCxnSpPr>
            <p:nvPr/>
          </p:nvCxnSpPr>
          <p:spPr>
            <a:xfrm>
              <a:off x="5076851" y="3357241"/>
              <a:ext cx="0" cy="19658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>
              <a:stCxn id="107" idx="4"/>
            </p:cNvCxnSpPr>
            <p:nvPr/>
          </p:nvCxnSpPr>
          <p:spPr>
            <a:xfrm flipH="1">
              <a:off x="4932040" y="3357241"/>
              <a:ext cx="14481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>
              <a:endCxn id="107" idx="4"/>
            </p:cNvCxnSpPr>
            <p:nvPr/>
          </p:nvCxnSpPr>
          <p:spPr>
            <a:xfrm flipH="1" flipV="1">
              <a:off x="5076851" y="3357241"/>
              <a:ext cx="14322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H="1">
              <a:off x="4992511" y="3523701"/>
              <a:ext cx="71610" cy="1442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5080034" y="3499921"/>
              <a:ext cx="73202" cy="16804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Группа 112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9063030" y="4040103"/>
            <a:ext cx="287337" cy="455612"/>
            <a:chOff x="4932040" y="3212976"/>
            <a:chExt cx="288032" cy="454990"/>
          </a:xfrm>
        </p:grpSpPr>
        <p:sp>
          <p:nvSpPr>
            <p:cNvPr id="114" name="Овал 113"/>
            <p:cNvSpPr/>
            <p:nvPr/>
          </p:nvSpPr>
          <p:spPr>
            <a:xfrm>
              <a:off x="5003650" y="3212976"/>
              <a:ext cx="144812" cy="1442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115" name="Прямая соединительная линия 114"/>
            <p:cNvCxnSpPr>
              <a:stCxn id="114" idx="4"/>
            </p:cNvCxnSpPr>
            <p:nvPr/>
          </p:nvCxnSpPr>
          <p:spPr>
            <a:xfrm>
              <a:off x="5076851" y="3357241"/>
              <a:ext cx="0" cy="19658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>
              <a:stCxn id="114" idx="4"/>
            </p:cNvCxnSpPr>
            <p:nvPr/>
          </p:nvCxnSpPr>
          <p:spPr>
            <a:xfrm flipH="1">
              <a:off x="4932040" y="3357241"/>
              <a:ext cx="14481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>
              <a:endCxn id="114" idx="4"/>
            </p:cNvCxnSpPr>
            <p:nvPr/>
          </p:nvCxnSpPr>
          <p:spPr>
            <a:xfrm flipH="1" flipV="1">
              <a:off x="5076851" y="3357241"/>
              <a:ext cx="14322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flipH="1">
              <a:off x="4992511" y="3523701"/>
              <a:ext cx="71610" cy="1442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5080034" y="3499921"/>
              <a:ext cx="73202" cy="16804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Группа 119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9063030" y="3072038"/>
            <a:ext cx="287337" cy="455612"/>
            <a:chOff x="4932040" y="3212976"/>
            <a:chExt cx="288032" cy="454990"/>
          </a:xfrm>
        </p:grpSpPr>
        <p:sp>
          <p:nvSpPr>
            <p:cNvPr id="121" name="Овал 120"/>
            <p:cNvSpPr/>
            <p:nvPr/>
          </p:nvSpPr>
          <p:spPr>
            <a:xfrm>
              <a:off x="5003650" y="3212976"/>
              <a:ext cx="144812" cy="1442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122" name="Прямая соединительная линия 121"/>
            <p:cNvCxnSpPr>
              <a:stCxn id="121" idx="4"/>
            </p:cNvCxnSpPr>
            <p:nvPr/>
          </p:nvCxnSpPr>
          <p:spPr>
            <a:xfrm>
              <a:off x="5076851" y="3357241"/>
              <a:ext cx="0" cy="19658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>
              <a:stCxn id="121" idx="4"/>
            </p:cNvCxnSpPr>
            <p:nvPr/>
          </p:nvCxnSpPr>
          <p:spPr>
            <a:xfrm flipH="1">
              <a:off x="4932040" y="3357241"/>
              <a:ext cx="14481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>
              <a:endCxn id="121" idx="4"/>
            </p:cNvCxnSpPr>
            <p:nvPr/>
          </p:nvCxnSpPr>
          <p:spPr>
            <a:xfrm flipH="1" flipV="1">
              <a:off x="5076851" y="3357241"/>
              <a:ext cx="14322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flipH="1">
              <a:off x="4992511" y="3523701"/>
              <a:ext cx="71610" cy="1442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5080034" y="3499921"/>
              <a:ext cx="73202" cy="16804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9063030" y="2383903"/>
            <a:ext cx="287337" cy="455612"/>
            <a:chOff x="4932040" y="3212976"/>
            <a:chExt cx="288032" cy="454990"/>
          </a:xfrm>
        </p:grpSpPr>
        <p:sp>
          <p:nvSpPr>
            <p:cNvPr id="128" name="Овал 127"/>
            <p:cNvSpPr/>
            <p:nvPr/>
          </p:nvSpPr>
          <p:spPr>
            <a:xfrm>
              <a:off x="5003650" y="3212976"/>
              <a:ext cx="144812" cy="1442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129" name="Прямая соединительная линия 128"/>
            <p:cNvCxnSpPr>
              <a:stCxn id="128" idx="4"/>
            </p:cNvCxnSpPr>
            <p:nvPr/>
          </p:nvCxnSpPr>
          <p:spPr>
            <a:xfrm>
              <a:off x="5076851" y="3357241"/>
              <a:ext cx="0" cy="19658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>
              <a:stCxn id="128" idx="4"/>
            </p:cNvCxnSpPr>
            <p:nvPr/>
          </p:nvCxnSpPr>
          <p:spPr>
            <a:xfrm flipH="1">
              <a:off x="4932040" y="3357241"/>
              <a:ext cx="14481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>
              <a:endCxn id="128" idx="4"/>
            </p:cNvCxnSpPr>
            <p:nvPr/>
          </p:nvCxnSpPr>
          <p:spPr>
            <a:xfrm flipH="1" flipV="1">
              <a:off x="5076851" y="3357241"/>
              <a:ext cx="14322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flipH="1">
              <a:off x="4992511" y="3523701"/>
              <a:ext cx="71610" cy="1442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5080034" y="3499921"/>
              <a:ext cx="73202" cy="16804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Группа 133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9063030" y="1694212"/>
            <a:ext cx="287337" cy="455612"/>
            <a:chOff x="4932040" y="3212976"/>
            <a:chExt cx="288032" cy="454990"/>
          </a:xfrm>
        </p:grpSpPr>
        <p:sp>
          <p:nvSpPr>
            <p:cNvPr id="135" name="Овал 134"/>
            <p:cNvSpPr/>
            <p:nvPr/>
          </p:nvSpPr>
          <p:spPr>
            <a:xfrm>
              <a:off x="5003650" y="3212976"/>
              <a:ext cx="144812" cy="1442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136" name="Прямая соединительная линия 135"/>
            <p:cNvCxnSpPr>
              <a:stCxn id="135" idx="4"/>
            </p:cNvCxnSpPr>
            <p:nvPr/>
          </p:nvCxnSpPr>
          <p:spPr>
            <a:xfrm>
              <a:off x="5076851" y="3357241"/>
              <a:ext cx="0" cy="19658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>
              <a:stCxn id="135" idx="4"/>
            </p:cNvCxnSpPr>
            <p:nvPr/>
          </p:nvCxnSpPr>
          <p:spPr>
            <a:xfrm flipH="1">
              <a:off x="4932040" y="3357241"/>
              <a:ext cx="14481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>
              <a:endCxn id="135" idx="4"/>
            </p:cNvCxnSpPr>
            <p:nvPr/>
          </p:nvCxnSpPr>
          <p:spPr>
            <a:xfrm flipH="1" flipV="1">
              <a:off x="5076851" y="3357241"/>
              <a:ext cx="143221" cy="7134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flipH="1">
              <a:off x="4992511" y="3523701"/>
              <a:ext cx="71610" cy="14426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5080034" y="3499921"/>
              <a:ext cx="73202" cy="16804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/>
          <p:cNvSpPr txBox="1"/>
          <p:nvPr>
            <p:custDataLst>
              <p:tags r:id="rId58"/>
            </p:custDataLst>
          </p:nvPr>
        </p:nvSpPr>
        <p:spPr>
          <a:xfrm>
            <a:off x="5241033" y="98842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0000"/>
                </a:solidFill>
              </a:rPr>
              <a:t>Иллюстрация.                                                                         Как необходимо!</a:t>
            </a:r>
          </a:p>
        </p:txBody>
      </p:sp>
      <p:cxnSp>
        <p:nvCxnSpPr>
          <p:cNvPr id="142" name="Прямая соединительная линия 141"/>
          <p:cNvCxnSpPr/>
          <p:nvPr>
            <p:custDataLst>
              <p:tags r:id="rId59"/>
            </p:custDataLst>
          </p:nvPr>
        </p:nvCxnSpPr>
        <p:spPr>
          <a:xfrm>
            <a:off x="5067969" y="1429202"/>
            <a:ext cx="3832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>
            <p:custDataLst>
              <p:tags r:id="rId60"/>
            </p:custDataLst>
          </p:nvPr>
        </p:nvSpPr>
        <p:spPr>
          <a:xfrm>
            <a:off x="5017277" y="560486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0000"/>
                </a:solidFill>
              </a:rPr>
              <a:t>Описание ситуации:</a:t>
            </a:r>
          </a:p>
          <a:p>
            <a:r>
              <a:rPr lang="ru-RU" sz="1200" dirty="0">
                <a:solidFill>
                  <a:srgbClr val="000000"/>
                </a:solidFill>
              </a:rPr>
              <a:t>- Персонал бригады закреплен за конкретным оборудованием, каждый из членов бригады четко понимает зону своей ответственности</a:t>
            </a:r>
          </a:p>
        </p:txBody>
      </p:sp>
      <p:sp>
        <p:nvSpPr>
          <p:cNvPr id="145" name="Прямоугольник 144"/>
          <p:cNvSpPr/>
          <p:nvPr>
            <p:custDataLst>
              <p:tags r:id="rId61"/>
            </p:custDataLst>
          </p:nvPr>
        </p:nvSpPr>
        <p:spPr>
          <a:xfrm>
            <a:off x="4939050" y="764704"/>
            <a:ext cx="4534231" cy="5640876"/>
          </a:xfrm>
          <a:prstGeom prst="rect">
            <a:avLst/>
          </a:prstGeom>
          <a:noFill/>
          <a:ln w="38100">
            <a:solidFill>
              <a:srgbClr val="16B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6" name="Прямоугольная выноска 145"/>
          <p:cNvSpPr/>
          <p:nvPr>
            <p:custDataLst>
              <p:tags r:id="rId62"/>
            </p:custDataLst>
          </p:nvPr>
        </p:nvSpPr>
        <p:spPr>
          <a:xfrm>
            <a:off x="5067970" y="2245650"/>
            <a:ext cx="3832430" cy="540000"/>
          </a:xfrm>
          <a:prstGeom prst="wedgeRectCallout">
            <a:avLst>
              <a:gd name="adj1" fmla="val 55316"/>
              <a:gd name="adj2" fmla="val -4885"/>
            </a:avLst>
          </a:prstGeom>
          <a:noFill/>
          <a:ln w="12700">
            <a:solidFill>
              <a:schemeClr val="bg1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7" name="Прямоугольная выноска 146"/>
          <p:cNvSpPr/>
          <p:nvPr>
            <p:custDataLst>
              <p:tags r:id="rId63"/>
            </p:custDataLst>
          </p:nvPr>
        </p:nvSpPr>
        <p:spPr>
          <a:xfrm>
            <a:off x="5067970" y="2838330"/>
            <a:ext cx="3832430" cy="720000"/>
          </a:xfrm>
          <a:prstGeom prst="wedgeRectCallout">
            <a:avLst>
              <a:gd name="adj1" fmla="val 55316"/>
              <a:gd name="adj2" fmla="val -4885"/>
            </a:avLst>
          </a:prstGeom>
          <a:noFill/>
          <a:ln w="12700">
            <a:solidFill>
              <a:schemeClr val="bg1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8" name="Прямоугольная выноска 147"/>
          <p:cNvSpPr/>
          <p:nvPr>
            <p:custDataLst>
              <p:tags r:id="rId64"/>
            </p:custDataLst>
          </p:nvPr>
        </p:nvSpPr>
        <p:spPr>
          <a:xfrm>
            <a:off x="5067969" y="3605895"/>
            <a:ext cx="1332000" cy="889823"/>
          </a:xfrm>
          <a:prstGeom prst="wedgeRectCallout">
            <a:avLst>
              <a:gd name="adj1" fmla="val -1600"/>
              <a:gd name="adj2" fmla="val 62172"/>
            </a:avLst>
          </a:prstGeom>
          <a:noFill/>
          <a:ln w="12700">
            <a:solidFill>
              <a:schemeClr val="bg1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9" name="Прямоугольная выноска 148"/>
          <p:cNvSpPr/>
          <p:nvPr>
            <p:custDataLst>
              <p:tags r:id="rId65"/>
            </p:custDataLst>
          </p:nvPr>
        </p:nvSpPr>
        <p:spPr>
          <a:xfrm>
            <a:off x="6441279" y="3605892"/>
            <a:ext cx="2459120" cy="1249978"/>
          </a:xfrm>
          <a:prstGeom prst="wedgeRectCallout">
            <a:avLst>
              <a:gd name="adj1" fmla="val 58437"/>
              <a:gd name="adj2" fmla="val -7933"/>
            </a:avLst>
          </a:prstGeom>
          <a:noFill/>
          <a:ln w="12700">
            <a:solidFill>
              <a:schemeClr val="bg1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0" name="Равнобедренный треугольник 149"/>
          <p:cNvSpPr/>
          <p:nvPr>
            <p:custDataLst>
              <p:tags r:id="rId66"/>
            </p:custDataLst>
          </p:nvPr>
        </p:nvSpPr>
        <p:spPr>
          <a:xfrm rot="5400000">
            <a:off x="1891532" y="3479622"/>
            <a:ext cx="5660475" cy="25200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1" name="TextBox 150"/>
          <p:cNvSpPr txBox="1"/>
          <p:nvPr>
            <p:custDataLst>
              <p:tags r:id="rId67"/>
            </p:custDataLst>
          </p:nvPr>
        </p:nvSpPr>
        <p:spPr>
          <a:xfrm>
            <a:off x="373518" y="404664"/>
            <a:ext cx="4535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Шаг 1  </a:t>
            </a:r>
            <a:endParaRPr lang="ru-RU" sz="1600" b="1" i="1" dirty="0">
              <a:solidFill>
                <a:srgbClr val="000000"/>
              </a:solidFill>
            </a:endParaRPr>
          </a:p>
        </p:txBody>
      </p:sp>
      <p:sp>
        <p:nvSpPr>
          <p:cNvPr id="152" name="Овал 151"/>
          <p:cNvSpPr/>
          <p:nvPr>
            <p:custDataLst>
              <p:tags r:id="rId68"/>
            </p:custDataLst>
          </p:nvPr>
        </p:nvSpPr>
        <p:spPr>
          <a:xfrm>
            <a:off x="4884493" y="693001"/>
            <a:ext cx="396000" cy="396000"/>
          </a:xfrm>
          <a:prstGeom prst="ellipse">
            <a:avLst/>
          </a:prstGeom>
          <a:solidFill>
            <a:srgbClr val="16B2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3" name="TextBox 152"/>
          <p:cNvSpPr txBox="1"/>
          <p:nvPr>
            <p:custDataLst>
              <p:tags r:id="rId69"/>
            </p:custDataLst>
          </p:nvPr>
        </p:nvSpPr>
        <p:spPr>
          <a:xfrm>
            <a:off x="4873811" y="663671"/>
            <a:ext cx="410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55" name="Овал 154"/>
          <p:cNvSpPr/>
          <p:nvPr>
            <p:custDataLst>
              <p:tags r:id="rId70"/>
            </p:custDataLst>
          </p:nvPr>
        </p:nvSpPr>
        <p:spPr>
          <a:xfrm>
            <a:off x="381000" y="721471"/>
            <a:ext cx="396000" cy="396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4" name="TextBox 153"/>
          <p:cNvSpPr txBox="1"/>
          <p:nvPr>
            <p:custDataLst>
              <p:tags r:id="rId71"/>
            </p:custDataLst>
          </p:nvPr>
        </p:nvSpPr>
        <p:spPr>
          <a:xfrm>
            <a:off x="351671" y="59647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7062" y="5295037"/>
            <a:ext cx="1080120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pPr algn="ctr"/>
            <a:r>
              <a:rPr lang="ru-RU" dirty="0">
                <a:solidFill>
                  <a:srgbClr val="000000"/>
                </a:solidFill>
              </a:rPr>
              <a:t>Рудный двор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133594" y="5295037"/>
            <a:ext cx="1080120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pPr algn="ctr"/>
            <a:r>
              <a:rPr lang="ru-RU" dirty="0">
                <a:solidFill>
                  <a:srgbClr val="000000"/>
                </a:solidFill>
              </a:rPr>
              <a:t>Конвейер 1,5 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244552" y="5295037"/>
            <a:ext cx="1080120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pPr algn="ctr"/>
            <a:r>
              <a:rPr lang="ru-RU" dirty="0">
                <a:solidFill>
                  <a:srgbClr val="000000"/>
                </a:solidFill>
              </a:rPr>
              <a:t>Конвейер 2,6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345825" y="5295037"/>
            <a:ext cx="1080120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pPr algn="ctr"/>
            <a:r>
              <a:rPr lang="ru-RU" dirty="0">
                <a:solidFill>
                  <a:srgbClr val="000000"/>
                </a:solidFill>
              </a:rPr>
              <a:t>Конвейер 3,7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6133594" y="4991444"/>
            <a:ext cx="1080120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pPr algn="ctr"/>
            <a:r>
              <a:rPr lang="ru-RU" dirty="0">
                <a:solidFill>
                  <a:srgbClr val="000000"/>
                </a:solidFill>
              </a:rPr>
              <a:t>Бр.1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244552" y="4991444"/>
            <a:ext cx="1080120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pPr algn="ctr"/>
            <a:r>
              <a:rPr lang="ru-RU" dirty="0">
                <a:solidFill>
                  <a:srgbClr val="000000"/>
                </a:solidFill>
              </a:rPr>
              <a:t>Бр.2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8345825" y="4991444"/>
            <a:ext cx="1080120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pPr algn="ctr"/>
            <a:r>
              <a:rPr lang="ru-RU" dirty="0">
                <a:solidFill>
                  <a:srgbClr val="000000"/>
                </a:solidFill>
              </a:rPr>
              <a:t>Бр.3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5040086" y="2002971"/>
            <a:ext cx="232228" cy="3338286"/>
          </a:xfrm>
          <a:custGeom>
            <a:avLst/>
            <a:gdLst>
              <a:gd name="connsiteX0" fmla="*/ 0 w 232228"/>
              <a:gd name="connsiteY0" fmla="*/ 3323772 h 3338286"/>
              <a:gd name="connsiteX1" fmla="*/ 232228 w 232228"/>
              <a:gd name="connsiteY1" fmla="*/ 0 h 3338286"/>
              <a:gd name="connsiteX2" fmla="*/ 87085 w 232228"/>
              <a:gd name="connsiteY2" fmla="*/ 3338286 h 3338286"/>
              <a:gd name="connsiteX3" fmla="*/ 87085 w 232228"/>
              <a:gd name="connsiteY3" fmla="*/ 3338286 h 333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8" h="3338286">
                <a:moveTo>
                  <a:pt x="0" y="3323772"/>
                </a:moveTo>
                <a:lnTo>
                  <a:pt x="232228" y="0"/>
                </a:lnTo>
                <a:lnTo>
                  <a:pt x="87085" y="3338286"/>
                </a:lnTo>
                <a:lnTo>
                  <a:pt x="87085" y="3338286"/>
                </a:lnTo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343310" y="132618"/>
            <a:ext cx="756084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dirty="0">
                <a:solidFill>
                  <a:srgbClr val="FF0000"/>
                </a:solidFill>
              </a:rPr>
              <a:t>Этап 2 – выполнение МРО</a:t>
            </a:r>
            <a:r>
              <a:rPr lang="ru-RU" u="sng" kern="0" dirty="0" smtClean="0">
                <a:solidFill>
                  <a:srgbClr val="FF0000"/>
                </a:solidFill>
                <a:latin typeface="Arial"/>
              </a:rPr>
              <a:t> </a:t>
            </a:r>
            <a:endParaRPr lang="ru-RU" u="sng" kern="0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070847"/>
              </p:ext>
            </p:extLst>
          </p:nvPr>
        </p:nvGraphicFramePr>
        <p:xfrm>
          <a:off x="282802" y="476403"/>
          <a:ext cx="9303013" cy="368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Лист" r:id="rId3" imgW="17316332" imgH="685800" progId="Excel.Sheet.12">
                  <p:embed/>
                </p:oleObj>
              </mc:Choice>
              <mc:Fallback>
                <p:oleObj name="Лист" r:id="rId3" imgW="17316332" imgH="685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802" y="476403"/>
                        <a:ext cx="9303013" cy="368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2802" y="926130"/>
            <a:ext cx="930301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карте осмотра (КО) указывается: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Наименование агрегата, который подвергается осмотру персоналом цеха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Наименование оборудования указанного ранее агрегата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№ иллюстрации – визуализация точки контроля должна быть в отдельном приложении к карте осмотра, это может быть СОП, регламент, или фото/чертеж/эскиз с указанием точки контроля.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Количество точек оборудования (</a:t>
            </a:r>
            <a:r>
              <a:rPr lang="ru-RU" sz="1200" i="1" dirty="0" smtClean="0"/>
              <a:t>пример на агрегате установлено 10 однотипных узлов, в столбце «кол-во» заполняем – 10</a:t>
            </a:r>
            <a:r>
              <a:rPr lang="ru-RU" sz="1200" dirty="0" smtClean="0"/>
              <a:t>) 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Наименование точки контроля указанного ранее оборудования (</a:t>
            </a:r>
            <a:r>
              <a:rPr lang="ru-RU" sz="1200" i="1" dirty="0" smtClean="0"/>
              <a:t>пример на агрегате установлен приводной узел, на котором точками контроля будут являться электродвигатель привода и редуктор привода</a:t>
            </a:r>
            <a:r>
              <a:rPr lang="ru-RU" sz="12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Приоритет точки контроля, согласно утверждённого перечня приоритетности узлов/механизмов А-В-С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 Количество точек контроля (</a:t>
            </a:r>
            <a:r>
              <a:rPr lang="ru-RU" sz="1200" i="1" dirty="0" smtClean="0"/>
              <a:t>пример на узле агрегата установлено 10 однотипных механизмов, в столбце «кол-во» заполняем – 10</a:t>
            </a:r>
            <a:r>
              <a:rPr lang="ru-RU" sz="12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Наименование контролируемого параметра на указанной ранее точке контроля (</a:t>
            </a:r>
            <a:r>
              <a:rPr lang="ru-RU" sz="1200" i="1" dirty="0" smtClean="0"/>
              <a:t>пример на точке контроля «электродвигатель» контролируемым параметром будет – температура подшипника</a:t>
            </a:r>
            <a:r>
              <a:rPr lang="ru-RU" sz="12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Наименование метода контроля – это может быть визуальный метод или измерение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Параметры контроля, заполняются 3 столбца характеризующие состояние точки контроля, </a:t>
            </a:r>
            <a:r>
              <a:rPr lang="ru-RU" sz="1200" b="1" dirty="0" smtClean="0">
                <a:solidFill>
                  <a:srgbClr val="00B050"/>
                </a:solidFill>
              </a:rPr>
              <a:t>«н» - норма</a:t>
            </a:r>
            <a:r>
              <a:rPr lang="ru-RU" sz="1200" dirty="0" smtClean="0"/>
              <a:t>, удовлетворительное состояние оборудования; </a:t>
            </a:r>
            <a:r>
              <a:rPr lang="ru-RU" sz="1200" b="1" dirty="0" smtClean="0">
                <a:solidFill>
                  <a:srgbClr val="FFC000"/>
                </a:solidFill>
              </a:rPr>
              <a:t>«</a:t>
            </a:r>
            <a:r>
              <a:rPr lang="ru-RU" sz="1200" b="1" dirty="0" err="1" smtClean="0">
                <a:solidFill>
                  <a:srgbClr val="FFC000"/>
                </a:solidFill>
              </a:rPr>
              <a:t>тр</a:t>
            </a:r>
            <a:r>
              <a:rPr lang="ru-RU" sz="1200" b="1" dirty="0" smtClean="0">
                <a:solidFill>
                  <a:srgbClr val="FFC000"/>
                </a:solidFill>
              </a:rPr>
              <a:t>» - тревога</a:t>
            </a:r>
            <a:r>
              <a:rPr lang="ru-RU" sz="1200" dirty="0" smtClean="0"/>
              <a:t>, работа оборудования с отклонениями, развитие которых приведет к поломке оборудования; </a:t>
            </a:r>
            <a:r>
              <a:rPr lang="ru-RU" sz="1200" b="1" dirty="0" smtClean="0">
                <a:solidFill>
                  <a:srgbClr val="FF0000"/>
                </a:solidFill>
              </a:rPr>
              <a:t>«с» - стоп</a:t>
            </a:r>
            <a:r>
              <a:rPr lang="ru-RU" sz="1200" dirty="0" smtClean="0"/>
              <a:t>, работа оборудования с критичным отклонением, требует оперативного ремонтного воздействия.</a:t>
            </a:r>
            <a:endParaRPr lang="en-US" sz="1200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Исполнитель – работник, который проводит осмотр оборудования согласны данной карты, исполнителем могут быть как ремонтный персонал (</a:t>
            </a:r>
            <a:r>
              <a:rPr lang="ru-RU" sz="1200" i="1" dirty="0" smtClean="0"/>
              <a:t>слесарь, электромонтер</a:t>
            </a:r>
            <a:r>
              <a:rPr lang="ru-RU" sz="1200" dirty="0" smtClean="0"/>
              <a:t>) так и технологический персонал (</a:t>
            </a:r>
            <a:r>
              <a:rPr lang="ru-RU" sz="1200" i="1" dirty="0" smtClean="0"/>
              <a:t>оператор</a:t>
            </a:r>
            <a:r>
              <a:rPr lang="ru-RU" sz="12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Средство (прибор) контроля – это инструмент применяемый исполнителем для оценки технического состояния оборудования при проведении осмотра (</a:t>
            </a:r>
            <a:r>
              <a:rPr lang="ru-RU" sz="1200" i="1" dirty="0" smtClean="0"/>
              <a:t>пример – манометр, пирометр, </a:t>
            </a:r>
            <a:r>
              <a:rPr lang="ru-RU" sz="1200" i="1" dirty="0" err="1" smtClean="0"/>
              <a:t>тепловизор</a:t>
            </a:r>
            <a:r>
              <a:rPr lang="ru-RU" sz="1200" i="1" dirty="0" smtClean="0"/>
              <a:t>, виброметр, штангенциркуль и др.)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Документ фиксации, в который заносится результаты проведенного осмотра оборудования (</a:t>
            </a:r>
            <a:r>
              <a:rPr lang="ru-RU" sz="1200" i="1" dirty="0" smtClean="0"/>
              <a:t>чек-лист, журнал приема сдачи смены, журнал ЕО</a:t>
            </a:r>
            <a:r>
              <a:rPr lang="ru-RU" sz="12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Действия по устранению нарушений, указываются для исполнителя осмотра оборудования. Действия указываются отдельно при обнаружении «тревожного» и «стопового» отклонения.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Контроль исполнения назначается за непосредственным руководителем исполнителя осмотра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Периодичность осмотра устанавливается на основании статистики выявляемых отклонений и внеплановых простоев, приоритетности точек контроля и загрузки исполнителя осмотра. </a:t>
            </a:r>
          </a:p>
          <a:p>
            <a:pPr marL="342900" indent="-342900">
              <a:buAutoNum type="arabicPeriod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9333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343310" y="132618"/>
            <a:ext cx="756084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dirty="0">
                <a:solidFill>
                  <a:srgbClr val="FF0000"/>
                </a:solidFill>
              </a:rPr>
              <a:t>Этап 2 – выполнение </a:t>
            </a:r>
            <a:r>
              <a:rPr lang="ru-RU" dirty="0" smtClean="0">
                <a:solidFill>
                  <a:srgbClr val="FF0000"/>
                </a:solidFill>
              </a:rPr>
              <a:t>МРО</a:t>
            </a:r>
            <a:r>
              <a:rPr lang="ru-RU" u="sng" kern="0" dirty="0" smtClean="0">
                <a:solidFill>
                  <a:srgbClr val="FF0000"/>
                </a:solidFill>
                <a:latin typeface="Arial"/>
              </a:rPr>
              <a:t> </a:t>
            </a:r>
            <a:endParaRPr lang="ru-RU" u="sng" kern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655" y="2788104"/>
            <a:ext cx="1413689" cy="10602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38" y="5324974"/>
            <a:ext cx="1061735" cy="10632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34" y="3899685"/>
            <a:ext cx="1218872" cy="12188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10" y="369553"/>
            <a:ext cx="957562" cy="11969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38" y="1646633"/>
            <a:ext cx="855879" cy="106984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8504" y="644862"/>
            <a:ext cx="48923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8504" y="1946118"/>
            <a:ext cx="48923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8504" y="3130305"/>
            <a:ext cx="48923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8504" y="4271180"/>
            <a:ext cx="48923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8504" y="5490052"/>
            <a:ext cx="48923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720752" y="656258"/>
            <a:ext cx="6644428" cy="803199"/>
          </a:xfrm>
          <a:prstGeom prst="roundRect">
            <a:avLst/>
          </a:prstGeom>
          <a:noFill/>
          <a:ln w="25400" cap="flat" cmpd="sng" algn="ctr">
            <a:solidFill>
              <a:srgbClr val="A5002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Работник, обслуживающий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агрегат, произвел осмотр по карте осмотра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720752" y="1710157"/>
            <a:ext cx="6644428" cy="803199"/>
          </a:xfrm>
          <a:prstGeom prst="roundRect">
            <a:avLst/>
          </a:prstGeom>
          <a:noFill/>
          <a:ln w="25400" cap="flat" cmpd="sng" algn="ctr">
            <a:solidFill>
              <a:srgbClr val="A5002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О выявленных отклонениях сообщил ремонтному персоналу и диспетчеру цеха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720752" y="2843160"/>
            <a:ext cx="6644428" cy="803199"/>
          </a:xfrm>
          <a:prstGeom prst="roundRect">
            <a:avLst/>
          </a:prstGeom>
          <a:noFill/>
          <a:ln w="25400" cap="flat" cmpd="sng" algn="ctr">
            <a:solidFill>
              <a:srgbClr val="A5002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Зафиксировал проведение осмотра и выявленные отклонения в чек-лист и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журнал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фиксации отклонений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20752" y="4067361"/>
            <a:ext cx="6644428" cy="883519"/>
          </a:xfrm>
          <a:prstGeom prst="roundRect">
            <a:avLst/>
          </a:prstGeom>
          <a:noFill/>
          <a:ln w="25400" cap="flat" cmpd="sng" algn="ctr">
            <a:solidFill>
              <a:srgbClr val="A5002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Ремонтный персонал устраняет выявленные отклонения и делает отметку об устранении или планирует мероприятия по их устранению в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журнале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фиксации отклонений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720752" y="5368335"/>
            <a:ext cx="6644428" cy="883519"/>
          </a:xfrm>
          <a:prstGeom prst="roundRect">
            <a:avLst/>
          </a:prstGeom>
          <a:noFill/>
          <a:ln w="25400" cap="flat" cmpd="sng" algn="ctr">
            <a:solidFill>
              <a:srgbClr val="A5002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Специалисты цеха анализирует и разрабатывают мероприятия по сокращению отклонений от нормального технического состояния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01323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7706143"/>
              </p:ext>
            </p:extLst>
          </p:nvPr>
        </p:nvGraphicFramePr>
        <p:xfrm>
          <a:off x="381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100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8505" y="46371"/>
            <a:ext cx="9036496" cy="2889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9pPr>
          </a:lstStyle>
          <a:p>
            <a:pPr algn="l"/>
            <a:r>
              <a:rPr lang="ru-RU" i="1" kern="0" dirty="0">
                <a:solidFill>
                  <a:srgbClr val="FF0000"/>
                </a:solidFill>
              </a:rPr>
              <a:t>Этап </a:t>
            </a:r>
            <a:r>
              <a:rPr lang="en-US" i="1" kern="0" dirty="0">
                <a:solidFill>
                  <a:srgbClr val="FF0000"/>
                </a:solidFill>
              </a:rPr>
              <a:t>3</a:t>
            </a:r>
            <a:r>
              <a:rPr lang="ru-RU" i="1" kern="0" dirty="0">
                <a:solidFill>
                  <a:srgbClr val="FF0000"/>
                </a:solidFill>
              </a:rPr>
              <a:t> – Контроль.   Внедрение 3-х уровневого контроля</a:t>
            </a:r>
            <a:endParaRPr lang="en-US" i="1" kern="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44537" y="404666"/>
            <a:ext cx="1752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</a:rPr>
              <a:t>Ежедневно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492512" y="966779"/>
            <a:ext cx="8895956" cy="4954437"/>
            <a:chOff x="111512" y="966776"/>
            <a:chExt cx="8895956" cy="4954437"/>
          </a:xfrm>
        </p:grpSpPr>
        <p:sp>
          <p:nvSpPr>
            <p:cNvPr id="7" name="Прямоугольник 6"/>
            <p:cNvSpPr/>
            <p:nvPr>
              <p:custDataLst>
                <p:tags r:id="rId4"/>
              </p:custDataLst>
            </p:nvPr>
          </p:nvSpPr>
          <p:spPr>
            <a:xfrm>
              <a:off x="6351110" y="1276745"/>
              <a:ext cx="2656358" cy="38884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Прямоугольник 5"/>
            <p:cNvSpPr/>
            <p:nvPr>
              <p:custDataLst>
                <p:tags r:id="rId5"/>
              </p:custDataLst>
            </p:nvPr>
          </p:nvSpPr>
          <p:spPr>
            <a:xfrm>
              <a:off x="4103358" y="1636785"/>
              <a:ext cx="2663354" cy="31683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" name="Прямоугольник 4"/>
            <p:cNvSpPr/>
            <p:nvPr>
              <p:custDataLst>
                <p:tags r:id="rId6"/>
              </p:custDataLst>
            </p:nvPr>
          </p:nvSpPr>
          <p:spPr>
            <a:xfrm>
              <a:off x="2327170" y="1996825"/>
              <a:ext cx="2215802" cy="24482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53253" name="Picture 5" descr="C:\Users\Aleksey.Bayshev\Pictures\iCAFP4ZKH.jp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096" y="2050381"/>
              <a:ext cx="2162516" cy="216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252" name="Picture 4" descr="C:\Users\Aleksey.Bayshev\Pictures\iCA6Z2BK9.jp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1" r="16666"/>
            <a:stretch/>
          </p:blipFill>
          <p:spPr bwMode="auto">
            <a:xfrm>
              <a:off x="2631845" y="2246176"/>
              <a:ext cx="1873027" cy="177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>
              <p:custDataLst>
                <p:tags r:id="rId9"/>
              </p:custDataLst>
            </p:nvPr>
          </p:nvSpPr>
          <p:spPr>
            <a:xfrm>
              <a:off x="135775" y="2356865"/>
              <a:ext cx="1728192" cy="17281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53251" name="Picture 3" descr="C:\Users\Aleksey.Bayshev\Pictures\iCACNXPA5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8" r="13738" b="7732"/>
            <a:stretch/>
          </p:blipFill>
          <p:spPr bwMode="auto">
            <a:xfrm>
              <a:off x="468658" y="2748075"/>
              <a:ext cx="1038163" cy="76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255" name="Picture 7" descr="C:\Users\Aleksey.Bayshev\Pictures\iCA7T3W9R.jpg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6" t="8976" r="7634" b="7404"/>
            <a:stretch/>
          </p:blipFill>
          <p:spPr bwMode="auto">
            <a:xfrm>
              <a:off x="6808130" y="1997639"/>
              <a:ext cx="2169809" cy="22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558844" y="2006078"/>
              <a:ext cx="1752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1 уровень контроля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58808" y="1657270"/>
              <a:ext cx="1752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2 уровень контроля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03062" y="1308777"/>
              <a:ext cx="1752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3 уровень контроля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644" y="2373577"/>
              <a:ext cx="1752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Выполнение ТО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1512" y="3790726"/>
              <a:ext cx="1752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Дежурный персонал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58844" y="4168098"/>
              <a:ext cx="1752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Мастер участка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30655" y="4528138"/>
              <a:ext cx="1752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Механик цеха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03062" y="4856694"/>
              <a:ext cx="1752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Начальник цеха</a:t>
              </a: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1535012" y="2879639"/>
              <a:ext cx="1222878" cy="504000"/>
              <a:chOff x="-1841788" y="4495080"/>
              <a:chExt cx="1380261" cy="5040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-1499787" y="4621414"/>
                <a:ext cx="972000" cy="252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Стрелка вправо 16"/>
              <p:cNvSpPr/>
              <p:nvPr/>
            </p:nvSpPr>
            <p:spPr>
              <a:xfrm rot="10800000">
                <a:off x="-1841787" y="4495080"/>
                <a:ext cx="684000" cy="504000"/>
              </a:xfrm>
              <a:prstGeom prst="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-1841788" y="4600611"/>
                <a:ext cx="13802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FFFFFF"/>
                    </a:solidFill>
                  </a:rPr>
                  <a:t>Ежедневно</a:t>
                </a:r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5129035" y="966776"/>
              <a:ext cx="360000" cy="6687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Стрелка вправо 34"/>
            <p:cNvSpPr/>
            <p:nvPr/>
          </p:nvSpPr>
          <p:spPr>
            <a:xfrm rot="5400000">
              <a:off x="3026518" y="1275486"/>
              <a:ext cx="720000" cy="720000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246828" y="966776"/>
              <a:ext cx="2234253" cy="36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19965" y="1001096"/>
              <a:ext cx="2926466" cy="27564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77754" y="1007295"/>
              <a:ext cx="26653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Еженедельно (по графику)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191044" y="5489213"/>
              <a:ext cx="2779530" cy="43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538574" y="5165177"/>
              <a:ext cx="432000" cy="43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Стрелка вправо 42"/>
            <p:cNvSpPr/>
            <p:nvPr/>
          </p:nvSpPr>
          <p:spPr>
            <a:xfrm rot="16200000">
              <a:off x="5028882" y="4751137"/>
              <a:ext cx="756000" cy="864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4" name="Стрелка вправо 43"/>
            <p:cNvSpPr/>
            <p:nvPr/>
          </p:nvSpPr>
          <p:spPr>
            <a:xfrm rot="16200000">
              <a:off x="2692555" y="4840313"/>
              <a:ext cx="1387927" cy="648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568358" y="5534277"/>
              <a:ext cx="2185360" cy="32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6" name="Стрелка вправо 45"/>
            <p:cNvSpPr/>
            <p:nvPr/>
          </p:nvSpPr>
          <p:spPr>
            <a:xfrm rot="16200000">
              <a:off x="151463" y="4666400"/>
              <a:ext cx="1618480" cy="49606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35204" y="5567618"/>
              <a:ext cx="3139100" cy="25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21059" y="5553681"/>
              <a:ext cx="26653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</a:rPr>
                <a:t>Ежемесячно (по графику)</a:t>
              </a:r>
            </a:p>
          </p:txBody>
        </p:sp>
        <p:sp>
          <p:nvSpPr>
            <p:cNvPr id="50" name="Стрелка вправо 49"/>
            <p:cNvSpPr/>
            <p:nvPr/>
          </p:nvSpPr>
          <p:spPr>
            <a:xfrm rot="5400000">
              <a:off x="341788" y="1433043"/>
              <a:ext cx="1237830" cy="565200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8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Объект 7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4394768"/>
              </p:ext>
            </p:extLst>
          </p:nvPr>
        </p:nvGraphicFramePr>
        <p:xfrm>
          <a:off x="381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431800" y="671612"/>
            <a:ext cx="90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10445" y="671612"/>
            <a:ext cx="18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</a:rPr>
              <a:t>Персонал         (дежурный)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199101" y="671612"/>
            <a:ext cx="3473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Выполнение ТО на закрепленном оборудовании согласно графика 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01072" y="671612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Фиксация результатов ТО в журналах</a:t>
            </a:r>
            <a:endParaRPr lang="en-US" sz="1050" dirty="0">
              <a:solidFill>
                <a:srgbClr val="000000"/>
              </a:solidFill>
            </a:endParaRPr>
          </a:p>
          <a:p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37996" y="671612"/>
            <a:ext cx="1871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err="1">
                <a:solidFill>
                  <a:srgbClr val="000000"/>
                </a:solidFill>
              </a:rPr>
              <a:t>Ежесменно</a:t>
            </a:r>
            <a:endParaRPr lang="ru-RU" sz="1050" dirty="0">
              <a:solidFill>
                <a:srgbClr val="000000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431800" y="1802408"/>
            <a:ext cx="9000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10445" y="180240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</a:rPr>
              <a:t>Мастер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16697" y="1802410"/>
            <a:ext cx="331236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Проверка выполнения графиков ТО персоналом и соответствие записей в журналах о проведённом ТО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Обход постов управления с контролем журналов приема передачи смены для сбора замечании и информации о состоянии оборудования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Обход участка  согласно графика с целью контроля за  фактическим состояния оборудования и сравнение с журналами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Посещение рапорта и СВС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10445" y="105346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</a:rPr>
              <a:t>Персонал (технологический)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16697" y="1053460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Выполнение ТО на закрепленном оборудовании согласно графика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Выявление замечании на оборудовании во время ведения технологического процесса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601072" y="1053460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Фиксация результатов ТО в журналах</a:t>
            </a:r>
          </a:p>
          <a:p>
            <a:endParaRPr lang="ru-RU" sz="105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Фиксация в журнале приема передачи смены </a:t>
            </a: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V="1">
            <a:off x="810444" y="1073944"/>
            <a:ext cx="8621356" cy="1316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337996" y="1061244"/>
            <a:ext cx="1871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err="1">
                <a:solidFill>
                  <a:srgbClr val="000000"/>
                </a:solidFill>
              </a:rPr>
              <a:t>Ежесменно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01072" y="1802411"/>
            <a:ext cx="295170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Подпись в журнале о проведенном контроле</a:t>
            </a:r>
          </a:p>
          <a:p>
            <a:endParaRPr lang="ru-RU" sz="105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Подпись в журнале о проведенном контроле. В случаи устранения замечания отметка о выполнении</a:t>
            </a:r>
          </a:p>
          <a:p>
            <a:endParaRPr lang="ru-RU" sz="105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Фиксация результатов выполнения в агрегатных журналах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337996" y="1798216"/>
            <a:ext cx="1871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Ежедневно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245108" y="2498803"/>
            <a:ext cx="1728000" cy="41549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</a:rPr>
              <a:t>1 –й   уровень контроля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0445" y="466924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000000"/>
                </a:solidFill>
              </a:rPr>
              <a:t>Кто делает?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369601" y="454224"/>
            <a:ext cx="2020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000000"/>
                </a:solidFill>
              </a:rPr>
              <a:t>Что делает?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668144" y="454224"/>
            <a:ext cx="2525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000000"/>
                </a:solidFill>
              </a:rPr>
              <a:t>Где фиксирует результаты?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337997" y="454224"/>
            <a:ext cx="2525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000000"/>
                </a:solidFill>
              </a:rPr>
              <a:t>Как часто?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0446" y="3605750"/>
            <a:ext cx="15591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</a:rPr>
              <a:t>Старший мастер</a:t>
            </a:r>
          </a:p>
          <a:p>
            <a:r>
              <a:rPr lang="ru-RU" sz="1050" dirty="0">
                <a:solidFill>
                  <a:srgbClr val="000000"/>
                </a:solidFill>
              </a:rPr>
              <a:t>Электрик цеха</a:t>
            </a:r>
          </a:p>
          <a:p>
            <a:r>
              <a:rPr lang="ru-RU" sz="1050" dirty="0">
                <a:solidFill>
                  <a:srgbClr val="000000"/>
                </a:solidFill>
              </a:rPr>
              <a:t>Механик цеха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6696" y="3605749"/>
            <a:ext cx="32742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Проверка фактического выполнения ТО по записям в журналах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Обход постов управления с контролем журналов приема передачи смены для сбора замечании и информации о состоянии оборудования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Обход участка  согласно графика с целью контроля за  фактическим состояния оборудования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Посещение рапорта и СВС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62972" y="3605750"/>
            <a:ext cx="295170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Подпись в журнале о проведенном контроле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Подпись в журнале о проведенном контроле.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Распоряжение о выполнении / не выполнении должностных обязанностей персонала и первого уровня контроля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99896" y="3601556"/>
            <a:ext cx="1871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Еженедельно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31800" y="3609196"/>
            <a:ext cx="9000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-155108" y="4240868"/>
            <a:ext cx="1548000" cy="4154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pPr algn="ctr"/>
            <a:r>
              <a:rPr lang="ru-RU" b="1" dirty="0"/>
              <a:t>2- й  уровень контроля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31800" y="5264502"/>
            <a:ext cx="9000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48545" y="5275432"/>
            <a:ext cx="158417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</a:rPr>
              <a:t>Заместитель по </a:t>
            </a:r>
            <a:r>
              <a:rPr lang="ru-RU" sz="1050" dirty="0" smtClean="0">
                <a:solidFill>
                  <a:srgbClr val="000000"/>
                </a:solidFill>
              </a:rPr>
              <a:t>оборудованию</a:t>
            </a:r>
            <a:endParaRPr lang="ru-RU" sz="1050" dirty="0">
              <a:solidFill>
                <a:srgbClr val="000000"/>
              </a:solidFill>
            </a:endParaRPr>
          </a:p>
          <a:p>
            <a:r>
              <a:rPr lang="ru-RU" sz="1050" dirty="0">
                <a:solidFill>
                  <a:srgbClr val="000000"/>
                </a:solidFill>
              </a:rPr>
              <a:t>Начальник цеха</a:t>
            </a:r>
          </a:p>
          <a:p>
            <a:r>
              <a:rPr lang="ru-RU" sz="1050" dirty="0">
                <a:solidFill>
                  <a:srgbClr val="000000"/>
                </a:solidFill>
              </a:rPr>
              <a:t>Начальник управления</a:t>
            </a:r>
          </a:p>
          <a:p>
            <a:r>
              <a:rPr lang="ru-RU" sz="1050" dirty="0">
                <a:solidFill>
                  <a:srgbClr val="000000"/>
                </a:solidFill>
              </a:rPr>
              <a:t>Директор по инжинирингу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25328" y="5697530"/>
            <a:ext cx="1187131" cy="4154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</a:rPr>
              <a:t>3 -й  уровень контроля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94454" y="5243152"/>
            <a:ext cx="1871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Ежемесячно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16696" y="5313911"/>
            <a:ext cx="32742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То же, что и 2-й уровень контроля, но с проверкой выполнения обязанностей второго уровня контроля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82559" y="5313909"/>
            <a:ext cx="2754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</a:rPr>
              <a:t>То же, что и 2-й уровень контроля, но с проверкой выполнения обязанностей второго уровня контроля</a:t>
            </a:r>
          </a:p>
        </p:txBody>
      </p:sp>
      <p:sp>
        <p:nvSpPr>
          <p:cNvPr id="40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8505" y="46371"/>
            <a:ext cx="9036496" cy="2889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9pPr>
          </a:lstStyle>
          <a:p>
            <a:pPr algn="l"/>
            <a:r>
              <a:rPr lang="ru-RU" i="1" kern="0" dirty="0">
                <a:solidFill>
                  <a:srgbClr val="FF0000"/>
                </a:solidFill>
              </a:rPr>
              <a:t>Этап </a:t>
            </a:r>
            <a:r>
              <a:rPr lang="en-US" i="1" kern="0" dirty="0">
                <a:solidFill>
                  <a:srgbClr val="FF0000"/>
                </a:solidFill>
              </a:rPr>
              <a:t>3</a:t>
            </a:r>
            <a:r>
              <a:rPr lang="ru-RU" i="1" kern="0" dirty="0">
                <a:solidFill>
                  <a:srgbClr val="FF0000"/>
                </a:solidFill>
              </a:rPr>
              <a:t> – Контроль.   Внедрение 3-х уровневого контроля</a:t>
            </a:r>
            <a:endParaRPr lang="en-US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7097328"/>
              </p:ext>
            </p:extLst>
          </p:nvPr>
        </p:nvGraphicFramePr>
        <p:xfrm>
          <a:off x="381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" name="think-cell Slide" r:id="rId79" imgW="270" imgH="270" progId="TCLayout.ActiveDocument.1">
                  <p:embed/>
                </p:oleObj>
              </mc:Choice>
              <mc:Fallback>
                <p:oleObj name="think-cell Slide" r:id="rId7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38100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 hidden="1"/>
          <p:cNvSpPr/>
          <p:nvPr>
            <p:custDataLst>
              <p:tags r:id="rId3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>
            <p:custDataLst>
              <p:tags r:id="rId4"/>
            </p:custDataLst>
          </p:nvPr>
        </p:nvSpPr>
        <p:spPr>
          <a:xfrm>
            <a:off x="604996" y="768406"/>
            <a:ext cx="3339892" cy="2155771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>
            <p:custDataLst>
              <p:tags r:id="rId5"/>
            </p:custDataLst>
          </p:nvPr>
        </p:nvSpPr>
        <p:spPr>
          <a:xfrm>
            <a:off x="460981" y="705456"/>
            <a:ext cx="288032" cy="28803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424977" y="70247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</a:rPr>
              <a:t>1</a:t>
            </a:r>
          </a:p>
        </p:txBody>
      </p:sp>
      <p:graphicFrame>
        <p:nvGraphicFramePr>
          <p:cNvPr id="10" name="Объект 9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777692152"/>
              </p:ext>
            </p:extLst>
          </p:nvPr>
        </p:nvGraphicFramePr>
        <p:xfrm>
          <a:off x="228600" y="914399"/>
          <a:ext cx="3724323" cy="174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" name="Диаграмма" r:id="rId81" imgW="3724323" imgH="1743120" progId="MSGraph.Chart.8">
                  <p:embed followColorScheme="full"/>
                </p:oleObj>
              </mc:Choice>
              <mc:Fallback>
                <p:oleObj name="Диаграмма" r:id="rId81" imgW="3724323" imgH="17431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228600" y="914399"/>
                        <a:ext cx="3724323" cy="174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Прямоугольник 114"/>
          <p:cNvSpPr/>
          <p:nvPr>
            <p:custDataLst>
              <p:tags r:id="rId8"/>
            </p:custDataLst>
          </p:nvPr>
        </p:nvSpPr>
        <p:spPr bwMode="auto">
          <a:xfrm>
            <a:off x="3162300" y="2574925"/>
            <a:ext cx="3825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10005E0E-5B8B-4C41-B912-5E4FA47D3CE4}" type="datetime'ц''''''''''''е''х'' ''''''''''''''''''''''''''''''''''''4'''''">
              <a:rPr lang="en-US" sz="1200">
                <a:solidFill>
                  <a:srgbClr val="000000"/>
                </a:solidFill>
                <a:cs typeface="Arial"/>
              </a:rPr>
              <a:pPr algn="ctr"/>
              <a:t>цех 4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Прямоугольник 28"/>
          <p:cNvSpPr/>
          <p:nvPr>
            <p:custDataLst>
              <p:tags r:id="rId9"/>
            </p:custDataLst>
          </p:nvPr>
        </p:nvSpPr>
        <p:spPr bwMode="auto">
          <a:xfrm>
            <a:off x="2319338" y="2574925"/>
            <a:ext cx="3825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D3F8912A-2D35-4653-B2B6-49F246FCE64A}" type="datetime'''''''ц''''''''''''''''''''''''''''е''''х'''''''' ''''''3'''''">
              <a:rPr lang="en-US" sz="1200">
                <a:solidFill>
                  <a:srgbClr val="000000"/>
                </a:solidFill>
                <a:cs typeface="Arial"/>
              </a:rPr>
              <a:pPr algn="ctr"/>
              <a:t>цех 3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10"/>
            </p:custDataLst>
          </p:nvPr>
        </p:nvSpPr>
        <p:spPr bwMode="auto">
          <a:xfrm>
            <a:off x="1476375" y="2574925"/>
            <a:ext cx="3825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0F8D1558-A136-4EF5-A98B-EBF98916F1A4}" type="datetime'''ц''е''''''''х ''''''''''''''''''2''''''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цех 2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11"/>
            </p:custDataLst>
          </p:nvPr>
        </p:nvSpPr>
        <p:spPr bwMode="auto">
          <a:xfrm>
            <a:off x="628650" y="2574925"/>
            <a:ext cx="3825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42C68192-3838-4369-813D-516C925CD06B}" type="datetime'''''''''''''''''''''''''ц''''е''''''''''х ''''1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цех 1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Прямоугольная выноска 73"/>
          <p:cNvSpPr/>
          <p:nvPr>
            <p:custDataLst>
              <p:tags r:id="rId12"/>
            </p:custDataLst>
          </p:nvPr>
        </p:nvSpPr>
        <p:spPr>
          <a:xfrm>
            <a:off x="4194967" y="766060"/>
            <a:ext cx="5256000" cy="2158117"/>
          </a:xfrm>
          <a:prstGeom prst="wedgeRectCallout">
            <a:avLst>
              <a:gd name="adj1" fmla="val -91527"/>
              <a:gd name="adj2" fmla="val 325"/>
            </a:avLst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344488" y="46371"/>
            <a:ext cx="9289032" cy="2889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9pPr>
          </a:lstStyle>
          <a:p>
            <a:pPr algn="l"/>
            <a:r>
              <a:rPr lang="ru-RU" i="1" kern="0" dirty="0">
                <a:solidFill>
                  <a:srgbClr val="FF0000"/>
                </a:solidFill>
              </a:rPr>
              <a:t>Этап 4 – Анализ.   Эффективность МРО и корректировка на основе анализа</a:t>
            </a:r>
            <a:endParaRPr lang="en-US" i="1" kern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4"/>
            </p:custDataLst>
          </p:nvPr>
        </p:nvSpPr>
        <p:spPr>
          <a:xfrm>
            <a:off x="546668" y="396172"/>
            <a:ext cx="973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0000"/>
                </a:solidFill>
              </a:rPr>
              <a:t>Анализ определения виновников и их влияния на </a:t>
            </a:r>
            <a:r>
              <a:rPr lang="ru-RU" sz="1400" b="1" i="1" dirty="0" err="1">
                <a:solidFill>
                  <a:srgbClr val="000000"/>
                </a:solidFill>
              </a:rPr>
              <a:t>недостижения</a:t>
            </a:r>
            <a:r>
              <a:rPr lang="ru-RU" sz="1400" b="1" i="1" dirty="0">
                <a:solidFill>
                  <a:srgbClr val="000000"/>
                </a:solidFill>
              </a:rPr>
              <a:t>  результата</a:t>
            </a:r>
          </a:p>
        </p:txBody>
      </p:sp>
      <p:cxnSp>
        <p:nvCxnSpPr>
          <p:cNvPr id="6" name="Прямая соединительная линия 5"/>
          <p:cNvCxnSpPr/>
          <p:nvPr>
            <p:custDataLst>
              <p:tags r:id="rId15"/>
            </p:custDataLst>
          </p:nvPr>
        </p:nvCxnSpPr>
        <p:spPr>
          <a:xfrm>
            <a:off x="474098" y="660404"/>
            <a:ext cx="896381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16"/>
            </p:custDataLst>
          </p:nvPr>
        </p:nvSpPr>
        <p:spPr>
          <a:xfrm>
            <a:off x="-1044624" y="112474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>
            <p:custDataLst>
              <p:tags r:id="rId17"/>
            </p:custDataLst>
          </p:nvPr>
        </p:nvSpPr>
        <p:spPr>
          <a:xfrm>
            <a:off x="684238" y="741106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u="sng" dirty="0">
                <a:solidFill>
                  <a:srgbClr val="000000"/>
                </a:solidFill>
              </a:rPr>
              <a:t>Уровень простоев по цехам комбината</a:t>
            </a:r>
          </a:p>
        </p:txBody>
      </p:sp>
      <p:sp>
        <p:nvSpPr>
          <p:cNvPr id="34" name="Овал 33"/>
          <p:cNvSpPr/>
          <p:nvPr>
            <p:custDataLst>
              <p:tags r:id="rId18"/>
            </p:custDataLst>
          </p:nvPr>
        </p:nvSpPr>
        <p:spPr>
          <a:xfrm>
            <a:off x="4051300" y="704850"/>
            <a:ext cx="288032" cy="28803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>
            <p:custDataLst>
              <p:tags r:id="rId19"/>
            </p:custDataLst>
          </p:nvPr>
        </p:nvSpPr>
        <p:spPr>
          <a:xfrm>
            <a:off x="4016375" y="70326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4275138" y="741366"/>
            <a:ext cx="5162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u="sng" dirty="0">
                <a:solidFill>
                  <a:srgbClr val="000000"/>
                </a:solidFill>
              </a:rPr>
              <a:t>Причины простоев  Цех 2___________________________________</a:t>
            </a:r>
          </a:p>
        </p:txBody>
      </p:sp>
      <p:cxnSp>
        <p:nvCxnSpPr>
          <p:cNvPr id="70" name="Прямая соединительная линия 69"/>
          <p:cNvCxnSpPr/>
          <p:nvPr>
            <p:custDataLst>
              <p:tags r:id="rId21"/>
            </p:custDataLst>
          </p:nvPr>
        </p:nvCxnSpPr>
        <p:spPr bwMode="auto">
          <a:xfrm>
            <a:off x="7191375" y="1771650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>
            <p:custDataLst>
              <p:tags r:id="rId22"/>
            </p:custDataLst>
          </p:nvPr>
        </p:nvCxnSpPr>
        <p:spPr bwMode="auto">
          <a:xfrm>
            <a:off x="8763000" y="1933575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>
            <p:custDataLst>
              <p:tags r:id="rId23"/>
            </p:custDataLst>
          </p:nvPr>
        </p:nvCxnSpPr>
        <p:spPr bwMode="auto">
          <a:xfrm>
            <a:off x="7972425" y="1809750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>
            <p:custDataLst>
              <p:tags r:id="rId24"/>
            </p:custDataLst>
          </p:nvPr>
        </p:nvCxnSpPr>
        <p:spPr bwMode="auto">
          <a:xfrm>
            <a:off x="5629275" y="1276350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>
            <p:custDataLst>
              <p:tags r:id="rId25"/>
            </p:custDataLst>
          </p:nvPr>
        </p:nvCxnSpPr>
        <p:spPr bwMode="auto">
          <a:xfrm>
            <a:off x="4838700" y="1047750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>
            <p:custDataLst>
              <p:tags r:id="rId26"/>
            </p:custDataLst>
          </p:nvPr>
        </p:nvCxnSpPr>
        <p:spPr bwMode="auto">
          <a:xfrm>
            <a:off x="6410325" y="1581150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Объект 40"/>
          <p:cNvGraphicFramePr>
            <a:graphicFrameLocks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361349883"/>
              </p:ext>
            </p:extLst>
          </p:nvPr>
        </p:nvGraphicFramePr>
        <p:xfrm>
          <a:off x="4114800" y="914400"/>
          <a:ext cx="5696023" cy="14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Диаграмма" r:id="rId83" imgW="5696023" imgH="1466910" progId="MSGraph.Chart.8">
                  <p:embed followColorScheme="full"/>
                </p:oleObj>
              </mc:Choice>
              <mc:Fallback>
                <p:oleObj name="Диаграмма" r:id="rId83" imgW="5696023" imgH="146691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4114800" y="914400"/>
                        <a:ext cx="5696023" cy="1466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>
            <p:custDataLst>
              <p:tags r:id="rId28"/>
            </p:custDataLst>
          </p:nvPr>
        </p:nvSpPr>
        <p:spPr bwMode="auto">
          <a:xfrm>
            <a:off x="4392613" y="2365375"/>
            <a:ext cx="454025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4C8E43BA-4D8C-4F49-A7BF-34F26336C80C}" type="datetime'В''''''''''''с''''''е''''''г''''о'' ''''''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Всего 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Прямоугольник 115"/>
          <p:cNvSpPr/>
          <p:nvPr>
            <p:custDataLst>
              <p:tags r:id="rId29"/>
            </p:custDataLst>
          </p:nvPr>
        </p:nvSpPr>
        <p:spPr bwMode="gray">
          <a:xfrm>
            <a:off x="4449763" y="1571625"/>
            <a:ext cx="339725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/>
            <a:fld id="{7523B94E-97B2-4B44-AB71-DEF86CB15613}" type="datetime'''''''''''''''''5'''''''''''''''''''''',''''''''''3''1'''">
              <a:rPr lang="en-US" sz="1200">
                <a:solidFill>
                  <a:schemeClr val="tx1"/>
                </a:solidFill>
                <a:cs typeface="Arial"/>
              </a:rPr>
              <a:pPr algn="ctr"/>
              <a:t>5,31</a:t>
            </a:fld>
            <a:endParaRPr lang="ru-RU" sz="120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58" name="Прямоугольник 57"/>
          <p:cNvSpPr/>
          <p:nvPr>
            <p:custDataLst>
              <p:tags r:id="rId30"/>
            </p:custDataLst>
          </p:nvPr>
        </p:nvSpPr>
        <p:spPr bwMode="auto">
          <a:xfrm>
            <a:off x="9026525" y="2365375"/>
            <a:ext cx="598488" cy="5476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F0E317F9-23BF-4998-BAAA-2B6495EF0879}" type="datetime'П''о'' ''''''при''''ч''''''''и''''н''е''&#10;''''''М''''РО'''''''">
              <a:rPr lang="en-US" sz="1200">
                <a:solidFill>
                  <a:srgbClr val="000000"/>
                </a:solidFill>
                <a:cs typeface="Arial"/>
              </a:rPr>
              <a:pPr algn="ctr"/>
              <a:t>По причине
МРО</a:t>
            </a:fld>
            <a:endParaRPr lang="ru-RU" sz="12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Прямоугольник 54"/>
          <p:cNvSpPr/>
          <p:nvPr>
            <p:custDataLst>
              <p:tags r:id="rId31"/>
            </p:custDataLst>
          </p:nvPr>
        </p:nvSpPr>
        <p:spPr bwMode="auto">
          <a:xfrm>
            <a:off x="8456613" y="2365375"/>
            <a:ext cx="1651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36953D6E-4B88-4756-9FA8-6584019EF866}" type="datetime'''''''''''''''''''''''''''''…'''''">
              <a:rPr lang="en-US" sz="1200">
                <a:solidFill>
                  <a:srgbClr val="000000"/>
                </a:solidFill>
                <a:cs typeface="Arial"/>
              </a:rPr>
              <a:pPr algn="ctr"/>
              <a:t>…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Прямоугольник 72"/>
          <p:cNvSpPr/>
          <p:nvPr>
            <p:custDataLst>
              <p:tags r:id="rId32"/>
            </p:custDataLst>
          </p:nvPr>
        </p:nvSpPr>
        <p:spPr bwMode="gray">
          <a:xfrm>
            <a:off x="8369300" y="1781175"/>
            <a:ext cx="339725" cy="18256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/>
            <a:fld id="{030A157B-D93D-423F-9988-E118565B24C8}" type="datetime'''''''''''''''''''''''''0'''''''''''''''''''''',5''0'''''''">
              <a:rPr lang="en-US" sz="1200">
                <a:solidFill>
                  <a:srgbClr val="000000"/>
                </a:solidFill>
                <a:cs typeface="Arial"/>
              </a:rPr>
              <a:pPr algn="ctr"/>
              <a:t>0,50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Прямоугольник 51"/>
          <p:cNvSpPr/>
          <p:nvPr>
            <p:custDataLst>
              <p:tags r:id="rId33"/>
            </p:custDataLst>
          </p:nvPr>
        </p:nvSpPr>
        <p:spPr bwMode="auto">
          <a:xfrm>
            <a:off x="7670800" y="2365375"/>
            <a:ext cx="1651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2184A2FF-8114-48A6-986C-BFAE05A21D65}" type="datetime'''''''''''''''''''''''''''''''''''''…''''''''''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…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 useBgFill="1">
        <p:nvSpPr>
          <p:cNvPr id="63" name="Прямоугольник 62"/>
          <p:cNvSpPr/>
          <p:nvPr>
            <p:custDataLst>
              <p:tags r:id="rId34"/>
            </p:custDataLst>
          </p:nvPr>
        </p:nvSpPr>
        <p:spPr bwMode="gray">
          <a:xfrm>
            <a:off x="7583488" y="1700213"/>
            <a:ext cx="339725" cy="182563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/>
            <a:fld id="{FD8A7DE1-8EAB-463F-9A46-2CC6D7EA2002}" type="datetime'0'''''''',''''''''''20'''''">
              <a:rPr lang="en-US" sz="1200">
                <a:solidFill>
                  <a:srgbClr val="000000"/>
                </a:solidFill>
                <a:cs typeface="Arial"/>
              </a:rPr>
              <a:pPr algn="ctr"/>
              <a:t>0,20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Прямоугольник 47"/>
          <p:cNvSpPr/>
          <p:nvPr>
            <p:custDataLst>
              <p:tags r:id="rId35"/>
            </p:custDataLst>
          </p:nvPr>
        </p:nvSpPr>
        <p:spPr bwMode="auto">
          <a:xfrm>
            <a:off x="6889750" y="2365375"/>
            <a:ext cx="1651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6CA158A0-7C0D-4AAB-BBA6-050B5837D719}" type="datetime'''''''''''''''…''''''''''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…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Прямоугольник 43"/>
          <p:cNvSpPr/>
          <p:nvPr>
            <p:custDataLst>
              <p:tags r:id="rId36"/>
            </p:custDataLst>
          </p:nvPr>
        </p:nvSpPr>
        <p:spPr bwMode="auto">
          <a:xfrm>
            <a:off x="6108700" y="2365375"/>
            <a:ext cx="1651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E398ACC7-BFDC-4384-89CB-FD89B8EC6063}" type="datetime'''''''''''''''''…''''''''''''''''''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…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Прямоугольник 42"/>
          <p:cNvSpPr/>
          <p:nvPr>
            <p:custDataLst>
              <p:tags r:id="rId37"/>
            </p:custDataLst>
          </p:nvPr>
        </p:nvSpPr>
        <p:spPr bwMode="auto">
          <a:xfrm>
            <a:off x="5076825" y="2365375"/>
            <a:ext cx="658813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0E502470-C391-4CBC-885C-391141514FA2}" type="datetime'''''''Вн''''''е''''''''''''ш''н''''ие&#10;''''''''''пр''ичин''ы'">
              <a:rPr lang="en-US" sz="1200">
                <a:solidFill>
                  <a:srgbClr val="000000"/>
                </a:solidFill>
                <a:cs typeface="Arial"/>
              </a:rPr>
              <a:pPr algn="ctr"/>
              <a:t>Внешние
причины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Прямоугольник 75"/>
          <p:cNvSpPr/>
          <p:nvPr>
            <p:custDataLst>
              <p:tags r:id="rId38"/>
            </p:custDataLst>
          </p:nvPr>
        </p:nvSpPr>
        <p:spPr>
          <a:xfrm>
            <a:off x="4219104" y="3068963"/>
            <a:ext cx="5231864" cy="2155771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8" name="Полилиния 77"/>
          <p:cNvSpPr/>
          <p:nvPr>
            <p:custDataLst>
              <p:tags r:id="rId39"/>
            </p:custDataLst>
          </p:nvPr>
        </p:nvSpPr>
        <p:spPr>
          <a:xfrm>
            <a:off x="7812314" y="2061029"/>
            <a:ext cx="1117600" cy="1045028"/>
          </a:xfrm>
          <a:custGeom>
            <a:avLst/>
            <a:gdLst>
              <a:gd name="connsiteX0" fmla="*/ 0 w 1117600"/>
              <a:gd name="connsiteY0" fmla="*/ 1045028 h 1045028"/>
              <a:gd name="connsiteX1" fmla="*/ 1117600 w 1117600"/>
              <a:gd name="connsiteY1" fmla="*/ 0 h 1045028"/>
              <a:gd name="connsiteX2" fmla="*/ 232229 w 1117600"/>
              <a:gd name="connsiteY2" fmla="*/ 104502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045028">
                <a:moveTo>
                  <a:pt x="0" y="1045028"/>
                </a:moveTo>
                <a:lnTo>
                  <a:pt x="1117600" y="0"/>
                </a:lnTo>
                <a:lnTo>
                  <a:pt x="232229" y="1045028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9" name="Овал 78"/>
          <p:cNvSpPr/>
          <p:nvPr>
            <p:custDataLst>
              <p:tags r:id="rId40"/>
            </p:custDataLst>
          </p:nvPr>
        </p:nvSpPr>
        <p:spPr>
          <a:xfrm>
            <a:off x="4051300" y="2954789"/>
            <a:ext cx="288032" cy="28803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>
            <p:custDataLst>
              <p:tags r:id="rId41"/>
            </p:custDataLst>
          </p:nvPr>
        </p:nvSpPr>
        <p:spPr>
          <a:xfrm>
            <a:off x="4016375" y="295320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</a:rPr>
              <a:t>3</a:t>
            </a:r>
          </a:p>
        </p:txBody>
      </p:sp>
      <p:cxnSp>
        <p:nvCxnSpPr>
          <p:cNvPr id="85" name="Прямая соединительная линия 84"/>
          <p:cNvCxnSpPr/>
          <p:nvPr>
            <p:custDataLst>
              <p:tags r:id="rId42"/>
            </p:custDataLst>
          </p:nvPr>
        </p:nvCxnSpPr>
        <p:spPr bwMode="auto">
          <a:xfrm>
            <a:off x="7191375" y="4381500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>
            <p:custDataLst>
              <p:tags r:id="rId43"/>
            </p:custDataLst>
          </p:nvPr>
        </p:nvCxnSpPr>
        <p:spPr bwMode="auto">
          <a:xfrm>
            <a:off x="6410325" y="4295775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>
            <p:custDataLst>
              <p:tags r:id="rId44"/>
            </p:custDataLst>
          </p:nvPr>
        </p:nvCxnSpPr>
        <p:spPr bwMode="auto">
          <a:xfrm>
            <a:off x="5629275" y="3724275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>
            <p:custDataLst>
              <p:tags r:id="rId45"/>
            </p:custDataLst>
          </p:nvPr>
        </p:nvCxnSpPr>
        <p:spPr bwMode="auto">
          <a:xfrm>
            <a:off x="4838700" y="3562350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>
            <p:custDataLst>
              <p:tags r:id="rId46"/>
            </p:custDataLst>
          </p:nvPr>
        </p:nvCxnSpPr>
        <p:spPr bwMode="auto">
          <a:xfrm>
            <a:off x="7972425" y="4467225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>
            <p:custDataLst>
              <p:tags r:id="rId47"/>
            </p:custDataLst>
          </p:nvPr>
        </p:nvCxnSpPr>
        <p:spPr bwMode="auto">
          <a:xfrm>
            <a:off x="8763000" y="4533900"/>
            <a:ext cx="3429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Объект 90"/>
          <p:cNvGraphicFramePr>
            <a:graphicFrameLocks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2529769645"/>
              </p:ext>
            </p:extLst>
          </p:nvPr>
        </p:nvGraphicFramePr>
        <p:xfrm>
          <a:off x="4038601" y="3200400"/>
          <a:ext cx="5829199" cy="176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Диаграмма" r:id="rId85" imgW="5829199" imgH="1762020" progId="MSGraph.Chart.8">
                  <p:embed followColorScheme="full"/>
                </p:oleObj>
              </mc:Choice>
              <mc:Fallback>
                <p:oleObj name="Диаграмма" r:id="rId85" imgW="5829199" imgH="17620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4038601" y="3200400"/>
                        <a:ext cx="5829199" cy="1762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Прямоугольник 95"/>
          <p:cNvSpPr/>
          <p:nvPr>
            <p:custDataLst>
              <p:tags r:id="rId49"/>
            </p:custDataLst>
          </p:nvPr>
        </p:nvSpPr>
        <p:spPr bwMode="auto">
          <a:xfrm>
            <a:off x="7670800" y="4879975"/>
            <a:ext cx="1651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08F618FA-F1EA-446F-8541-20321730694C}" type="datetime'''''''''''''…''''''''''''''''''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…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 useBgFill="1">
        <p:nvSpPr>
          <p:cNvPr id="97" name="Прямоугольник 96"/>
          <p:cNvSpPr/>
          <p:nvPr>
            <p:custDataLst>
              <p:tags r:id="rId50"/>
            </p:custDataLst>
          </p:nvPr>
        </p:nvSpPr>
        <p:spPr bwMode="gray">
          <a:xfrm>
            <a:off x="7583488" y="4333875"/>
            <a:ext cx="339725" cy="182563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/>
            <a:fld id="{4AF21E49-F88E-42D5-A907-3C2FA11D3CC3}" type="datetime'0'''''''''',''''''1''''''''''''''0'">
              <a:rPr lang="en-US" sz="1200">
                <a:solidFill>
                  <a:srgbClr val="000000"/>
                </a:solidFill>
                <a:cs typeface="Arial"/>
              </a:rPr>
              <a:pPr algn="ctr"/>
              <a:t>0,10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Прямоугольник 97"/>
          <p:cNvSpPr/>
          <p:nvPr>
            <p:custDataLst>
              <p:tags r:id="rId51"/>
            </p:custDataLst>
          </p:nvPr>
        </p:nvSpPr>
        <p:spPr bwMode="auto">
          <a:xfrm>
            <a:off x="6889750" y="4879975"/>
            <a:ext cx="1651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FB8F0F80-7AA8-49AB-941E-9A5F0FA857E2}" type="datetime'''''''''''''''''''''''…''''''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…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Прямоугольник 113"/>
          <p:cNvSpPr/>
          <p:nvPr>
            <p:custDataLst>
              <p:tags r:id="rId52"/>
            </p:custDataLst>
          </p:nvPr>
        </p:nvSpPr>
        <p:spPr bwMode="gray">
          <a:xfrm>
            <a:off x="6021388" y="3919538"/>
            <a:ext cx="339725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/>
            <a:fld id="{9B0C4870-AFDB-4FDA-A1CB-274358A9E0AF}" type="datetime'''''''''''0'''''''''''',''''''7''''''''''''0'''''''''">
              <a:rPr lang="en-US" sz="1200">
                <a:solidFill>
                  <a:srgbClr val="FFFFFF"/>
                </a:solidFill>
                <a:cs typeface="Arial"/>
              </a:rPr>
              <a:pPr algn="ctr"/>
              <a:t>0,70</a:t>
            </a:fld>
            <a:endParaRPr lang="ru-RU" sz="120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99" name="Прямоугольник 98"/>
          <p:cNvSpPr/>
          <p:nvPr>
            <p:custDataLst>
              <p:tags r:id="rId53"/>
            </p:custDataLst>
          </p:nvPr>
        </p:nvSpPr>
        <p:spPr bwMode="auto">
          <a:xfrm>
            <a:off x="5937250" y="4879975"/>
            <a:ext cx="5080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AC7C43A5-6F3C-4973-8427-957C53E3F367}" type="datetime'''''М''''''е''''''''х''''а''''''н''''''''.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Механ.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Прямоугольник 99"/>
          <p:cNvSpPr/>
          <p:nvPr>
            <p:custDataLst>
              <p:tags r:id="rId54"/>
            </p:custDataLst>
          </p:nvPr>
        </p:nvSpPr>
        <p:spPr bwMode="auto">
          <a:xfrm>
            <a:off x="5178425" y="4879975"/>
            <a:ext cx="454025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F3E14C77-C3DF-4917-B19F-CBBFEE67D443}" type="datetime'''''''Эл''''''''е''''к''''''т''.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Элект.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Прямоугольник 91"/>
          <p:cNvSpPr/>
          <p:nvPr>
            <p:custDataLst>
              <p:tags r:id="rId55"/>
            </p:custDataLst>
          </p:nvPr>
        </p:nvSpPr>
        <p:spPr bwMode="auto">
          <a:xfrm>
            <a:off x="4392613" y="4879975"/>
            <a:ext cx="454025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F6FDC664-2D2E-41F6-AE25-C4696DC990EA}" type="datetime'''''''В''''''''''с''''''''''''''''е''г''о ''''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Всего 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Прямоугольник 92"/>
          <p:cNvSpPr/>
          <p:nvPr>
            <p:custDataLst>
              <p:tags r:id="rId56"/>
            </p:custDataLst>
          </p:nvPr>
        </p:nvSpPr>
        <p:spPr bwMode="auto">
          <a:xfrm>
            <a:off x="8958263" y="4879975"/>
            <a:ext cx="735013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30568260-BE15-4431-A1A2-92077AB81220}" type="datetime'Те''''х''''н''''''''о''''л''''''''''''''''''о''''г''''''''''и'">
              <a:rPr lang="en-US" sz="1200">
                <a:solidFill>
                  <a:srgbClr val="000000"/>
                </a:solidFill>
                <a:cs typeface="Arial"/>
              </a:rPr>
              <a:pPr algn="ctr"/>
              <a:t>Технологи</a:t>
            </a:fld>
            <a:endParaRPr lang="ru-RU" sz="12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Прямоугольник 93"/>
          <p:cNvSpPr/>
          <p:nvPr>
            <p:custDataLst>
              <p:tags r:id="rId57"/>
            </p:custDataLst>
          </p:nvPr>
        </p:nvSpPr>
        <p:spPr bwMode="auto">
          <a:xfrm>
            <a:off x="8456613" y="4879975"/>
            <a:ext cx="1651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E7C99A96-716D-4686-A74A-CC6720C37B69}" type="datetime'''…''''''''''''''''''''''''''''''''''''''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…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 useBgFill="1">
        <p:nvSpPr>
          <p:cNvPr id="95" name="Прямоугольник 94"/>
          <p:cNvSpPr/>
          <p:nvPr>
            <p:custDataLst>
              <p:tags r:id="rId58"/>
            </p:custDataLst>
          </p:nvPr>
        </p:nvSpPr>
        <p:spPr bwMode="gray">
          <a:xfrm>
            <a:off x="8369300" y="4410075"/>
            <a:ext cx="339725" cy="182563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/>
            <a:fld id="{D82D3A2D-781A-4B72-AC15-3D0F3ABAF95D}" type="datetime'''''''''''''0'',09''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0,09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TextBox 111"/>
          <p:cNvSpPr txBox="1"/>
          <p:nvPr>
            <p:custDataLst>
              <p:tags r:id="rId59"/>
            </p:custDataLst>
          </p:nvPr>
        </p:nvSpPr>
        <p:spPr>
          <a:xfrm>
            <a:off x="4246110" y="3092421"/>
            <a:ext cx="5646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u="sng" dirty="0">
                <a:solidFill>
                  <a:srgbClr val="000000"/>
                </a:solidFill>
              </a:rPr>
              <a:t>Соотношение простоев по службам__________________________</a:t>
            </a:r>
          </a:p>
        </p:txBody>
      </p:sp>
      <p:sp>
        <p:nvSpPr>
          <p:cNvPr id="117" name="Прямоугольник 116"/>
          <p:cNvSpPr/>
          <p:nvPr>
            <p:custDataLst>
              <p:tags r:id="rId60"/>
            </p:custDataLst>
          </p:nvPr>
        </p:nvSpPr>
        <p:spPr>
          <a:xfrm>
            <a:off x="604996" y="3056811"/>
            <a:ext cx="3339892" cy="2155771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8" name="Овал 117"/>
          <p:cNvSpPr/>
          <p:nvPr>
            <p:custDataLst>
              <p:tags r:id="rId61"/>
            </p:custDataLst>
          </p:nvPr>
        </p:nvSpPr>
        <p:spPr>
          <a:xfrm>
            <a:off x="460981" y="2993861"/>
            <a:ext cx="288032" cy="28803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9" name="TextBox 118"/>
          <p:cNvSpPr txBox="1"/>
          <p:nvPr>
            <p:custDataLst>
              <p:tags r:id="rId62"/>
            </p:custDataLst>
          </p:nvPr>
        </p:nvSpPr>
        <p:spPr>
          <a:xfrm>
            <a:off x="424977" y="299088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0" name="TextBox 119"/>
          <p:cNvSpPr txBox="1"/>
          <p:nvPr>
            <p:custDataLst>
              <p:tags r:id="rId63"/>
            </p:custDataLst>
          </p:nvPr>
        </p:nvSpPr>
        <p:spPr>
          <a:xfrm>
            <a:off x="684238" y="309242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u="sng" dirty="0">
                <a:solidFill>
                  <a:srgbClr val="000000"/>
                </a:solidFill>
              </a:rPr>
              <a:t>Разделение простоев по бригадам____</a:t>
            </a:r>
          </a:p>
        </p:txBody>
      </p:sp>
      <p:sp>
        <p:nvSpPr>
          <p:cNvPr id="122" name="Полилиния 121"/>
          <p:cNvSpPr/>
          <p:nvPr>
            <p:custDataLst>
              <p:tags r:id="rId64"/>
            </p:custDataLst>
          </p:nvPr>
        </p:nvSpPr>
        <p:spPr>
          <a:xfrm>
            <a:off x="3907973" y="3802746"/>
            <a:ext cx="2046515" cy="870857"/>
          </a:xfrm>
          <a:custGeom>
            <a:avLst/>
            <a:gdLst>
              <a:gd name="connsiteX0" fmla="*/ 14515 w 2046515"/>
              <a:gd name="connsiteY0" fmla="*/ 653143 h 870857"/>
              <a:gd name="connsiteX1" fmla="*/ 2046515 w 2046515"/>
              <a:gd name="connsiteY1" fmla="*/ 0 h 870857"/>
              <a:gd name="connsiteX2" fmla="*/ 0 w 2046515"/>
              <a:gd name="connsiteY2" fmla="*/ 856343 h 870857"/>
              <a:gd name="connsiteX3" fmla="*/ 0 w 2046515"/>
              <a:gd name="connsiteY3" fmla="*/ 870857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515" h="870857">
                <a:moveTo>
                  <a:pt x="14515" y="653143"/>
                </a:moveTo>
                <a:lnTo>
                  <a:pt x="2046515" y="0"/>
                </a:lnTo>
                <a:lnTo>
                  <a:pt x="0" y="856343"/>
                </a:lnTo>
                <a:lnTo>
                  <a:pt x="0" y="870857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33" name="Объект 132"/>
          <p:cNvGraphicFramePr>
            <a:graphicFrameLocks/>
          </p:cNvGraphicFramePr>
          <p:nvPr>
            <p:custDataLst>
              <p:tags r:id="rId65"/>
            </p:custDataLst>
            <p:extLst>
              <p:ext uri="{D42A27DB-BD31-4B8C-83A1-F6EECF244321}">
                <p14:modId xmlns:p14="http://schemas.microsoft.com/office/powerpoint/2010/main" val="2809382975"/>
              </p:ext>
            </p:extLst>
          </p:nvPr>
        </p:nvGraphicFramePr>
        <p:xfrm>
          <a:off x="609600" y="3238500"/>
          <a:ext cx="2009789" cy="201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" name="Диаграмма" r:id="rId87" imgW="2009789" imgH="2019330" progId="MSGraph.Chart.8">
                  <p:embed followColorScheme="full"/>
                </p:oleObj>
              </mc:Choice>
              <mc:Fallback>
                <p:oleObj name="Диаграмма" r:id="rId87" imgW="2009789" imgH="201933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609600" y="3238500"/>
                        <a:ext cx="2009789" cy="2019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Прямоугольник 137"/>
          <p:cNvSpPr/>
          <p:nvPr>
            <p:custDataLst>
              <p:tags r:id="rId66"/>
            </p:custDataLst>
          </p:nvPr>
        </p:nvSpPr>
        <p:spPr bwMode="gray">
          <a:xfrm>
            <a:off x="1522413" y="4916488"/>
            <a:ext cx="347663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/>
            <a:fld id="{64634783-443E-4041-B560-4AD2D7DFA890}" type="datetime'5''''''''''1''''''''''''''''''''''''''''''''''''%'''">
              <a:rPr lang="en-US" sz="1200">
                <a:solidFill>
                  <a:srgbClr val="FFFFFF"/>
                </a:solidFill>
                <a:cs typeface="Arial"/>
              </a:rPr>
              <a:pPr algn="ctr"/>
              <a:t>51%</a:t>
            </a:fld>
            <a:endParaRPr lang="ru-RU" sz="120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39" name="Прямоугольник 138"/>
          <p:cNvSpPr/>
          <p:nvPr>
            <p:custDataLst>
              <p:tags r:id="rId67"/>
            </p:custDataLst>
          </p:nvPr>
        </p:nvSpPr>
        <p:spPr bwMode="gray">
          <a:xfrm>
            <a:off x="941388" y="3684588"/>
            <a:ext cx="347663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/>
            <a:fld id="{5271E0FA-5FDE-449E-8EB5-AE25440F9FE6}" type="datetime'''''''''''''''2''''''''6''''''%'''''''''">
              <a:rPr lang="en-US" sz="1200">
                <a:solidFill>
                  <a:schemeClr val="tx1"/>
                </a:solidFill>
                <a:cs typeface="Arial"/>
              </a:rPr>
              <a:pPr algn="ctr"/>
              <a:t>26%</a:t>
            </a:fld>
            <a:endParaRPr lang="ru-RU" sz="120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35" name="Прямоугольник 134"/>
          <p:cNvSpPr/>
          <p:nvPr>
            <p:custDataLst>
              <p:tags r:id="rId68"/>
            </p:custDataLst>
          </p:nvPr>
        </p:nvSpPr>
        <p:spPr bwMode="gray">
          <a:xfrm>
            <a:off x="2062163" y="3827463"/>
            <a:ext cx="347663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/>
            <a:fld id="{C75DBACA-7146-4844-9DA2-9877EA8CBF32}" type="datetime'''''''''''''''''''''''''''''''''1''''''''''2''''''''''''%'''">
              <a:rPr lang="en-US" sz="1200">
                <a:solidFill>
                  <a:schemeClr val="tx1"/>
                </a:solidFill>
                <a:cs typeface="Arial"/>
              </a:rPr>
              <a:pPr algn="ctr"/>
              <a:t>12%</a:t>
            </a:fld>
            <a:endParaRPr lang="ru-RU" sz="120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40" name="Прямоугольник 139"/>
          <p:cNvSpPr/>
          <p:nvPr>
            <p:custDataLst>
              <p:tags r:id="rId69"/>
            </p:custDataLst>
          </p:nvPr>
        </p:nvSpPr>
        <p:spPr bwMode="gray">
          <a:xfrm>
            <a:off x="1703388" y="3475038"/>
            <a:ext cx="3365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/>
            <a:fld id="{7BAD1BBC-035F-439E-86B1-7377CE317CD5}" type="datetime'''1''''''''''''''''''''''''''''''''''''1''''''''''%'''''''''''">
              <a:rPr lang="en-US" sz="1200">
                <a:solidFill>
                  <a:srgbClr val="000000"/>
                </a:solidFill>
                <a:cs typeface="Arial"/>
              </a:rPr>
              <a:pPr algn="ctr"/>
              <a:t>11%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Прямоугольник 141"/>
          <p:cNvSpPr/>
          <p:nvPr>
            <p:custDataLst>
              <p:tags r:id="rId70"/>
            </p:custDataLst>
          </p:nvPr>
        </p:nvSpPr>
        <p:spPr bwMode="auto">
          <a:xfrm>
            <a:off x="3109913" y="3667125"/>
            <a:ext cx="214313" cy="160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3" name="Прямоугольник 142"/>
          <p:cNvSpPr/>
          <p:nvPr>
            <p:custDataLst>
              <p:tags r:id="rId71"/>
            </p:custDataLst>
          </p:nvPr>
        </p:nvSpPr>
        <p:spPr bwMode="auto">
          <a:xfrm>
            <a:off x="3109913" y="3900488"/>
            <a:ext cx="214313" cy="160337"/>
          </a:xfrm>
          <a:prstGeom prst="rect">
            <a:avLst/>
          </a:prstGeom>
          <a:solidFill>
            <a:srgbClr val="C30C3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4" name="Прямоугольник 143"/>
          <p:cNvSpPr/>
          <p:nvPr>
            <p:custDataLst>
              <p:tags r:id="rId72"/>
            </p:custDataLst>
          </p:nvPr>
        </p:nvSpPr>
        <p:spPr bwMode="auto">
          <a:xfrm>
            <a:off x="3109913" y="4133850"/>
            <a:ext cx="214313" cy="160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1" name="Прямоугольник 140"/>
          <p:cNvSpPr/>
          <p:nvPr>
            <p:custDataLst>
              <p:tags r:id="rId73"/>
            </p:custDataLst>
          </p:nvPr>
        </p:nvSpPr>
        <p:spPr bwMode="auto">
          <a:xfrm>
            <a:off x="3109913" y="3433763"/>
            <a:ext cx="214313" cy="160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4" name="Прямоугольник 133"/>
          <p:cNvSpPr/>
          <p:nvPr>
            <p:custDataLst>
              <p:tags r:id="rId74"/>
            </p:custDataLst>
          </p:nvPr>
        </p:nvSpPr>
        <p:spPr bwMode="auto">
          <a:xfrm>
            <a:off x="3375025" y="3662363"/>
            <a:ext cx="3111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6685D338-DD02-45CC-84DA-E407FD85BA4A}" type="datetime'Б''''р''''''''''''''''''.''''''''''''''''''''''''''2'''''''">
              <a:rPr lang="en-US" sz="1200">
                <a:solidFill>
                  <a:srgbClr val="000000"/>
                </a:solidFill>
                <a:cs typeface="Arial"/>
              </a:rPr>
              <a:pPr/>
              <a:t>Бр.2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Прямоугольник 135"/>
          <p:cNvSpPr/>
          <p:nvPr>
            <p:custDataLst>
              <p:tags r:id="rId75"/>
            </p:custDataLst>
          </p:nvPr>
        </p:nvSpPr>
        <p:spPr bwMode="auto">
          <a:xfrm>
            <a:off x="3375025" y="3895725"/>
            <a:ext cx="3111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32DD88EA-B506-4A7E-9441-0F4FF4B9A995}" type="datetime'Б''''''''''р''''''''''''''''''''''''''''.''''3'''''''''">
              <a:rPr lang="en-US" sz="1200">
                <a:solidFill>
                  <a:srgbClr val="000000"/>
                </a:solidFill>
                <a:cs typeface="Arial"/>
              </a:rPr>
              <a:pPr/>
              <a:t>Бр.3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Прямоугольник 131"/>
          <p:cNvSpPr/>
          <p:nvPr>
            <p:custDataLst>
              <p:tags r:id="rId76"/>
            </p:custDataLst>
          </p:nvPr>
        </p:nvSpPr>
        <p:spPr bwMode="auto">
          <a:xfrm>
            <a:off x="3375025" y="3429000"/>
            <a:ext cx="3111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4F19B688-6C32-491F-8B3C-633D98866BDA}" type="datetime'''''Б''''р''''''''''''''''''''.''''''''''''''1'''">
              <a:rPr lang="en-US" sz="1200">
                <a:solidFill>
                  <a:srgbClr val="000000"/>
                </a:solidFill>
                <a:cs typeface="Arial"/>
              </a:rPr>
              <a:pPr/>
              <a:t>Бр.1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Прямоугольник 136"/>
          <p:cNvSpPr/>
          <p:nvPr>
            <p:custDataLst>
              <p:tags r:id="rId77"/>
            </p:custDataLst>
          </p:nvPr>
        </p:nvSpPr>
        <p:spPr bwMode="auto">
          <a:xfrm>
            <a:off x="3375025" y="4129088"/>
            <a:ext cx="3111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56E0DDF0-F065-4E1E-8846-CB039DB21646}" type="datetime'''''''''Б''''''''''''р''''''.4'''''''''''''">
              <a:rPr lang="en-US" sz="1200">
                <a:solidFill>
                  <a:srgbClr val="000000"/>
                </a:solidFill>
                <a:cs typeface="Arial"/>
              </a:rPr>
              <a:pPr/>
              <a:t>Бр.4</a:t>
            </a:fld>
            <a:endParaRPr lang="ru-RU" sz="12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05000" y="5272183"/>
            <a:ext cx="475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u="sng" dirty="0">
                <a:solidFill>
                  <a:srgbClr val="000000"/>
                </a:solidFill>
              </a:rPr>
              <a:t>На основании данного анализа можно сделать следующие выводы:</a:t>
            </a:r>
            <a:endParaRPr lang="ru-RU" sz="1200" b="1" u="sng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200" b="1" dirty="0">
                <a:solidFill>
                  <a:srgbClr val="000000"/>
                </a:solidFill>
              </a:rPr>
              <a:t>Количество простоев по причине не качественного/не своевременного МРО персоналом</a:t>
            </a:r>
          </a:p>
          <a:p>
            <a:pPr marL="228600" indent="-228600">
              <a:buFontTx/>
              <a:buAutoNum type="arabicPeriod"/>
            </a:pPr>
            <a:r>
              <a:rPr lang="ru-RU" sz="1200" b="1" dirty="0">
                <a:solidFill>
                  <a:srgbClr val="000000"/>
                </a:solidFill>
              </a:rPr>
              <a:t>Определить службу, где МРО наименее эффективно</a:t>
            </a:r>
          </a:p>
          <a:p>
            <a:pPr marL="228600" indent="-228600">
              <a:buFontTx/>
              <a:buAutoNum type="arabicPeriod"/>
            </a:pPr>
            <a:r>
              <a:rPr lang="ru-RU" sz="1200" b="1" dirty="0">
                <a:solidFill>
                  <a:srgbClr val="000000"/>
                </a:solidFill>
              </a:rPr>
              <a:t>Определить бригаду, где МРО наименее эффективно</a:t>
            </a:r>
          </a:p>
        </p:txBody>
      </p:sp>
      <p:sp>
        <p:nvSpPr>
          <p:cNvPr id="147" name="Равнобедренный треугольник 146"/>
          <p:cNvSpPr/>
          <p:nvPr/>
        </p:nvSpPr>
        <p:spPr>
          <a:xfrm rot="5400000">
            <a:off x="4898599" y="5836962"/>
            <a:ext cx="1127081" cy="144016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635243" y="5548488"/>
            <a:ext cx="345834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FFFFFF"/>
                </a:solidFill>
              </a:rPr>
              <a:t>На основании выводов необходимо разработать корректирующие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563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354509-BB7E-4CD0-B600-C43E671D254E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3654" y="136942"/>
            <a:ext cx="5482668" cy="374903"/>
          </a:xfrm>
        </p:spPr>
        <p:txBody>
          <a:bodyPr/>
          <a:lstStyle/>
          <a:p>
            <a:r>
              <a:rPr lang="ru-RU" dirty="0" smtClean="0"/>
              <a:t>АСУ ТСиР «Светофор»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654" y="1402042"/>
            <a:ext cx="9502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ea typeface="Arial Narrow" panose="020B0606020202030204" pitchFamily="34" charset="0"/>
                <a:cs typeface="Arial Narrow" panose="020B0606020202030204" pitchFamily="34" charset="0"/>
              </a:rPr>
              <a:t>Функционал системы:</a:t>
            </a:r>
          </a:p>
          <a:p>
            <a:pPr lvl="1" indent="-457200">
              <a:buSzPct val="100000"/>
              <a:buFont typeface="Wingdings" panose="05000000000000000000" pitchFamily="2" charset="2"/>
              <a:buChar char="Ø"/>
              <a:tabLst>
                <a:tab pos="270510" algn="l"/>
              </a:tabLst>
              <a:defRPr/>
            </a:pPr>
            <a:r>
              <a:rPr lang="ru-RU" sz="1200" dirty="0" smtClean="0"/>
              <a:t>Определение технического состояния агрегатов;</a:t>
            </a:r>
          </a:p>
          <a:p>
            <a:pPr lvl="1" indent="-457200">
              <a:buSzPct val="100000"/>
              <a:buFont typeface="Wingdings" panose="05000000000000000000" pitchFamily="2" charset="2"/>
              <a:buChar char="Ø"/>
              <a:tabLst>
                <a:tab pos="270510" algn="l"/>
              </a:tabLst>
              <a:defRPr/>
            </a:pPr>
            <a:r>
              <a:rPr lang="ru-RU" sz="1200" dirty="0" smtClean="0"/>
              <a:t>Контроль </a:t>
            </a:r>
            <a:r>
              <a:rPr lang="ru-RU" sz="1200" dirty="0"/>
              <a:t>выполнения персоналом мониторинга состояния оборудования на основании установленной периодичности;</a:t>
            </a:r>
          </a:p>
          <a:p>
            <a:pPr lvl="1" indent="-457200">
              <a:buSzPct val="100000"/>
              <a:buFont typeface="Wingdings" panose="05000000000000000000" pitchFamily="2" charset="2"/>
              <a:buChar char="Ø"/>
              <a:tabLst>
                <a:tab pos="270510" algn="l"/>
              </a:tabLst>
              <a:defRPr/>
            </a:pPr>
            <a:r>
              <a:rPr lang="ru-RU" sz="1200" dirty="0"/>
              <a:t>Планирование и проведение ремонтных воздействий на основании данных системы о техническом состоянии агрегатов;</a:t>
            </a:r>
          </a:p>
          <a:p>
            <a:pPr lvl="1" indent="-457200">
              <a:buSzPct val="100000"/>
              <a:buFont typeface="Wingdings" panose="05000000000000000000" pitchFamily="2" charset="2"/>
              <a:buChar char="Ø"/>
              <a:tabLst>
                <a:tab pos="270510" algn="l"/>
              </a:tabLst>
              <a:defRPr/>
            </a:pPr>
            <a:r>
              <a:rPr lang="ru-RU" sz="1200" dirty="0"/>
              <a:t>Контроль выполнения ремонтных воздействий;</a:t>
            </a:r>
          </a:p>
          <a:p>
            <a:pPr marR="25400" lvl="1" indent="-457200">
              <a:spcAft>
                <a:spcPts val="1060"/>
              </a:spcAft>
              <a:buSzPct val="100000"/>
              <a:buFont typeface="Wingdings" panose="05000000000000000000" pitchFamily="2" charset="2"/>
              <a:buChar char="Ø"/>
              <a:tabLst>
                <a:tab pos="270510" algn="l"/>
              </a:tabLst>
              <a:defRPr/>
            </a:pPr>
            <a:r>
              <a:rPr lang="ru-RU" sz="1200" dirty="0"/>
              <a:t>Формирование истории оборудования и анализ на ее основе правильности и достаточности операций технического обслуживания и ремонтных воздействий.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52288"/>
              </p:ext>
            </p:extLst>
          </p:nvPr>
        </p:nvGraphicFramePr>
        <p:xfrm>
          <a:off x="248165" y="607706"/>
          <a:ext cx="9307727" cy="6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7727"/>
              </a:tblGrid>
              <a:tr h="330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целью автоматизации сбора данных о техническом состоянии оборудования, для управления процессом межремонтного обслуживания на ПАО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Запорожсталь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 реализована система СВЕТОФОР.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T="72000" marB="108000" anchor="ctr">
                    <a:lnL w="38100" cap="flat" cmpd="sng" algn="ctr">
                      <a:solidFill>
                        <a:srgbClr val="FC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3455459"/>
            <a:ext cx="2771141" cy="2478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809" y="3056238"/>
            <a:ext cx="5814591" cy="3380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654" y="2748461"/>
            <a:ext cx="976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 b="1" dirty="0"/>
              <a:t>Мониторинг результатов проделанной </a:t>
            </a:r>
            <a:r>
              <a:rPr lang="ru-RU" altLang="en-US" sz="1400" b="1" dirty="0" smtClean="0"/>
              <a:t>диагностики производится в </a:t>
            </a:r>
            <a:r>
              <a:rPr lang="ru-RU" altLang="en-US" sz="1400" b="1" dirty="0"/>
              <a:t>АСУ ТСиР «Светофор»;</a:t>
            </a:r>
          </a:p>
        </p:txBody>
      </p:sp>
    </p:spTree>
    <p:extLst>
      <p:ext uri="{BB962C8B-B14F-4D97-AF65-F5344CB8AC3E}">
        <p14:creationId xmlns:p14="http://schemas.microsoft.com/office/powerpoint/2010/main" val="24255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33062" y="986610"/>
            <a:ext cx="6646862" cy="10795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C00000"/>
                </a:solidFill>
                <a:latin typeface="Arial Black" panose="020B0A04020102020204" pitchFamily="34" charset="0"/>
                <a:cs typeface="AngsanaUPC" panose="02020603050405020304" pitchFamily="18" charset="-34"/>
              </a:rPr>
              <a:t>ВОПРОСЫ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encrypted-tbn0.gstatic.com/images?q=tbn:ANd9GcS9juAsmeuWpLJuhS3iClyfVoa3BNhlYqHvVegly7Bi6xYmJvKL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662" y="2367176"/>
            <a:ext cx="6396711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0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156518" y="567194"/>
            <a:ext cx="9749482" cy="27632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B050"/>
              </a:buClr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Техническая диагностика ⃰ </a:t>
            </a:r>
            <a:r>
              <a:rPr lang="ru-RU" sz="1400" dirty="0" smtClean="0">
                <a:solidFill>
                  <a:srgbClr val="0070C0"/>
                </a:solidFill>
              </a:rPr>
              <a:t>(ТД) — область знаний, охватывающая теорию, методы и средства определения технического состояния объектов. Цель ТД – повышение надежности и ресурса технических систем.</a:t>
            </a:r>
          </a:p>
          <a:p>
            <a:pPr marL="0" indent="0">
              <a:buClr>
                <a:srgbClr val="00B050"/>
              </a:buClr>
              <a:buNone/>
              <a:defRPr/>
            </a:pPr>
            <a:r>
              <a:rPr lang="ru-RU" altLang="ru-RU" sz="1400" kern="0" dirty="0" smtClean="0"/>
              <a:t>Основными задачами технической диагностики является распознавание состояния технической системы в условиях ограниченной информации: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400" i="1" u="sng" kern="0" dirty="0" smtClean="0"/>
              <a:t>проверка исправности</a:t>
            </a:r>
            <a:r>
              <a:rPr lang="ru-RU" altLang="ru-RU" sz="1400" kern="0" dirty="0" smtClean="0"/>
              <a:t>, при которой решается задача обнаружения в объекте неисправности, переводящей объект диагностирования (ОД) из исправного состояния в неисправное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400" i="1" u="sng" kern="0" dirty="0" smtClean="0"/>
              <a:t>проверка работоспособности</a:t>
            </a:r>
            <a:r>
              <a:rPr lang="ru-RU" altLang="ru-RU" sz="1400" kern="0" dirty="0" smtClean="0"/>
              <a:t>, при которой решается задача обнаружения неисправностей, которые переводят ОД из множества работоспособных систем в множество отказавших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400" i="1" u="sng" kern="0" dirty="0" smtClean="0"/>
              <a:t>проверка правильности функционирования</a:t>
            </a:r>
            <a:r>
              <a:rPr lang="ru-RU" altLang="ru-RU" sz="1400" kern="0" dirty="0" smtClean="0"/>
              <a:t>, решается во время работы ОД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400" i="1" u="sng" kern="0" dirty="0" smtClean="0"/>
              <a:t>поиск неисправностей (дефектов)</a:t>
            </a:r>
            <a:r>
              <a:rPr lang="ru-RU" altLang="ru-RU" sz="1400" i="1" kern="0" dirty="0" smtClean="0"/>
              <a:t>, </a:t>
            </a:r>
            <a:r>
              <a:rPr lang="ru-RU" altLang="ru-RU" sz="1400" kern="0" dirty="0" smtClean="0"/>
              <a:t>при котором решается проблема указания в ОД неисправного элемента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400" i="1" u="sng" kern="0" dirty="0" smtClean="0"/>
              <a:t>прогнозирование состояния ОД</a:t>
            </a:r>
            <a:r>
              <a:rPr lang="ru-RU" altLang="ru-RU" sz="1400" kern="0" dirty="0" smtClean="0"/>
              <a:t>, изучается характер изменения диагностических параметров и на их основании (тенденций) предсказываются значения параметров в будущем</a:t>
            </a:r>
          </a:p>
          <a:p>
            <a:pPr marL="0" indent="0">
              <a:buClr>
                <a:srgbClr val="00B050"/>
              </a:buClr>
              <a:buNone/>
              <a:defRPr/>
            </a:pPr>
            <a:r>
              <a:rPr lang="ru-RU" altLang="ru-RU" sz="1400" kern="0" dirty="0" smtClean="0"/>
              <a:t>Решение задач ТД всегда связано с прогнозированием надежности на ближайший период эксплуатации (до следующего технического осмотра).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kern="0" dirty="0" smtClean="0"/>
              <a:t>Своевременная и достоверная оценка состояния оборудования (существенное снижение количества аварий, возможность </a:t>
            </a:r>
            <a:r>
              <a:rPr kumimoji="0" lang="ru-RU" altLang="ru-RU" sz="1400" kern="0" dirty="0" smtClean="0"/>
              <a:t>эффективного планирования сроков и объем ремонтных работ</a:t>
            </a:r>
            <a:r>
              <a:rPr lang="ru-RU" altLang="ru-RU" sz="1400" kern="0" dirty="0" smtClean="0"/>
              <a:t>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kern="0" dirty="0" smtClean="0"/>
              <a:t>Выявление причин повышенной вибрации и их устранение (снижение виброактивности оборудования, повышение качества выпускаемой продукции, продление ресурса)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kern="0" dirty="0" smtClean="0"/>
              <a:t>Защита особо ответственного оборудования (предотвращение аварий)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kern="0" dirty="0" smtClean="0"/>
              <a:t>Контроль оборудования на всех этапах жизненного цикла (ввод в эксплуатацию, эксплуатация, ремонт)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kern="0" dirty="0"/>
              <a:t>Сокращение расходов на обслуживание и ремонт оборудования (планирование  </a:t>
            </a:r>
            <a:r>
              <a:rPr lang="ru-RU" altLang="ru-RU" sz="1400" kern="0" dirty="0" smtClean="0"/>
              <a:t>сроков и </a:t>
            </a:r>
            <a:r>
              <a:rPr lang="ru-RU" altLang="ru-RU" sz="1400" kern="0" dirty="0"/>
              <a:t>объем ремонтных работ, исключение незапланированных простоев</a:t>
            </a:r>
            <a:r>
              <a:rPr lang="ru-RU" altLang="ru-RU" sz="1400" kern="0" dirty="0" smtClean="0"/>
              <a:t>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kern="0" dirty="0"/>
              <a:t>Переход на более эффективные формы обслуживания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ru-RU" altLang="ru-RU" sz="1200" kern="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ru-RU" altLang="ru-RU" sz="1200" kern="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ru-RU" altLang="ru-RU" sz="1200" kern="0" dirty="0" smtClean="0"/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-4473376" y="6045332"/>
            <a:ext cx="8946751" cy="2193461"/>
          </a:xfrm>
          <a:prstGeom prst="rect">
            <a:avLst/>
          </a:prstGeom>
          <a:noFill/>
          <a:ln/>
          <a:effectLst/>
        </p:spPr>
        <p:txBody>
          <a:bodyPr/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0000"/>
              </a:buClr>
              <a:buSzPct val="15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00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3477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70656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637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209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781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353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ru-RU" altLang="ru-RU" sz="1400" kern="0" dirty="0" smtClean="0">
              <a:solidFill>
                <a:srgbClr val="C00000"/>
              </a:solidFill>
            </a:endParaRPr>
          </a:p>
          <a:p>
            <a:pPr lvl="2">
              <a:defRPr/>
            </a:pPr>
            <a:endParaRPr lang="ru-RU" altLang="ru-RU" kern="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0408" y="218833"/>
            <a:ext cx="5695494" cy="280599"/>
          </a:xfrm>
        </p:spPr>
        <p:txBody>
          <a:bodyPr/>
          <a:lstStyle/>
          <a:p>
            <a:r>
              <a:rPr lang="ru-RU" altLang="ru-RU" dirty="0"/>
              <a:t>Цели и задачи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4509-BB7E-4CD0-B600-C43E671D254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408" y="6134771"/>
            <a:ext cx="925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defRPr/>
            </a:pPr>
            <a:r>
              <a:rPr lang="ru-RU" b="1" i="1" spc="-150" dirty="0" smtClean="0">
                <a:solidFill>
                  <a:srgbClr val="333399"/>
                </a:solidFill>
              </a:rPr>
              <a:t>⃰ </a:t>
            </a:r>
            <a:r>
              <a:rPr lang="ru-RU" sz="1600" b="1" i="1" spc="-150" dirty="0" smtClean="0">
                <a:solidFill>
                  <a:srgbClr val="333399"/>
                </a:solidFill>
              </a:rPr>
              <a:t> </a:t>
            </a:r>
            <a:r>
              <a:rPr lang="ru-RU" b="1" i="1" spc="-150" dirty="0" smtClean="0">
                <a:solidFill>
                  <a:srgbClr val="333399"/>
                </a:solidFill>
              </a:rPr>
              <a:t>  </a:t>
            </a:r>
            <a:r>
              <a:rPr lang="ru-RU" sz="1200" i="1" dirty="0" smtClean="0">
                <a:solidFill>
                  <a:srgbClr val="333399"/>
                </a:solidFill>
              </a:rPr>
              <a:t>термин </a:t>
            </a:r>
            <a:r>
              <a:rPr lang="ru-RU" sz="1200" i="1" dirty="0">
                <a:solidFill>
                  <a:srgbClr val="333399"/>
                </a:solidFill>
              </a:rPr>
              <a:t>«диагностика» происходит от греческого слова «диагнозис», что означает распознавание, определение.</a:t>
            </a:r>
          </a:p>
        </p:txBody>
      </p:sp>
    </p:spTree>
    <p:extLst>
      <p:ext uri="{BB962C8B-B14F-4D97-AF65-F5344CB8AC3E}">
        <p14:creationId xmlns:p14="http://schemas.microsoft.com/office/powerpoint/2010/main" val="37147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2139" y="359481"/>
            <a:ext cx="7673319" cy="280599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диагностики применяемые на ПАО «Запорожсталь»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89165369"/>
              </p:ext>
            </p:extLst>
          </p:nvPr>
        </p:nvGraphicFramePr>
        <p:xfrm>
          <a:off x="-159027" y="631317"/>
          <a:ext cx="9342783" cy="572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867" y="74731"/>
            <a:ext cx="7272808" cy="288925"/>
          </a:xfrm>
        </p:spPr>
        <p:txBody>
          <a:bodyPr/>
          <a:lstStyle/>
          <a:p>
            <a:pPr algn="l"/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Общепринятые стратегии ремонта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8504" y="2852937"/>
            <a:ext cx="2880320" cy="552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Стратегия  работы "на отказ "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12840" y="1844826"/>
            <a:ext cx="2880320" cy="55848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Стратегия ППР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965" y="692696"/>
            <a:ext cx="2900533" cy="57606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Стратегия ремонта 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</a:rPr>
              <a:t>по фактическому состоянию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504" y="3573016"/>
            <a:ext cx="288032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C00000"/>
              </a:buClr>
              <a:buSzPct val="170000"/>
              <a:buFont typeface="Lucida Grande"/>
              <a:buChar char="+"/>
            </a:pPr>
            <a:r>
              <a:rPr lang="ru-RU" sz="1000" dirty="0"/>
              <a:t>не требует высокой квалификации ремонтного персонала</a:t>
            </a:r>
          </a:p>
          <a:p>
            <a:endParaRPr lang="ru-RU" sz="1000" dirty="0"/>
          </a:p>
          <a:p>
            <a:pPr marL="171450" indent="-171450">
              <a:buClr>
                <a:srgbClr val="C00000"/>
              </a:buClr>
              <a:buSzPct val="200000"/>
              <a:buFont typeface="Lucida Grande"/>
              <a:buChar char="-"/>
            </a:pPr>
            <a:r>
              <a:rPr lang="ru-RU" sz="1000" dirty="0"/>
              <a:t>высокая вероятность внеплановых простоев из-за внезапных отказов оборудования, </a:t>
            </a:r>
          </a:p>
          <a:p>
            <a:pPr marL="171450" indent="-171450">
              <a:buClr>
                <a:srgbClr val="C00000"/>
              </a:buClr>
              <a:buSzPct val="200000"/>
              <a:buFont typeface="Lucida Grande"/>
              <a:buChar char="-"/>
            </a:pPr>
            <a:r>
              <a:rPr lang="ru-RU" sz="1000" dirty="0"/>
              <a:t>дорогостоящие и продолжительные ремонты, возникающие ввиду обширности дефектов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2840" y="2492896"/>
            <a:ext cx="288032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171450" indent="-171450">
              <a:buFont typeface="Lucida Grande"/>
              <a:buChar char="+"/>
              <a:defRPr sz="1000"/>
            </a:lvl1pPr>
          </a:lstStyle>
          <a:p>
            <a:pPr>
              <a:buClr>
                <a:srgbClr val="C00000"/>
              </a:buClr>
              <a:buSzPct val="170000"/>
            </a:pPr>
            <a:r>
              <a:rPr lang="ru-RU" dirty="0"/>
              <a:t>позволяет снизить вероятность внезапного отказа оборудования, </a:t>
            </a:r>
          </a:p>
          <a:p>
            <a:pPr>
              <a:buClr>
                <a:srgbClr val="C00000"/>
              </a:buClr>
              <a:buSzPct val="170000"/>
            </a:pPr>
            <a:r>
              <a:rPr lang="ru-RU" dirty="0"/>
              <a:t>минимизировать  длительность ремонта, </a:t>
            </a:r>
          </a:p>
          <a:p>
            <a:pPr>
              <a:buClr>
                <a:srgbClr val="C00000"/>
              </a:buClr>
              <a:buSzPct val="170000"/>
            </a:pPr>
            <a:r>
              <a:rPr lang="ru-RU" dirty="0"/>
              <a:t>подготовить долгосрочную финансовую программу по управлению денежными потоками на ТОиР оборудования.</a:t>
            </a:r>
          </a:p>
          <a:p>
            <a:pPr marL="0" indent="0">
              <a:buNone/>
            </a:pPr>
            <a:endParaRPr lang="ru-RU" dirty="0"/>
          </a:p>
          <a:p>
            <a:pPr marL="171450" lvl="1" indent="-171450">
              <a:buClr>
                <a:srgbClr val="C00000"/>
              </a:buClr>
              <a:buSzPct val="200000"/>
              <a:buFont typeface="Lucida Grande"/>
              <a:buChar char="-"/>
            </a:pPr>
            <a:r>
              <a:rPr lang="ru-RU" sz="1000" dirty="0"/>
              <a:t>большая трудоёмкость профилактических работ, возрастающая пропорционально увеличению количества оборудования и приводящая к росту численности персонала; </a:t>
            </a:r>
          </a:p>
          <a:p>
            <a:pPr marL="171450" lvl="1" indent="-171450">
              <a:buClr>
                <a:srgbClr val="C00000"/>
              </a:buClr>
              <a:buSzPct val="200000"/>
              <a:buFont typeface="Lucida Grande"/>
              <a:buChar char="-"/>
            </a:pPr>
            <a:r>
              <a:rPr lang="ru-RU" sz="1000" dirty="0"/>
              <a:t>устаревшие нормативные документы, не отражающие реальное положение дел по </a:t>
            </a:r>
            <a:r>
              <a:rPr lang="ru-RU" sz="1000" dirty="0" err="1"/>
              <a:t>ТОиР</a:t>
            </a:r>
            <a:r>
              <a:rPr lang="ru-RU" sz="1000" dirty="0"/>
              <a:t> оборудования, в результате чего объёмы работ и численность персонала оказываются завышенными. </a:t>
            </a:r>
          </a:p>
          <a:p>
            <a:pPr marL="171450" lvl="1" indent="-171450">
              <a:buClr>
                <a:srgbClr val="C00000"/>
              </a:buClr>
              <a:buSzPct val="200000"/>
              <a:buFont typeface="Lucida Grande"/>
              <a:buChar char="-"/>
            </a:pPr>
            <a:r>
              <a:rPr lang="ru-RU" sz="1000" dirty="0"/>
              <a:t>отсутствие гарантий надёжной работы оборудования в межремонтный период,</a:t>
            </a:r>
          </a:p>
          <a:p>
            <a:pPr marL="171450" lvl="1" indent="-171450">
              <a:buClr>
                <a:srgbClr val="C00000"/>
              </a:buClr>
              <a:buSzPct val="200000"/>
              <a:buFont typeface="Lucida Grande"/>
              <a:buChar char="-"/>
            </a:pPr>
            <a:r>
              <a:rPr lang="ru-RU" sz="1000" dirty="0"/>
              <a:t>плановые КР могут привести и к росту числа отказов (за счёт нарушения установившихся кинематических связей узлов оборудования) </a:t>
            </a:r>
          </a:p>
          <a:p>
            <a:pPr marL="171450" lvl="1" indent="-171450">
              <a:buClr>
                <a:srgbClr val="C00000"/>
              </a:buClr>
              <a:buSzPct val="150000"/>
              <a:buFont typeface="Lucida Grande"/>
              <a:buChar char="-"/>
            </a:pP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37176" y="1412777"/>
            <a:ext cx="2880320" cy="231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171450" indent="-171450">
              <a:buFont typeface="Lucida Grande"/>
              <a:buChar char="+"/>
              <a:defRPr sz="1000"/>
            </a:lvl1pPr>
            <a:lvl2pPr marL="171450" lvl="1" indent="-171450">
              <a:buFont typeface="Lucida Grande"/>
              <a:buChar char="-"/>
              <a:defRPr sz="1000"/>
            </a:lvl2pPr>
          </a:lstStyle>
          <a:p>
            <a:pPr>
              <a:buClr>
                <a:srgbClr val="C00000"/>
              </a:buClr>
              <a:buSzPct val="170000"/>
            </a:pPr>
            <a:r>
              <a:rPr lang="ru-RU" dirty="0"/>
              <a:t>позволяет максимально использовать ресурс оборудования (выводить в ремонт только те узлы и только тогда, когда это действительно необходимо)</a:t>
            </a:r>
          </a:p>
          <a:p>
            <a:pPr>
              <a:buClr>
                <a:srgbClr val="C00000"/>
              </a:buClr>
              <a:buSzPct val="170000"/>
            </a:pPr>
            <a:r>
              <a:rPr lang="ru-RU" dirty="0"/>
              <a:t>контролировать и обеспечивать высокую надёжность работы оборудования; </a:t>
            </a:r>
          </a:p>
          <a:p>
            <a:pPr>
              <a:buClr>
                <a:srgbClr val="C00000"/>
              </a:buClr>
              <a:buSzPct val="170000"/>
            </a:pPr>
            <a:r>
              <a:rPr lang="ru-RU" dirty="0"/>
              <a:t>управлять финансовыми потоками на замену и ремонты оборудования; </a:t>
            </a:r>
          </a:p>
          <a:p>
            <a:pPr>
              <a:buClr>
                <a:srgbClr val="C00000"/>
              </a:buClr>
              <a:buSzPct val="170000"/>
            </a:pPr>
            <a:r>
              <a:rPr lang="ru-RU" dirty="0"/>
              <a:t>минимизировать затраты на техническое обслуживание и ремонты.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050" b="1" i="1" dirty="0">
                <a:solidFill>
                  <a:srgbClr val="0070C0"/>
                </a:solidFill>
              </a:rPr>
              <a:t>Дополнительные требования:</a:t>
            </a:r>
          </a:p>
          <a:p>
            <a:pPr marL="444500" lvl="2" indent="-177800">
              <a:buClr>
                <a:srgbClr val="C00000"/>
              </a:buClr>
              <a:buSzPct val="130000"/>
              <a:buFont typeface="Wingdings" pitchFamily="2" charset="2"/>
              <a:buChar char="§"/>
            </a:pPr>
            <a:r>
              <a:rPr lang="ru-RU" sz="1000" dirty="0"/>
              <a:t>развитие надежной системы диагностики</a:t>
            </a:r>
          </a:p>
          <a:p>
            <a:pPr marL="444500" lvl="2" indent="-177800">
              <a:buClr>
                <a:srgbClr val="C00000"/>
              </a:buClr>
              <a:buSzPct val="130000"/>
              <a:buFont typeface="Wingdings" pitchFamily="2" charset="2"/>
              <a:buChar char="§"/>
            </a:pPr>
            <a:r>
              <a:rPr lang="ru-RU" sz="1000" dirty="0"/>
              <a:t>высокие требования к культуре труда и квалификации персонала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0592" y="5877272"/>
            <a:ext cx="7344816" cy="43204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На современных металлургических предприятиях используются все  три стратегии ремонта.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29" y="689108"/>
            <a:ext cx="2265083" cy="122400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219565" y="6477318"/>
            <a:ext cx="525600" cy="26479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5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Вибродиагностика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8114" y="692150"/>
            <a:ext cx="9344025" cy="54864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dirty="0">
                <a:solidFill>
                  <a:srgbClr val="C00000"/>
                </a:solidFill>
              </a:rPr>
              <a:t>Вибрационная диагностика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/>
              <a:t>— метод диагностирования технических систем и оборудования, основанный на анализе параметров вибрации, либо создаваемой работающим оборудованием, либо являющейся вторичной вибрацией, обусловленной структурой исследуемого объекта.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Рисунок 4" descr="https://encrypted-tbn2.gstatic.com/images?q=tbn:ANd9GcRWSqrXVvdHZvcwSY6RVz53OT4Loxq0LgmpG31XgOR0XbEYLcSu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98" y="3955032"/>
            <a:ext cx="195021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diamech.ru/images/sp_180_12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260" y="1988840"/>
            <a:ext cx="1888839" cy="148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0.gstatic.com/images?q=tbn:ANd9GcR3ZiEr1pvzIlhTtgGUJHYV1zG0O6YuTL84lIfs0Mp7J04GzWgX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942469"/>
            <a:ext cx="1872208" cy="153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encrypted-tbn0.gstatic.com/images?q=tbn:ANd9GcRsBFYllDvrxrT77KbQXJXUkZThy4vB_CvKfDt5C9yaAFSqZ6xGWA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758" y="3966438"/>
            <a:ext cx="1794198" cy="153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diamech.ru/images/sp_180_346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260" y="3956866"/>
            <a:ext cx="1810831" cy="15103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38375" y="1772817"/>
            <a:ext cx="6160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1400" b="1" dirty="0" smtClean="0"/>
              <a:t>Преимуществом </a:t>
            </a:r>
            <a:r>
              <a:rPr lang="ru-RU" sz="1400" b="1" dirty="0"/>
              <a:t>вибродиагностики является возможность полной диагностики и прогноза безаварийной работы роторного оборудования с переходом на обслуживание и ремонт по фактическому состоянию. Ее использование </a:t>
            </a:r>
            <a:r>
              <a:rPr lang="ru-RU" sz="1400" b="1" dirty="0" smtClean="0"/>
              <a:t>позволяет сократить </a:t>
            </a:r>
            <a:r>
              <a:rPr lang="ru-RU" sz="1400" b="1" dirty="0"/>
              <a:t>объем ремонтных работ на </a:t>
            </a:r>
            <a:r>
              <a:rPr lang="ru-RU" sz="1400" b="1" dirty="0" smtClean="0"/>
              <a:t>15 - 70%, </a:t>
            </a:r>
            <a:r>
              <a:rPr lang="ru-RU" sz="1400" b="1" dirty="0"/>
              <a:t>что позволяет окупить затраты на приобретение систем мониторинга и диагностики за 3-6 месяцев. Все виды дефектов вращающегося оборудования определяются за несколько месяцев до возникновения аварийной ситуации, что позволяет планировать объем и сроки проведения ремонтных работ.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4509-BB7E-4CD0-B600-C43E671D254E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4509-BB7E-4CD0-B600-C43E671D254E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spc="-100" dirty="0">
                <a:ea typeface="Tahoma" panose="020B0604030504040204" pitchFamily="34" charset="0"/>
              </a:rPr>
              <a:t>Тепловой </a:t>
            </a:r>
            <a:r>
              <a:rPr lang="ru-RU" sz="1800" spc="-100" dirty="0" smtClean="0">
                <a:ea typeface="Tahoma" panose="020B0604030504040204" pitchFamily="34" charset="0"/>
              </a:rPr>
              <a:t>контроль</a:t>
            </a:r>
            <a:endParaRPr lang="ru-RU" sz="1800" spc="-100" dirty="0">
              <a:ea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029" y="830510"/>
            <a:ext cx="87541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Тепловой контроль</a:t>
            </a:r>
            <a:r>
              <a:rPr lang="ru-RU" dirty="0"/>
              <a:t> основан на измерении, мониторинге и анализе температуры контролируемых объектов. Основным условием применения теплового контроля является наличие в контролируемом объекте тепловых потоков. Процесс передачи тепловой энергии, выделение или поглощение тепла в объекте приводит к тому, что его температура изменяется относительно окружающей среды.  Распределение температуры по поверхности объекта является основным параметром в тепловом методе, так как несет информацию об особенностях процесса теплопередачи, режиме работы объекта, его внутренней структуре и наличии скрытых внутренних дефектов.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7962" y="3547540"/>
            <a:ext cx="591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Изменение температурного режима предшествует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выходу оборудования из строя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029" y="4193871"/>
            <a:ext cx="875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Механическое оборудование. </a:t>
            </a:r>
            <a:r>
              <a:rPr lang="ru-RU" dirty="0"/>
              <a:t>П</a:t>
            </a:r>
            <a:r>
              <a:rPr lang="ru-RU" dirty="0" smtClean="0"/>
              <a:t>одшипник нагревается за счёт увеличения трения в связи с износом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6029" y="4840202"/>
            <a:ext cx="875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Электрическое оборудование. </a:t>
            </a:r>
            <a:r>
              <a:rPr lang="ru-RU" dirty="0" smtClean="0"/>
              <a:t>Нагревом сопровождается, как правило, сопротивление контактной группы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2020" y="5486533"/>
            <a:ext cx="875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</a:t>
            </a:r>
            <a:r>
              <a:rPr lang="ru-RU" b="1" dirty="0" smtClean="0"/>
              <a:t>нергетическое оборудование. </a:t>
            </a:r>
            <a:r>
              <a:rPr lang="ru-RU" dirty="0" smtClean="0"/>
              <a:t>Возможен как нагрев, так и охлаждение в зависимости от типа оборудования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78196" y="725340"/>
            <a:ext cx="9421985" cy="548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0000"/>
              </a:buClr>
              <a:buSzPct val="15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00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3477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70656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637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209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781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353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sz="1200" kern="0" dirty="0" smtClean="0"/>
          </a:p>
        </p:txBody>
      </p:sp>
      <p:pic>
        <p:nvPicPr>
          <p:cNvPr id="8" name="Picture 0" descr="x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3557576"/>
            <a:ext cx="4836537" cy="2547602"/>
          </a:xfrm>
          <a:prstGeom prst="rect">
            <a:avLst/>
          </a:prstGeom>
        </p:spPr>
      </p:pic>
      <p:pic>
        <p:nvPicPr>
          <p:cNvPr id="13" name="Picture 0" descr="x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48594"/>
            <a:ext cx="4836537" cy="2618594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 rot="17940843">
            <a:off x="1206429" y="3668914"/>
            <a:ext cx="216024" cy="1341627"/>
          </a:xfrm>
          <a:prstGeom prst="downArrow">
            <a:avLst>
              <a:gd name="adj1" fmla="val 50000"/>
              <a:gd name="adj2" fmla="val 1862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7052224">
            <a:off x="1915654" y="1207905"/>
            <a:ext cx="216024" cy="1341627"/>
          </a:xfrm>
          <a:prstGeom prst="downArrow">
            <a:avLst>
              <a:gd name="adj1" fmla="val 50000"/>
              <a:gd name="adj2" fmla="val 1862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43044" y="1496667"/>
            <a:ext cx="4157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Для нахождения перегревов контактных соединений и предотвращения выхода из строя электрооборудования.  </a:t>
            </a:r>
            <a:endParaRPr lang="ru-RU" dirty="0"/>
          </a:p>
        </p:txBody>
      </p:sp>
      <p:pic>
        <p:nvPicPr>
          <p:cNvPr id="14" name="Picture 0" descr="x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18" y="3557576"/>
            <a:ext cx="4391163" cy="2547602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3521832">
            <a:off x="6124808" y="4160565"/>
            <a:ext cx="216024" cy="1341627"/>
          </a:xfrm>
          <a:prstGeom prst="downArrow">
            <a:avLst>
              <a:gd name="adj1" fmla="val 50000"/>
              <a:gd name="adj2" fmla="val 1862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4509-BB7E-4CD0-B600-C43E671D254E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Области применения теплового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4612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188198" y="800841"/>
            <a:ext cx="9421985" cy="548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0000"/>
              </a:buClr>
              <a:buSzPct val="15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00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3477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70656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637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209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781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353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sz="1200" kern="0" dirty="0" smtClean="0"/>
          </a:p>
        </p:txBody>
      </p:sp>
      <p:pic>
        <p:nvPicPr>
          <p:cNvPr id="12" name="Picture 0" descr="x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9" y="852087"/>
            <a:ext cx="4626710" cy="2736304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 rot="17667629">
            <a:off x="1369586" y="906655"/>
            <a:ext cx="216024" cy="1341627"/>
          </a:xfrm>
          <a:prstGeom prst="downArrow">
            <a:avLst>
              <a:gd name="adj1" fmla="val 50000"/>
              <a:gd name="adj2" fmla="val 1862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85664" y="1428152"/>
            <a:ext cx="4368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Для нахождения перегревов корпусов подшипников определяющих наличие дефектов подшипника, смазки.   </a:t>
            </a:r>
            <a:endParaRPr lang="ru-RU" dirty="0"/>
          </a:p>
        </p:txBody>
      </p:sp>
      <p:pic>
        <p:nvPicPr>
          <p:cNvPr id="13" name="Picture 0" descr="x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9" y="3783652"/>
            <a:ext cx="4592825" cy="25521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5273" y="4092447"/>
            <a:ext cx="436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Для нахождения неисправностей в работе охладительного оборудования .  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4509-BB7E-4CD0-B600-C43E671D254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Области применения теплового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0599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 bwMode="auto">
          <a:xfrm>
            <a:off x="211534" y="641450"/>
            <a:ext cx="9421985" cy="548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0000"/>
              </a:buClr>
              <a:buSzPct val="15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00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3477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70656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637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209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781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353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sz="1200" kern="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4509-BB7E-4CD0-B600-C43E671D254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Области применения теплового контроля</a:t>
            </a:r>
          </a:p>
        </p:txBody>
      </p:sp>
      <p:pic>
        <p:nvPicPr>
          <p:cNvPr id="6" name="Picture 0" descr="x.bmp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8" y="3683252"/>
            <a:ext cx="4572000" cy="2627313"/>
          </a:xfrm>
          <a:prstGeom prst="rect">
            <a:avLst/>
          </a:prstGeom>
        </p:spPr>
      </p:pic>
      <p:pic>
        <p:nvPicPr>
          <p:cNvPr id="7" name="Picture 0" descr="x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8" y="871602"/>
            <a:ext cx="4572037" cy="2581498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 rot="16200000">
            <a:off x="1069503" y="1323422"/>
            <a:ext cx="216024" cy="1341627"/>
          </a:xfrm>
          <a:prstGeom prst="downArrow">
            <a:avLst>
              <a:gd name="adj1" fmla="val 50000"/>
              <a:gd name="adj2" fmla="val 1862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87026" y="1700808"/>
            <a:ext cx="436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Для нахождения подсосов холодного воздуха определяющих места разгерметизации в газоходах.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87201" y="2852936"/>
            <a:ext cx="4368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Подсос воздуха , в данном     случае влияет на снижение производительности и повышенному расходу энергоносителей 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2105786" y="4725145"/>
            <a:ext cx="234026" cy="1238425"/>
          </a:xfrm>
          <a:prstGeom prst="downArrow">
            <a:avLst>
              <a:gd name="adj1" fmla="val 50000"/>
              <a:gd name="adj2" fmla="val 1862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5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211534" y="641450"/>
            <a:ext cx="9421985" cy="548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0000"/>
              </a:buClr>
              <a:buSzPct val="15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00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3477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70656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637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209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781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353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sz="1200" kern="0" dirty="0" smtClean="0"/>
          </a:p>
        </p:txBody>
      </p:sp>
      <p:pic>
        <p:nvPicPr>
          <p:cNvPr id="7" name="Picture 0" descr="x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9" y="746773"/>
            <a:ext cx="4447551" cy="2636525"/>
          </a:xfrm>
          <a:prstGeom prst="rect">
            <a:avLst/>
          </a:prstGeom>
        </p:spPr>
      </p:pic>
      <p:pic>
        <p:nvPicPr>
          <p:cNvPr id="9" name="Picture 0" descr="x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" y="3501008"/>
            <a:ext cx="4405777" cy="2520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7026" y="1704947"/>
            <a:ext cx="4368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Для нахождения потерь тепла определяющих места разрушений футеровки или целостности конструкции.  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133043">
            <a:off x="1230801" y="908293"/>
            <a:ext cx="234026" cy="1238425"/>
          </a:xfrm>
          <a:prstGeom prst="downArrow">
            <a:avLst>
              <a:gd name="adj1" fmla="val 50000"/>
              <a:gd name="adj2" fmla="val 1862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1303333" y="3874312"/>
            <a:ext cx="216024" cy="1341627"/>
          </a:xfrm>
          <a:prstGeom prst="downArrow">
            <a:avLst>
              <a:gd name="adj1" fmla="val 50000"/>
              <a:gd name="adj2" fmla="val 1862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0" descr="x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07" y="3490035"/>
            <a:ext cx="4422779" cy="2531253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 rot="19133043">
            <a:off x="6379372" y="3817900"/>
            <a:ext cx="234026" cy="1238425"/>
          </a:xfrm>
          <a:prstGeom prst="downArrow">
            <a:avLst>
              <a:gd name="adj1" fmla="val 50000"/>
              <a:gd name="adj2" fmla="val 1862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4509-BB7E-4CD0-B600-C43E671D254E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Области применения теплового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3956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211534" y="641450"/>
            <a:ext cx="9421985" cy="548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0000"/>
              </a:buClr>
              <a:buSzPct val="15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00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3477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70656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1637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209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781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35363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sz="1200" kern="0" dirty="0" smtClean="0"/>
          </a:p>
        </p:txBody>
      </p:sp>
      <p:pic>
        <p:nvPicPr>
          <p:cNvPr id="7" name="Picture 0" descr="x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8" y="1726393"/>
            <a:ext cx="5304589" cy="3313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086" y="1905970"/>
            <a:ext cx="3900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Для нахождения мест с нарушением температурного распределения по поверхности свидетельствующих о наличии трещин или разрывов.  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9599802">
            <a:off x="1526912" y="1986963"/>
            <a:ext cx="234026" cy="1238425"/>
          </a:xfrm>
          <a:prstGeom prst="downArrow">
            <a:avLst>
              <a:gd name="adj1" fmla="val 50000"/>
              <a:gd name="adj2" fmla="val 1862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4509-BB7E-4CD0-B600-C43E671D254E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Области применения теплового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8270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think-cell Slide" r:id="rId40" imgW="270" imgH="270" progId="TCLayout.ActiveDocument.1">
                  <p:embed/>
                </p:oleObj>
              </mc:Choice>
              <mc:Fallback>
                <p:oleObj name="think-cell Slide" r:id="rId4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361" y="383824"/>
            <a:ext cx="9609153" cy="696546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solidFill>
              <a:srgbClr val="BBE0E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Rectangle 5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365" y="428944"/>
            <a:ext cx="958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Цель процесса: Повысить качество и эффективность планирования и выполнения ремонтов путем улучшенного мониторинга и систематизации проблем, увеличения горизонта планирования, повышения эффективности организации и контроля работ</a:t>
            </a:r>
            <a:endParaRPr kumimoji="0" lang="en-US" alt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55652"/>
            <a:ext cx="8801100" cy="374903"/>
          </a:xfrm>
        </p:spPr>
        <p:txBody>
          <a:bodyPr>
            <a:normAutofit/>
          </a:bodyPr>
          <a:lstStyle/>
          <a:p>
            <a:r>
              <a:rPr lang="ru-RU" altLang="ru-RU" dirty="0"/>
              <a:t>Процесс организации планирования ремонтных работ </a:t>
            </a:r>
            <a:endParaRPr lang="ru-RU" dirty="0"/>
          </a:p>
        </p:txBody>
      </p:sp>
      <p:sp>
        <p:nvSpPr>
          <p:cNvPr id="4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35420" y="1385685"/>
            <a:ext cx="681912" cy="311009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71" tIns="73471" rIns="73471" bIns="73471" anchor="ctr"/>
          <a:lstStyle>
            <a:lvl1pPr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Шаг</a:t>
            </a:r>
            <a:endParaRPr kumimoji="0" lang="en-US" altLang="ru-RU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031761" y="3131062"/>
            <a:ext cx="2674595" cy="311009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71" tIns="73471" rIns="73471" bIns="73471" anchor="ctr"/>
          <a:lstStyle>
            <a:lvl1pPr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Действие</a:t>
            </a:r>
            <a:endParaRPr kumimoji="0" lang="en-US" altLang="ru-RU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97108" y="4602091"/>
            <a:ext cx="8771437" cy="0"/>
          </a:xfrm>
          <a:prstGeom prst="line">
            <a:avLst/>
          </a:prstGeom>
          <a:noFill/>
          <a:ln w="9525">
            <a:solidFill>
              <a:srgbClr val="0099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6" name="Group 12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59157" y="1196993"/>
            <a:ext cx="1921532" cy="683532"/>
            <a:chOff x="305" y="739"/>
            <a:chExt cx="977" cy="422"/>
          </a:xfrm>
        </p:grpSpPr>
        <p:sp>
          <p:nvSpPr>
            <p:cNvPr id="47" name="Freeform 1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05" y="739"/>
              <a:ext cx="958" cy="422"/>
            </a:xfrm>
            <a:custGeom>
              <a:avLst/>
              <a:gdLst>
                <a:gd name="T0" fmla="*/ 0 w 958"/>
                <a:gd name="T1" fmla="*/ 0 h 422"/>
                <a:gd name="T2" fmla="*/ 882 w 958"/>
                <a:gd name="T3" fmla="*/ 0 h 422"/>
                <a:gd name="T4" fmla="*/ 958 w 958"/>
                <a:gd name="T5" fmla="*/ 211 h 422"/>
                <a:gd name="T6" fmla="*/ 882 w 958"/>
                <a:gd name="T7" fmla="*/ 422 h 422"/>
                <a:gd name="T8" fmla="*/ 0 w 958"/>
                <a:gd name="T9" fmla="*/ 422 h 422"/>
                <a:gd name="T10" fmla="*/ 0 w 958"/>
                <a:gd name="T11" fmla="*/ 211 h 422"/>
                <a:gd name="T12" fmla="*/ 0 w 958"/>
                <a:gd name="T13" fmla="*/ 0 h 4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8" h="422">
                  <a:moveTo>
                    <a:pt x="0" y="0"/>
                  </a:moveTo>
                  <a:lnTo>
                    <a:pt x="882" y="0"/>
                  </a:lnTo>
                  <a:lnTo>
                    <a:pt x="958" y="211"/>
                  </a:lnTo>
                  <a:lnTo>
                    <a:pt x="882" y="422"/>
                  </a:lnTo>
                  <a:lnTo>
                    <a:pt x="0" y="422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67" y="762"/>
              <a:ext cx="915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Сбор информации о необходимости ремонта</a:t>
              </a:r>
              <a:endPara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49" name="Group 12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516235" y="1196993"/>
            <a:ext cx="1719336" cy="683532"/>
            <a:chOff x="1195" y="739"/>
            <a:chExt cx="958" cy="422"/>
          </a:xfrm>
        </p:grpSpPr>
        <p:sp>
          <p:nvSpPr>
            <p:cNvPr id="50" name="Freeform 14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1195" y="739"/>
              <a:ext cx="958" cy="422"/>
            </a:xfrm>
            <a:custGeom>
              <a:avLst/>
              <a:gdLst>
                <a:gd name="T0" fmla="*/ 0 w 958"/>
                <a:gd name="T1" fmla="*/ 0 h 422"/>
                <a:gd name="T2" fmla="*/ 882 w 958"/>
                <a:gd name="T3" fmla="*/ 0 h 422"/>
                <a:gd name="T4" fmla="*/ 958 w 958"/>
                <a:gd name="T5" fmla="*/ 211 h 422"/>
                <a:gd name="T6" fmla="*/ 882 w 958"/>
                <a:gd name="T7" fmla="*/ 422 h 422"/>
                <a:gd name="T8" fmla="*/ 0 w 958"/>
                <a:gd name="T9" fmla="*/ 422 h 422"/>
                <a:gd name="T10" fmla="*/ 76 w 958"/>
                <a:gd name="T11" fmla="*/ 211 h 422"/>
                <a:gd name="T12" fmla="*/ 0 w 958"/>
                <a:gd name="T13" fmla="*/ 0 h 4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8" h="422">
                  <a:moveTo>
                    <a:pt x="0" y="0"/>
                  </a:moveTo>
                  <a:lnTo>
                    <a:pt x="882" y="0"/>
                  </a:lnTo>
                  <a:lnTo>
                    <a:pt x="958" y="211"/>
                  </a:lnTo>
                  <a:lnTo>
                    <a:pt x="882" y="422"/>
                  </a:lnTo>
                  <a:lnTo>
                    <a:pt x="0" y="422"/>
                  </a:lnTo>
                  <a:lnTo>
                    <a:pt x="76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297" y="762"/>
              <a:ext cx="774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Приоритезация </a:t>
              </a:r>
              <a:r>
                <a:rPr kumimoji="0" lang="ru-RU" alt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работ</a:t>
              </a:r>
            </a:p>
          </p:txBody>
        </p:sp>
      </p:grpSp>
      <p:grpSp>
        <p:nvGrpSpPr>
          <p:cNvPr id="52" name="Group 12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199477" y="1196993"/>
            <a:ext cx="1768489" cy="683532"/>
            <a:chOff x="2044" y="739"/>
            <a:chExt cx="958" cy="422"/>
          </a:xfrm>
        </p:grpSpPr>
        <p:sp>
          <p:nvSpPr>
            <p:cNvPr id="53" name="Freeform 17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044" y="739"/>
              <a:ext cx="958" cy="422"/>
            </a:xfrm>
            <a:custGeom>
              <a:avLst/>
              <a:gdLst>
                <a:gd name="T0" fmla="*/ 0 w 958"/>
                <a:gd name="T1" fmla="*/ 0 h 422"/>
                <a:gd name="T2" fmla="*/ 882 w 958"/>
                <a:gd name="T3" fmla="*/ 0 h 422"/>
                <a:gd name="T4" fmla="*/ 958 w 958"/>
                <a:gd name="T5" fmla="*/ 211 h 422"/>
                <a:gd name="T6" fmla="*/ 882 w 958"/>
                <a:gd name="T7" fmla="*/ 422 h 422"/>
                <a:gd name="T8" fmla="*/ 0 w 958"/>
                <a:gd name="T9" fmla="*/ 422 h 422"/>
                <a:gd name="T10" fmla="*/ 76 w 958"/>
                <a:gd name="T11" fmla="*/ 211 h 422"/>
                <a:gd name="T12" fmla="*/ 0 w 958"/>
                <a:gd name="T13" fmla="*/ 0 h 4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8" h="422">
                  <a:moveTo>
                    <a:pt x="0" y="0"/>
                  </a:moveTo>
                  <a:lnTo>
                    <a:pt x="882" y="0"/>
                  </a:lnTo>
                  <a:lnTo>
                    <a:pt x="958" y="211"/>
                  </a:lnTo>
                  <a:lnTo>
                    <a:pt x="882" y="422"/>
                  </a:lnTo>
                  <a:lnTo>
                    <a:pt x="0" y="422"/>
                  </a:lnTo>
                  <a:lnTo>
                    <a:pt x="76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1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52" y="762"/>
              <a:ext cx="821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Оформление и планирование ремонтной работы</a:t>
              </a:r>
            </a:p>
          </p:txBody>
        </p:sp>
      </p:grpSp>
      <p:grpSp>
        <p:nvGrpSpPr>
          <p:cNvPr id="55" name="Group 123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931162" y="1196993"/>
            <a:ext cx="1895670" cy="683532"/>
            <a:chOff x="2898" y="739"/>
            <a:chExt cx="958" cy="422"/>
          </a:xfrm>
        </p:grpSpPr>
        <p:sp>
          <p:nvSpPr>
            <p:cNvPr id="56" name="Freeform 20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898" y="739"/>
              <a:ext cx="958" cy="422"/>
            </a:xfrm>
            <a:custGeom>
              <a:avLst/>
              <a:gdLst>
                <a:gd name="T0" fmla="*/ 0 w 958"/>
                <a:gd name="T1" fmla="*/ 0 h 422"/>
                <a:gd name="T2" fmla="*/ 882 w 958"/>
                <a:gd name="T3" fmla="*/ 0 h 422"/>
                <a:gd name="T4" fmla="*/ 958 w 958"/>
                <a:gd name="T5" fmla="*/ 211 h 422"/>
                <a:gd name="T6" fmla="*/ 882 w 958"/>
                <a:gd name="T7" fmla="*/ 422 h 422"/>
                <a:gd name="T8" fmla="*/ 0 w 958"/>
                <a:gd name="T9" fmla="*/ 422 h 422"/>
                <a:gd name="T10" fmla="*/ 76 w 958"/>
                <a:gd name="T11" fmla="*/ 211 h 422"/>
                <a:gd name="T12" fmla="*/ 0 w 958"/>
                <a:gd name="T13" fmla="*/ 0 h 4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8" h="422">
                  <a:moveTo>
                    <a:pt x="0" y="0"/>
                  </a:moveTo>
                  <a:lnTo>
                    <a:pt x="882" y="0"/>
                  </a:lnTo>
                  <a:lnTo>
                    <a:pt x="958" y="211"/>
                  </a:lnTo>
                  <a:lnTo>
                    <a:pt x="882" y="422"/>
                  </a:lnTo>
                  <a:lnTo>
                    <a:pt x="0" y="422"/>
                  </a:lnTo>
                  <a:lnTo>
                    <a:pt x="76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06" y="762"/>
              <a:ext cx="774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Выполнение работ</a:t>
              </a:r>
              <a:endPara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58" name="Group 12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7804363" y="1196993"/>
            <a:ext cx="1938353" cy="683532"/>
            <a:chOff x="3752" y="739"/>
            <a:chExt cx="958" cy="422"/>
          </a:xfrm>
        </p:grpSpPr>
        <p:sp>
          <p:nvSpPr>
            <p:cNvPr id="59" name="Freeform 23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752" y="739"/>
              <a:ext cx="958" cy="422"/>
            </a:xfrm>
            <a:custGeom>
              <a:avLst/>
              <a:gdLst>
                <a:gd name="T0" fmla="*/ 0 w 958"/>
                <a:gd name="T1" fmla="*/ 0 h 422"/>
                <a:gd name="T2" fmla="*/ 882 w 958"/>
                <a:gd name="T3" fmla="*/ 0 h 422"/>
                <a:gd name="T4" fmla="*/ 958 w 958"/>
                <a:gd name="T5" fmla="*/ 211 h 422"/>
                <a:gd name="T6" fmla="*/ 882 w 958"/>
                <a:gd name="T7" fmla="*/ 422 h 422"/>
                <a:gd name="T8" fmla="*/ 0 w 958"/>
                <a:gd name="T9" fmla="*/ 422 h 422"/>
                <a:gd name="T10" fmla="*/ 76 w 958"/>
                <a:gd name="T11" fmla="*/ 211 h 422"/>
                <a:gd name="T12" fmla="*/ 0 w 958"/>
                <a:gd name="T13" fmla="*/ 0 h 4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8" h="422">
                  <a:moveTo>
                    <a:pt x="0" y="0"/>
                  </a:moveTo>
                  <a:lnTo>
                    <a:pt x="882" y="0"/>
                  </a:lnTo>
                  <a:lnTo>
                    <a:pt x="958" y="211"/>
                  </a:lnTo>
                  <a:lnTo>
                    <a:pt x="882" y="422"/>
                  </a:lnTo>
                  <a:lnTo>
                    <a:pt x="0" y="422"/>
                  </a:lnTo>
                  <a:lnTo>
                    <a:pt x="76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860" y="762"/>
              <a:ext cx="774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Оценка результатов</a:t>
              </a:r>
              <a:endPara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62" name="Oval 28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51110" y="1095157"/>
            <a:ext cx="232659" cy="203671"/>
          </a:xfrm>
          <a:prstGeom prst="ellipse">
            <a:avLst/>
          </a:prstGeom>
          <a:solidFill>
            <a:srgbClr val="99CC00"/>
          </a:solidFill>
          <a:ln w="127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07950" indent="-1063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268288" indent="-158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458788" indent="-13493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609600" indent="-14922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10668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15240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19812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24384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3" name="Oval 29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473428" y="1072947"/>
            <a:ext cx="227005" cy="229519"/>
          </a:xfrm>
          <a:prstGeom prst="ellipse">
            <a:avLst/>
          </a:prstGeom>
          <a:solidFill>
            <a:srgbClr val="99CC00"/>
          </a:solidFill>
          <a:ln w="127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07950" indent="-1063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268288" indent="-158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458788" indent="-13493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609600" indent="-14922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10668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15240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19812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24384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64" name="Oval 30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158018" y="1040008"/>
            <a:ext cx="227006" cy="229519"/>
          </a:xfrm>
          <a:prstGeom prst="ellipse">
            <a:avLst/>
          </a:prstGeom>
          <a:solidFill>
            <a:srgbClr val="99CC00"/>
          </a:solidFill>
          <a:ln w="127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07950" indent="-1063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268288" indent="-158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458788" indent="-13493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609600" indent="-14922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10668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15240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19812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24384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65" name="Oval 3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5891840" y="1062267"/>
            <a:ext cx="227006" cy="229519"/>
          </a:xfrm>
          <a:prstGeom prst="ellipse">
            <a:avLst/>
          </a:prstGeom>
          <a:solidFill>
            <a:srgbClr val="99CC00"/>
          </a:solidFill>
          <a:ln w="127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07950" indent="-1063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268288" indent="-158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458788" indent="-13493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609600" indent="-14922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10668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15240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19812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24384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  <a:endParaRPr kumimoji="0" lang="en-US" alt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6" name="Oval 33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7752221" y="1051613"/>
            <a:ext cx="227006" cy="229519"/>
          </a:xfrm>
          <a:prstGeom prst="ellipse">
            <a:avLst/>
          </a:prstGeom>
          <a:solidFill>
            <a:srgbClr val="99CC00"/>
          </a:solidFill>
          <a:ln w="127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07950" indent="-1063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268288" indent="-158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458788" indent="-13493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609600" indent="-14922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10668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15240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19812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2438400" indent="-149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5</a:t>
            </a:r>
            <a:endParaRPr kumimoji="0" lang="en-US" alt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7" name="Rectangle 3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86565" y="1946636"/>
            <a:ext cx="1540334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Производится оформление работ</a:t>
            </a:r>
            <a:r>
              <a:rPr kumimoji="0" lang="en-US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 заказы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Размещаются заявки на ТМЦ и бригады</a:t>
            </a:r>
          </a:p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Определяется дата выполнения работ</a:t>
            </a:r>
          </a:p>
        </p:txBody>
      </p:sp>
      <p:sp>
        <p:nvSpPr>
          <p:cNvPr id="68" name="Rectangle 3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18920" y="1949268"/>
            <a:ext cx="161767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Производится подтверждение и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приоритезация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исполнения собранных работ исходя из рисков, связанных с их невыполнением</a:t>
            </a:r>
          </a:p>
        </p:txBody>
      </p:sp>
      <p:sp>
        <p:nvSpPr>
          <p:cNvPr id="69" name="Rectangle 3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80878" y="1927496"/>
            <a:ext cx="201328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Производится выполнение работ по графику и эффективное управление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незапланированными отклонениями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Производится сдача-приемка выполненных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работ</a:t>
            </a:r>
          </a:p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Обеспечена безопасность работ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0" name="Rectangle 3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90118" y="1953334"/>
            <a:ext cx="1696796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Проводится пост-ремонтное совещание </a:t>
            </a:r>
            <a:r>
              <a:rPr kumimoji="0" lang="en-US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по оценке эффективности выполнения работ, обсуждаются пути решения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проблем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1" name="Rectangle 4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50978" y="4714375"/>
            <a:ext cx="137123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Подтвержден-</a:t>
            </a:r>
            <a:r>
              <a:rPr kumimoji="0" lang="ru-RU" alt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ные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к исполнению работы </a:t>
            </a: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приори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-тезированы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Rectangle 4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84195" y="4670834"/>
            <a:ext cx="18811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Произведена подготовка к выполнению работ (заказаны бригады, определены даты поставки ТМЦ)</a:t>
            </a:r>
          </a:p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Определена дата выполнения работ</a:t>
            </a:r>
          </a:p>
        </p:txBody>
      </p:sp>
      <p:sp>
        <p:nvSpPr>
          <p:cNvPr id="73" name="Rectangle 4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39245" y="4653580"/>
            <a:ext cx="1798469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План работ выполняется даже при возникновении незапланированных ситуаций</a:t>
            </a:r>
          </a:p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Выполненная работа принята и зафиксирована</a:t>
            </a:r>
          </a:p>
        </p:txBody>
      </p:sp>
      <p:sp>
        <p:nvSpPr>
          <p:cNvPr id="74" name="Rectangle 4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72345" y="4659946"/>
            <a:ext cx="156606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Список проблем для решения и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корректирующие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действия</a:t>
            </a:r>
          </a:p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Решение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проблем</a:t>
            </a:r>
          </a:p>
        </p:txBody>
      </p:sp>
      <p:sp>
        <p:nvSpPr>
          <p:cNvPr id="75" name="Rectangle 1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51111" y="1927496"/>
            <a:ext cx="225740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R="0" lvl="1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Производится ежедневный сбор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информации 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 необходимости проведения ремонтных работ из заранее определенных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источников. </a:t>
            </a:r>
          </a:p>
          <a:p>
            <a:pPr marR="0" lvl="1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charset="0"/>
              </a:rPr>
              <a:t>Проводятся целевые совещания (с участием служб) по определению объемов работ  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6" name="Rectangle 11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-522068" y="5415894"/>
            <a:ext cx="1648732" cy="311009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71" tIns="73471" rIns="73471" bIns="73471" anchor="ctr"/>
          <a:lstStyle>
            <a:lvl1pPr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Результат</a:t>
            </a:r>
            <a:endParaRPr kumimoji="0" lang="en-US" altLang="ru-RU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Rectangle 11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8116" y="4725261"/>
            <a:ext cx="188319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93675" marR="0" lvl="1" indent="-192088" defTabSz="895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Все возникающие потребности в ремонтных работ собраны, зафиксированы и готовы к дальнейшей обработке</a:t>
            </a:r>
          </a:p>
        </p:txBody>
      </p:sp>
      <p:sp>
        <p:nvSpPr>
          <p:cNvPr id="7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565" y="6477318"/>
            <a:ext cx="525600" cy="26479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7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354509-BB7E-4CD0-B600-C43E671D254E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5300" y="31567"/>
            <a:ext cx="5482668" cy="374903"/>
          </a:xfrm>
        </p:spPr>
        <p:txBody>
          <a:bodyPr/>
          <a:lstStyle/>
          <a:p>
            <a:r>
              <a:rPr lang="ru-RU" dirty="0" smtClean="0"/>
              <a:t>Виды простоев оборудования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286" y="396286"/>
            <a:ext cx="974271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ПРОСТОЙ ОБОРУДОВАНИЯ </a:t>
            </a:r>
            <a:r>
              <a:rPr lang="ru-RU" sz="1400" i="1" dirty="0" smtClean="0"/>
              <a:t>– это </a:t>
            </a:r>
            <a:r>
              <a:rPr lang="ru-RU" sz="1400" i="1" dirty="0"/>
              <a:t>бездействие оборудования в рабочее время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ВНЕПЛАНОВЫЙ ПРОСТОЙ ОБОРУДОВАНИЯ </a:t>
            </a:r>
            <a:r>
              <a:rPr lang="ru-RU" sz="1400" dirty="0" smtClean="0"/>
              <a:t>- </a:t>
            </a:r>
            <a:r>
              <a:rPr lang="ru-RU" sz="1400" i="1" dirty="0"/>
              <a:t>период времени, когда оборудование не выпускает продукцию по причине внезапно возникших технических неисправностей или проблем организационного характера. </a:t>
            </a:r>
            <a:endParaRPr lang="ru-RU" sz="1400" dirty="0"/>
          </a:p>
          <a:p>
            <a:r>
              <a:rPr lang="ru-RU" sz="1400" b="1" u="sng" dirty="0" smtClean="0"/>
              <a:t>Различают </a:t>
            </a:r>
            <a:r>
              <a:rPr lang="ru-RU" sz="1400" b="1" u="sng" dirty="0"/>
              <a:t>плановые и </a:t>
            </a:r>
            <a:r>
              <a:rPr lang="ru-RU" sz="1400" b="1" u="sng" dirty="0" smtClean="0"/>
              <a:t>внеплановые </a:t>
            </a:r>
            <a:r>
              <a:rPr lang="ru-RU" sz="1400" b="1" u="sng" dirty="0"/>
              <a:t>простои</a:t>
            </a:r>
            <a:r>
              <a:rPr lang="ru-RU" sz="1400" dirty="0" smtClean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/>
              <a:t>Плановые простои разделяются на технологические и технические</a:t>
            </a:r>
          </a:p>
          <a:p>
            <a:r>
              <a:rPr lang="ru-RU" sz="1400" dirty="0" smtClean="0"/>
              <a:t>      1.1. </a:t>
            </a:r>
            <a:r>
              <a:rPr lang="ru-RU" sz="1400" i="1" dirty="0" smtClean="0"/>
              <a:t>К плановым технологическим относятся:</a:t>
            </a:r>
          </a:p>
          <a:p>
            <a:pPr marL="742806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Остановки оборудования необходимые для соблюдения технологии  (например для прокатных станов- перевалка валков; и т.п.)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1.2. </a:t>
            </a:r>
            <a:r>
              <a:rPr lang="ru-RU" sz="1400" i="1" dirty="0" smtClean="0"/>
              <a:t>К плановым техническим относятся:   </a:t>
            </a:r>
          </a:p>
          <a:p>
            <a:pPr marL="742806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ТР -  текущие ремонты</a:t>
            </a:r>
          </a:p>
          <a:p>
            <a:pPr marL="742806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КР  - капитальные ремонты </a:t>
            </a:r>
          </a:p>
          <a:p>
            <a:pPr marL="742806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ТО   – техническое обслуживание оборудования </a:t>
            </a:r>
          </a:p>
          <a:p>
            <a:pPr lvl="1"/>
            <a:r>
              <a:rPr lang="ru-RU" sz="1400" dirty="0" smtClean="0"/>
              <a:t>необходимые </a:t>
            </a:r>
            <a:r>
              <a:rPr lang="ru-RU" sz="1400" dirty="0"/>
              <a:t>для обеспечения работоспособности </a:t>
            </a:r>
            <a:r>
              <a:rPr lang="ru-RU" sz="1400" dirty="0" smtClean="0"/>
              <a:t>оборудования</a:t>
            </a:r>
          </a:p>
          <a:p>
            <a:pPr marL="228600" indent="-228600">
              <a:buAutoNum type="arabicPeriod" startAt="2"/>
            </a:pPr>
            <a:r>
              <a:rPr lang="ru-RU" sz="1400" dirty="0" smtClean="0"/>
              <a:t>Внеплановые простои разделяются на:</a:t>
            </a:r>
          </a:p>
          <a:p>
            <a:r>
              <a:rPr lang="ru-RU" sz="1400" dirty="0" smtClean="0"/>
              <a:t>2.1. Внутренние и внешние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ru-RU" sz="1400" i="1" dirty="0" smtClean="0"/>
              <a:t>2.1.1</a:t>
            </a:r>
            <a:r>
              <a:rPr lang="ru-RU" sz="1400" i="1" dirty="0"/>
              <a:t>. Внутренние </a:t>
            </a:r>
            <a:r>
              <a:rPr lang="ru-RU" sz="1400" i="1" dirty="0" smtClean="0"/>
              <a:t>простои </a:t>
            </a:r>
            <a:r>
              <a:rPr lang="ru-RU" sz="1400" dirty="0"/>
              <a:t>- остановки по вине смежных участков и оборудования в производственном </a:t>
            </a:r>
            <a:r>
              <a:rPr lang="ru-RU" sz="1400" dirty="0" smtClean="0"/>
              <a:t>подразделении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ru-RU" sz="1400" i="1" dirty="0" smtClean="0"/>
              <a:t>2.1.2. Внешние простои </a:t>
            </a:r>
            <a:r>
              <a:rPr lang="ru-RU" sz="1400" i="1" dirty="0"/>
              <a:t>- </a:t>
            </a:r>
            <a:r>
              <a:rPr lang="ru-RU" sz="1400" dirty="0" smtClean="0"/>
              <a:t>остановки </a:t>
            </a:r>
            <a:r>
              <a:rPr lang="ru-RU" sz="1400" dirty="0"/>
              <a:t>по вине оборудования смежных подразделений, а также внешних </a:t>
            </a:r>
            <a:r>
              <a:rPr lang="ru-RU" sz="1400" dirty="0" smtClean="0"/>
              <a:t>организаций</a:t>
            </a:r>
            <a:r>
              <a:rPr lang="ru-RU" sz="1400" dirty="0"/>
              <a:t> </a:t>
            </a:r>
            <a:r>
              <a:rPr lang="ru-RU" sz="1400" dirty="0" smtClean="0"/>
              <a:t>и факторов</a:t>
            </a:r>
          </a:p>
          <a:p>
            <a:r>
              <a:rPr lang="ru-RU" sz="1400" dirty="0" smtClean="0"/>
              <a:t>2.2. Технологические и технические</a:t>
            </a:r>
            <a:endParaRPr lang="ru-RU" sz="1400" dirty="0"/>
          </a:p>
          <a:p>
            <a:r>
              <a:rPr lang="ru-RU" sz="1400" i="1" dirty="0" smtClean="0"/>
              <a:t>     2.2.1.  К внеплановым технологическим относятся:</a:t>
            </a:r>
          </a:p>
          <a:p>
            <a:pPr marL="742806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О</a:t>
            </a:r>
            <a:r>
              <a:rPr lang="ru-RU" sz="1400" dirty="0" smtClean="0"/>
              <a:t>становки оборудования возникающие </a:t>
            </a:r>
            <a:r>
              <a:rPr lang="ru-RU" sz="1400" dirty="0"/>
              <a:t>вследствие недостатков в организационной работе предприятия, например из-за отсутствия сырья, материалов </a:t>
            </a:r>
            <a:r>
              <a:rPr lang="ru-RU" sz="1400" dirty="0" smtClean="0"/>
              <a:t>на рабочем месте и т.п.)</a:t>
            </a:r>
          </a:p>
          <a:p>
            <a:r>
              <a:rPr lang="ru-RU" sz="1400" i="1" dirty="0" smtClean="0"/>
              <a:t>     2.2.2.  К внеплановым техническим относятся:</a:t>
            </a:r>
          </a:p>
          <a:p>
            <a:pPr marL="742806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Отказы </a:t>
            </a:r>
            <a:r>
              <a:rPr lang="ru-RU" sz="1400" dirty="0"/>
              <a:t>оборудования возникающие вследствие недостатков в организационной работе </a:t>
            </a:r>
            <a:r>
              <a:rPr lang="ru-RU" sz="1400" dirty="0" smtClean="0"/>
              <a:t>при проведении ремонтов и ТО оборудования </a:t>
            </a:r>
            <a:endParaRPr lang="ru-RU" sz="1400" dirty="0"/>
          </a:p>
          <a:p>
            <a:r>
              <a:rPr lang="ru-RU" sz="1400" dirty="0" smtClean="0">
                <a:solidFill>
                  <a:srgbClr val="FF0000"/>
                </a:solidFill>
              </a:rPr>
              <a:t>Отказ оборудования - это частичное или полное разрушение </a:t>
            </a:r>
            <a:r>
              <a:rPr lang="ru-RU" sz="1400" dirty="0">
                <a:solidFill>
                  <a:srgbClr val="FF0000"/>
                </a:solidFill>
              </a:rPr>
              <a:t>технических устройств или их элементов, вызвавшие нарушение функционирования производственного объекта </a:t>
            </a:r>
            <a:endParaRPr lang="ru-RU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6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153622"/>
            <a:ext cx="8801100" cy="37490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Система работы  с внеплановыми простоями оборудования </a:t>
            </a:r>
            <a:endParaRPr lang="ru-RU" dirty="0"/>
          </a:p>
        </p:txBody>
      </p:sp>
      <p:sp>
        <p:nvSpPr>
          <p:cNvPr id="178" name="Прямоугольник 177"/>
          <p:cNvSpPr/>
          <p:nvPr>
            <p:custDataLst>
              <p:tags r:id="rId1"/>
            </p:custDataLst>
          </p:nvPr>
        </p:nvSpPr>
        <p:spPr>
          <a:xfrm>
            <a:off x="214955" y="500944"/>
            <a:ext cx="8938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Цель :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 Повышение эффективности работы по учету, расследованию, разработке мероприятий для снижения внеплановых технических простоев оборудования  </a:t>
            </a:r>
          </a:p>
        </p:txBody>
      </p:sp>
      <p:sp>
        <p:nvSpPr>
          <p:cNvPr id="179" name="TextBox 178"/>
          <p:cNvSpPr txBox="1"/>
          <p:nvPr>
            <p:custDataLst>
              <p:tags r:id="rId2"/>
            </p:custDataLst>
          </p:nvPr>
        </p:nvSpPr>
        <p:spPr>
          <a:xfrm>
            <a:off x="5367041" y="1035971"/>
            <a:ext cx="492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Целевое состояние системы 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5263615" y="1427950"/>
            <a:ext cx="447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Учет простоев и сбор информации производится в одном источнике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 автоматизированной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системе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252731" y="1883798"/>
            <a:ext cx="471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Классификация простоя производится по следующим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признакам: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цех, агрегат/участок, вид простоя, служба виновник, причина простоя, классификация причины, классификация причины по фактору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274500" y="2678769"/>
            <a:ext cx="454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Порядок расследования простоя регламентирован порядком по учету и анализу внеплановых простоев оборудования, результаты расследования фиксируются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в автоматизированной системе УПТО.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4500" y="3453276"/>
            <a:ext cx="449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На все простои продолжительностью более 15 минут разрабатываются мероприятия лицом ответственным за техническое исправное состояние , все мероприятия внесены в базу учета простоев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274500" y="4207710"/>
            <a:ext cx="460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Контроль реализации мероприятий осуществляется в едином источнике еженедельно, лицом ответственным за контроль. 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5285386" y="4613578"/>
            <a:ext cx="4620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 программе ежемесячно проводятся следующие анализы: динамика продолжительности и количества простоев по агрегату, службе, бригаде, цеху, причинам, повторяемости и потерь</a:t>
            </a:r>
            <a:r>
              <a:rPr lang="ru-RU" sz="1200" kern="0" dirty="0">
                <a:solidFill>
                  <a:srgbClr val="000000"/>
                </a:solidFill>
              </a:rPr>
              <a:t>.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263616" y="5413423"/>
            <a:ext cx="4642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Во всех основных цехах установлены цели по внеплановым техническим простоям. Цели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каскадированы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и декомпозированы по службам до уровня старшего рабочего Еженедельно ведется мониторинг достижения целей по внеплановым простоям оборудования</a:t>
            </a:r>
          </a:p>
        </p:txBody>
      </p:sp>
      <p:sp>
        <p:nvSpPr>
          <p:cNvPr id="187" name="Овал 186"/>
          <p:cNvSpPr/>
          <p:nvPr/>
        </p:nvSpPr>
        <p:spPr>
          <a:xfrm>
            <a:off x="4892189" y="1478407"/>
            <a:ext cx="296563" cy="268301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88" name="Овал 187"/>
          <p:cNvSpPr/>
          <p:nvPr/>
        </p:nvSpPr>
        <p:spPr>
          <a:xfrm>
            <a:off x="4903075" y="1925897"/>
            <a:ext cx="296563" cy="268301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89" name="Овал 188"/>
          <p:cNvSpPr/>
          <p:nvPr/>
        </p:nvSpPr>
        <p:spPr>
          <a:xfrm>
            <a:off x="4903075" y="2680821"/>
            <a:ext cx="296563" cy="268301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90" name="Овал 189"/>
          <p:cNvSpPr/>
          <p:nvPr/>
        </p:nvSpPr>
        <p:spPr>
          <a:xfrm>
            <a:off x="4921158" y="3481437"/>
            <a:ext cx="296563" cy="268301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91" name="Овал 190"/>
          <p:cNvSpPr/>
          <p:nvPr/>
        </p:nvSpPr>
        <p:spPr>
          <a:xfrm>
            <a:off x="4921158" y="4256595"/>
            <a:ext cx="296563" cy="268301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92" name="Овал 191"/>
          <p:cNvSpPr/>
          <p:nvPr/>
        </p:nvSpPr>
        <p:spPr>
          <a:xfrm>
            <a:off x="4932044" y="4670417"/>
            <a:ext cx="296563" cy="268301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193" name="Овал 192"/>
          <p:cNvSpPr/>
          <p:nvPr/>
        </p:nvSpPr>
        <p:spPr>
          <a:xfrm>
            <a:off x="4932041" y="5418078"/>
            <a:ext cx="296563" cy="268301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 flipV="1">
            <a:off x="5305847" y="4648196"/>
            <a:ext cx="4502184" cy="4945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cxnSp>
        <p:nvCxnSpPr>
          <p:cNvPr id="199" name="Прямая соединительная линия 198"/>
          <p:cNvCxnSpPr/>
          <p:nvPr/>
        </p:nvCxnSpPr>
        <p:spPr>
          <a:xfrm>
            <a:off x="5327619" y="5403379"/>
            <a:ext cx="4502184" cy="7626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200" name="TextBox 199"/>
          <p:cNvSpPr txBox="1"/>
          <p:nvPr/>
        </p:nvSpPr>
        <p:spPr>
          <a:xfrm>
            <a:off x="270596" y="1025079"/>
            <a:ext cx="492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Система работы с внеплановыми простоями включает 7-мь элементов </a:t>
            </a:r>
          </a:p>
        </p:txBody>
      </p:sp>
      <p:grpSp>
        <p:nvGrpSpPr>
          <p:cNvPr id="201" name="Группа 200"/>
          <p:cNvGrpSpPr/>
          <p:nvPr/>
        </p:nvGrpSpPr>
        <p:grpSpPr>
          <a:xfrm>
            <a:off x="-515381" y="1929411"/>
            <a:ext cx="5328592" cy="4320480"/>
            <a:chOff x="1497013" y="1785193"/>
            <a:chExt cx="6076950" cy="4956175"/>
          </a:xfrm>
        </p:grpSpPr>
        <p:sp>
          <p:nvSpPr>
            <p:cNvPr id="202" name="Freeform 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275732" y="1785193"/>
              <a:ext cx="3088942" cy="1803400"/>
            </a:xfrm>
            <a:custGeom>
              <a:avLst/>
              <a:gdLst>
                <a:gd name="T0" fmla="*/ 1858 w 1296"/>
                <a:gd name="T1" fmla="*/ 1136 h 568"/>
                <a:gd name="T2" fmla="*/ 2262 w 1296"/>
                <a:gd name="T3" fmla="*/ 910 h 568"/>
                <a:gd name="T4" fmla="*/ 2262 w 1296"/>
                <a:gd name="T5" fmla="*/ 916 h 568"/>
                <a:gd name="T6" fmla="*/ 2262 w 1296"/>
                <a:gd name="T7" fmla="*/ 1102 h 568"/>
                <a:gd name="T8" fmla="*/ 2592 w 1296"/>
                <a:gd name="T9" fmla="*/ 554 h 568"/>
                <a:gd name="T10" fmla="*/ 2262 w 1296"/>
                <a:gd name="T11" fmla="*/ 0 h 568"/>
                <a:gd name="T12" fmla="*/ 2262 w 1296"/>
                <a:gd name="T13" fmla="*/ 194 h 568"/>
                <a:gd name="T14" fmla="*/ 0 w 1296"/>
                <a:gd name="T15" fmla="*/ 194 h 568"/>
                <a:gd name="T16" fmla="*/ 2 w 1296"/>
                <a:gd name="T17" fmla="*/ 908 h 568"/>
                <a:gd name="T18" fmla="*/ 1146 w 1296"/>
                <a:gd name="T19" fmla="*/ 908 h 5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connsiteX0" fmla="*/ 6439 w 10000"/>
                <a:gd name="connsiteY0" fmla="*/ 10000 h 10000"/>
                <a:gd name="connsiteX1" fmla="*/ 8727 w 10000"/>
                <a:gd name="connsiteY1" fmla="*/ 8011 h 10000"/>
                <a:gd name="connsiteX2" fmla="*/ 8727 w 10000"/>
                <a:gd name="connsiteY2" fmla="*/ 8063 h 10000"/>
                <a:gd name="connsiteX3" fmla="*/ 8727 w 10000"/>
                <a:gd name="connsiteY3" fmla="*/ 9701 h 10000"/>
                <a:gd name="connsiteX4" fmla="*/ 10000 w 10000"/>
                <a:gd name="connsiteY4" fmla="*/ 4877 h 10000"/>
                <a:gd name="connsiteX5" fmla="*/ 8727 w 10000"/>
                <a:gd name="connsiteY5" fmla="*/ 0 h 10000"/>
                <a:gd name="connsiteX6" fmla="*/ 8727 w 10000"/>
                <a:gd name="connsiteY6" fmla="*/ 1708 h 10000"/>
                <a:gd name="connsiteX7" fmla="*/ 0 w 10000"/>
                <a:gd name="connsiteY7" fmla="*/ 1708 h 10000"/>
                <a:gd name="connsiteX8" fmla="*/ 8 w 10000"/>
                <a:gd name="connsiteY8" fmla="*/ 7993 h 10000"/>
                <a:gd name="connsiteX9" fmla="*/ 4421 w 10000"/>
                <a:gd name="connsiteY9" fmla="*/ 799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6439" y="10000"/>
                  </a:moveTo>
                  <a:cubicBezTo>
                    <a:pt x="6833" y="8961"/>
                    <a:pt x="8110" y="8239"/>
                    <a:pt x="8727" y="8011"/>
                  </a:cubicBezTo>
                  <a:lnTo>
                    <a:pt x="8727" y="8063"/>
                  </a:lnTo>
                  <a:lnTo>
                    <a:pt x="8727" y="9701"/>
                  </a:lnTo>
                  <a:lnTo>
                    <a:pt x="10000" y="4877"/>
                  </a:lnTo>
                  <a:lnTo>
                    <a:pt x="8727" y="0"/>
                  </a:lnTo>
                  <a:lnTo>
                    <a:pt x="8727" y="1708"/>
                  </a:lnTo>
                  <a:lnTo>
                    <a:pt x="0" y="1708"/>
                  </a:lnTo>
                  <a:lnTo>
                    <a:pt x="8" y="7993"/>
                  </a:lnTo>
                  <a:lnTo>
                    <a:pt x="4421" y="7993"/>
                  </a:lnTo>
                </a:path>
              </a:pathLst>
            </a:custGeom>
            <a:solidFill>
              <a:srgbClr val="FFFFFF">
                <a:lumMod val="95000"/>
              </a:srgb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 anchorCtr="1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852738" y="3020268"/>
              <a:ext cx="1584325" cy="1879600"/>
            </a:xfrm>
            <a:custGeom>
              <a:avLst/>
              <a:gdLst>
                <a:gd name="T0" fmla="*/ 724 w 499"/>
                <a:gd name="T1" fmla="*/ 954 h 592"/>
                <a:gd name="T2" fmla="*/ 712 w 499"/>
                <a:gd name="T3" fmla="*/ 820 h 592"/>
                <a:gd name="T4" fmla="*/ 818 w 499"/>
                <a:gd name="T5" fmla="*/ 454 h 592"/>
                <a:gd name="T6" fmla="*/ 818 w 499"/>
                <a:gd name="T7" fmla="*/ 454 h 592"/>
                <a:gd name="T8" fmla="*/ 998 w 499"/>
                <a:gd name="T9" fmla="*/ 542 h 592"/>
                <a:gd name="T10" fmla="*/ 648 w 499"/>
                <a:gd name="T11" fmla="*/ 0 h 592"/>
                <a:gd name="T12" fmla="*/ 0 w 499"/>
                <a:gd name="T13" fmla="*/ 46 h 592"/>
                <a:gd name="T14" fmla="*/ 176 w 499"/>
                <a:gd name="T15" fmla="*/ 132 h 592"/>
                <a:gd name="T16" fmla="*/ 174 w 499"/>
                <a:gd name="T17" fmla="*/ 136 h 592"/>
                <a:gd name="T18" fmla="*/ 2 w 499"/>
                <a:gd name="T19" fmla="*/ 794 h 592"/>
                <a:gd name="T20" fmla="*/ 58 w 499"/>
                <a:gd name="T21" fmla="*/ 1184 h 5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9" h="592">
                  <a:moveTo>
                    <a:pt x="362" y="477"/>
                  </a:moveTo>
                  <a:cubicBezTo>
                    <a:pt x="358" y="455"/>
                    <a:pt x="356" y="433"/>
                    <a:pt x="356" y="410"/>
                  </a:cubicBezTo>
                  <a:cubicBezTo>
                    <a:pt x="356" y="343"/>
                    <a:pt x="375" y="280"/>
                    <a:pt x="409" y="227"/>
                  </a:cubicBezTo>
                  <a:cubicBezTo>
                    <a:pt x="409" y="227"/>
                    <a:pt x="409" y="227"/>
                    <a:pt x="409" y="227"/>
                  </a:cubicBezTo>
                  <a:cubicBezTo>
                    <a:pt x="499" y="271"/>
                    <a:pt x="499" y="271"/>
                    <a:pt x="499" y="271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30" y="168"/>
                    <a:pt x="1" y="274"/>
                    <a:pt x="1" y="397"/>
                  </a:cubicBezTo>
                  <a:cubicBezTo>
                    <a:pt x="1" y="465"/>
                    <a:pt x="11" y="530"/>
                    <a:pt x="29" y="592"/>
                  </a:cubicBezTo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 anchorCtr="1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126038" y="2086818"/>
              <a:ext cx="1676400" cy="1657350"/>
            </a:xfrm>
            <a:custGeom>
              <a:avLst/>
              <a:gdLst>
                <a:gd name="T0" fmla="*/ 924 w 528"/>
                <a:gd name="T1" fmla="*/ 390 h 522"/>
                <a:gd name="T2" fmla="*/ 4 w 528"/>
                <a:gd name="T3" fmla="*/ 0 h 522"/>
                <a:gd name="T4" fmla="*/ 224 w 528"/>
                <a:gd name="T5" fmla="*/ 366 h 522"/>
                <a:gd name="T6" fmla="*/ 0 w 528"/>
                <a:gd name="T7" fmla="*/ 730 h 522"/>
                <a:gd name="T8" fmla="*/ 408 w 528"/>
                <a:gd name="T9" fmla="*/ 900 h 522"/>
                <a:gd name="T10" fmla="*/ 402 w 528"/>
                <a:gd name="T11" fmla="*/ 908 h 522"/>
                <a:gd name="T12" fmla="*/ 264 w 528"/>
                <a:gd name="T13" fmla="*/ 1044 h 522"/>
                <a:gd name="T14" fmla="*/ 892 w 528"/>
                <a:gd name="T15" fmla="*/ 888 h 522"/>
                <a:gd name="T16" fmla="*/ 1056 w 528"/>
                <a:gd name="T17" fmla="*/ 258 h 522"/>
                <a:gd name="T18" fmla="*/ 930 w 528"/>
                <a:gd name="T19" fmla="*/ 384 h 522"/>
                <a:gd name="T20" fmla="*/ 924 w 528"/>
                <a:gd name="T21" fmla="*/ 39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8" h="522">
                  <a:moveTo>
                    <a:pt x="462" y="195"/>
                  </a:moveTo>
                  <a:cubicBezTo>
                    <a:pt x="343" y="78"/>
                    <a:pt x="182" y="5"/>
                    <a:pt x="2" y="0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77" y="371"/>
                    <a:pt x="149" y="402"/>
                    <a:pt x="204" y="450"/>
                  </a:cubicBezTo>
                  <a:cubicBezTo>
                    <a:pt x="201" y="454"/>
                    <a:pt x="201" y="454"/>
                    <a:pt x="201" y="454"/>
                  </a:cubicBezTo>
                  <a:cubicBezTo>
                    <a:pt x="132" y="522"/>
                    <a:pt x="132" y="522"/>
                    <a:pt x="132" y="522"/>
                  </a:cubicBezTo>
                  <a:cubicBezTo>
                    <a:pt x="446" y="444"/>
                    <a:pt x="446" y="444"/>
                    <a:pt x="446" y="444"/>
                  </a:cubicBezTo>
                  <a:cubicBezTo>
                    <a:pt x="528" y="129"/>
                    <a:pt x="528" y="129"/>
                    <a:pt x="528" y="129"/>
                  </a:cubicBezTo>
                  <a:cubicBezTo>
                    <a:pt x="465" y="192"/>
                    <a:pt x="465" y="192"/>
                    <a:pt x="465" y="192"/>
                  </a:cubicBezTo>
                  <a:lnTo>
                    <a:pt x="462" y="19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 anchorCtr="1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7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808663" y="2883743"/>
              <a:ext cx="1765300" cy="2120901"/>
            </a:xfrm>
            <a:custGeom>
              <a:avLst/>
              <a:gdLst>
                <a:gd name="T0" fmla="*/ 80 w 556"/>
                <a:gd name="T1" fmla="*/ 514 h 668"/>
                <a:gd name="T2" fmla="*/ 488 w 556"/>
                <a:gd name="T3" fmla="*/ 412 h 668"/>
                <a:gd name="T4" fmla="*/ 592 w 556"/>
                <a:gd name="T5" fmla="*/ 12 h 668"/>
                <a:gd name="T6" fmla="*/ 594 w 556"/>
                <a:gd name="T7" fmla="*/ 0 h 668"/>
                <a:gd name="T8" fmla="*/ 906 w 556"/>
                <a:gd name="T9" fmla="*/ 880 h 668"/>
                <a:gd name="T10" fmla="*/ 898 w 556"/>
                <a:gd name="T11" fmla="*/ 1026 h 668"/>
                <a:gd name="T12" fmla="*/ 916 w 556"/>
                <a:gd name="T13" fmla="*/ 1026 h 668"/>
                <a:gd name="T14" fmla="*/ 1112 w 556"/>
                <a:gd name="T15" fmla="*/ 1036 h 668"/>
                <a:gd name="T16" fmla="*/ 534 w 556"/>
                <a:gd name="T17" fmla="*/ 1336 h 668"/>
                <a:gd name="T18" fmla="*/ 0 w 556"/>
                <a:gd name="T19" fmla="*/ 976 h 668"/>
                <a:gd name="T20" fmla="*/ 200 w 556"/>
                <a:gd name="T21" fmla="*/ 986 h 668"/>
                <a:gd name="T22" fmla="*/ 204 w 556"/>
                <a:gd name="T23" fmla="*/ 984 h 668"/>
                <a:gd name="T24" fmla="*/ 208 w 556"/>
                <a:gd name="T25" fmla="*/ 906 h 668"/>
                <a:gd name="T26" fmla="*/ 80 w 556"/>
                <a:gd name="T27" fmla="*/ 512 h 6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6" h="668">
                  <a:moveTo>
                    <a:pt x="40" y="257"/>
                  </a:moveTo>
                  <a:cubicBezTo>
                    <a:pt x="244" y="206"/>
                    <a:pt x="244" y="206"/>
                    <a:pt x="244" y="206"/>
                  </a:cubicBezTo>
                  <a:cubicBezTo>
                    <a:pt x="296" y="6"/>
                    <a:pt x="296" y="6"/>
                    <a:pt x="296" y="6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96" y="119"/>
                    <a:pt x="453" y="272"/>
                    <a:pt x="453" y="440"/>
                  </a:cubicBezTo>
                  <a:cubicBezTo>
                    <a:pt x="453" y="464"/>
                    <a:pt x="452" y="489"/>
                    <a:pt x="449" y="513"/>
                  </a:cubicBezTo>
                  <a:cubicBezTo>
                    <a:pt x="458" y="513"/>
                    <a:pt x="458" y="513"/>
                    <a:pt x="458" y="513"/>
                  </a:cubicBezTo>
                  <a:cubicBezTo>
                    <a:pt x="556" y="518"/>
                    <a:pt x="556" y="518"/>
                    <a:pt x="556" y="518"/>
                  </a:cubicBezTo>
                  <a:cubicBezTo>
                    <a:pt x="267" y="668"/>
                    <a:pt x="267" y="668"/>
                    <a:pt x="267" y="668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100" y="493"/>
                    <a:pt x="100" y="493"/>
                    <a:pt x="100" y="493"/>
                  </a:cubicBezTo>
                  <a:cubicBezTo>
                    <a:pt x="102" y="492"/>
                    <a:pt x="102" y="492"/>
                    <a:pt x="102" y="492"/>
                  </a:cubicBezTo>
                  <a:cubicBezTo>
                    <a:pt x="103" y="479"/>
                    <a:pt x="104" y="466"/>
                    <a:pt x="104" y="453"/>
                  </a:cubicBezTo>
                  <a:cubicBezTo>
                    <a:pt x="104" y="379"/>
                    <a:pt x="80" y="311"/>
                    <a:pt x="40" y="256"/>
                  </a:cubicBezTo>
                </a:path>
              </a:pathLst>
            </a:custGeom>
            <a:solidFill>
              <a:srgbClr val="FFFFFF">
                <a:lumMod val="75000"/>
              </a:srgb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 anchorCtr="1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8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497513" y="4671268"/>
              <a:ext cx="1689100" cy="1571625"/>
            </a:xfrm>
            <a:custGeom>
              <a:avLst/>
              <a:gdLst>
                <a:gd name="T0" fmla="*/ 366 w 532"/>
                <a:gd name="T1" fmla="*/ 4 h 495"/>
                <a:gd name="T2" fmla="*/ 720 w 532"/>
                <a:gd name="T3" fmla="*/ 254 h 495"/>
                <a:gd name="T4" fmla="*/ 1052 w 532"/>
                <a:gd name="T5" fmla="*/ 80 h 495"/>
                <a:gd name="T6" fmla="*/ 1064 w 532"/>
                <a:gd name="T7" fmla="*/ 74 h 495"/>
                <a:gd name="T8" fmla="*/ 588 w 532"/>
                <a:gd name="T9" fmla="*/ 830 h 495"/>
                <a:gd name="T10" fmla="*/ 600 w 532"/>
                <a:gd name="T11" fmla="*/ 844 h 495"/>
                <a:gd name="T12" fmla="*/ 728 w 532"/>
                <a:gd name="T13" fmla="*/ 990 h 495"/>
                <a:gd name="T14" fmla="*/ 112 w 532"/>
                <a:gd name="T15" fmla="*/ 784 h 495"/>
                <a:gd name="T16" fmla="*/ 0 w 532"/>
                <a:gd name="T17" fmla="*/ 150 h 495"/>
                <a:gd name="T18" fmla="*/ 130 w 532"/>
                <a:gd name="T19" fmla="*/ 300 h 495"/>
                <a:gd name="T20" fmla="*/ 142 w 532"/>
                <a:gd name="T21" fmla="*/ 314 h 495"/>
                <a:gd name="T22" fmla="*/ 368 w 532"/>
                <a:gd name="T23" fmla="*/ 0 h 4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2" h="495">
                  <a:moveTo>
                    <a:pt x="183" y="2"/>
                  </a:moveTo>
                  <a:cubicBezTo>
                    <a:pt x="360" y="127"/>
                    <a:pt x="360" y="127"/>
                    <a:pt x="360" y="127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37"/>
                    <a:pt x="532" y="37"/>
                    <a:pt x="532" y="37"/>
                  </a:cubicBezTo>
                  <a:cubicBezTo>
                    <a:pt x="497" y="189"/>
                    <a:pt x="412" y="320"/>
                    <a:pt x="294" y="415"/>
                  </a:cubicBezTo>
                  <a:cubicBezTo>
                    <a:pt x="300" y="422"/>
                    <a:pt x="300" y="422"/>
                    <a:pt x="300" y="422"/>
                  </a:cubicBezTo>
                  <a:cubicBezTo>
                    <a:pt x="364" y="495"/>
                    <a:pt x="364" y="495"/>
                    <a:pt x="364" y="495"/>
                  </a:cubicBezTo>
                  <a:cubicBezTo>
                    <a:pt x="56" y="392"/>
                    <a:pt x="56" y="392"/>
                    <a:pt x="56" y="39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123" y="117"/>
                    <a:pt x="162" y="64"/>
                    <a:pt x="184" y="0"/>
                  </a:cubicBezTo>
                </a:path>
              </a:pathLst>
            </a:custGeom>
            <a:solidFill>
              <a:srgbClr val="FFFFFF">
                <a:lumMod val="65000"/>
              </a:srgb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 anchorCtr="1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9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119563" y="5023693"/>
              <a:ext cx="2082800" cy="1717675"/>
            </a:xfrm>
            <a:custGeom>
              <a:avLst/>
              <a:gdLst>
                <a:gd name="T0" fmla="*/ 1312 w 656"/>
                <a:gd name="T1" fmla="*/ 710 h 541"/>
                <a:gd name="T2" fmla="*/ 948 w 656"/>
                <a:gd name="T3" fmla="*/ 590 h 541"/>
                <a:gd name="T4" fmla="*/ 876 w 656"/>
                <a:gd name="T5" fmla="*/ 184 h 541"/>
                <a:gd name="T6" fmla="*/ 876 w 656"/>
                <a:gd name="T7" fmla="*/ 176 h 541"/>
                <a:gd name="T8" fmla="*/ 592 w 656"/>
                <a:gd name="T9" fmla="*/ 238 h 541"/>
                <a:gd name="T10" fmla="*/ 402 w 656"/>
                <a:gd name="T11" fmla="*/ 210 h 541"/>
                <a:gd name="T12" fmla="*/ 406 w 656"/>
                <a:gd name="T13" fmla="*/ 194 h 541"/>
                <a:gd name="T14" fmla="*/ 454 w 656"/>
                <a:gd name="T15" fmla="*/ 0 h 541"/>
                <a:gd name="T16" fmla="*/ 0 w 656"/>
                <a:gd name="T17" fmla="*/ 460 h 541"/>
                <a:gd name="T18" fmla="*/ 186 w 656"/>
                <a:gd name="T19" fmla="*/ 1082 h 541"/>
                <a:gd name="T20" fmla="*/ 232 w 656"/>
                <a:gd name="T21" fmla="*/ 892 h 541"/>
                <a:gd name="T22" fmla="*/ 238 w 656"/>
                <a:gd name="T23" fmla="*/ 870 h 541"/>
                <a:gd name="T24" fmla="*/ 586 w 656"/>
                <a:gd name="T25" fmla="*/ 914 h 541"/>
                <a:gd name="T26" fmla="*/ 1310 w 656"/>
                <a:gd name="T27" fmla="*/ 710 h 5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56" h="541">
                  <a:moveTo>
                    <a:pt x="656" y="355"/>
                  </a:moveTo>
                  <a:cubicBezTo>
                    <a:pt x="474" y="295"/>
                    <a:pt x="474" y="295"/>
                    <a:pt x="474" y="295"/>
                  </a:cubicBezTo>
                  <a:cubicBezTo>
                    <a:pt x="438" y="92"/>
                    <a:pt x="438" y="92"/>
                    <a:pt x="438" y="92"/>
                  </a:cubicBezTo>
                  <a:cubicBezTo>
                    <a:pt x="438" y="88"/>
                    <a:pt x="438" y="88"/>
                    <a:pt x="438" y="88"/>
                  </a:cubicBezTo>
                  <a:cubicBezTo>
                    <a:pt x="395" y="108"/>
                    <a:pt x="347" y="119"/>
                    <a:pt x="296" y="119"/>
                  </a:cubicBezTo>
                  <a:cubicBezTo>
                    <a:pt x="263" y="119"/>
                    <a:pt x="231" y="114"/>
                    <a:pt x="201" y="105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116" y="446"/>
                    <a:pt x="116" y="446"/>
                    <a:pt x="116" y="446"/>
                  </a:cubicBezTo>
                  <a:cubicBezTo>
                    <a:pt x="119" y="435"/>
                    <a:pt x="119" y="435"/>
                    <a:pt x="119" y="435"/>
                  </a:cubicBezTo>
                  <a:cubicBezTo>
                    <a:pt x="175" y="450"/>
                    <a:pt x="233" y="457"/>
                    <a:pt x="293" y="457"/>
                  </a:cubicBezTo>
                  <a:cubicBezTo>
                    <a:pt x="426" y="457"/>
                    <a:pt x="550" y="420"/>
                    <a:pt x="655" y="355"/>
                  </a:cubicBezTo>
                </a:path>
              </a:pathLst>
            </a:custGeom>
            <a:solidFill>
              <a:srgbClr val="FFFFFF">
                <a:lumMod val="50000"/>
              </a:srgb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 anchorCtr="1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10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716213" y="4464893"/>
              <a:ext cx="1816100" cy="1857375"/>
            </a:xfrm>
            <a:custGeom>
              <a:avLst/>
              <a:gdLst>
                <a:gd name="T0" fmla="*/ 956 w 572"/>
                <a:gd name="T1" fmla="*/ 1170 h 585"/>
                <a:gd name="T2" fmla="*/ 846 w 572"/>
                <a:gd name="T3" fmla="*/ 804 h 585"/>
                <a:gd name="T4" fmla="*/ 1140 w 572"/>
                <a:gd name="T5" fmla="*/ 506 h 585"/>
                <a:gd name="T6" fmla="*/ 1144 w 572"/>
                <a:gd name="T7" fmla="*/ 502 h 585"/>
                <a:gd name="T8" fmla="*/ 860 w 572"/>
                <a:gd name="T9" fmla="*/ 194 h 585"/>
                <a:gd name="T10" fmla="*/ 862 w 572"/>
                <a:gd name="T11" fmla="*/ 194 h 585"/>
                <a:gd name="T12" fmla="*/ 1050 w 572"/>
                <a:gd name="T13" fmla="*/ 126 h 585"/>
                <a:gd name="T14" fmla="*/ 416 w 572"/>
                <a:gd name="T15" fmla="*/ 0 h 585"/>
                <a:gd name="T16" fmla="*/ 0 w 572"/>
                <a:gd name="T17" fmla="*/ 500 h 585"/>
                <a:gd name="T18" fmla="*/ 186 w 572"/>
                <a:gd name="T19" fmla="*/ 434 h 585"/>
                <a:gd name="T20" fmla="*/ 200 w 572"/>
                <a:gd name="T21" fmla="*/ 430 h 585"/>
                <a:gd name="T22" fmla="*/ 956 w 572"/>
                <a:gd name="T23" fmla="*/ 1168 h 5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2" h="585">
                  <a:moveTo>
                    <a:pt x="478" y="585"/>
                  </a:moveTo>
                  <a:cubicBezTo>
                    <a:pt x="423" y="402"/>
                    <a:pt x="423" y="402"/>
                    <a:pt x="423" y="402"/>
                  </a:cubicBezTo>
                  <a:cubicBezTo>
                    <a:pt x="570" y="253"/>
                    <a:pt x="570" y="253"/>
                    <a:pt x="570" y="253"/>
                  </a:cubicBezTo>
                  <a:cubicBezTo>
                    <a:pt x="572" y="251"/>
                    <a:pt x="572" y="251"/>
                    <a:pt x="572" y="251"/>
                  </a:cubicBezTo>
                  <a:cubicBezTo>
                    <a:pt x="510" y="216"/>
                    <a:pt x="460" y="162"/>
                    <a:pt x="430" y="97"/>
                  </a:cubicBezTo>
                  <a:cubicBezTo>
                    <a:pt x="431" y="97"/>
                    <a:pt x="431" y="97"/>
                    <a:pt x="431" y="97"/>
                  </a:cubicBezTo>
                  <a:cubicBezTo>
                    <a:pt x="525" y="63"/>
                    <a:pt x="525" y="63"/>
                    <a:pt x="525" y="6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72" y="382"/>
                    <a:pt x="309" y="516"/>
                    <a:pt x="478" y="584"/>
                  </a:cubicBezTo>
                </a:path>
              </a:pathLst>
            </a:custGeom>
            <a:solidFill>
              <a:srgbClr val="808080">
                <a:lumMod val="75000"/>
              </a:srgb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 anchorCtr="1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1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41638" y="4407743"/>
              <a:ext cx="1060450" cy="492125"/>
            </a:xfrm>
            <a:custGeom>
              <a:avLst/>
              <a:gdLst>
                <a:gd name="T0" fmla="*/ 668 w 668"/>
                <a:gd name="T1" fmla="*/ 80 h 310"/>
                <a:gd name="T2" fmla="*/ 258 w 668"/>
                <a:gd name="T3" fmla="*/ 0 h 310"/>
                <a:gd name="T4" fmla="*/ 0 w 668"/>
                <a:gd name="T5" fmla="*/ 310 h 3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8" h="310">
                  <a:moveTo>
                    <a:pt x="668" y="80"/>
                  </a:moveTo>
                  <a:lnTo>
                    <a:pt x="258" y="0"/>
                  </a:lnTo>
                  <a:lnTo>
                    <a:pt x="0" y="31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97013" y="2526556"/>
              <a:ext cx="33432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endParaRPr kumimoji="0" lang="en-US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1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2239133">
              <a:off x="5313034" y="2693589"/>
              <a:ext cx="1387146" cy="21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Классификация </a:t>
              </a:r>
              <a:endPara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2579164">
              <a:off x="5959974" y="4040966"/>
              <a:ext cx="1370325" cy="21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Расследование </a:t>
              </a:r>
              <a:endPara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3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24128" y="5226385"/>
              <a:ext cx="1124272" cy="388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ru-RU" alt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Разработка мероприятий</a:t>
              </a:r>
              <a:endParaRPr kumimoji="0" lang="en-US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4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83968" y="5602878"/>
              <a:ext cx="1440160" cy="63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Контроль реализации мероприятий</a:t>
              </a:r>
              <a:endPara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5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18737" y="5017104"/>
              <a:ext cx="860425" cy="423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Анализ динамики </a:t>
              </a:r>
              <a:endParaRPr kumimoji="0" lang="en-US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6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19642417">
              <a:off x="2825331" y="3737018"/>
              <a:ext cx="1366690" cy="21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Целеполагание</a:t>
              </a:r>
              <a:r>
                <a:rPr kumimoji="0" lang="ru-RU" alt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endParaRPr kumimoji="0" lang="en-US" alt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7" name="Прямоугольник 216"/>
            <p:cNvSpPr/>
            <p:nvPr>
              <p:custDataLst>
                <p:tags r:id="rId18"/>
              </p:custDataLst>
            </p:nvPr>
          </p:nvSpPr>
          <p:spPr>
            <a:xfrm>
              <a:off x="2499025" y="2171997"/>
              <a:ext cx="2534690" cy="741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5DA3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Сбор информации и учет внеплановых технических простоев оборудования</a:t>
              </a: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2329919" y="1922427"/>
              <a:ext cx="338213" cy="307777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9" name="Овал 218"/>
            <p:cNvSpPr/>
            <p:nvPr/>
          </p:nvSpPr>
          <p:spPr>
            <a:xfrm>
              <a:off x="5194981" y="1932929"/>
              <a:ext cx="338213" cy="307777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6754067" y="3002994"/>
              <a:ext cx="338213" cy="307777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7017506" y="4850754"/>
              <a:ext cx="338213" cy="307777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5795131" y="6131638"/>
              <a:ext cx="338213" cy="307777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3780602" y="5991337"/>
              <a:ext cx="338213" cy="307777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2716213" y="4494027"/>
              <a:ext cx="338213" cy="307777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</p:grpSp>
      <p:cxnSp>
        <p:nvCxnSpPr>
          <p:cNvPr id="225" name="Прямая соединительная линия 224"/>
          <p:cNvCxnSpPr/>
          <p:nvPr/>
        </p:nvCxnSpPr>
        <p:spPr>
          <a:xfrm flipV="1">
            <a:off x="5305847" y="4235364"/>
            <a:ext cx="4502184" cy="4945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cxnSp>
        <p:nvCxnSpPr>
          <p:cNvPr id="226" name="Прямая соединительная линия 225"/>
          <p:cNvCxnSpPr/>
          <p:nvPr/>
        </p:nvCxnSpPr>
        <p:spPr>
          <a:xfrm flipV="1">
            <a:off x="5280386" y="3473515"/>
            <a:ext cx="4502184" cy="4945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cxnSp>
        <p:nvCxnSpPr>
          <p:cNvPr id="227" name="Прямая соединительная линия 226"/>
          <p:cNvCxnSpPr/>
          <p:nvPr/>
        </p:nvCxnSpPr>
        <p:spPr>
          <a:xfrm flipV="1">
            <a:off x="5259818" y="2678716"/>
            <a:ext cx="4502184" cy="4945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cxnSp>
        <p:nvCxnSpPr>
          <p:cNvPr id="228" name="Прямая соединительная линия 227"/>
          <p:cNvCxnSpPr/>
          <p:nvPr/>
        </p:nvCxnSpPr>
        <p:spPr>
          <a:xfrm flipV="1">
            <a:off x="5236842" y="1895246"/>
            <a:ext cx="4502184" cy="4945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230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565" y="6477318"/>
            <a:ext cx="525600" cy="264795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679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1747" y="95585"/>
            <a:ext cx="7272808" cy="288925"/>
          </a:xfrm>
        </p:spPr>
        <p:txBody>
          <a:bodyPr/>
          <a:lstStyle/>
          <a:p>
            <a:pPr algn="l"/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стратегии ТОиР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389" y="693277"/>
            <a:ext cx="8784976" cy="83099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ru-RU" sz="1200" dirty="0"/>
              <a:t>В настоящее время для организации и проведения ремонтов основного и вспомогательного оборудования на </a:t>
            </a:r>
            <a:r>
              <a:rPr lang="ru-RU" sz="1200" dirty="0" smtClean="0"/>
              <a:t>металлургических предприятиях используется</a:t>
            </a:r>
            <a:r>
              <a:rPr lang="ru-RU" sz="1200" dirty="0"/>
              <a:t>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/>
              <a:t>стратегия ППР. </a:t>
            </a:r>
          </a:p>
          <a:p>
            <a:endParaRPr lang="ru-RU" sz="1200" dirty="0" smtClean="0"/>
          </a:p>
          <a:p>
            <a:r>
              <a:rPr lang="ru-RU" sz="1200" dirty="0" smtClean="0"/>
              <a:t>На ПАО «</a:t>
            </a:r>
            <a:r>
              <a:rPr lang="ru-RU" sz="1200" dirty="0" err="1" smtClean="0"/>
              <a:t>Запорожсталь</a:t>
            </a:r>
            <a:r>
              <a:rPr lang="ru-RU" sz="1200" dirty="0" smtClean="0"/>
              <a:t>» с 2015г. действует система превентивного (предупреждающего) обслуживания оборудования.</a:t>
            </a:r>
            <a:endParaRPr lang="ru-RU" sz="1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14383" y="2205530"/>
            <a:ext cx="8856984" cy="3132024"/>
            <a:chOff x="35496" y="834021"/>
            <a:chExt cx="8856984" cy="3171043"/>
          </a:xfrm>
        </p:grpSpPr>
        <p:sp>
          <p:nvSpPr>
            <p:cNvPr id="7" name="TextBox 6"/>
            <p:cNvSpPr txBox="1"/>
            <p:nvPr/>
          </p:nvSpPr>
          <p:spPr>
            <a:xfrm>
              <a:off x="2771800" y="834021"/>
              <a:ext cx="3096344" cy="3739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00FF"/>
                  </a:solidFill>
                </a:rPr>
                <a:t>Стратегическая разница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35496" y="1196752"/>
              <a:ext cx="8856984" cy="2808312"/>
              <a:chOff x="35496" y="1196752"/>
              <a:chExt cx="8856984" cy="2808312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35496" y="1196752"/>
                <a:ext cx="7272808" cy="2808312"/>
                <a:chOff x="17142" y="1052736"/>
                <a:chExt cx="8199734" cy="3111913"/>
              </a:xfrm>
            </p:grpSpPr>
            <p:graphicFrame>
              <p:nvGraphicFramePr>
                <p:cNvPr id="13" name="Схема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89235587"/>
                    </p:ext>
                  </p:extLst>
                </p:nvPr>
              </p:nvGraphicFramePr>
              <p:xfrm>
                <a:off x="3788384" y="1052736"/>
                <a:ext cx="4428492" cy="295232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graphicFrame>
              <p:nvGraphicFramePr>
                <p:cNvPr id="14" name="Схема 1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7142" y="1257366"/>
                <a:ext cx="3634104" cy="290728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p:grpSp>
          <p:grpSp>
            <p:nvGrpSpPr>
              <p:cNvPr id="10" name="Группа 9"/>
              <p:cNvGrpSpPr/>
              <p:nvPr/>
            </p:nvGrpSpPr>
            <p:grpSpPr>
              <a:xfrm>
                <a:off x="7452480" y="1989000"/>
                <a:ext cx="1440000" cy="1440000"/>
                <a:chOff x="1434854" y="912568"/>
                <a:chExt cx="1141441" cy="1141560"/>
              </a:xfr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p:grpSpPr>
            <p:sp>
              <p:nvSpPr>
                <p:cNvPr id="11" name="Овал 10"/>
                <p:cNvSpPr/>
                <p:nvPr/>
              </p:nvSpPr>
              <p:spPr>
                <a:xfrm>
                  <a:off x="1434854" y="912568"/>
                  <a:ext cx="1141441" cy="11415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" name="Овал 4"/>
                <p:cNvSpPr/>
                <p:nvPr/>
              </p:nvSpPr>
              <p:spPr>
                <a:xfrm>
                  <a:off x="1606089" y="1140905"/>
                  <a:ext cx="827545" cy="71347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13970" rIns="0" bIns="13970" numCol="1" spcCol="1270" anchor="ctr" anchorCtr="0">
                  <a:noAutofit/>
                </a:bodyPr>
                <a:lstStyle/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100" b="1" dirty="0">
                      <a:solidFill>
                        <a:schemeClr val="tx1"/>
                      </a:solidFill>
                    </a:rPr>
                    <a:t>Ремонтируем только то и только тогда, когда это необходимо</a:t>
                  </a:r>
                </a:p>
              </p:txBody>
            </p:sp>
          </p:grpSp>
        </p:grpSp>
      </p:grpSp>
      <p:sp>
        <p:nvSpPr>
          <p:cNvPr id="1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219565" y="6477318"/>
            <a:ext cx="525600" cy="26479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6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06" y="32898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7626350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1этап. Сбор информации и учет простоев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2128" y="473622"/>
            <a:ext cx="8577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Для сбора информации и учета простоев оборудования </a:t>
            </a:r>
            <a:r>
              <a:rPr lang="ru-RU" sz="1100" dirty="0" smtClean="0"/>
              <a:t>на комбинате </a:t>
            </a:r>
            <a:r>
              <a:rPr lang="ru-RU" sz="1100" dirty="0" err="1" smtClean="0"/>
              <a:t>Запорожсталь</a:t>
            </a:r>
            <a:r>
              <a:rPr lang="ru-RU" sz="1100" dirty="0" smtClean="0"/>
              <a:t> используется система УПТО (учет простоев технологического оборудования)</a:t>
            </a:r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461" t="8401" r="10329" b="7544"/>
          <a:stretch/>
        </p:blipFill>
        <p:spPr>
          <a:xfrm>
            <a:off x="552128" y="935287"/>
            <a:ext cx="8949619" cy="5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097" y="35332"/>
            <a:ext cx="3538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2 этап. Классификация простоя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511" y="58359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0778" y="1154942"/>
            <a:ext cx="350039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pPr marL="685656" lvl="1" indent="-228600">
              <a:buFont typeface="+mj-lt"/>
              <a:buAutoNum type="arabicPeriod"/>
            </a:pPr>
            <a:r>
              <a:rPr lang="uk-UA" sz="1200" dirty="0" err="1"/>
              <a:t>Определение</a:t>
            </a:r>
            <a:r>
              <a:rPr lang="uk-UA" sz="1200" dirty="0"/>
              <a:t> </a:t>
            </a:r>
            <a:r>
              <a:rPr lang="uk-UA" sz="1200" dirty="0" err="1"/>
              <a:t>вида</a:t>
            </a:r>
            <a:r>
              <a:rPr lang="uk-UA" sz="1200" dirty="0"/>
              <a:t>:</a:t>
            </a:r>
          </a:p>
          <a:p>
            <a:pPr lvl="1"/>
            <a:r>
              <a:rPr lang="ru-RU" sz="1200" dirty="0"/>
              <a:t>-</a:t>
            </a:r>
            <a:r>
              <a:rPr lang="ru-RU" sz="1200" b="1" i="1" u="sng" dirty="0">
                <a:solidFill>
                  <a:srgbClr val="FF0000"/>
                </a:solidFill>
              </a:rPr>
              <a:t>Технические внеплановые </a:t>
            </a:r>
            <a:r>
              <a:rPr lang="ru-RU" sz="1200" dirty="0"/>
              <a:t>- отказы оборудования. Оборудование технически неработоспособно;</a:t>
            </a:r>
          </a:p>
          <a:p>
            <a:pPr lvl="1"/>
            <a:r>
              <a:rPr lang="ru-RU" sz="1200" dirty="0"/>
              <a:t>-</a:t>
            </a:r>
            <a:r>
              <a:rPr lang="ru-RU" sz="1200" b="1" i="1" u="sng" dirty="0">
                <a:solidFill>
                  <a:srgbClr val="FF0000"/>
                </a:solidFill>
              </a:rPr>
              <a:t>Технические плановые </a:t>
            </a:r>
            <a:r>
              <a:rPr lang="ru-RU" sz="1200" dirty="0"/>
              <a:t>- ремонты оборудования (ТО, TP, KP);</a:t>
            </a:r>
          </a:p>
          <a:p>
            <a:pPr lvl="1"/>
            <a:r>
              <a:rPr lang="ru-RU" sz="1200" dirty="0"/>
              <a:t>-</a:t>
            </a:r>
            <a:r>
              <a:rPr lang="ru-RU" sz="1200" b="1" i="1" u="sng" dirty="0">
                <a:solidFill>
                  <a:srgbClr val="FF0000"/>
                </a:solidFill>
              </a:rPr>
              <a:t>Технологические внеплановые </a:t>
            </a:r>
            <a:r>
              <a:rPr lang="ru-RU" sz="1200" dirty="0"/>
              <a:t>- остановки оборудования на внеплановые технологические операции;</a:t>
            </a:r>
          </a:p>
          <a:p>
            <a:pPr lvl="1"/>
            <a:r>
              <a:rPr lang="ru-RU" sz="1200" dirty="0"/>
              <a:t>-</a:t>
            </a:r>
            <a:r>
              <a:rPr lang="ru-RU" sz="1200" b="1" i="1" u="sng" dirty="0">
                <a:solidFill>
                  <a:srgbClr val="FF0000"/>
                </a:solidFill>
              </a:rPr>
              <a:t>Технологические плановые </a:t>
            </a:r>
            <a:r>
              <a:rPr lang="ru-RU" sz="1200" dirty="0"/>
              <a:t>- остановки оборудования на плановые технологические операции;</a:t>
            </a:r>
          </a:p>
          <a:p>
            <a:pPr marL="457056" lvl="1"/>
            <a:endParaRPr lang="uk-UA" sz="1200" dirty="0"/>
          </a:p>
          <a:p>
            <a:pPr marL="628506" lvl="1" indent="-171450">
              <a:buFont typeface="Arial" panose="020B0604020202020204" pitchFamily="34" charset="0"/>
              <a:buChar char="•"/>
            </a:pPr>
            <a:endParaRPr lang="uk-UA" sz="1200" dirty="0"/>
          </a:p>
          <a:p>
            <a:pPr marL="628506" lvl="1" indent="-171450">
              <a:buFont typeface="Arial" panose="020B0604020202020204" pitchFamily="34" charset="0"/>
              <a:buChar char="•"/>
            </a:pPr>
            <a:endParaRPr lang="uk-UA" sz="1200" dirty="0"/>
          </a:p>
          <a:p>
            <a:pPr marL="628506" lvl="1" indent="-171450">
              <a:buFont typeface="Arial" panose="020B0604020202020204" pitchFamily="34" charset="0"/>
              <a:buChar char="•"/>
            </a:pPr>
            <a:endParaRPr lang="uk-UA" sz="1200" dirty="0"/>
          </a:p>
          <a:p>
            <a:pPr lvl="1"/>
            <a:r>
              <a:rPr lang="uk-UA" sz="1200" dirty="0"/>
              <a:t>2.   </a:t>
            </a:r>
            <a:r>
              <a:rPr lang="uk-UA" sz="1200" dirty="0" err="1"/>
              <a:t>Определение</a:t>
            </a:r>
            <a:r>
              <a:rPr lang="uk-UA" sz="1200" dirty="0"/>
              <a:t> </a:t>
            </a:r>
            <a:r>
              <a:rPr lang="uk-UA" sz="1200" dirty="0" err="1"/>
              <a:t>службы</a:t>
            </a:r>
            <a:r>
              <a:rPr lang="uk-UA" sz="1200" dirty="0"/>
              <a:t> </a:t>
            </a:r>
            <a:r>
              <a:rPr lang="uk-UA" sz="1200" dirty="0" err="1"/>
              <a:t>виновника</a:t>
            </a:r>
            <a:r>
              <a:rPr lang="uk-UA" sz="1200" dirty="0"/>
              <a:t>:</a:t>
            </a:r>
          </a:p>
          <a:p>
            <a:pPr lvl="1"/>
            <a:r>
              <a:rPr lang="uk-UA" sz="1200" dirty="0"/>
              <a:t>- </a:t>
            </a:r>
            <a:r>
              <a:rPr lang="ru-RU" sz="1200" dirty="0"/>
              <a:t>Технологи</a:t>
            </a:r>
          </a:p>
          <a:p>
            <a:pPr lvl="1"/>
            <a:r>
              <a:rPr lang="ru-RU" sz="1200" dirty="0"/>
              <a:t>- Механики</a:t>
            </a:r>
          </a:p>
          <a:p>
            <a:pPr lvl="1"/>
            <a:r>
              <a:rPr lang="ru-RU" sz="1200" dirty="0"/>
              <a:t>- Энергетики</a:t>
            </a:r>
          </a:p>
          <a:p>
            <a:pPr lvl="1"/>
            <a:r>
              <a:rPr lang="ru-RU" sz="1200" dirty="0"/>
              <a:t>- Гидравлики</a:t>
            </a:r>
          </a:p>
          <a:p>
            <a:pPr lvl="1"/>
            <a:r>
              <a:rPr lang="ru-RU" sz="1200" dirty="0"/>
              <a:t>- Электрики</a:t>
            </a:r>
          </a:p>
          <a:p>
            <a:pPr lvl="1"/>
            <a:r>
              <a:rPr lang="ru-RU" sz="1200" dirty="0"/>
              <a:t>- АСУ ТП</a:t>
            </a:r>
          </a:p>
          <a:p>
            <a:pPr lvl="1"/>
            <a:r>
              <a:rPr lang="ru-RU" sz="1200" dirty="0"/>
              <a:t>- </a:t>
            </a:r>
            <a:r>
              <a:rPr lang="ru-RU" sz="1200" dirty="0" err="1"/>
              <a:t>КиП</a:t>
            </a:r>
            <a:r>
              <a:rPr lang="ru-RU" sz="1200" dirty="0"/>
              <a:t> и А </a:t>
            </a:r>
          </a:p>
          <a:p>
            <a:pPr marL="628506" lvl="1" indent="-171450">
              <a:buFontTx/>
              <a:buChar char="-"/>
            </a:pPr>
            <a:endParaRPr lang="ru-RU" sz="1200" dirty="0"/>
          </a:p>
          <a:p>
            <a:pPr marL="685656" lvl="1" indent="-228600">
              <a:buFont typeface="Arial" panose="020B0604020202020204" pitchFamily="34" charset="0"/>
              <a:buChar char="•"/>
            </a:pPr>
            <a:endParaRPr lang="uk-UA" sz="1200" dirty="0"/>
          </a:p>
          <a:p>
            <a:endParaRPr lang="ru-RU" sz="1200" dirty="0"/>
          </a:p>
          <a:p>
            <a:endParaRPr lang="ru-RU" sz="1200" dirty="0"/>
          </a:p>
          <a:p>
            <a:pPr marL="342900" indent="-342900">
              <a:buFont typeface="+mj-lt"/>
              <a:buAutoNum type="arabicPeriod"/>
            </a:pP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46404" y="932513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200" dirty="0">
                <a:solidFill>
                  <a:srgbClr val="000000"/>
                </a:solidFill>
              </a:rPr>
              <a:t> К </a:t>
            </a:r>
            <a:r>
              <a:rPr lang="ru-RU" sz="1200" dirty="0">
                <a:solidFill>
                  <a:srgbClr val="000000"/>
                </a:solidFill>
              </a:rPr>
              <a:t>первичной классификации относится: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8207" y="476675"/>
            <a:ext cx="7836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2">
                    <a:lumMod val="50000"/>
                  </a:schemeClr>
                </a:solidFill>
              </a:rPr>
              <a:t>Для правильного поиска первопричин простоя необходимо при фиксации простоя проводить его первичную классификацию и по результатам расследования окончательную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6"/>
          <a:stretch/>
        </p:blipFill>
        <p:spPr bwMode="auto">
          <a:xfrm>
            <a:off x="530098" y="4077072"/>
            <a:ext cx="27662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740" y="980729"/>
            <a:ext cx="1684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Пример справочника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740" y="3832598"/>
            <a:ext cx="1684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Пример справочника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0023" t="25182" r="10328" b="7699"/>
          <a:stretch/>
        </p:blipFill>
        <p:spPr>
          <a:xfrm>
            <a:off x="560511" y="1300117"/>
            <a:ext cx="4864786" cy="23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2" y="77790"/>
            <a:ext cx="8712078" cy="39888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3 этап. Классификация простоя по результатам расследования 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9" y="1202274"/>
            <a:ext cx="8064896" cy="30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2520" y="728202"/>
            <a:ext cx="3938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000000"/>
                </a:solidFill>
              </a:rPr>
              <a:t>К </a:t>
            </a:r>
            <a:r>
              <a:rPr lang="uk-UA" sz="1200" dirty="0" err="1">
                <a:solidFill>
                  <a:srgbClr val="000000"/>
                </a:solidFill>
              </a:rPr>
              <a:t>окончательной</a:t>
            </a:r>
            <a:r>
              <a:rPr lang="uk-UA" sz="1200" dirty="0">
                <a:solidFill>
                  <a:srgbClr val="000000"/>
                </a:solidFill>
              </a:rPr>
              <a:t>  </a:t>
            </a:r>
            <a:r>
              <a:rPr lang="uk-UA" sz="1200" dirty="0" err="1">
                <a:solidFill>
                  <a:srgbClr val="000000"/>
                </a:solidFill>
              </a:rPr>
              <a:t>классификации</a:t>
            </a:r>
            <a:r>
              <a:rPr lang="uk-UA" sz="1200" dirty="0">
                <a:solidFill>
                  <a:srgbClr val="000000"/>
                </a:solidFill>
              </a:rPr>
              <a:t>  </a:t>
            </a:r>
            <a:r>
              <a:rPr lang="uk-UA" sz="1200" dirty="0" err="1">
                <a:solidFill>
                  <a:srgbClr val="000000"/>
                </a:solidFill>
              </a:rPr>
              <a:t>относится</a:t>
            </a:r>
            <a:r>
              <a:rPr lang="uk-UA" sz="1200" dirty="0">
                <a:solidFill>
                  <a:srgbClr val="000000"/>
                </a:solidFill>
              </a:rPr>
              <a:t>: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32520" y="4726888"/>
            <a:ext cx="807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200" dirty="0"/>
              <a:t>При </a:t>
            </a:r>
            <a:r>
              <a:rPr lang="ru-RU" sz="1200" dirty="0" smtClean="0"/>
              <a:t>расследовании </a:t>
            </a:r>
            <a:r>
              <a:rPr lang="ru-RU" sz="1200" dirty="0"/>
              <a:t>необходимо классифицировать простои по причинам, выявить коренную причину:</a:t>
            </a:r>
          </a:p>
          <a:p>
            <a:pPr marL="628506" lvl="1" indent="-171450">
              <a:buFont typeface="Arial" panose="020B0604020202020204" pitchFamily="34" charset="0"/>
              <a:buChar char="•"/>
            </a:pPr>
            <a:r>
              <a:rPr lang="ru-RU" sz="1200" dirty="0"/>
              <a:t>производственный фактор</a:t>
            </a:r>
          </a:p>
          <a:p>
            <a:pPr marL="628506" lvl="1" indent="-171450">
              <a:buFont typeface="Arial" panose="020B0604020202020204" pitchFamily="34" charset="0"/>
              <a:buChar char="•"/>
            </a:pPr>
            <a:r>
              <a:rPr lang="ru-RU" sz="1200" dirty="0"/>
              <a:t>человеческий фактор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438" y="1733910"/>
            <a:ext cx="143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Разрушение подшипника быстроходного вала редуктора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80593" y="2564904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9" y="2669758"/>
            <a:ext cx="8842035" cy="258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6049" y="5805264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</a:rPr>
              <a:t>После внедрения корректирующих мероприятий </a:t>
            </a:r>
            <a:r>
              <a:rPr lang="ru-RU" sz="1000" b="1" i="1" dirty="0">
                <a:solidFill>
                  <a:srgbClr val="000000"/>
                </a:solidFill>
              </a:rPr>
              <a:t>обязательно</a:t>
            </a:r>
            <a:r>
              <a:rPr lang="ru-RU" sz="1000" b="1" i="1" dirty="0">
                <a:solidFill>
                  <a:srgbClr val="FF0000"/>
                </a:solidFill>
              </a:rPr>
              <a:t> проверьте – есть ли реальная польза от их внедрения – </a:t>
            </a:r>
            <a:r>
              <a:rPr lang="ru-RU" sz="1000" b="1" i="1" dirty="0">
                <a:solidFill>
                  <a:srgbClr val="000000"/>
                </a:solidFill>
              </a:rPr>
              <a:t>произошло ли сокращение простоев, на которые они были направлены; подтвердился ли ожидаемый экономический эффект и т.д. Если этого нет, то стоит еще раз проанализировать ситуацию – возможно, была неправильно определена причина проблемы.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5457056" y="5384482"/>
          <a:ext cx="3885894" cy="29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080120"/>
                <a:gridCol w="1077582"/>
              </a:tblGrid>
              <a:tr h="29883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 по цеху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0:00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8504" y="44624"/>
            <a:ext cx="880243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Этап 4: Разработка и мероприятий по предотвращению простоев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979570"/>
            <a:ext cx="8892000" cy="108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6496" y="476675"/>
            <a:ext cx="8742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</a:rPr>
              <a:t>Цель разбора и анализа простоев – разработка мероприятий, выполнение которых позволит уже в ближайшем будущем снизить риски повторения подобных аварийных ситуаций по разобранным причинам.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6496" y="2204864"/>
            <a:ext cx="8027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Этап 5. Контроль реализации 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0512" y="116635"/>
            <a:ext cx="884135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Этап 6: Анализ эффективности работы по снижению простоев оборудования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0513" y="476675"/>
            <a:ext cx="8812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1000" dirty="0">
                <a:solidFill>
                  <a:srgbClr val="000000"/>
                </a:solidFill>
              </a:rPr>
              <a:t>Разбор и анализ аварийных простоев с последующей разработкой и внедрением корректирующих мероприятий – важная составляющая деятельности по снижению простоев, которая  должна проводиться в каждом подразделении на постоянной основе. </a:t>
            </a:r>
          </a:p>
          <a:p>
            <a:pPr marL="177800" indent="-177800"/>
            <a:r>
              <a:rPr lang="ru-RU" sz="1000" dirty="0">
                <a:solidFill>
                  <a:srgbClr val="000000"/>
                </a:solidFill>
              </a:rPr>
              <a:t>Однако всегда надо помнить, что цель любой производственной деятельности в условиях рынка – получение прибыли. Вклад ремонтной службы в достижение этой цели – снижение затрат на ремонты и обеспечение стабильной и эффективной работы оборудования.</a:t>
            </a:r>
          </a:p>
          <a:p>
            <a:pPr marL="177800" indent="-177800"/>
            <a:endParaRPr lang="ru-RU" sz="1000" dirty="0">
              <a:solidFill>
                <a:srgbClr val="000000"/>
              </a:solidFill>
            </a:endParaRPr>
          </a:p>
          <a:p>
            <a:pPr marL="177800" indent="-177800"/>
            <a:r>
              <a:rPr lang="ru-RU" sz="1000" dirty="0">
                <a:solidFill>
                  <a:srgbClr val="000000"/>
                </a:solidFill>
              </a:rPr>
              <a:t>Для того, </a:t>
            </a:r>
            <a:r>
              <a:rPr lang="ru-RU" sz="1000" b="1" dirty="0">
                <a:solidFill>
                  <a:srgbClr val="000000"/>
                </a:solidFill>
              </a:rPr>
              <a:t>чтобы понимать ситуацию в цехе и объективно оценивать работу  ремонтной </a:t>
            </a:r>
            <a:r>
              <a:rPr lang="ru-RU" sz="1000" b="1" dirty="0" smtClean="0">
                <a:solidFill>
                  <a:srgbClr val="000000"/>
                </a:solidFill>
              </a:rPr>
              <a:t>службы</a:t>
            </a:r>
            <a:r>
              <a:rPr lang="ru-RU" sz="1000" b="1" dirty="0">
                <a:solidFill>
                  <a:srgbClr val="000000"/>
                </a:solidFill>
              </a:rPr>
              <a:t>,</a:t>
            </a:r>
            <a:r>
              <a:rPr lang="ru-RU" sz="1000" b="1" dirty="0" smtClean="0">
                <a:solidFill>
                  <a:srgbClr val="000000"/>
                </a:solidFill>
              </a:rPr>
              <a:t> на </a:t>
            </a:r>
            <a:r>
              <a:rPr lang="ru-RU" sz="1000" b="1" dirty="0">
                <a:solidFill>
                  <a:srgbClr val="000000"/>
                </a:solidFill>
              </a:rPr>
              <a:t>регулярной основе </a:t>
            </a:r>
            <a:r>
              <a:rPr lang="ru-RU" sz="1000" b="1" dirty="0" smtClean="0">
                <a:solidFill>
                  <a:srgbClr val="000000"/>
                </a:solidFill>
              </a:rPr>
              <a:t>подводятся </a:t>
            </a:r>
            <a:r>
              <a:rPr lang="ru-RU" sz="1000" b="1" dirty="0">
                <a:solidFill>
                  <a:srgbClr val="000000"/>
                </a:solidFill>
              </a:rPr>
              <a:t>итоги и </a:t>
            </a:r>
            <a:r>
              <a:rPr lang="ru-RU" sz="1000" b="1" dirty="0" smtClean="0">
                <a:solidFill>
                  <a:srgbClr val="000000"/>
                </a:solidFill>
              </a:rPr>
              <a:t>составляется </a:t>
            </a:r>
            <a:r>
              <a:rPr lang="ru-RU" sz="1000" b="1" dirty="0">
                <a:solidFill>
                  <a:srgbClr val="000000"/>
                </a:solidFill>
              </a:rPr>
              <a:t>отчет, который </a:t>
            </a:r>
            <a:r>
              <a:rPr lang="ru-RU" sz="1000" b="1" dirty="0" smtClean="0">
                <a:solidFill>
                  <a:srgbClr val="000000"/>
                </a:solidFill>
              </a:rPr>
              <a:t>включает </a:t>
            </a:r>
            <a:r>
              <a:rPr lang="ru-RU" sz="1000" b="1" dirty="0">
                <a:solidFill>
                  <a:srgbClr val="000000"/>
                </a:solidFill>
              </a:rPr>
              <a:t>динамику аварийных простоев и </a:t>
            </a:r>
            <a:r>
              <a:rPr lang="ru-RU" sz="1000" b="1" dirty="0" smtClean="0">
                <a:solidFill>
                  <a:srgbClr val="000000"/>
                </a:solidFill>
              </a:rPr>
              <a:t>показывает </a:t>
            </a:r>
            <a:r>
              <a:rPr lang="ru-RU" sz="1000" b="1" dirty="0">
                <a:solidFill>
                  <a:srgbClr val="000000"/>
                </a:solidFill>
              </a:rPr>
              <a:t>эффективность проводимых мероприятий</a:t>
            </a:r>
            <a:r>
              <a:rPr lang="ru-RU" sz="1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536" y="2564904"/>
            <a:ext cx="806489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>
                <a:solidFill>
                  <a:srgbClr val="0000FF"/>
                </a:solidFill>
              </a:rPr>
              <a:t>Динамика простоев основного оборудования за __________</a:t>
            </a:r>
            <a:r>
              <a:rPr lang="ru-RU" sz="1200" dirty="0" smtClean="0">
                <a:solidFill>
                  <a:srgbClr val="0000FF"/>
                </a:solidFill>
              </a:rPr>
              <a:t>2017 </a:t>
            </a:r>
            <a:r>
              <a:rPr lang="ru-RU" sz="1200" dirty="0">
                <a:solidFill>
                  <a:srgbClr val="0000FF"/>
                </a:solidFill>
              </a:rPr>
              <a:t>г. </a:t>
            </a:r>
          </a:p>
          <a:p>
            <a:pPr algn="ctr">
              <a:lnSpc>
                <a:spcPts val="1300"/>
              </a:lnSpc>
            </a:pPr>
            <a:r>
              <a:rPr lang="ru-RU" sz="1200" dirty="0">
                <a:solidFill>
                  <a:srgbClr val="0000FF"/>
                </a:solidFill>
              </a:rPr>
              <a:t>в сравнении с базой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1114" y="1903264"/>
            <a:ext cx="328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Примерные формы отчета</a:t>
            </a:r>
          </a:p>
          <a:p>
            <a:pPr algn="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1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7" y="3030374"/>
            <a:ext cx="8856000" cy="236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640633" y="3068960"/>
            <a:ext cx="576064" cy="366330"/>
          </a:xfrm>
          <a:prstGeom prst="ellipse">
            <a:avLst/>
          </a:prstGeom>
          <a:noFill/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29065" y="3076187"/>
            <a:ext cx="576064" cy="366330"/>
          </a:xfrm>
          <a:prstGeom prst="ellipse">
            <a:avLst/>
          </a:prstGeom>
          <a:noFill/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428" y="5632896"/>
            <a:ext cx="8839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000000"/>
                </a:solidFill>
              </a:rPr>
              <a:t>В качестве БАЗЫ могут быть приняты лучшие показатели по цеху (участку) или взяты средние значения, рассчитанные за предыдущий период работы оборудования и скорректированные с учетом текущих объективных условий (например, с учетом изменения сортамента, и т.п.)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424608" y="3442520"/>
            <a:ext cx="432048" cy="219037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424608" y="3442517"/>
            <a:ext cx="4392488" cy="219038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59138" y="985838"/>
            <a:ext cx="6646862" cy="10795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C00000"/>
                </a:solidFill>
                <a:latin typeface="Arial Black" panose="020B0A04020102020204" pitchFamily="34" charset="0"/>
                <a:cs typeface="AngsanaUPC" panose="02020603050405020304" pitchFamily="18" charset="-34"/>
              </a:rPr>
              <a:t>ВОПРОСЫ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encrypted-tbn0.gstatic.com/images?q=tbn:ANd9GcS9juAsmeuWpLJuhS3iClyfVoa3BNhlYqHvVegly7Bi6xYmJvKL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662" y="2367176"/>
            <a:ext cx="6396711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9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565" y="6477318"/>
            <a:ext cx="525600" cy="264795"/>
          </a:xfrm>
        </p:spPr>
        <p:txBody>
          <a:bodyPr/>
          <a:lstStyle/>
          <a:p>
            <a:fld id="{84354509-BB7E-4CD0-B600-C43E671D254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7329" y="134651"/>
            <a:ext cx="6564188" cy="3749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Arial" charset="0"/>
              </a:rPr>
              <a:t>Что такое превентивное обслуживание оборудования?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8" t="28985" r="17599" b="7396"/>
          <a:stretch/>
        </p:blipFill>
        <p:spPr>
          <a:xfrm>
            <a:off x="316892" y="756805"/>
            <a:ext cx="5400600" cy="40188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7329" y="5270111"/>
            <a:ext cx="4953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i="1" dirty="0">
                <a:solidFill>
                  <a:srgbClr val="C00000"/>
                </a:solidFill>
              </a:rPr>
              <a:t>Остерегайтесь и мелких напрасных расходов, ибо маленькая течь может потопить большой корабль.</a:t>
            </a:r>
          </a:p>
          <a:p>
            <a:pPr algn="r"/>
            <a:r>
              <a:rPr lang="ru-RU" sz="1400" dirty="0"/>
              <a:t>Бенджамин Франклин</a:t>
            </a:r>
            <a:r>
              <a:rPr lang="ru-RU" sz="1400" i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1557" y="868949"/>
            <a:ext cx="370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0070C0"/>
                </a:solidFill>
              </a:rPr>
              <a:t>Превентивный</a:t>
            </a:r>
            <a:r>
              <a:rPr lang="ru-RU" sz="1600" u="sng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- (от лат. </a:t>
            </a:r>
            <a:r>
              <a:rPr lang="ru-RU" sz="1600" dirty="0" err="1"/>
              <a:t>praevenio</a:t>
            </a:r>
            <a:r>
              <a:rPr lang="ru-RU" sz="1600" dirty="0"/>
              <a:t> </a:t>
            </a:r>
            <a:r>
              <a:rPr lang="ru-RU" sz="1600" dirty="0" smtClean="0"/>
              <a:t>– опережаю, предупреждаю), предупреждающий</a:t>
            </a:r>
            <a:endParaRPr lang="ru-RU" sz="1600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6041557" y="2536748"/>
            <a:ext cx="3703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Превентивное обслуживание оборудования </a:t>
            </a:r>
            <a:r>
              <a:rPr lang="ru-RU" b="1" dirty="0" smtClean="0"/>
              <a:t>– это обслуживание направленное на недопущение или предотвращение возникновения неблагоприятного (кризисного, аварийного) состояния оборудования нацеленного на надежность.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9069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565" y="6477318"/>
            <a:ext cx="525600" cy="264795"/>
          </a:xfrm>
        </p:spPr>
        <p:txBody>
          <a:bodyPr/>
          <a:lstStyle/>
          <a:p>
            <a:fld id="{84354509-BB7E-4CD0-B600-C43E671D254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7329" y="64223"/>
            <a:ext cx="5482668" cy="374903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rgbClr val="FF0000"/>
                </a:solidFill>
                <a:cs typeface="Arial" charset="0"/>
              </a:rPr>
              <a:t>Основные  элементы </a:t>
            </a:r>
            <a:r>
              <a:rPr lang="ru-RU" altLang="ru-RU" dirty="0" smtClean="0">
                <a:solidFill>
                  <a:srgbClr val="FF0000"/>
                </a:solidFill>
                <a:cs typeface="Arial" charset="0"/>
              </a:rPr>
              <a:t>системы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>
            <p:custDataLst>
              <p:tags r:id="rId1"/>
            </p:custDataLst>
          </p:nvPr>
        </p:nvSpPr>
        <p:spPr>
          <a:xfrm>
            <a:off x="554265" y="1662792"/>
            <a:ext cx="2000603" cy="4676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7" name="Прямая соединительная линия 76"/>
          <p:cNvCxnSpPr/>
          <p:nvPr>
            <p:custDataLst>
              <p:tags r:id="rId2"/>
            </p:custDataLst>
          </p:nvPr>
        </p:nvCxnSpPr>
        <p:spPr>
          <a:xfrm>
            <a:off x="2320014" y="1423813"/>
            <a:ext cx="0" cy="4863306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dash"/>
          </a:ln>
          <a:effectLst/>
        </p:spPr>
      </p:cxnSp>
      <p:sp>
        <p:nvSpPr>
          <p:cNvPr id="78" name="TextBox 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74444" y="1239154"/>
            <a:ext cx="210253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cs typeface="Arial" charset="0"/>
              </a:rPr>
              <a:t>Задачи</a:t>
            </a:r>
            <a:r>
              <a:rPr lang="ru-RU" altLang="ru-RU" sz="1400" dirty="0" smtClean="0">
                <a:cs typeface="Arial" charset="0"/>
              </a:rPr>
              <a:t>: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Отслеживать изменение состояния оборудования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Определять дефекты и причины их появления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Обеспечить планирование ремонтных работ по фактическому состоянию оборудования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Предоставлять рекомендации по ТО оборудования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Увеличение охвата оборудования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dirty="0" smtClean="0"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cs typeface="Arial" charset="0"/>
              </a:rPr>
              <a:t>Результат: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smtClean="0">
                <a:cs typeface="Arial" charset="0"/>
              </a:rPr>
              <a:t>Снижение уровня аварийных и дефектных  агрегатов</a:t>
            </a:r>
          </a:p>
        </p:txBody>
      </p:sp>
      <p:sp>
        <p:nvSpPr>
          <p:cNvPr id="79" name="Text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37985" y="1238247"/>
            <a:ext cx="264341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cs typeface="Arial" charset="0"/>
              </a:rPr>
              <a:t>Задачи: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Обеспечить планирование работ на основе: ежесменных осмотров, первичной диагностики, отчетов отдела диагностики, заключений сторонних организаций , а так же с учетом приоритетности и скорости развития дефектов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Обеспечить подготовку  и согласование нормативно - </a:t>
            </a:r>
            <a:r>
              <a:rPr lang="ru-RU" altLang="ru-RU" sz="1400" dirty="0" err="1" smtClean="0">
                <a:cs typeface="Arial" charset="0"/>
              </a:rPr>
              <a:t>техн</a:t>
            </a:r>
            <a:r>
              <a:rPr lang="ru-RU" altLang="ru-RU" sz="1400" dirty="0" smtClean="0">
                <a:cs typeface="Arial" charset="0"/>
              </a:rPr>
              <a:t>. документации для проведения ремонта  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Обеспечить проведение работ материалами и ресурсам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cs typeface="Arial" charset="0"/>
              </a:rPr>
              <a:t>Результат: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smtClean="0">
                <a:cs typeface="Arial" charset="0"/>
              </a:rPr>
              <a:t>Выполнение 100% запланированных работ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smtClean="0">
                <a:cs typeface="Arial" charset="0"/>
              </a:rPr>
              <a:t>Снижение затрат времени и ресурсов для </a:t>
            </a:r>
            <a:r>
              <a:rPr lang="ru-RU" altLang="ru-RU" sz="1400" dirty="0" smtClean="0">
                <a:cs typeface="Arial" charset="0"/>
              </a:rPr>
              <a:t>проведения </a:t>
            </a:r>
            <a:r>
              <a:rPr lang="ru-RU" altLang="ru-RU" sz="1400" dirty="0" smtClean="0">
                <a:cs typeface="Arial" charset="0"/>
              </a:rPr>
              <a:t>ремонтов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dirty="0" smtClean="0">
              <a:cs typeface="Arial" charset="0"/>
            </a:endParaRPr>
          </a:p>
        </p:txBody>
      </p:sp>
      <p:sp>
        <p:nvSpPr>
          <p:cNvPr id="80" name="TextBox 4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05425" y="1197732"/>
            <a:ext cx="28658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cs typeface="Arial" charset="0"/>
              </a:rPr>
              <a:t>Задачи: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Регламентировать сбор информации и учет простоев  в едином источнике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Регламентировать  классификацию простоев 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Регламентировать  расследование  простоев с определением виновника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Регламентировать  выработку мероприятий и контроль их выполнения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Регламентировать  мониторинг  динамики простоев 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Установить  цели по снижению внеплановых  простоев 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Обеспечить декомпозицию целей от уровня главного инженера до уровня рабочего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cs typeface="Arial" charset="0"/>
              </a:rPr>
              <a:t>Результат: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smtClean="0">
                <a:cs typeface="Arial" charset="0"/>
              </a:rPr>
              <a:t>Снижение показателя внеплановые простои </a:t>
            </a:r>
          </a:p>
        </p:txBody>
      </p:sp>
      <p:cxnSp>
        <p:nvCxnSpPr>
          <p:cNvPr id="81" name="Прямая соединительная линия 80"/>
          <p:cNvCxnSpPr/>
          <p:nvPr>
            <p:custDataLst>
              <p:tags r:id="rId6"/>
            </p:custDataLst>
          </p:nvPr>
        </p:nvCxnSpPr>
        <p:spPr>
          <a:xfrm>
            <a:off x="4484004" y="1369387"/>
            <a:ext cx="0" cy="4863306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dash"/>
          </a:ln>
          <a:effectLst/>
        </p:spPr>
      </p:cxnSp>
      <p:cxnSp>
        <p:nvCxnSpPr>
          <p:cNvPr id="82" name="Прямая соединительная линия 81"/>
          <p:cNvCxnSpPr/>
          <p:nvPr>
            <p:custDataLst>
              <p:tags r:id="rId7"/>
            </p:custDataLst>
          </p:nvPr>
        </p:nvCxnSpPr>
        <p:spPr>
          <a:xfrm>
            <a:off x="7141709" y="1369383"/>
            <a:ext cx="0" cy="4863306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dash"/>
          </a:ln>
          <a:effectLst/>
        </p:spPr>
      </p:cxnSp>
      <p:sp>
        <p:nvSpPr>
          <p:cNvPr id="83" name="TextBox 3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973" y="1239155"/>
            <a:ext cx="221546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40000"/>
              </a:buClr>
              <a:buSzPct val="15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E00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8585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cs typeface="Arial" charset="0"/>
              </a:rPr>
              <a:t>Задачи: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sz="1400" dirty="0" smtClean="0">
                <a:cs typeface="Arial" charset="0"/>
              </a:rPr>
              <a:t>Контролировать текущее состояние оборудования проведением осмотров 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sz="1400" dirty="0" smtClean="0">
                <a:cs typeface="Arial" charset="0"/>
              </a:rPr>
              <a:t>Выявлять и устранять замечания на оборудовании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sz="1400" dirty="0" smtClean="0">
                <a:cs typeface="Arial" charset="0"/>
              </a:rPr>
              <a:t>Обеспечить сбор замечаний для устранения в ремонт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cs typeface="Arial" charset="0"/>
              </a:rPr>
              <a:t>Выполнять регламентные работы по обслуживанию оборудования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400" dirty="0" smtClean="0"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cs typeface="Arial" charset="0"/>
              </a:rPr>
              <a:t>Результат: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cs typeface="Arial" charset="0"/>
              </a:rPr>
              <a:t>Своевременное ТО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cs typeface="Arial" charset="0"/>
              </a:rPr>
              <a:t>Выявление замечаний для ремонта оборудования</a:t>
            </a:r>
          </a:p>
        </p:txBody>
      </p:sp>
      <p:grpSp>
        <p:nvGrpSpPr>
          <p:cNvPr id="84" name="Group 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8988" y="565888"/>
            <a:ext cx="2473150" cy="595149"/>
            <a:chOff x="407" y="706"/>
            <a:chExt cx="1241" cy="590"/>
          </a:xfrm>
          <a:solidFill>
            <a:schemeClr val="bg1">
              <a:lumMod val="90000"/>
            </a:schemeClr>
          </a:solidFill>
        </p:grpSpPr>
        <p:sp>
          <p:nvSpPr>
            <p:cNvPr id="85" name="Freeform 4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07" y="706"/>
              <a:ext cx="1241" cy="590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5720" tIns="0" rIns="4572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31" y="745"/>
              <a:ext cx="1108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0" rIns="45720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МРО</a:t>
              </a:r>
              <a:endParaRPr kumimoji="0" lang="en-US" alt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lang="en-US" altLang="ru-RU" sz="1000" b="1" kern="0" dirty="0" smtClean="0"/>
                <a:t>(</a:t>
              </a:r>
              <a:r>
                <a:rPr lang="ru-RU" altLang="ru-RU" sz="1000" b="1" kern="0" dirty="0" smtClean="0"/>
                <a:t>межремонтное обслуживание)</a:t>
              </a:r>
              <a:endParaRPr kumimoji="0" lang="en-AU" altLang="ru-RU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87" name="Group 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407108" y="572949"/>
            <a:ext cx="2246764" cy="581027"/>
            <a:chOff x="2752" y="713"/>
            <a:chExt cx="1250" cy="576"/>
          </a:xfrm>
          <a:solidFill>
            <a:srgbClr val="808080">
              <a:lumMod val="20000"/>
              <a:lumOff val="80000"/>
            </a:srgbClr>
          </a:solidFill>
        </p:grpSpPr>
        <p:sp>
          <p:nvSpPr>
            <p:cNvPr id="88" name="Freeform 7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752" y="713"/>
              <a:ext cx="1250" cy="576"/>
            </a:xfrm>
            <a:custGeom>
              <a:avLst/>
              <a:gdLst>
                <a:gd name="T0" fmla="*/ 0 w 1250"/>
                <a:gd name="T1" fmla="*/ 0 h 576"/>
                <a:gd name="T2" fmla="*/ 1146 w 1250"/>
                <a:gd name="T3" fmla="*/ 0 h 576"/>
                <a:gd name="T4" fmla="*/ 1250 w 1250"/>
                <a:gd name="T5" fmla="*/ 288 h 576"/>
                <a:gd name="T6" fmla="*/ 1146 w 1250"/>
                <a:gd name="T7" fmla="*/ 576 h 576"/>
                <a:gd name="T8" fmla="*/ 0 w 1250"/>
                <a:gd name="T9" fmla="*/ 576 h 576"/>
                <a:gd name="T10" fmla="*/ 104 w 1250"/>
                <a:gd name="T11" fmla="*/ 288 h 576"/>
                <a:gd name="T12" fmla="*/ 0 w 1250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0" h="576">
                  <a:moveTo>
                    <a:pt x="0" y="0"/>
                  </a:moveTo>
                  <a:lnTo>
                    <a:pt x="1146" y="0"/>
                  </a:lnTo>
                  <a:lnTo>
                    <a:pt x="1250" y="288"/>
                  </a:lnTo>
                  <a:lnTo>
                    <a:pt x="1146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4572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88" y="745"/>
              <a:ext cx="1011" cy="4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0" rIns="45720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</a:rPr>
                <a:t>Диагностика</a:t>
              </a:r>
              <a:endParaRPr kumimoji="0" lang="en-A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0" name="Group 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530683" y="572949"/>
            <a:ext cx="2924536" cy="581027"/>
            <a:chOff x="2752" y="713"/>
            <a:chExt cx="1250" cy="576"/>
          </a:xfrm>
          <a:solidFill>
            <a:srgbClr val="808080">
              <a:lumMod val="20000"/>
              <a:lumOff val="80000"/>
            </a:srgbClr>
          </a:solidFill>
        </p:grpSpPr>
        <p:sp>
          <p:nvSpPr>
            <p:cNvPr id="91" name="Freeform 1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752" y="713"/>
              <a:ext cx="1250" cy="576"/>
            </a:xfrm>
            <a:custGeom>
              <a:avLst/>
              <a:gdLst>
                <a:gd name="T0" fmla="*/ 0 w 1250"/>
                <a:gd name="T1" fmla="*/ 0 h 576"/>
                <a:gd name="T2" fmla="*/ 1146 w 1250"/>
                <a:gd name="T3" fmla="*/ 0 h 576"/>
                <a:gd name="T4" fmla="*/ 1250 w 1250"/>
                <a:gd name="T5" fmla="*/ 288 h 576"/>
                <a:gd name="T6" fmla="*/ 1146 w 1250"/>
                <a:gd name="T7" fmla="*/ 576 h 576"/>
                <a:gd name="T8" fmla="*/ 0 w 1250"/>
                <a:gd name="T9" fmla="*/ 576 h 576"/>
                <a:gd name="T10" fmla="*/ 104 w 1250"/>
                <a:gd name="T11" fmla="*/ 288 h 576"/>
                <a:gd name="T12" fmla="*/ 0 w 1250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0" h="576">
                  <a:moveTo>
                    <a:pt x="0" y="0"/>
                  </a:moveTo>
                  <a:lnTo>
                    <a:pt x="1146" y="0"/>
                  </a:lnTo>
                  <a:lnTo>
                    <a:pt x="1250" y="288"/>
                  </a:lnTo>
                  <a:lnTo>
                    <a:pt x="1146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4572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88" y="745"/>
              <a:ext cx="891" cy="4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0" rIns="45720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</a:rPr>
                <a:t>Планирование ремонтов</a:t>
              </a:r>
              <a:endParaRPr kumimoji="0" lang="en-A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3" name="Group 12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7304996" y="572949"/>
            <a:ext cx="2532063" cy="581027"/>
            <a:chOff x="2752" y="713"/>
            <a:chExt cx="1250" cy="576"/>
          </a:xfrm>
          <a:solidFill>
            <a:srgbClr val="808080">
              <a:lumMod val="20000"/>
              <a:lumOff val="80000"/>
            </a:srgbClr>
          </a:solidFill>
        </p:grpSpPr>
        <p:sp>
          <p:nvSpPr>
            <p:cNvPr id="94" name="Freeform 1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752" y="713"/>
              <a:ext cx="1250" cy="576"/>
            </a:xfrm>
            <a:custGeom>
              <a:avLst/>
              <a:gdLst>
                <a:gd name="T0" fmla="*/ 0 w 1250"/>
                <a:gd name="T1" fmla="*/ 0 h 576"/>
                <a:gd name="T2" fmla="*/ 1146 w 1250"/>
                <a:gd name="T3" fmla="*/ 0 h 576"/>
                <a:gd name="T4" fmla="*/ 1250 w 1250"/>
                <a:gd name="T5" fmla="*/ 288 h 576"/>
                <a:gd name="T6" fmla="*/ 1146 w 1250"/>
                <a:gd name="T7" fmla="*/ 576 h 576"/>
                <a:gd name="T8" fmla="*/ 0 w 1250"/>
                <a:gd name="T9" fmla="*/ 576 h 576"/>
                <a:gd name="T10" fmla="*/ 104 w 1250"/>
                <a:gd name="T11" fmla="*/ 288 h 576"/>
                <a:gd name="T12" fmla="*/ 0 w 1250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0" h="576">
                  <a:moveTo>
                    <a:pt x="0" y="0"/>
                  </a:moveTo>
                  <a:lnTo>
                    <a:pt x="1146" y="0"/>
                  </a:lnTo>
                  <a:lnTo>
                    <a:pt x="1250" y="288"/>
                  </a:lnTo>
                  <a:lnTo>
                    <a:pt x="1146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4572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031" y="745"/>
              <a:ext cx="753" cy="4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0" rIns="45720" bIns="0" anchor="ctr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</a:rPr>
                <a:t>Внеплановые простои</a:t>
              </a:r>
              <a:endParaRPr kumimoji="0" lang="en-A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96" name="Овал 95"/>
          <p:cNvSpPr/>
          <p:nvPr>
            <p:custDataLst>
              <p:tags r:id="rId13"/>
            </p:custDataLst>
          </p:nvPr>
        </p:nvSpPr>
        <p:spPr>
          <a:xfrm>
            <a:off x="78200" y="439334"/>
            <a:ext cx="360363" cy="33178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7" name="Овал 96"/>
          <p:cNvSpPr/>
          <p:nvPr>
            <p:custDataLst>
              <p:tags r:id="rId14"/>
            </p:custDataLst>
          </p:nvPr>
        </p:nvSpPr>
        <p:spPr>
          <a:xfrm>
            <a:off x="2450711" y="420949"/>
            <a:ext cx="360362" cy="33178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8" name="Овал 97"/>
          <p:cNvSpPr/>
          <p:nvPr>
            <p:custDataLst>
              <p:tags r:id="rId15"/>
            </p:custDataLst>
          </p:nvPr>
        </p:nvSpPr>
        <p:spPr>
          <a:xfrm>
            <a:off x="4824641" y="529193"/>
            <a:ext cx="360363" cy="33178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99" name="Овал 98"/>
          <p:cNvSpPr/>
          <p:nvPr>
            <p:custDataLst>
              <p:tags r:id="rId16"/>
            </p:custDataLst>
          </p:nvPr>
        </p:nvSpPr>
        <p:spPr>
          <a:xfrm>
            <a:off x="7391482" y="464066"/>
            <a:ext cx="360362" cy="330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403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Объект 7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2590271"/>
              </p:ext>
            </p:extLst>
          </p:nvPr>
        </p:nvGraphicFramePr>
        <p:xfrm>
          <a:off x="381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100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Прямоугольник 80"/>
          <p:cNvSpPr/>
          <p:nvPr>
            <p:custDataLst>
              <p:tags r:id="rId3"/>
            </p:custDataLst>
          </p:nvPr>
        </p:nvSpPr>
        <p:spPr>
          <a:xfrm>
            <a:off x="588368" y="3658406"/>
            <a:ext cx="8748000" cy="64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Прямоугольник 33"/>
          <p:cNvSpPr/>
          <p:nvPr>
            <p:custDataLst>
              <p:tags r:id="rId4"/>
            </p:custDataLst>
          </p:nvPr>
        </p:nvSpPr>
        <p:spPr>
          <a:xfrm>
            <a:off x="581720" y="932440"/>
            <a:ext cx="8748000" cy="64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>
            <p:custDataLst>
              <p:tags r:id="rId5"/>
            </p:custDataLst>
          </p:nvPr>
        </p:nvSpPr>
        <p:spPr>
          <a:xfrm>
            <a:off x="560512" y="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Что такое МРО и зачем оно нам?</a:t>
            </a:r>
          </a:p>
        </p:txBody>
      </p:sp>
      <p:sp>
        <p:nvSpPr>
          <p:cNvPr id="30" name="TextBox 29"/>
          <p:cNvSpPr txBox="1"/>
          <p:nvPr>
            <p:custDataLst>
              <p:tags r:id="rId6"/>
            </p:custDataLst>
          </p:nvPr>
        </p:nvSpPr>
        <p:spPr>
          <a:xfrm>
            <a:off x="1157786" y="1030353"/>
            <a:ext cx="83523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80975"/>
            <a:r>
              <a:rPr lang="ru-RU" b="1" i="1" dirty="0">
                <a:solidFill>
                  <a:srgbClr val="FFFFFF"/>
                </a:solidFill>
              </a:rPr>
              <a:t>Межремонтное обслуживание оборудование (МРО)</a:t>
            </a:r>
            <a:r>
              <a:rPr lang="ru-RU" dirty="0">
                <a:solidFill>
                  <a:srgbClr val="FFFFFF"/>
                </a:solidFill>
              </a:rPr>
              <a:t>  </a:t>
            </a:r>
            <a:r>
              <a:rPr lang="ru-RU" sz="1600" dirty="0">
                <a:solidFill>
                  <a:srgbClr val="FFFFFF"/>
                </a:solidFill>
              </a:rPr>
              <a:t>–     </a:t>
            </a:r>
          </a:p>
          <a:p>
            <a:pPr marL="355600" indent="-355600"/>
            <a:r>
              <a:rPr lang="ru-RU" sz="1600" dirty="0">
                <a:solidFill>
                  <a:srgbClr val="000000"/>
                </a:solidFill>
              </a:rPr>
              <a:t>          </a:t>
            </a:r>
          </a:p>
          <a:p>
            <a:pPr marL="355600" indent="-355600"/>
            <a:r>
              <a:rPr lang="ru-RU" sz="1600" dirty="0">
                <a:solidFill>
                  <a:srgbClr val="000000"/>
                </a:solidFill>
              </a:rPr>
              <a:t>      это система ежесменных осмотров и технического обслуживания оборудования участка, целью которых является содержание оборудования, при котором оно способно выполнять заданные функции, сохраняя значения всех параметров в соответствии с требованиями нормативно-технической и (или) конструкторской документации. МРО выполняется дежурным, ремонтным и технологическим персоналом.</a:t>
            </a:r>
          </a:p>
        </p:txBody>
      </p:sp>
      <p:sp>
        <p:nvSpPr>
          <p:cNvPr id="32" name="Прямоугольник 31"/>
          <p:cNvSpPr/>
          <p:nvPr>
            <p:custDataLst>
              <p:tags r:id="rId7"/>
            </p:custDataLst>
          </p:nvPr>
        </p:nvSpPr>
        <p:spPr>
          <a:xfrm>
            <a:off x="581721" y="957840"/>
            <a:ext cx="8748464" cy="223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>
            <p:custDataLst>
              <p:tags r:id="rId8"/>
            </p:custDataLst>
          </p:nvPr>
        </p:nvSpPr>
        <p:spPr>
          <a:xfrm>
            <a:off x="1157786" y="3784394"/>
            <a:ext cx="84969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888" indent="-195263"/>
            <a:r>
              <a:rPr lang="ru-RU" b="1" i="1" dirty="0">
                <a:solidFill>
                  <a:srgbClr val="FFFFFF"/>
                </a:solidFill>
              </a:rPr>
              <a:t>Эффект от МРО для оборудования, участка, компании:</a:t>
            </a:r>
            <a:endParaRPr lang="ru-RU" sz="1600" dirty="0">
              <a:solidFill>
                <a:srgbClr val="FFFFFF"/>
              </a:solidFill>
            </a:endParaRPr>
          </a:p>
          <a:p>
            <a:pPr marL="355600" indent="-355600"/>
            <a:r>
              <a:rPr lang="ru-RU" sz="1600" dirty="0">
                <a:solidFill>
                  <a:srgbClr val="000000"/>
                </a:solidFill>
              </a:rPr>
              <a:t>          </a:t>
            </a:r>
          </a:p>
          <a:p>
            <a:pPr marL="755650" indent="-400050">
              <a:buFont typeface="+mj-lt"/>
              <a:buAutoNum type="romanUcPeriod"/>
            </a:pPr>
            <a:r>
              <a:rPr lang="ru-RU" sz="1600" dirty="0">
                <a:solidFill>
                  <a:srgbClr val="000000"/>
                </a:solidFill>
              </a:rPr>
              <a:t>Повышение надежности оборудования (снижения уровня внеплановых простоев оборудования)</a:t>
            </a:r>
          </a:p>
          <a:p>
            <a:pPr marL="755650" indent="-400050">
              <a:buFont typeface="+mj-lt"/>
              <a:buAutoNum type="romanUcPeriod"/>
            </a:pPr>
            <a:r>
              <a:rPr lang="ru-RU" sz="1600" dirty="0">
                <a:solidFill>
                  <a:srgbClr val="000000"/>
                </a:solidFill>
              </a:rPr>
              <a:t>Снижение затрат на ремонт оборудования</a:t>
            </a:r>
          </a:p>
          <a:p>
            <a:pPr marL="755650" indent="-400050">
              <a:buFont typeface="+mj-lt"/>
              <a:buAutoNum type="romanUcPeriod"/>
            </a:pPr>
            <a:r>
              <a:rPr lang="ru-RU" sz="1600" dirty="0">
                <a:solidFill>
                  <a:srgbClr val="000000"/>
                </a:solidFill>
              </a:rPr>
              <a:t>Повышение качества планирования ремонтов (путем своевременного выявления замечании по оборудованию)</a:t>
            </a:r>
          </a:p>
          <a:p>
            <a:pPr marL="355600" indent="-355600"/>
            <a:r>
              <a:rPr lang="ru-RU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7" name="Прямоугольник 76"/>
          <p:cNvSpPr/>
          <p:nvPr>
            <p:custDataLst>
              <p:tags r:id="rId9"/>
            </p:custDataLst>
          </p:nvPr>
        </p:nvSpPr>
        <p:spPr>
          <a:xfrm>
            <a:off x="581721" y="3717032"/>
            <a:ext cx="8748464" cy="2073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3785" y="992250"/>
            <a:ext cx="504000" cy="50349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653785" y="3726709"/>
            <a:ext cx="504000" cy="50349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7763" y="1025865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07763" y="3686070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9336368" y="6538435"/>
            <a:ext cx="525600" cy="26479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4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992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88504" y="3284664"/>
            <a:ext cx="2016224" cy="115245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МРО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4589" y="2122565"/>
            <a:ext cx="2016224" cy="115245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ТО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4589" y="4481505"/>
            <a:ext cx="4452990" cy="115245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Осмотры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13040" y="1402808"/>
            <a:ext cx="2016224" cy="115245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С остановкой оборудования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13040" y="2986984"/>
            <a:ext cx="2016224" cy="115245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Без остановки оборудования</a:t>
            </a:r>
          </a:p>
        </p:txBody>
      </p:sp>
      <p:cxnSp>
        <p:nvCxnSpPr>
          <p:cNvPr id="9" name="Соединительная линия уступом 8"/>
          <p:cNvCxnSpPr>
            <a:stCxn id="3" idx="3"/>
            <a:endCxn id="5" idx="1"/>
          </p:cNvCxnSpPr>
          <p:nvPr/>
        </p:nvCxnSpPr>
        <p:spPr>
          <a:xfrm>
            <a:off x="2504728" y="3860889"/>
            <a:ext cx="369860" cy="1196841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3" idx="3"/>
            <a:endCxn id="4" idx="1"/>
          </p:cNvCxnSpPr>
          <p:nvPr/>
        </p:nvCxnSpPr>
        <p:spPr>
          <a:xfrm flipV="1">
            <a:off x="2504728" y="2698791"/>
            <a:ext cx="369860" cy="1162099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4" idx="3"/>
            <a:endCxn id="6" idx="1"/>
          </p:cNvCxnSpPr>
          <p:nvPr/>
        </p:nvCxnSpPr>
        <p:spPr>
          <a:xfrm flipV="1">
            <a:off x="4890812" y="1979034"/>
            <a:ext cx="422228" cy="719757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4" idx="3"/>
            <a:endCxn id="7" idx="1"/>
          </p:cNvCxnSpPr>
          <p:nvPr/>
        </p:nvCxnSpPr>
        <p:spPr>
          <a:xfrm>
            <a:off x="4890812" y="2698791"/>
            <a:ext cx="422228" cy="864419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27579" y="1012051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>
                <a:solidFill>
                  <a:srgbClr val="000000"/>
                </a:solidFill>
              </a:rPr>
              <a:t>Примеры работ: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27578" y="1314647"/>
            <a:ext cx="219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Замена масла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Измерение сопротивления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Проверка коллектора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27578" y="3025980"/>
            <a:ext cx="2197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Проверка затяжки крепления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Измерение тока и напряжения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313040" y="2825641"/>
            <a:ext cx="410445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27578" y="4337812"/>
            <a:ext cx="219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Визуальный контроль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Целостность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Температура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Вибрация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5313040" y="4354971"/>
            <a:ext cx="410445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31965" y="33566"/>
            <a:ext cx="405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МРО – что оно включает в себя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9336368" y="6538435"/>
            <a:ext cx="525600" cy="26479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5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019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77425"/>
            <a:ext cx="8801100" cy="374903"/>
          </a:xfrm>
        </p:spPr>
        <p:txBody>
          <a:bodyPr>
            <a:normAutofit/>
          </a:bodyPr>
          <a:lstStyle/>
          <a:p>
            <a:r>
              <a:rPr lang="ru-RU" kern="0" dirty="0">
                <a:solidFill>
                  <a:srgbClr val="FF0000"/>
                </a:solidFill>
              </a:rPr>
              <a:t>Система МРО оборудования  состоит из 4-х последовательных </a:t>
            </a:r>
            <a:r>
              <a:rPr lang="ru-RU" kern="0" dirty="0" smtClean="0">
                <a:solidFill>
                  <a:srgbClr val="FF0000"/>
                </a:solidFill>
              </a:rPr>
              <a:t>этапов</a:t>
            </a:r>
            <a:endParaRPr lang="ru-RU" dirty="0"/>
          </a:p>
        </p:txBody>
      </p:sp>
      <p:sp>
        <p:nvSpPr>
          <p:cNvPr id="31" name="TextBox 30"/>
          <p:cNvSpPr txBox="1"/>
          <p:nvPr>
            <p:custDataLst>
              <p:tags r:id="rId1"/>
            </p:custDataLst>
          </p:nvPr>
        </p:nvSpPr>
        <p:spPr>
          <a:xfrm>
            <a:off x="-775" y="575956"/>
            <a:ext cx="521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</a:rPr>
              <a:t>Система МРО  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pSp>
        <p:nvGrpSpPr>
          <p:cNvPr id="32" name="Группа 31"/>
          <p:cNvGrpSpPr/>
          <p:nvPr>
            <p:custDataLst>
              <p:tags r:id="rId2"/>
            </p:custDataLst>
          </p:nvPr>
        </p:nvGrpSpPr>
        <p:grpSpPr>
          <a:xfrm>
            <a:off x="35496" y="1621181"/>
            <a:ext cx="4680520" cy="3778003"/>
            <a:chOff x="35496" y="1300981"/>
            <a:chExt cx="5164210" cy="4288259"/>
          </a:xfrm>
        </p:grpSpPr>
        <p:sp>
          <p:nvSpPr>
            <p:cNvPr id="33" name="Freeform 3"/>
            <p:cNvSpPr>
              <a:spLocks/>
            </p:cNvSpPr>
            <p:nvPr/>
          </p:nvSpPr>
          <p:spPr bwMode="auto">
            <a:xfrm>
              <a:off x="2103898" y="3922128"/>
              <a:ext cx="2750300" cy="1667112"/>
            </a:xfrm>
            <a:custGeom>
              <a:avLst/>
              <a:gdLst>
                <a:gd name="T0" fmla="*/ 181432 w 979"/>
                <a:gd name="T1" fmla="*/ 1626657 h 583"/>
                <a:gd name="T2" fmla="*/ 0 w 979"/>
                <a:gd name="T3" fmla="*/ 1889125 h 583"/>
                <a:gd name="T4" fmla="*/ 80997 w 979"/>
                <a:gd name="T5" fmla="*/ 839251 h 583"/>
                <a:gd name="T6" fmla="*/ 1033516 w 979"/>
                <a:gd name="T7" fmla="*/ 408284 h 583"/>
                <a:gd name="T8" fmla="*/ 848844 w 979"/>
                <a:gd name="T9" fmla="*/ 673993 h 583"/>
                <a:gd name="T10" fmla="*/ 835884 w 979"/>
                <a:gd name="T11" fmla="*/ 690195 h 583"/>
                <a:gd name="T12" fmla="*/ 1078874 w 979"/>
                <a:gd name="T13" fmla="*/ 719358 h 583"/>
                <a:gd name="T14" fmla="*/ 2112390 w 979"/>
                <a:gd name="T15" fmla="*/ 0 h 583"/>
                <a:gd name="T16" fmla="*/ 2118870 w 979"/>
                <a:gd name="T17" fmla="*/ 9721 h 583"/>
                <a:gd name="T18" fmla="*/ 2523853 w 979"/>
                <a:gd name="T19" fmla="*/ 486053 h 583"/>
                <a:gd name="T20" fmla="*/ 3158866 w 979"/>
                <a:gd name="T21" fmla="*/ 356439 h 583"/>
                <a:gd name="T22" fmla="*/ 3171825 w 979"/>
                <a:gd name="T23" fmla="*/ 353198 h 583"/>
                <a:gd name="T24" fmla="*/ 1069154 w 979"/>
                <a:gd name="T25" fmla="*/ 1814597 h 583"/>
                <a:gd name="T26" fmla="*/ 178192 w 979"/>
                <a:gd name="T27" fmla="*/ 1629897 h 5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79" h="583">
                  <a:moveTo>
                    <a:pt x="56" y="502"/>
                  </a:moveTo>
                  <a:cubicBezTo>
                    <a:pt x="0" y="583"/>
                    <a:pt x="0" y="583"/>
                    <a:pt x="0" y="583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319" y="126"/>
                    <a:pt x="319" y="126"/>
                    <a:pt x="319" y="126"/>
                  </a:cubicBezTo>
                  <a:cubicBezTo>
                    <a:pt x="262" y="208"/>
                    <a:pt x="262" y="208"/>
                    <a:pt x="262" y="208"/>
                  </a:cubicBezTo>
                  <a:cubicBezTo>
                    <a:pt x="258" y="213"/>
                    <a:pt x="258" y="213"/>
                    <a:pt x="258" y="213"/>
                  </a:cubicBezTo>
                  <a:cubicBezTo>
                    <a:pt x="282" y="219"/>
                    <a:pt x="307" y="222"/>
                    <a:pt x="333" y="222"/>
                  </a:cubicBezTo>
                  <a:cubicBezTo>
                    <a:pt x="479" y="222"/>
                    <a:pt x="604" y="129"/>
                    <a:pt x="652" y="0"/>
                  </a:cubicBezTo>
                  <a:cubicBezTo>
                    <a:pt x="654" y="3"/>
                    <a:pt x="654" y="3"/>
                    <a:pt x="654" y="3"/>
                  </a:cubicBezTo>
                  <a:cubicBezTo>
                    <a:pt x="779" y="150"/>
                    <a:pt x="779" y="150"/>
                    <a:pt x="779" y="150"/>
                  </a:cubicBezTo>
                  <a:cubicBezTo>
                    <a:pt x="975" y="110"/>
                    <a:pt x="975" y="110"/>
                    <a:pt x="975" y="110"/>
                  </a:cubicBezTo>
                  <a:cubicBezTo>
                    <a:pt x="979" y="109"/>
                    <a:pt x="979" y="109"/>
                    <a:pt x="979" y="109"/>
                  </a:cubicBezTo>
                  <a:cubicBezTo>
                    <a:pt x="881" y="372"/>
                    <a:pt x="628" y="560"/>
                    <a:pt x="330" y="560"/>
                  </a:cubicBezTo>
                  <a:cubicBezTo>
                    <a:pt x="233" y="560"/>
                    <a:pt x="140" y="540"/>
                    <a:pt x="55" y="50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Freeform 4"/>
            <p:cNvSpPr>
              <a:spLocks/>
            </p:cNvSpPr>
            <p:nvPr/>
          </p:nvSpPr>
          <p:spPr bwMode="auto">
            <a:xfrm>
              <a:off x="122561" y="1300981"/>
              <a:ext cx="3228469" cy="1623682"/>
            </a:xfrm>
            <a:custGeom>
              <a:avLst/>
              <a:gdLst>
                <a:gd name="T0" fmla="*/ 3008749 w 1296"/>
                <a:gd name="T1" fmla="*/ 1839912 h 568"/>
                <a:gd name="T2" fmla="*/ 3662965 w 1296"/>
                <a:gd name="T3" fmla="*/ 1473873 h 568"/>
                <a:gd name="T4" fmla="*/ 3662965 w 1296"/>
                <a:gd name="T5" fmla="*/ 1483591 h 568"/>
                <a:gd name="T6" fmla="*/ 3662965 w 1296"/>
                <a:gd name="T7" fmla="*/ 1784844 h 568"/>
                <a:gd name="T8" fmla="*/ 4197350 w 1296"/>
                <a:gd name="T9" fmla="*/ 897281 h 568"/>
                <a:gd name="T10" fmla="*/ 3662965 w 1296"/>
                <a:gd name="T11" fmla="*/ 0 h 568"/>
                <a:gd name="T12" fmla="*/ 3662965 w 1296"/>
                <a:gd name="T13" fmla="*/ 314210 h 568"/>
                <a:gd name="T14" fmla="*/ 0 w 1296"/>
                <a:gd name="T15" fmla="*/ 314210 h 568"/>
                <a:gd name="T16" fmla="*/ 3239 w 1296"/>
                <a:gd name="T17" fmla="*/ 1470634 h 568"/>
                <a:gd name="T18" fmla="*/ 1855773 w 1296"/>
                <a:gd name="T19" fmla="*/ 1470634 h 5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6" h="568">
                  <a:moveTo>
                    <a:pt x="929" y="568"/>
                  </a:moveTo>
                  <a:cubicBezTo>
                    <a:pt x="980" y="509"/>
                    <a:pt x="1051" y="468"/>
                    <a:pt x="1131" y="455"/>
                  </a:cubicBezTo>
                  <a:cubicBezTo>
                    <a:pt x="1131" y="458"/>
                    <a:pt x="1131" y="458"/>
                    <a:pt x="1131" y="458"/>
                  </a:cubicBezTo>
                  <a:cubicBezTo>
                    <a:pt x="1131" y="551"/>
                    <a:pt x="1131" y="551"/>
                    <a:pt x="1131" y="551"/>
                  </a:cubicBezTo>
                  <a:cubicBezTo>
                    <a:pt x="1296" y="277"/>
                    <a:pt x="1296" y="277"/>
                    <a:pt x="1296" y="277"/>
                  </a:cubicBezTo>
                  <a:cubicBezTo>
                    <a:pt x="1131" y="0"/>
                    <a:pt x="1131" y="0"/>
                    <a:pt x="1131" y="0"/>
                  </a:cubicBezTo>
                  <a:cubicBezTo>
                    <a:pt x="1131" y="97"/>
                    <a:pt x="1131" y="97"/>
                    <a:pt x="1131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454"/>
                    <a:pt x="1" y="454"/>
                    <a:pt x="1" y="454"/>
                  </a:cubicBezTo>
                  <a:cubicBezTo>
                    <a:pt x="573" y="454"/>
                    <a:pt x="573" y="454"/>
                    <a:pt x="573" y="454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3099127" y="1572764"/>
              <a:ext cx="2100579" cy="2709407"/>
            </a:xfrm>
            <a:custGeom>
              <a:avLst/>
              <a:gdLst>
                <a:gd name="T0" fmla="*/ 1029897 w 748"/>
                <a:gd name="T1" fmla="*/ 2370680 h 948"/>
                <a:gd name="T2" fmla="*/ 1033136 w 748"/>
                <a:gd name="T3" fmla="*/ 2279998 h 948"/>
                <a:gd name="T4" fmla="*/ 0 w 748"/>
                <a:gd name="T5" fmla="*/ 1182101 h 948"/>
                <a:gd name="T6" fmla="*/ 362731 w 748"/>
                <a:gd name="T7" fmla="*/ 592670 h 948"/>
                <a:gd name="T8" fmla="*/ 6477 w 748"/>
                <a:gd name="T9" fmla="*/ 0 h 948"/>
                <a:gd name="T10" fmla="*/ 2163431 w 748"/>
                <a:gd name="T11" fmla="*/ 2237896 h 948"/>
                <a:gd name="T12" fmla="*/ 2105135 w 748"/>
                <a:gd name="T13" fmla="*/ 2756078 h 948"/>
                <a:gd name="T14" fmla="*/ 2124567 w 748"/>
                <a:gd name="T15" fmla="*/ 2762555 h 948"/>
                <a:gd name="T16" fmla="*/ 2422525 w 748"/>
                <a:gd name="T17" fmla="*/ 2866191 h 948"/>
                <a:gd name="T18" fmla="*/ 1389389 w 748"/>
                <a:gd name="T19" fmla="*/ 3070225 h 948"/>
                <a:gd name="T20" fmla="*/ 722223 w 748"/>
                <a:gd name="T21" fmla="*/ 2267044 h 948"/>
                <a:gd name="T22" fmla="*/ 1026658 w 748"/>
                <a:gd name="T23" fmla="*/ 2373919 h 948"/>
                <a:gd name="T24" fmla="*/ 1026658 w 748"/>
                <a:gd name="T25" fmla="*/ 2370680 h 9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8" h="948">
                  <a:moveTo>
                    <a:pt x="318" y="732"/>
                  </a:moveTo>
                  <a:cubicBezTo>
                    <a:pt x="319" y="723"/>
                    <a:pt x="319" y="713"/>
                    <a:pt x="319" y="704"/>
                  </a:cubicBezTo>
                  <a:cubicBezTo>
                    <a:pt x="319" y="524"/>
                    <a:pt x="177" y="378"/>
                    <a:pt x="0" y="365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75" y="10"/>
                    <a:pt x="668" y="315"/>
                    <a:pt x="668" y="691"/>
                  </a:cubicBezTo>
                  <a:cubicBezTo>
                    <a:pt x="668" y="746"/>
                    <a:pt x="662" y="799"/>
                    <a:pt x="650" y="851"/>
                  </a:cubicBezTo>
                  <a:cubicBezTo>
                    <a:pt x="656" y="853"/>
                    <a:pt x="656" y="853"/>
                    <a:pt x="656" y="853"/>
                  </a:cubicBezTo>
                  <a:cubicBezTo>
                    <a:pt x="748" y="885"/>
                    <a:pt x="748" y="885"/>
                    <a:pt x="748" y="885"/>
                  </a:cubicBezTo>
                  <a:cubicBezTo>
                    <a:pt x="429" y="948"/>
                    <a:pt x="429" y="948"/>
                    <a:pt x="429" y="948"/>
                  </a:cubicBezTo>
                  <a:cubicBezTo>
                    <a:pt x="223" y="700"/>
                    <a:pt x="223" y="700"/>
                    <a:pt x="223" y="700"/>
                  </a:cubicBezTo>
                  <a:cubicBezTo>
                    <a:pt x="317" y="733"/>
                    <a:pt x="317" y="733"/>
                    <a:pt x="317" y="733"/>
                  </a:cubicBezTo>
                  <a:cubicBezTo>
                    <a:pt x="317" y="732"/>
                    <a:pt x="317" y="732"/>
                    <a:pt x="317" y="732"/>
                  </a:cubicBez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57334" y="3737207"/>
              <a:ext cx="814904" cy="322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lang="en-US" altLang="ru-RU" kern="0" smtClean="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1072880" y="2390910"/>
              <a:ext cx="1467377" cy="2878919"/>
            </a:xfrm>
            <a:custGeom>
              <a:avLst/>
              <a:gdLst>
                <a:gd name="T0" fmla="*/ 1692275 w 1066"/>
                <a:gd name="T1" fmla="*/ 2300287 h 2055"/>
                <a:gd name="T2" fmla="*/ 1200150 w 1066"/>
                <a:gd name="T3" fmla="*/ 2519362 h 2055"/>
                <a:gd name="T4" fmla="*/ 1136650 w 1066"/>
                <a:gd name="T5" fmla="*/ 3262312 h 2055"/>
                <a:gd name="T6" fmla="*/ 212725 w 1066"/>
                <a:gd name="T7" fmla="*/ 2293937 h 2055"/>
                <a:gd name="T8" fmla="*/ 0 w 1066"/>
                <a:gd name="T9" fmla="*/ 1322387 h 2055"/>
                <a:gd name="T10" fmla="*/ 288925 w 1066"/>
                <a:gd name="T11" fmla="*/ 220662 h 2055"/>
                <a:gd name="T12" fmla="*/ 277813 w 1066"/>
                <a:gd name="T13" fmla="*/ 214312 h 2055"/>
                <a:gd name="T14" fmla="*/ 0 w 1066"/>
                <a:gd name="T15" fmla="*/ 77787 h 2055"/>
                <a:gd name="T16" fmla="*/ 1049338 w 1066"/>
                <a:gd name="T17" fmla="*/ 0 h 2055"/>
                <a:gd name="T18" fmla="*/ 1612900 w 1066"/>
                <a:gd name="T19" fmla="*/ 881062 h 2055"/>
                <a:gd name="T20" fmla="*/ 1333500 w 1066"/>
                <a:gd name="T21" fmla="*/ 738187 h 2055"/>
                <a:gd name="T22" fmla="*/ 1330325 w 1066"/>
                <a:gd name="T23" fmla="*/ 744537 h 2055"/>
                <a:gd name="T24" fmla="*/ 1162050 w 1066"/>
                <a:gd name="T25" fmla="*/ 1290637 h 2055"/>
                <a:gd name="T26" fmla="*/ 1352550 w 1066"/>
                <a:gd name="T27" fmla="*/ 1846262 h 2055"/>
                <a:gd name="T28" fmla="*/ 1692275 w 1066"/>
                <a:gd name="T29" fmla="*/ 2300287 h 20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2055">
                  <a:moveTo>
                    <a:pt x="1066" y="1449"/>
                  </a:moveTo>
                  <a:cubicBezTo>
                    <a:pt x="754" y="1593"/>
                    <a:pt x="756" y="1584"/>
                    <a:pt x="756" y="1587"/>
                  </a:cubicBezTo>
                  <a:cubicBezTo>
                    <a:pt x="712" y="1999"/>
                    <a:pt x="716" y="2055"/>
                    <a:pt x="716" y="2055"/>
                  </a:cubicBezTo>
                  <a:cubicBezTo>
                    <a:pt x="240" y="1739"/>
                    <a:pt x="134" y="1445"/>
                    <a:pt x="134" y="1445"/>
                  </a:cubicBezTo>
                  <a:cubicBezTo>
                    <a:pt x="42" y="1247"/>
                    <a:pt x="0" y="1057"/>
                    <a:pt x="0" y="833"/>
                  </a:cubicBezTo>
                  <a:cubicBezTo>
                    <a:pt x="0" y="580"/>
                    <a:pt x="65" y="343"/>
                    <a:pt x="182" y="139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61" y="0"/>
                    <a:pt x="661" y="0"/>
                    <a:pt x="661" y="0"/>
                  </a:cubicBezTo>
                  <a:cubicBezTo>
                    <a:pt x="1016" y="555"/>
                    <a:pt x="1016" y="555"/>
                    <a:pt x="1016" y="555"/>
                  </a:cubicBezTo>
                  <a:cubicBezTo>
                    <a:pt x="834" y="463"/>
                    <a:pt x="840" y="465"/>
                    <a:pt x="840" y="465"/>
                  </a:cubicBezTo>
                  <a:cubicBezTo>
                    <a:pt x="834" y="463"/>
                    <a:pt x="838" y="469"/>
                    <a:pt x="838" y="469"/>
                  </a:cubicBezTo>
                  <a:cubicBezTo>
                    <a:pt x="771" y="575"/>
                    <a:pt x="732" y="678"/>
                    <a:pt x="732" y="813"/>
                  </a:cubicBezTo>
                  <a:cubicBezTo>
                    <a:pt x="734" y="929"/>
                    <a:pt x="796" y="1057"/>
                    <a:pt x="852" y="1163"/>
                  </a:cubicBezTo>
                  <a:cubicBezTo>
                    <a:pt x="908" y="1269"/>
                    <a:pt x="1022" y="1390"/>
                    <a:pt x="1066" y="1449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496" y="1882951"/>
              <a:ext cx="2729085" cy="2979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 anchorCtr="1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Планирование</a:t>
              </a:r>
              <a:endParaRPr lang="en-US" altLang="ru-RU" sz="1400" b="1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783752" y="2778505"/>
              <a:ext cx="1070447" cy="2979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 anchorCtr="1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Внедрение</a:t>
              </a:r>
              <a:endParaRPr lang="en-US" altLang="ru-RU" sz="1400" b="1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0" name="Rectangle 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099126" y="4755686"/>
              <a:ext cx="956095" cy="2979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 anchorCtr="1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Контроль</a:t>
              </a:r>
              <a:endParaRPr lang="en-US" altLang="ru-RU" sz="1400" b="1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68226" y="3538391"/>
              <a:ext cx="1282924" cy="2979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 anchorCtr="1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Анализ</a:t>
              </a:r>
              <a:endParaRPr lang="en-US" altLang="ru-RU" sz="1400" b="1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02250" y="1438610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FFFFFF"/>
                  </a:solidFill>
                </a:rPr>
                <a:t>1</a:t>
              </a:r>
              <a:endParaRPr lang="ru-R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521439" y="1644805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44" name="Овал 43"/>
            <p:cNvSpPr/>
            <p:nvPr/>
          </p:nvSpPr>
          <p:spPr>
            <a:xfrm>
              <a:off x="4273071" y="4530564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536464" y="4628453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46" name="Овал 45"/>
          <p:cNvSpPr/>
          <p:nvPr>
            <p:custDataLst>
              <p:tags r:id="rId3"/>
            </p:custDataLst>
          </p:nvPr>
        </p:nvSpPr>
        <p:spPr>
          <a:xfrm>
            <a:off x="4686270" y="1033482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</a:rPr>
              <a:t>1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>
            <p:custDataLst>
              <p:tags r:id="rId4"/>
            </p:custDataLst>
          </p:nvPr>
        </p:nvSpPr>
        <p:spPr>
          <a:xfrm>
            <a:off x="4802820" y="589182"/>
            <a:ext cx="492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</a:rPr>
              <a:t>Описание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48" name="Овал 47"/>
          <p:cNvSpPr/>
          <p:nvPr>
            <p:custDataLst>
              <p:tags r:id="rId5"/>
            </p:custDataLst>
          </p:nvPr>
        </p:nvSpPr>
        <p:spPr>
          <a:xfrm>
            <a:off x="4715432" y="3119231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9" name="Овал 48"/>
          <p:cNvSpPr/>
          <p:nvPr>
            <p:custDataLst>
              <p:tags r:id="rId6"/>
            </p:custDataLst>
          </p:nvPr>
        </p:nvSpPr>
        <p:spPr>
          <a:xfrm>
            <a:off x="4723422" y="3938843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</a:rPr>
              <a:t>3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50" name="Овал 49"/>
          <p:cNvSpPr/>
          <p:nvPr>
            <p:custDataLst>
              <p:tags r:id="rId7"/>
            </p:custDataLst>
          </p:nvPr>
        </p:nvSpPr>
        <p:spPr>
          <a:xfrm>
            <a:off x="4730828" y="4633178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</a:rPr>
              <a:t>4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>
            <p:custDataLst>
              <p:tags r:id="rId8"/>
            </p:custDataLst>
          </p:nvPr>
        </p:nvSpPr>
        <p:spPr>
          <a:xfrm>
            <a:off x="5018828" y="4655352"/>
            <a:ext cx="45823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Внедрена система анализа и корректировки ТО оборудования на основе статистики по внеплановым простоям, количеству выявляемых и устраняемых замечании на оборудовании, позволяющая своевременно изменять стратегию МРО оборудования</a:t>
            </a:r>
          </a:p>
          <a:p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>
            <p:custDataLst>
              <p:tags r:id="rId9"/>
            </p:custDataLst>
          </p:nvPr>
        </p:nvCxnSpPr>
        <p:spPr>
          <a:xfrm>
            <a:off x="5006547" y="3036867"/>
            <a:ext cx="44748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>
            <p:custDataLst>
              <p:tags r:id="rId10"/>
            </p:custDataLst>
          </p:nvPr>
        </p:nvCxnSpPr>
        <p:spPr>
          <a:xfrm>
            <a:off x="4973892" y="3854644"/>
            <a:ext cx="4474800" cy="2148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>
            <p:custDataLst>
              <p:tags r:id="rId11"/>
            </p:custDataLst>
          </p:nvPr>
        </p:nvCxnSpPr>
        <p:spPr>
          <a:xfrm>
            <a:off x="4963001" y="4536374"/>
            <a:ext cx="44748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>
            <p:custDataLst>
              <p:tags r:id="rId12"/>
            </p:custDataLst>
          </p:nvPr>
        </p:nvSpPr>
        <p:spPr>
          <a:xfrm>
            <a:off x="5003432" y="1002918"/>
            <a:ext cx="490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Все оборудование </a:t>
            </a:r>
            <a:r>
              <a:rPr lang="ru-RU" sz="1400" dirty="0">
                <a:solidFill>
                  <a:srgbClr val="000000"/>
                </a:solidFill>
              </a:rPr>
              <a:t>закреплено за ремонтным и технологическим </a:t>
            </a:r>
            <a:r>
              <a:rPr lang="ru-RU" sz="1400" dirty="0" smtClean="0">
                <a:solidFill>
                  <a:srgbClr val="000000"/>
                </a:solidFill>
              </a:rPr>
              <a:t>персоналом, что позволяет повысить индивидуальную ответственность каждого сотрудника. 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Определенна критичность оборудования и на ее основе периодичность МРО.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Созданы графики МРО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Созданы карты осмотра с описанием точек контроля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Персонал с картами осмотра и графиками - ознакомлен</a:t>
            </a:r>
          </a:p>
        </p:txBody>
      </p:sp>
      <p:sp>
        <p:nvSpPr>
          <p:cNvPr id="56" name="TextBox 55"/>
          <p:cNvSpPr txBox="1"/>
          <p:nvPr>
            <p:custDataLst>
              <p:tags r:id="rId13"/>
            </p:custDataLst>
          </p:nvPr>
        </p:nvSpPr>
        <p:spPr>
          <a:xfrm>
            <a:off x="5018828" y="3101681"/>
            <a:ext cx="4371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Выполнение МРО оборудования. 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Фиксация информации в  журналах приема передачи смен, оперативных журналах и т.д.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>
            <p:custDataLst>
              <p:tags r:id="rId14"/>
            </p:custDataLst>
          </p:nvPr>
        </p:nvSpPr>
        <p:spPr>
          <a:xfrm>
            <a:off x="5018828" y="3924456"/>
            <a:ext cx="398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Работает система 3-х уровневого контроля над выполнением ТО оборудования.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5998" y="838441"/>
            <a:ext cx="4404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565" y="6477318"/>
            <a:ext cx="525600" cy="26479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815000" y="862203"/>
            <a:ext cx="4404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0134325"/>
              </p:ext>
            </p:extLst>
          </p:nvPr>
        </p:nvGraphicFramePr>
        <p:xfrm>
          <a:off x="381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00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>
            <p:custDataLst>
              <p:tags r:id="rId3"/>
            </p:custDataLst>
          </p:nvPr>
        </p:nvSpPr>
        <p:spPr>
          <a:xfrm>
            <a:off x="2504730" y="873675"/>
            <a:ext cx="6750079" cy="338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4730" y="1432158"/>
            <a:ext cx="6750079" cy="576000"/>
          </a:xfrm>
          <a:prstGeom prst="rect">
            <a:avLst/>
          </a:prstGeom>
          <a:noFill/>
          <a:ln>
            <a:solidFill>
              <a:srgbClr val="16B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8505" y="46371"/>
            <a:ext cx="9036496" cy="2889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85858"/>
                </a:solidFill>
                <a:latin typeface="Arial" charset="0"/>
              </a:defRPr>
            </a:lvl9pPr>
          </a:lstStyle>
          <a:p>
            <a:pPr algn="l"/>
            <a:r>
              <a:rPr lang="ru-RU" i="1" kern="0" dirty="0">
                <a:solidFill>
                  <a:srgbClr val="FF0000"/>
                </a:solidFill>
              </a:rPr>
              <a:t>Этап 1 – Планирование. Закрепление персонала за оборудованием</a:t>
            </a:r>
            <a:endParaRPr lang="en-US" i="1" kern="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670620" y="873675"/>
            <a:ext cx="2088232" cy="33855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b="1" dirty="0">
                <a:solidFill>
                  <a:srgbClr val="FFFFFF"/>
                </a:solidFill>
              </a:rPr>
              <a:t>  Цель: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2715312" y="873675"/>
            <a:ext cx="607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Повышение индивидуальной ответственности персонала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620" y="1432158"/>
            <a:ext cx="2088232" cy="338554"/>
          </a:xfrm>
          <a:prstGeom prst="rect">
            <a:avLst/>
          </a:prstGeom>
          <a:solidFill>
            <a:srgbClr val="16B20E"/>
          </a:solidFill>
          <a:ln w="28575">
            <a:solidFill>
              <a:srgbClr val="16B20E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b="1" dirty="0">
                <a:solidFill>
                  <a:srgbClr val="FFFFFF"/>
                </a:solidFill>
              </a:rPr>
              <a:t>  Как: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5310" y="1432161"/>
            <a:ext cx="670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Закрепление оборудования за персоналом (определение «</a:t>
            </a:r>
            <a:r>
              <a:rPr lang="ru-RU" sz="1600" dirty="0" err="1">
                <a:solidFill>
                  <a:srgbClr val="000000"/>
                </a:solidFill>
              </a:rPr>
              <a:t>подшефов</a:t>
            </a:r>
            <a:r>
              <a:rPr lang="ru-RU" sz="1600" dirty="0">
                <a:solidFill>
                  <a:srgbClr val="000000"/>
                </a:solidFill>
              </a:rPr>
              <a:t>») и описание обязанностей в должностной инструкции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70620" y="2204304"/>
            <a:ext cx="2088232" cy="584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pPr marL="174625"/>
            <a:r>
              <a:rPr lang="ru-RU" b="1" dirty="0">
                <a:solidFill>
                  <a:srgbClr val="FFFFFF"/>
                </a:solidFill>
              </a:rPr>
              <a:t>Основные   принципы:</a:t>
            </a: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632522" y="404664"/>
            <a:ext cx="4535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Шаг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5312" y="2326229"/>
            <a:ext cx="65106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Все оборудование участка/цеха должно быть закреплено за бригадами ремонтных и технологических служб;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Закрепленное оборудование в одной бригаде должно соответствовать (электрики = механики = технологи…)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Каждый сотрудник в бригаде должен понимать какое оборудование входит в сферу его ответственности, не допускается размытой ответственности;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Количество оборудования по бригадам должно быть выравнено;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При закреплении должно учитываться географическое расположение оборудования, для минимизации времени затрачиваемого на перемещения;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04730" y="2204305"/>
            <a:ext cx="6750079" cy="33177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9"/>
            </p:custDataLst>
          </p:nvPr>
        </p:nvSpPr>
        <p:spPr>
          <a:xfrm>
            <a:off x="2504730" y="5725109"/>
            <a:ext cx="6750079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10"/>
            </p:custDataLst>
          </p:nvPr>
        </p:nvSpPr>
        <p:spPr>
          <a:xfrm>
            <a:off x="670620" y="5725107"/>
            <a:ext cx="2088232" cy="338554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b="1" dirty="0">
                <a:solidFill>
                  <a:srgbClr val="FFFFFF"/>
                </a:solidFill>
              </a:rPr>
              <a:t>  Результат:</a:t>
            </a:r>
          </a:p>
        </p:txBody>
      </p:sp>
      <p:sp>
        <p:nvSpPr>
          <p:cNvPr id="20" name="TextBox 19"/>
          <p:cNvSpPr txBox="1"/>
          <p:nvPr>
            <p:custDataLst>
              <p:tags r:id="rId11"/>
            </p:custDataLst>
          </p:nvPr>
        </p:nvSpPr>
        <p:spPr>
          <a:xfrm>
            <a:off x="2715312" y="5725109"/>
            <a:ext cx="635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Распоряжение по цеху о закреплении оборудования за персоналом</a:t>
            </a:r>
          </a:p>
        </p:txBody>
      </p:sp>
      <p:sp>
        <p:nvSpPr>
          <p:cNvPr id="4" name="Овал 3"/>
          <p:cNvSpPr/>
          <p:nvPr/>
        </p:nvSpPr>
        <p:spPr>
          <a:xfrm>
            <a:off x="526605" y="754952"/>
            <a:ext cx="288032" cy="288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26605" y="1299313"/>
            <a:ext cx="288032" cy="288000"/>
          </a:xfrm>
          <a:prstGeom prst="ellipse">
            <a:avLst/>
          </a:prstGeom>
          <a:solidFill>
            <a:srgbClr val="16B2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26605" y="2072611"/>
            <a:ext cx="288032" cy="288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26605" y="5581106"/>
            <a:ext cx="288032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946" y="7070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596" y="1269799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196" y="20309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sym typeface="Wingdings 3"/>
              </a:rPr>
              <a:t>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4596" y="555749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=</a:t>
            </a:r>
          </a:p>
        </p:txBody>
      </p:sp>
      <p:sp>
        <p:nvSpPr>
          <p:cNvPr id="27" name="Номер слайда 1"/>
          <p:cNvSpPr txBox="1">
            <a:spLocks/>
          </p:cNvSpPr>
          <p:nvPr/>
        </p:nvSpPr>
        <p:spPr>
          <a:xfrm>
            <a:off x="9360598" y="6511824"/>
            <a:ext cx="525600" cy="26479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7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381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ZJ5vSmFEW7_fEo38CvS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8YJPPDAU63DL4fuc2oa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Z1krMtHkalYPVKPHp0L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Qmtzi0jEu4iXfdwodjy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TZShq9BUytGRrxxUo.l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SqguTBb0eOMJRHcYfCu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qO.yhAz0.BLRQmfN.Y6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KdjoUdYkWMzwMp.lcpC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RuFvhCXE2vEzRMPV5my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eVz4xuYEiPfs1qZrimP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5dLODQoku.aib4V5Ap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NZQyI_nEaDLeMQW8_7p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_wY6v1a0iz62R1z7keM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5fWUG1gEOy5p_REcZLi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cwqGhQOUqnm_5JI6wdu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g7bi5EskqG4Fdj4GU67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U6U31BLUamZ0dhOHAO4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vnN2f8wkawlzdMNgX.m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63xdO_tk6ATwrVlbN18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cdtsEosk.nM_XLQ7pwP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v6ka8GEEyFjfJ16NSPS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UdDGVOU0iRM3cKoo4g3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Uh_5LNNUGqrqitX9XfO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8hoX22W0Sw0zvISfGHD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4FgVx6rkiRTWBthsl9N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hkQWYCNkyRkC_qKx3MN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s4Ji_SDkalN30gxyHKy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t8_KRAGEuK7JTqLF9xV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Q5sZzTPkaDkurLUXlRw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xR8s40F0CwI9QCWzD5g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IjJJ1wZkqZvXrHgJB6S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1sIAPl9U2JDi.XUjZ8M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FovqKAxkekNGyjRvrw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22hpQYCU2taM4nomh5E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hGbgfg_UuAvWot6z8wk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Q1VuCVFE2OmS_LbEO1X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DpoIXJykq9R.xp6.3s3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BsFAQb4UmyDoqgzqUPT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h8i_osr02hr_K9nhmn6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rIOPDQsUe_1fthttk1g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9bDqTDlhUCYPEwrmGsc1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fmZbICDkaRWNJlYEU4Z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gfmXd8XEq_ZiKTi1wTL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BjGpX6v9VEO9mHDsuzrbQ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rwsuBZHE69U.6Hcce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z9sg0gzEaXTU.7pbxPI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NI8cqfPkiz1TUg8kVc7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n0kebWGUiEnyb6Qzz6c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049JW44U.G.9d._YYMx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oSUasHaE6EF9vlrQeMI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fmZbICDkaRWNJlYEU4Z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1K8bJ0mUC2Eh0x8b.8q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JB9zm90JEO04LRKikmnk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PAUqymz0mLdOEgLlIfV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E6VwIGEkmWO3XpK38Jb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8jZeCJM0aiBCX4NLxLl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lQ.H1cCE65gNM7nKG1Q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uF85NTTEu1vJ5t65SHl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eDAdcdpUKU7B4EcUKUh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8BUsE.ZkeAHPnacJtmI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hizr3iJkSi6Lras4IVt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yyvctX60..Ks6QosuW0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3OpKbwqUWAgATRR5LIh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BD4S7el5P0euLBvbLpfRd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bqHqBSyUObk8STqBNg0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3wcPIKqzkCodHz5MhS2t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ZLwiUOa0Sf9lxjmiQ0l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dTC3OHBkebZLYxqUsAq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Qh8W92YkCfOXALrM6_0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4eqbjNi0SoTEylCCCZ4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TPjukBik.NF7b8.fBYH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A6RyQs1kepMJi8p9QmD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kI51As30erNGN4sQJBM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2obSoSZEK8vWi_jgw9b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2RXF9.Ku10y5eBM9pJFmN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YGworqKEGArxt303EHc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_mvQupqUGQ9TUV4XSip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Lcke2uAEeruuOQSEbNT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TP9mA5fUyqG3jKtdEBq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K2PTVcSk2_VEFfv1Ie6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gcqsrK70qd7XDGrDYPY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y_vLL9uE2.KLMFJ7kSd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3d0vqPnEWKlFWrMZqUw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wTR5eZzUiMle1GQeA7A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VRMoIVf0qJvrxPnDIKQ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nLU8WMA06izE_N6jyEt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SUmsXgoEihXjfiJemiU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r7ruHVRUGRcsi8V8VjN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Ks1UPlokyyiGAHJeZ2T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Fl1lZHAkO7SJSs.pjYR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iRZR8N1Eud6bH90.dH0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6mm6Dg20iWNAhExEEFS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XMb3nI_0ew2wQTCR4Pl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P9.yIxN0WF.DPzEm0km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YGLBBkOkub8J2GyyyWa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wpxgObvUO1zxIdB3zPr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U9SMq_t0CdbuwM1RVe4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ufZr1jCk6QDP0stez8b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Z9EABMPU21w0NfNlVRm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tFvyotdkmn13epRVxX5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u3gSOyV06QajNTnpUvA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_PWVXwU2gcGbRmeArb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W4QuNQvkOtooWZyLb9.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fYXFCEu0KifRIseZsQN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hIeGvw3UaUTldMaFY_e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QmCF5uPU.82V6cfmCno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n2EkVU.ESiP2IjS_2j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nfA2NLESMP_uq3r4Hd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MN6zGID0S2X.VaINBFN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vUC9Z2uUqM9T9iDOd_g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CU0cffwk6XIfRCA1ODB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G14oS5bUWzIHRNgZctQ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KSlAjHBEyR3wKhmUC9H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CMVPH0B06k8zh6zDwZU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25OgpybUeTglv3hcDXB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yr0wqDp02s_u2qisUGJ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OsnchyUy8Wqm1Adehv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53BCSFSEuUfyY.wMcyJ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lXoCb5QkKXCD8CXNbro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61hgwlXEaqrsu7sV.S5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3jrPJccUijofJBFByN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oYqc82i028PY1jP9jdf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hnd1lQHUCgGTSKJTAXM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CwRbRiJUWG_4YnRd1lE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qR0o_aZ0qfoixTaShkR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wsrAyP7UaFTmGH8QiQ_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WyciXZGkq.mqpx2nmeW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4fpzq790uMjjlOZXuPV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OUoi4YO06tXkAwu00ju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Ka9geuB0iTvuXs3x4mv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UxVgShnketDEyDTMWg0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4Y2n_b3k64IPjUy.KkT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Fmgchvy0SdjYUxgHwP7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t.6VdKL0KsiQoRMZ99I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unizXPo0SIX5pTuSIX4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wBQjFbeUCBUHEjxoDVX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dOw_hhAkejTsOHoGoXK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zjA2_W3EKZrz6Y1RkTQ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YPxJZUehiEuyrXsORofkF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.TCK_y6DFk2odEHfD5xbf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Ah8OJkcOVkmxLTYJwJC8x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mjmgWQVlL0aXZz4S8_uOM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YTv9LCEbJ0e3tKCChkLsG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nU70I7R0CMUFbK9ONI5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7bu1UAhUSdoTUBfB4A2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s.TuXU5ESs1Qe85Ulcf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CkXepWNUODhPgE3NibS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.vjcccYUSFy3AMsmNA6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rCT87WJESudb.lhfPm7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mmSEJYSkCkbyIsSoD0G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3TLFRuREelBoKnE.aZ9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E9B0St1UuMme15CeqCf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IMRZyYNkCRoOI3gI6GO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vmr63OgUaSTMfLoL8gb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9BV8QjRE2AZL3mGueUB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zdMGpp6U6Qj_C5aZTfH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1RdrUZC0qo9Xoa8ezfA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Fl6B77QU6fdzjkY.Xge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H3kNvJB0eSIW03zQNtq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LqzgDTfk2Yasyu6A9zX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UAGsMNJkSb7qxi2gwkG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mFPSACHEybXfh0dKCKs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fUkef7OkqL1cftYdgkD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rd7SZJakKxM07jQstJ5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X9LEIU6r.JJuvB9fY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.MM8XMBEmlOJfPzAaDE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KwbCPVdU6ynvIjAz3bR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WRmbV91UqU0MFHRUfWw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hmmFXX80yl0Wb5wZ39X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p4oilzP0evPTLdHfdnD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ftt2fvCUKclW4i7qiK2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vAf5.7MkmHCn4.D_A3l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.eu3SUcEG8lt.4zI25a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CmeN4XvUmutZ55JyRBf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OzKRntXE21e.e_Vt3f0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CI0chwUUWuQC7RtpW7T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7HsSKjykyZwia9i60pi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WqHiDuO0WWR7Nzkfz7N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5epNy5NL0eC8fXw5YBb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GJWvek9keBx3qlULxI_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AhfXSUm0GfovpKqb2r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SgnEUZU0.tkxgGAZFOc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9_yaLcQ0iuH2iHGwTHr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37_EbHWZEKiTTgn5DzcT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303yI1M70Wihyyo.K6J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Lw5S7FIkWA1VzvwhZX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.cE79sQ0Ke_nljaC__L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_dc1SP6z0yD.8Q2cA5zS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7Hgak2jEmXPEZ_LbTZ2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h8PlbPVEWW340oAmtNO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tlg8U_a0aRhxvz3mLcN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8LPvZH1kOSCxidxvES6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WWAovzSU.W8FkRglNx0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phmaPRR0.A6UHDuWQXI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F1vtmvUkyX9uDsNTnq0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6uYHIE1kmdwdeNNFVKK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j9REHftE27ckGeOamjF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SLXCGwXEO6V15P.74sz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b8_gHTDUi58Ei08gmc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3.1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3.125"/>
  <p:tag name="THINKCELLSHAPEDONOTDELETE" val="pWbSv0THbxkCGGrY6gOla6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3.125"/>
  <p:tag name="THINKCELLSHAPEDONOTDELETE" val="pOC0T86ZkcUi4mojaiB5Ol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3.125"/>
  <p:tag name="THINKCELLSHAPEDONOTDELETE" val="p99Zh6xZXTUmokCAQA6icN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3.125"/>
  <p:tag name="THINKCELLSHAPEDONOTDELETE" val="pYrkRTRpF4E6j8R41QfhLm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fSv8c_OU.resHxN7fIp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I28nYJZE28tiABTe6Z0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tVAkQvqU22NTJj.Hije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acLFxSKke45cExxai2V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jEcrrTUE2qJzl554Uaw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1KVrYqZ0aC747k9IJxT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_hPTNm60imVr21NAKlX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Fsu1e0NUCxifKchPU1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0XBEyt3U6UVjNr4I58X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0CM.Rch0acEHk8equWR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.zf.8Vmkm.YvxdRoWd_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9vZ8BjIEuiwpPG4xL3H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AsncAL10yqT3CosF0iR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206S.WxUuP8DZCFFaJf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VfX1LRPU60Xy8Lu3lcm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dwKhLDg0eL.jkyp.758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0qmqAjYWUe6nvclmRm16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liiHzMRk.EFGMZg346Q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cKWiqOZ0CA335pC3Mt6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7uY5_b2UaHRGtcNhRXK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L21QnG9UyQmyUZnhqUC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C0Zx6mxUCC4w_jBNmE7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3oKj3ikS_F79uoJye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.TgZq5lkSLNW3bkPL0s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NpEfEgl0CE_WlswpcNH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NwmzZ990mgPGdGOA1tT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KvadxiP0qNwiflEKO0i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inH8ndNUizHlmlKfiTM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q2jjpP0064hwlonmkla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oyEyT6ck27bG_EMIv8W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Co3dmkjkiV_wrkT.gup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woXNs_hkaP1gqZWSJRG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lx2.f8DUq.6vPQ0ORG6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JozkLwe06ge9Vj_9lt_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sUa3tQLEGhlYuZXsfj8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NI6fW9u0KGpdm_pa3y5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eJ2Yegf0K5dwXPz2PLq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qFUrF_akK0aNX8yw5Wz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I4vekfwEGMd0a5c8Hxc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QHdk4K00yyor2FeR_1I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wXUWODvU2bpLlYO9SYd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hUhUzQxEKbUDZ8iXOVA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uk1T5lIUK22b52mE3hG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lhZDcfnUaFw0Jggz9QC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_4RA_fXk6ti.oGLS3lIg"/>
</p:tagLst>
</file>

<file path=ppt/theme/theme1.xml><?xml version="1.0" encoding="utf-8"?>
<a:theme xmlns:a="http://schemas.openxmlformats.org/drawingml/2006/main" name="Светлая тема">
  <a:themeElements>
    <a:clrScheme name="Metinvest_colors">
      <a:dk1>
        <a:srgbClr val="434343"/>
      </a:dk1>
      <a:lt1>
        <a:srgbClr val="F8F8F8"/>
      </a:lt1>
      <a:dk2>
        <a:srgbClr val="3F4852"/>
      </a:dk2>
      <a:lt2>
        <a:srgbClr val="F8F8F8"/>
      </a:lt2>
      <a:accent1>
        <a:srgbClr val="EE2F3C"/>
      </a:accent1>
      <a:accent2>
        <a:srgbClr val="DADADA"/>
      </a:accent2>
      <a:accent3>
        <a:srgbClr val="ACACAC"/>
      </a:accent3>
      <a:accent4>
        <a:srgbClr val="8C8C8C"/>
      </a:accent4>
      <a:accent5>
        <a:srgbClr val="5A5A5A"/>
      </a:accent5>
      <a:accent6>
        <a:srgbClr val="8B0304"/>
      </a:accent6>
      <a:hlink>
        <a:srgbClr val="548DD4"/>
      </a:hlink>
      <a:folHlink>
        <a:srgbClr val="7F7F7F"/>
      </a:folHlink>
    </a:clrScheme>
    <a:fontScheme name="Metinv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ветлая тема, служебн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ная тема, основной слайд">
  <a:themeElements>
    <a:clrScheme name="Metinvest_colors">
      <a:dk1>
        <a:srgbClr val="434343"/>
      </a:dk1>
      <a:lt1>
        <a:srgbClr val="F8F8F8"/>
      </a:lt1>
      <a:dk2>
        <a:srgbClr val="3F4852"/>
      </a:dk2>
      <a:lt2>
        <a:srgbClr val="F8F8F8"/>
      </a:lt2>
      <a:accent1>
        <a:srgbClr val="EE2F3C"/>
      </a:accent1>
      <a:accent2>
        <a:srgbClr val="DADADA"/>
      </a:accent2>
      <a:accent3>
        <a:srgbClr val="ACACAC"/>
      </a:accent3>
      <a:accent4>
        <a:srgbClr val="8C8C8C"/>
      </a:accent4>
      <a:accent5>
        <a:srgbClr val="5A5A5A"/>
      </a:accent5>
      <a:accent6>
        <a:srgbClr val="8B0304"/>
      </a:accent6>
      <a:hlink>
        <a:srgbClr val="548DD4"/>
      </a:hlink>
      <a:folHlink>
        <a:srgbClr val="7F7F7F"/>
      </a:folHlink>
    </a:clrScheme>
    <a:fontScheme name="Metinv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ная тема, служебные слайды">
  <a:themeElements>
    <a:clrScheme name="Metinvest_colors">
      <a:dk1>
        <a:srgbClr val="434343"/>
      </a:dk1>
      <a:lt1>
        <a:srgbClr val="F8F8F8"/>
      </a:lt1>
      <a:dk2>
        <a:srgbClr val="3F4852"/>
      </a:dk2>
      <a:lt2>
        <a:srgbClr val="F8F8F8"/>
      </a:lt2>
      <a:accent1>
        <a:srgbClr val="EE2F3C"/>
      </a:accent1>
      <a:accent2>
        <a:srgbClr val="DADADA"/>
      </a:accent2>
      <a:accent3>
        <a:srgbClr val="ACACAC"/>
      </a:accent3>
      <a:accent4>
        <a:srgbClr val="8C8C8C"/>
      </a:accent4>
      <a:accent5>
        <a:srgbClr val="5A5A5A"/>
      </a:accent5>
      <a:accent6>
        <a:srgbClr val="8B0304"/>
      </a:accent6>
      <a:hlink>
        <a:srgbClr val="548DD4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5177</TotalTime>
  <Words>3510</Words>
  <Application>Microsoft Office PowerPoint</Application>
  <PresentationFormat>Лист A4 (210x297 мм)</PresentationFormat>
  <Paragraphs>570</Paragraphs>
  <Slides>35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54" baseType="lpstr">
      <vt:lpstr>AngsanaUPC</vt:lpstr>
      <vt:lpstr>Arial</vt:lpstr>
      <vt:lpstr>Arial Black</vt:lpstr>
      <vt:lpstr>Arial Narrow</vt:lpstr>
      <vt:lpstr>Calibri</vt:lpstr>
      <vt:lpstr>Lucida Grande</vt:lpstr>
      <vt:lpstr>Myriad Pro</vt:lpstr>
      <vt:lpstr>Myriad Pro Cond</vt:lpstr>
      <vt:lpstr>Tahoma</vt:lpstr>
      <vt:lpstr>Times New Roman</vt:lpstr>
      <vt:lpstr>Wingdings</vt:lpstr>
      <vt:lpstr>Wingdings 3</vt:lpstr>
      <vt:lpstr>Светлая тема</vt:lpstr>
      <vt:lpstr>Светлая тема, служебные слайды</vt:lpstr>
      <vt:lpstr>Темная тема, основной слайд</vt:lpstr>
      <vt:lpstr>Темная тема, служебные слайды</vt:lpstr>
      <vt:lpstr>think-cell Slide</vt:lpstr>
      <vt:lpstr>Лист</vt:lpstr>
      <vt:lpstr>Диаграмма</vt:lpstr>
      <vt:lpstr>Презентация PowerPoint</vt:lpstr>
      <vt:lpstr>Общепринятые стратегии ремонта</vt:lpstr>
      <vt:lpstr>Выбор стратегии ТОиР</vt:lpstr>
      <vt:lpstr>Что такое превентивное обслуживание оборудования?</vt:lpstr>
      <vt:lpstr>Основные  элементы системы</vt:lpstr>
      <vt:lpstr>Презентация PowerPoint</vt:lpstr>
      <vt:lpstr>Презентация PowerPoint</vt:lpstr>
      <vt:lpstr>Система МРО оборудования  состоит из 4-х последовательных этапов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АСУ ТСиР «Светофор»</vt:lpstr>
      <vt:lpstr>Презентация PowerPoint</vt:lpstr>
      <vt:lpstr>Цели и задачи</vt:lpstr>
      <vt:lpstr>Методы диагностики применяемые на ПАО «Запорожсталь»</vt:lpstr>
      <vt:lpstr>Вибродиагностика</vt:lpstr>
      <vt:lpstr>Тепловой контроль</vt:lpstr>
      <vt:lpstr>Области применения теплового контроля</vt:lpstr>
      <vt:lpstr>Области применения теплового контроля</vt:lpstr>
      <vt:lpstr>Области применения теплового контроля</vt:lpstr>
      <vt:lpstr>Области применения теплового контроля</vt:lpstr>
      <vt:lpstr>Области применения теплового контроля</vt:lpstr>
      <vt:lpstr>Процесс организации планирования ремонтных работ </vt:lpstr>
      <vt:lpstr>Виды простоев оборудования</vt:lpstr>
      <vt:lpstr>Система работы  с внеплановыми простоями оборудования </vt:lpstr>
      <vt:lpstr>Презентация PowerPoint</vt:lpstr>
      <vt:lpstr>Презентация PowerPoint</vt:lpstr>
      <vt:lpstr>3 этап. Классификация простоя по результатам расследования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Игнатьев Александр Александрович</dc:creator>
  <cp:lastModifiedBy>Петряков Николай Владимирович</cp:lastModifiedBy>
  <cp:revision>430</cp:revision>
  <cp:lastPrinted>2016-03-14T11:38:06Z</cp:lastPrinted>
  <dcterms:created xsi:type="dcterms:W3CDTF">2015-02-18T08:33:27Z</dcterms:created>
  <dcterms:modified xsi:type="dcterms:W3CDTF">2017-10-18T19:46:21Z</dcterms:modified>
</cp:coreProperties>
</file>