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3"/>
  </p:notesMasterIdLst>
  <p:sldIdLst>
    <p:sldId id="258" r:id="rId2"/>
    <p:sldId id="259" r:id="rId3"/>
    <p:sldId id="269" r:id="rId4"/>
    <p:sldId id="270" r:id="rId5"/>
    <p:sldId id="271" r:id="rId6"/>
    <p:sldId id="273" r:id="rId7"/>
    <p:sldId id="292" r:id="rId8"/>
    <p:sldId id="283" r:id="rId9"/>
    <p:sldId id="274" r:id="rId10"/>
    <p:sldId id="275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76" r:id="rId20"/>
    <p:sldId id="277" r:id="rId21"/>
    <p:sldId id="278" r:id="rId22"/>
    <p:sldId id="279" r:id="rId23"/>
    <p:sldId id="282" r:id="rId24"/>
    <p:sldId id="280" r:id="rId25"/>
    <p:sldId id="281" r:id="rId26"/>
    <p:sldId id="285" r:id="rId27"/>
    <p:sldId id="286" r:id="rId28"/>
    <p:sldId id="290" r:id="rId29"/>
    <p:sldId id="287" r:id="rId30"/>
    <p:sldId id="288" r:id="rId31"/>
    <p:sldId id="289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46" autoAdjust="0"/>
    <p:restoredTop sz="94628" autoAdjust="0"/>
  </p:normalViewPr>
  <p:slideViewPr>
    <p:cSldViewPr>
      <p:cViewPr>
        <p:scale>
          <a:sx n="100" d="100"/>
          <a:sy n="100" d="100"/>
        </p:scale>
        <p:origin x="-468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30.03.2021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30.03.2021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30.03.2021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30.03.2021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30.03.2021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30.03.2021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30.03.2021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30.03.2021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30.03.2021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30.03.2021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30.03.2021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30.03.2021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30.03.2021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7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39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3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8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</a:t>
            </a:r>
            <a:r>
              <a:rPr lang="ru-RU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П’ЮТЕРН</a:t>
            </a:r>
            <a:r>
              <a:rPr lang="uk-UA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ГРАФІКА</a:t>
            </a:r>
            <a:endParaRPr lang="uk-UA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1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3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5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7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0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4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8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" name="Rectangle 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2" name="Rectangle 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4" name="Rectangle 1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6" name="Rectangle 1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1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" name="Rectangle 1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" name="Rectangle 1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" name="Rectangle 1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2" name="Rectangle 1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9" name="Rectangle 1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3" name="Rectangle 1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7" name="Rectangle 1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9" name="Rectangle 1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1" name="Rectangle 1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3" name="Rectangle 1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6" name="Rectangle 1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8" name="Rectangle 19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0" name="Rectangle 2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2" name="Rectangle 2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4" name="Rectangle 2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6" name="Rectangle 2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8" name="Rectangle 2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0" name="Rectangle 2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2" name="Rectangle 2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4" name="Rectangle 2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вектору відбиття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3790305"/>
              </p:ext>
            </p:extLst>
          </p:nvPr>
        </p:nvGraphicFramePr>
        <p:xfrm>
          <a:off x="2555776" y="1844824"/>
          <a:ext cx="2952328" cy="554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4" name="Формула" r:id="rId3" imgW="1358310" imgH="266584" progId="Equation.3">
                  <p:embed/>
                </p:oleObj>
              </mc:Choice>
              <mc:Fallback>
                <p:oleObj name="Формула" r:id="rId3" imgW="1358310" imgH="266584" progId="Equation.3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1844824"/>
                        <a:ext cx="2952328" cy="5547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432258"/>
              </p:ext>
            </p:extLst>
          </p:nvPr>
        </p:nvGraphicFramePr>
        <p:xfrm>
          <a:off x="683568" y="3356992"/>
          <a:ext cx="2768600" cy="201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5" name="Формула" r:id="rId5" imgW="1854000" imgH="1155600" progId="Equation.3">
                  <p:embed/>
                </p:oleObj>
              </mc:Choice>
              <mc:Fallback>
                <p:oleObj name="Формула" r:id="rId5" imgW="1854000" imgH="1155600" progId="Equation.3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3356992"/>
                        <a:ext cx="2768600" cy="201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8289534"/>
              </p:ext>
            </p:extLst>
          </p:nvPr>
        </p:nvGraphicFramePr>
        <p:xfrm>
          <a:off x="4427984" y="3284984"/>
          <a:ext cx="3718445" cy="2016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6" name="Формула" r:id="rId7" imgW="2006280" imgH="1155600" progId="Equation.3">
                  <p:embed/>
                </p:oleObj>
              </mc:Choice>
              <mc:Fallback>
                <p:oleObj name="Формула" r:id="rId7" imgW="2006280" imgH="1155600" progId="Equation.3">
                  <p:embed/>
                  <p:pic>
                    <p:nvPicPr>
                      <p:cNvPr id="0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3284984"/>
                        <a:ext cx="3718445" cy="20163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4437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Моделі зафарбування</a:t>
            </a:r>
            <a:r>
              <a:rPr lang="uk-UA" u="sng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Останнім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кроком у побудові зображень є зафарбування . Як і раніше вважаємо, що візуалізації підлягає набір, багатокутників, що мають свої геометричні і кольорові атрибути.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Існують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кілька моделей зафарбування, що відрізняються як по ступені необхідних ресурсів, необхідних для їхньої реалізації, так і по якості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отриманого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результату.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855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Однотонна модель зафарбування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ще має назву гранування (faceting), є оптимальною з позиції кількості операцій, але є найгіршою по ступеню реалістичності. У цьому випадку зафарбування в межах даного багатокутника проводиться з постійною інтенсивністю, що приводить до відсутності ефекту глибини, тому що нормаль, а значить і інтенсивність, будуть  постійними для всієї грані. Крім цього отримане зображення не виглядає плавним.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9880240"/>
              </p:ext>
            </p:extLst>
          </p:nvPr>
        </p:nvGraphicFramePr>
        <p:xfrm>
          <a:off x="1043608" y="5301208"/>
          <a:ext cx="1800200" cy="410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8" name="Формула" r:id="rId3" imgW="1155199" imgH="266584" progId="Equation.3">
                  <p:embed/>
                </p:oleObj>
              </mc:Choice>
              <mc:Fallback>
                <p:oleObj name="Формула" r:id="rId3" imgW="1155199" imgH="266584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5301208"/>
                        <a:ext cx="1800200" cy="4107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824495"/>
              </p:ext>
            </p:extLst>
          </p:nvPr>
        </p:nvGraphicFramePr>
        <p:xfrm>
          <a:off x="3779912" y="5157192"/>
          <a:ext cx="1872208" cy="730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Формула" r:id="rId5" imgW="1320227" imgH="520474" progId="Equation.3">
                  <p:embed/>
                </p:oleObj>
              </mc:Choice>
              <mc:Fallback>
                <p:oleObj name="Формула" r:id="rId5" imgW="1320227" imgH="520474" progId="Equation.3">
                  <p:embed/>
                  <p:pic>
                    <p:nvPicPr>
                      <p:cNvPr id="0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5157192"/>
                        <a:ext cx="1872208" cy="7303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1944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Гуро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 Гуро</a:t>
            </a:r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побудована на ідеї лінійної інтерполяції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інтенсивності у внутрішніх точках багатокутника по її значеннях у вершинах.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Вважається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що інтенсивності у вершинах трикутника відомі і рівні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відповідно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708920"/>
            <a:ext cx="2232248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8351422"/>
              </p:ext>
            </p:extLst>
          </p:nvPr>
        </p:nvGraphicFramePr>
        <p:xfrm>
          <a:off x="3815916" y="5517232"/>
          <a:ext cx="93662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Формула" r:id="rId4" imgW="761669" imgH="241195" progId="Equation.3">
                  <p:embed/>
                </p:oleObj>
              </mc:Choice>
              <mc:Fallback>
                <p:oleObj name="Формула" r:id="rId4" imgW="761669" imgH="241195" progId="Equation.3">
                  <p:embed/>
                  <p:pic>
                    <p:nvPicPr>
                      <p:cNvPr id="0" name="Объект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5916" y="5517232"/>
                        <a:ext cx="93662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9256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Гуро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Тоді інтенсивність висвітлення в межах відрізка  визначається  як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параметр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Аналогічно для відрізків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PQ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маємо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8972341"/>
              </p:ext>
            </p:extLst>
          </p:nvPr>
        </p:nvGraphicFramePr>
        <p:xfrm>
          <a:off x="3419872" y="2564904"/>
          <a:ext cx="2520280" cy="454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0" name="Формула" r:id="rId3" imgW="1587500" imgH="241300" progId="Equation.3">
                  <p:embed/>
                </p:oleObj>
              </mc:Choice>
              <mc:Fallback>
                <p:oleObj name="Формула" r:id="rId3" imgW="1587500" imgH="241300" progId="Equation.3">
                  <p:embed/>
                  <p:pic>
                    <p:nvPicPr>
                      <p:cNvPr id="0" name="Объект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2564904"/>
                        <a:ext cx="2520280" cy="4541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891840"/>
              </p:ext>
            </p:extLst>
          </p:nvPr>
        </p:nvGraphicFramePr>
        <p:xfrm>
          <a:off x="2627784" y="3356992"/>
          <a:ext cx="64770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1" name="Формула" r:id="rId5" imgW="507780" imgH="215806" progId="Equation.3">
                  <p:embed/>
                </p:oleObj>
              </mc:Choice>
              <mc:Fallback>
                <p:oleObj name="Формула" r:id="rId5" imgW="507780" imgH="215806" progId="Equation.3">
                  <p:embed/>
                  <p:pic>
                    <p:nvPicPr>
                      <p:cNvPr id="0" name="Объект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3356992"/>
                        <a:ext cx="647700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1214531"/>
              </p:ext>
            </p:extLst>
          </p:nvPr>
        </p:nvGraphicFramePr>
        <p:xfrm>
          <a:off x="827584" y="4653136"/>
          <a:ext cx="24987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2" name="Формула" r:id="rId7" imgW="1562040" imgH="241200" progId="Equation.3">
                  <p:embed/>
                </p:oleObj>
              </mc:Choice>
              <mc:Fallback>
                <p:oleObj name="Формула" r:id="rId7" imgW="1562040" imgH="241200" progId="Equation.3">
                  <p:embed/>
                  <p:pic>
                    <p:nvPicPr>
                      <p:cNvPr id="0" name="Объект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653136"/>
                        <a:ext cx="249872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2782711"/>
              </p:ext>
            </p:extLst>
          </p:nvPr>
        </p:nvGraphicFramePr>
        <p:xfrm>
          <a:off x="3779912" y="4581128"/>
          <a:ext cx="269240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3" name="Формула" r:id="rId9" imgW="1562040" imgH="266400" progId="Equation.3">
                  <p:embed/>
                </p:oleObj>
              </mc:Choice>
              <mc:Fallback>
                <p:oleObj name="Формула" r:id="rId9" imgW="1562040" imgH="266400" progId="Equation.3">
                  <p:embed/>
                  <p:pic>
                    <p:nvPicPr>
                      <p:cNvPr id="0" name="Объект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4581128"/>
                        <a:ext cx="2692400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233139"/>
              </p:ext>
            </p:extLst>
          </p:nvPr>
        </p:nvGraphicFramePr>
        <p:xfrm>
          <a:off x="6948264" y="4653136"/>
          <a:ext cx="1114524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4" name="Формула" r:id="rId11" imgW="787320" imgH="228600" progId="Equation.3">
                  <p:embed/>
                </p:oleObj>
              </mc:Choice>
              <mc:Fallback>
                <p:oleObj name="Формула" r:id="rId11" imgW="787320" imgH="2286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264" y="4653136"/>
                        <a:ext cx="1114524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5217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Гуро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Тоді для обчислення інтенсивності на відрізку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PQ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маємо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y-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координата скануючого рядка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4909173"/>
              </p:ext>
            </p:extLst>
          </p:nvPr>
        </p:nvGraphicFramePr>
        <p:xfrm>
          <a:off x="1547664" y="2564904"/>
          <a:ext cx="4464496" cy="555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" name="Формула" r:id="rId3" imgW="3136680" imgH="266400" progId="Equation.3">
                  <p:embed/>
                </p:oleObj>
              </mc:Choice>
              <mc:Fallback>
                <p:oleObj name="Формула" r:id="rId3" imgW="3136680" imgH="266400" progId="Equation.3">
                  <p:embed/>
                  <p:pic>
                    <p:nvPicPr>
                      <p:cNvPr id="0" name="Объект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564904"/>
                        <a:ext cx="4464496" cy="5551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3149004"/>
              </p:ext>
            </p:extLst>
          </p:nvPr>
        </p:nvGraphicFramePr>
        <p:xfrm>
          <a:off x="2123728" y="3573016"/>
          <a:ext cx="266382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3" name="Формула" r:id="rId5" imgW="2120900" imgH="495300" progId="Equation.3">
                  <p:embed/>
                </p:oleObj>
              </mc:Choice>
              <mc:Fallback>
                <p:oleObj name="Формула" r:id="rId5" imgW="2120900" imgH="495300" progId="Equation.3">
                  <p:embed/>
                  <p:pic>
                    <p:nvPicPr>
                      <p:cNvPr id="0" name="Объект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3573016"/>
                        <a:ext cx="2663825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97310"/>
              </p:ext>
            </p:extLst>
          </p:nvPr>
        </p:nvGraphicFramePr>
        <p:xfrm>
          <a:off x="827584" y="4653136"/>
          <a:ext cx="360362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4" name="Формула" r:id="rId7" imgW="203112" imgH="241195" progId="Equation.3">
                  <p:embed/>
                </p:oleObj>
              </mc:Choice>
              <mc:Fallback>
                <p:oleObj name="Формула" r:id="rId7" imgW="203112" imgH="241195" progId="Equation.3">
                  <p:embed/>
                  <p:pic>
                    <p:nvPicPr>
                      <p:cNvPr id="0" name="Объект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653136"/>
                        <a:ext cx="360362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55029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Гуро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Тут яскравість і колірна насиченість елементів кожного багатокутника плавно змінюються в інтервалі між значеннями, обчисленими в його вершинах. При цьому поверхні відтворених предметів набувають ідеальну сюрреалістичну гладкість, начебто ми бачимо їх при непрямому освітленні.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Основним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дефектом в розглянутих способах зафарбування є смуги Маха, які проявляються у розриві неперервності інтенсивності на ребрах суміжних граней.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1861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Фонга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Формально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 Фонга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відрізняється від моделі Гуро тільки тим, що в приведених вище робочих формулах, значення інтенсивності необхідно поміняти на </a:t>
            </a:r>
            <a:r>
              <a:rPr lang="uk-UA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компоненти вектора нормалі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цьому випадку отримуємо більш реалістичні зображення , але кількість операцій, необхідних для її реалізації, різко зростає, постільки для кожного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пікселя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необхідно обчислювати інтенсивність за формулами моделей освітлення.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60022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Фонга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Зафарбовування по Фонгу вирішує проблеми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смуг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Маха, оскільки забезпечує плавну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зміну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яскравості і насиченості не тільки уздовж ребер кожного багатокутника, але і по самій поверхні. При цьому навіть дзеркальні відблиски на поверхнях виглядають цілком правдоподібно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7266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Спеціальні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ефекти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побудові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зображень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Прозорість</a:t>
            </a:r>
            <a:r>
              <a:rPr lang="uk-U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В реальному світі існують прозорі об’єкти, які пропускають світло(вода, скло і т.п.). При переході з одного середовища до іншого , наприклад з повітря у воду, світловий промінь переломлюється. Переломлення описується законом Сінеліуса, згідно якого </a:t>
            </a:r>
            <a:endParaRPr lang="en-US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-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показники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переломлення середовищ,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кут падіння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кут переломлення.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666620"/>
              </p:ext>
            </p:extLst>
          </p:nvPr>
        </p:nvGraphicFramePr>
        <p:xfrm>
          <a:off x="2627784" y="4149080"/>
          <a:ext cx="2449512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8" name="Формула" r:id="rId3" imgW="1269720" imgH="241200" progId="Equation.3">
                  <p:embed/>
                </p:oleObj>
              </mc:Choice>
              <mc:Fallback>
                <p:oleObj name="Формула" r:id="rId3" imgW="1269720" imgH="2412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4149080"/>
                        <a:ext cx="2449512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047107"/>
              </p:ext>
            </p:extLst>
          </p:nvPr>
        </p:nvGraphicFramePr>
        <p:xfrm>
          <a:off x="1403648" y="5229200"/>
          <a:ext cx="576262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9" name="Формула" r:id="rId5" imgW="431613" imgH="241195" progId="Equation.3">
                  <p:embed/>
                </p:oleObj>
              </mc:Choice>
              <mc:Fallback>
                <p:oleObj name="Формула" r:id="rId5" imgW="431613" imgH="241195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5229200"/>
                        <a:ext cx="576262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91968"/>
              </p:ext>
            </p:extLst>
          </p:nvPr>
        </p:nvGraphicFramePr>
        <p:xfrm>
          <a:off x="7452320" y="5301208"/>
          <a:ext cx="287337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0" name="Формула" r:id="rId7" imgW="139639" imgH="190417" progId="Equation.3">
                  <p:embed/>
                </p:oleObj>
              </mc:Choice>
              <mc:Fallback>
                <p:oleObj name="Формула" r:id="rId7" imgW="139639" imgH="190417" progId="Equation.3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2320" y="5301208"/>
                        <a:ext cx="287337" cy="33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3433476"/>
              </p:ext>
            </p:extLst>
          </p:nvPr>
        </p:nvGraphicFramePr>
        <p:xfrm>
          <a:off x="1979712" y="5589240"/>
          <a:ext cx="360363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1" name="Формула" r:id="rId9" imgW="190417" imgH="203112" progId="Equation.3">
                  <p:embed/>
                </p:oleObj>
              </mc:Choice>
              <mc:Fallback>
                <p:oleObj name="Формула" r:id="rId9" imgW="190417" imgH="203112" progId="Equation.3">
                  <p:embed/>
                  <p:pic>
                    <p:nvPicPr>
                      <p:cNvPr id="0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5589240"/>
                        <a:ext cx="360363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9256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векторів нормалі 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відбиття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зафарбування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Спеціальні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ефекти при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побудові зображень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Прозорість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204864"/>
            <a:ext cx="3456384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42801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Прозорість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Жодна речовина не пропускає все світло, що падає, частина його відбивається. Переломлення світла приводить до незвичних ефектів: видимі поверхні можуть стати невидимими, освітлені неосвітленими і навпаки.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67667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Прозорість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Проходячи через прозорий матеріал, промінь потерпає природне ослаблення з коефіцієнтом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де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довжина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шляху всередині матеріалу,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коефіцієнт прозорості. Але такий підхід є досить трудомістким за визначення величини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практиці частіше для обчислення інтенсивності освітлення променя, що проходить через прозоре середовище застосовується наступна формула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7974242"/>
              </p:ext>
            </p:extLst>
          </p:nvPr>
        </p:nvGraphicFramePr>
        <p:xfrm>
          <a:off x="2339752" y="4869160"/>
          <a:ext cx="2664296" cy="599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2" name="Формула" r:id="rId3" imgW="1485720" imgH="241200" progId="Equation.3">
                  <p:embed/>
                </p:oleObj>
              </mc:Choice>
              <mc:Fallback>
                <p:oleObj name="Формула" r:id="rId3" imgW="1485720" imgH="241200" progId="Equation.3">
                  <p:embed/>
                  <p:pic>
                    <p:nvPicPr>
                      <p:cNvPr id="0" name="Объект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4869160"/>
                        <a:ext cx="2664296" cy="5996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3880058"/>
              </p:ext>
            </p:extLst>
          </p:nvPr>
        </p:nvGraphicFramePr>
        <p:xfrm>
          <a:off x="6876256" y="2420888"/>
          <a:ext cx="360362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3" name="Формула" r:id="rId5" imgW="164885" imgH="215619" progId="Equation.3">
                  <p:embed/>
                </p:oleObj>
              </mc:Choice>
              <mc:Fallback>
                <p:oleObj name="Формула" r:id="rId5" imgW="164885" imgH="215619" progId="Equation.3">
                  <p:embed/>
                  <p:pic>
                    <p:nvPicPr>
                      <p:cNvPr id="0" name="Объект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2420888"/>
                        <a:ext cx="360362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702633"/>
              </p:ext>
            </p:extLst>
          </p:nvPr>
        </p:nvGraphicFramePr>
        <p:xfrm>
          <a:off x="7524328" y="1916832"/>
          <a:ext cx="719138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4" name="Формула" r:id="rId7" imgW="558558" imgH="241195" progId="Equation.3">
                  <p:embed/>
                </p:oleObj>
              </mc:Choice>
              <mc:Fallback>
                <p:oleObj name="Формула" r:id="rId7" imgW="558558" imgH="241195" progId="Equation.3">
                  <p:embed/>
                  <p:pic>
                    <p:nvPicPr>
                      <p:cNvPr id="0" name="Объект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328" y="1916832"/>
                        <a:ext cx="719138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9968949"/>
              </p:ext>
            </p:extLst>
          </p:nvPr>
        </p:nvGraphicFramePr>
        <p:xfrm>
          <a:off x="6300192" y="3140968"/>
          <a:ext cx="215900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5" name="Формула" r:id="rId9" imgW="101556" imgH="190417" progId="Equation.3">
                  <p:embed/>
                </p:oleObj>
              </mc:Choice>
              <mc:Fallback>
                <p:oleObj name="Формула" r:id="rId9" imgW="101556" imgH="190417" progId="Equation.3">
                  <p:embed/>
                  <p:pic>
                    <p:nvPicPr>
                      <p:cNvPr id="0" name="Объект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3140968"/>
                        <a:ext cx="215900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9773251"/>
              </p:ext>
            </p:extLst>
          </p:nvPr>
        </p:nvGraphicFramePr>
        <p:xfrm>
          <a:off x="1403648" y="2420888"/>
          <a:ext cx="215900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6" name="Формула" r:id="rId11" imgW="101556" imgH="190417" progId="Equation.3">
                  <p:embed/>
                </p:oleObj>
              </mc:Choice>
              <mc:Fallback>
                <p:oleObj name="Формула" r:id="rId11" imgW="101556" imgH="190417" progId="Equation.3">
                  <p:embed/>
                  <p:pic>
                    <p:nvPicPr>
                      <p:cNvPr id="0" name="Объект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420888"/>
                        <a:ext cx="215900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59118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Прозорість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              Френеля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визначається наступним чином</a:t>
            </a: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Отримати розв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язок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задачі побудови зображень з врахуванням прозорості і переломлення променів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загальному випадку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тільки за допомогою метода трасування. 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207260"/>
              </p:ext>
            </p:extLst>
          </p:nvPr>
        </p:nvGraphicFramePr>
        <p:xfrm>
          <a:off x="2051720" y="1700808"/>
          <a:ext cx="86360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8" name="Формула" r:id="rId3" imgW="558800" imgH="228600" progId="Equation.3">
                  <p:embed/>
                </p:oleObj>
              </mc:Choice>
              <mc:Fallback>
                <p:oleObj name="Формула" r:id="rId3" imgW="558800" imgH="228600" progId="Equation.3">
                  <p:embed/>
                  <p:pic>
                    <p:nvPicPr>
                      <p:cNvPr id="0" name="Объект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700808"/>
                        <a:ext cx="863600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470877"/>
              </p:ext>
            </p:extLst>
          </p:nvPr>
        </p:nvGraphicFramePr>
        <p:xfrm>
          <a:off x="971600" y="2708920"/>
          <a:ext cx="6048672" cy="1152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9" name="Формула" r:id="rId5" imgW="3848100" imgH="647700" progId="Equation.3">
                  <p:embed/>
                </p:oleObj>
              </mc:Choice>
              <mc:Fallback>
                <p:oleObj name="Формула" r:id="rId5" imgW="3848100" imgH="647700" progId="Equation.3">
                  <p:embed/>
                  <p:pic>
                    <p:nvPicPr>
                      <p:cNvPr id="0" name="Объект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708920"/>
                        <a:ext cx="6048672" cy="11526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26908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Прозорість.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найпростішій моделі прозорості переломлення не розглядається і не враховується довжина шляху променя у середовищі, тобто зменшення його інтенсивності. При розрахунках по такій моделі можуть використовуватися будь-який алгоритми видалення невидимих поверхонь, що враховують порядок розташування багатокутників.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Прозорі багатокутники помічаються і якщо видима грань є прозорою то буфер кадру  заповнюється лінійною комбінацією двох найближчих площин.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43022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Тобто інтенсивність визначається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інтенсивність видимої площини,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інтенсивність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площини, що розташована безпосередньо за нею,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коефіцієнт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прозорості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ближнього багатокутника.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= 1, то він непрозорий . Якщо ж k = 0, то ближній багатокутник є цілком прозорим.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668498"/>
              </p:ext>
            </p:extLst>
          </p:nvPr>
        </p:nvGraphicFramePr>
        <p:xfrm>
          <a:off x="3131840" y="2132856"/>
          <a:ext cx="2232248" cy="526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3" name="Формула" r:id="rId3" imgW="1282700" imgH="241300" progId="Equation.3">
                  <p:embed/>
                </p:oleObj>
              </mc:Choice>
              <mc:Fallback>
                <p:oleObj name="Формула" r:id="rId3" imgW="1282700" imgH="241300" progId="Equation.3">
                  <p:embed/>
                  <p:pic>
                    <p:nvPicPr>
                      <p:cNvPr id="0" name="Объект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132856"/>
                        <a:ext cx="2232248" cy="5266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608776"/>
              </p:ext>
            </p:extLst>
          </p:nvPr>
        </p:nvGraphicFramePr>
        <p:xfrm>
          <a:off x="899592" y="3789040"/>
          <a:ext cx="115252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4" name="Формула" r:id="rId5" imgW="634725" imgH="190417" progId="Equation.3">
                  <p:embed/>
                </p:oleObj>
              </mc:Choice>
              <mc:Fallback>
                <p:oleObj name="Формула" r:id="rId5" imgW="634725" imgH="190417" progId="Equation.3">
                  <p:embed/>
                  <p:pic>
                    <p:nvPicPr>
                      <p:cNvPr id="0" name="Объект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789040"/>
                        <a:ext cx="1152525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4698211"/>
              </p:ext>
            </p:extLst>
          </p:nvPr>
        </p:nvGraphicFramePr>
        <p:xfrm>
          <a:off x="1187624" y="2996952"/>
          <a:ext cx="28892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5" name="Формула" r:id="rId7" imgW="164957" imgH="241091" progId="Equation.3">
                  <p:embed/>
                </p:oleObj>
              </mc:Choice>
              <mc:Fallback>
                <p:oleObj name="Формула" r:id="rId7" imgW="164957" imgH="241091" progId="Equation.3">
                  <p:embed/>
                  <p:pic>
                    <p:nvPicPr>
                      <p:cNvPr id="0" name="Объект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996952"/>
                        <a:ext cx="28892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3675832"/>
              </p:ext>
            </p:extLst>
          </p:nvPr>
        </p:nvGraphicFramePr>
        <p:xfrm>
          <a:off x="6228184" y="2996952"/>
          <a:ext cx="37147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6" name="Формула" r:id="rId9" imgW="190440" imgH="241200" progId="Equation.3">
                  <p:embed/>
                </p:oleObj>
              </mc:Choice>
              <mc:Fallback>
                <p:oleObj name="Формула" r:id="rId9" imgW="190440" imgH="241200" progId="Equation.3">
                  <p:embed/>
                  <p:pic>
                    <p:nvPicPr>
                      <p:cNvPr id="0" name="Объект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2996952"/>
                        <a:ext cx="37147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02526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Тіні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Зображення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побудованими тінями мають більш реалістичний</a:t>
            </a:r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вигляд, і, крім цього є досить важливими для моделювання. Наприклад, об’єкт, що нас цікавить може бути невидимим тому, що на нього падає тінь.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технічних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застосуваннях, зокрема в будівництві, проектуванні космічних апаратів, тінь повинна враховуватися при визначенні сонячної енергії.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Хоча тінь складається з двох частин: повної, при точковому освітленні і півтіні, при розподіленому освітленні, побудова проводиться звичайно для першого випадку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99514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Іноді тіні ділять на власну і проекційну. Власна тінь виходить коли сам об'єкт перешкоджає потрапляння світла на деякі його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грані.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цьому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побудови тіні аналогічний алгоритму видалення нелицьових поверхонь. Якщо один об'єкт перешкоджає попаданню світла на інший, то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маємо проекційну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тінь.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Безпосереднє тіні можна будувати за допомогою формул отриманих для центральних проекцій.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86784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Власна і 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проекційна тінь.</a:t>
            </a: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28</a:t>
            </a:fld>
            <a:endParaRPr lang="ru-RU" dirty="0"/>
          </a:p>
        </p:txBody>
      </p:sp>
      <p:pic>
        <p:nvPicPr>
          <p:cNvPr id="5" name="Picture 2" descr="C:\Users\Владелец\Desktop\КГ_Презентація\тени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80" y="2753657"/>
            <a:ext cx="6095239" cy="221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17849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Нехай точка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визначає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положення джерела світла, а точка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є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точкою яка відкидає тінь. Тоді напрям променя освітлення визначається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Після знаходження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коефіцієнтів рівняння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площини, на яку падає тінь і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нормування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(Лекція 6)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29</a:t>
            </a:fld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614995"/>
              </p:ext>
            </p:extLst>
          </p:nvPr>
        </p:nvGraphicFramePr>
        <p:xfrm>
          <a:off x="2051720" y="4869160"/>
          <a:ext cx="4320480" cy="553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3" name="Формула" r:id="rId3" imgW="3098800" imgH="266700" progId="Equation.3">
                  <p:embed/>
                </p:oleObj>
              </mc:Choice>
              <mc:Fallback>
                <p:oleObj name="Формула" r:id="rId3" imgW="3098800" imgH="266700" progId="Equation.3">
                  <p:embed/>
                  <p:pic>
                    <p:nvPicPr>
                      <p:cNvPr id="0" name="Объект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4869160"/>
                        <a:ext cx="4320480" cy="5535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7764370"/>
              </p:ext>
            </p:extLst>
          </p:nvPr>
        </p:nvGraphicFramePr>
        <p:xfrm>
          <a:off x="2771800" y="1700808"/>
          <a:ext cx="927100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4" name="Формула" r:id="rId5" imgW="939600" imgH="241200" progId="Equation.3">
                  <p:embed/>
                </p:oleObj>
              </mc:Choice>
              <mc:Fallback>
                <p:oleObj name="Формула" r:id="rId5" imgW="939600" imgH="241200" progId="Equation.3">
                  <p:embed/>
                  <p:pic>
                    <p:nvPicPr>
                      <p:cNvPr id="0" name="Объект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1700808"/>
                        <a:ext cx="927100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094668"/>
              </p:ext>
            </p:extLst>
          </p:nvPr>
        </p:nvGraphicFramePr>
        <p:xfrm>
          <a:off x="2987824" y="2060848"/>
          <a:ext cx="1000125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5" name="Формула" r:id="rId7" imgW="1016000" imgH="241300" progId="Equation.3">
                  <p:embed/>
                </p:oleObj>
              </mc:Choice>
              <mc:Fallback>
                <p:oleObj name="Формула" r:id="rId7" imgW="1016000" imgH="241300" progId="Equation.3">
                  <p:embed/>
                  <p:pic>
                    <p:nvPicPr>
                      <p:cNvPr id="0" name="Объект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2060848"/>
                        <a:ext cx="1000125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769401"/>
              </p:ext>
            </p:extLst>
          </p:nvPr>
        </p:nvGraphicFramePr>
        <p:xfrm>
          <a:off x="2339752" y="2996952"/>
          <a:ext cx="25923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6" name="Формула" r:id="rId9" imgW="2044700" imgH="241300" progId="Equation.3">
                  <p:embed/>
                </p:oleObj>
              </mc:Choice>
              <mc:Fallback>
                <p:oleObj name="Формула" r:id="rId9" imgW="2044700" imgH="241300" progId="Equation.3">
                  <p:embed/>
                  <p:pic>
                    <p:nvPicPr>
                      <p:cNvPr id="0" name="Объект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996952"/>
                        <a:ext cx="259238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5648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векторів нормалі і відбиття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того , щоб використати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формули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розрахунку інтенсивності необхідно знайти вектор відбиття  і вектор нормалі по заданому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вектору.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Хоч вектор нормалі для граней тіла вже є знайденим, нижче при зафарбуванні нам знадобиться його значення у вершинах.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Нехай рівняння площини , що сходяться у даній вершині відомі і мають вид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Ax+By+Cz+D=0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Тоді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компоненти нормаль у цій вершині можуть бути обчислені як проста сума відповідних коефіцієнтів :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59428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практиці досить часто необхідно будувати так звану тінь «на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землю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тобто на площину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0 . В цьому випадку формули суттєво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спрощуються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відповідна точка в тіні визначається як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1157437"/>
              </p:ext>
            </p:extLst>
          </p:nvPr>
        </p:nvGraphicFramePr>
        <p:xfrm>
          <a:off x="1979712" y="3789040"/>
          <a:ext cx="3671888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name="Формула" r:id="rId3" imgW="2768600" imgH="520700" progId="Equation.3">
                  <p:embed/>
                </p:oleObj>
              </mc:Choice>
              <mc:Fallback>
                <p:oleObj name="Формула" r:id="rId3" imgW="2768600" imgH="520700" progId="Equation.3">
                  <p:embed/>
                  <p:pic>
                    <p:nvPicPr>
                      <p:cNvPr id="0" name="Объект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3789040"/>
                        <a:ext cx="3671888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44896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суті визначення об'єктів, що потрапили в тінь є задачею видалення невидимих поверхонь для того випадку , коли точка спостереження не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співпадає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точкою, у якій знаходиться джерело освітлення. 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Тому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рішення цієї задачі можна проводити на основі алгоритмів вилучення невидимих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поверхонь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які застосовуються в два етапи – визначення видимості спочатку з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точки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спостереження, а потім з точки освітлення.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1321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векторів нормалі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нормувати цей вектор, то вклад граней з більшою площею буде виявлятися сильніше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окремих випадках рівняння граней невідомо, а заданий набір ребер, що сходяться 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вершині. Тоді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випадку, приведеного на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рисунку,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нормаль у вершині V</a:t>
            </a:r>
            <a:r>
              <a:rPr lang="uk-UA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буде обчислюватись як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535174"/>
              </p:ext>
            </p:extLst>
          </p:nvPr>
        </p:nvGraphicFramePr>
        <p:xfrm>
          <a:off x="2411760" y="1772816"/>
          <a:ext cx="3024336" cy="739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Формула" r:id="rId3" imgW="2120900" imgH="520700" progId="Equation.3">
                  <p:embed/>
                </p:oleObj>
              </mc:Choice>
              <mc:Fallback>
                <p:oleObj name="Формула" r:id="rId3" imgW="2120900" imgH="52070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1772816"/>
                        <a:ext cx="3024336" cy="7398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2679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векторів нормалі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00808"/>
            <a:ext cx="4274979" cy="2620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287405"/>
              </p:ext>
            </p:extLst>
          </p:nvPr>
        </p:nvGraphicFramePr>
        <p:xfrm>
          <a:off x="1619672" y="4941168"/>
          <a:ext cx="511333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Формула" r:id="rId4" imgW="3263900" imgH="254000" progId="Equation.3">
                  <p:embed/>
                </p:oleObj>
              </mc:Choice>
              <mc:Fallback>
                <p:oleObj name="Формула" r:id="rId4" imgW="3263900" imgH="254000" progId="Equation.3">
                  <p:embed/>
                  <p:pic>
                    <p:nvPicPr>
                      <p:cNvPr id="0" name="Объект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4941168"/>
                        <a:ext cx="5113337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0054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вектору відбиття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визначені вектора відбиття необхідного у моделі дзеркального відбиття  підходи до рішення цієї задачі залежать від положення вектора освітлення і нормалі відносно системи координат. У випадку ,що часто зустрічається , коли світло падає уздовж осі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0z  L(0,0,1)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9091895"/>
              </p:ext>
            </p:extLst>
          </p:nvPr>
        </p:nvGraphicFramePr>
        <p:xfrm>
          <a:off x="2123728" y="3933056"/>
          <a:ext cx="4176464" cy="645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3" name="Формула" r:id="rId3" imgW="2146300" imgH="292100" progId="Equation.3">
                  <p:embed/>
                </p:oleObj>
              </mc:Choice>
              <mc:Fallback>
                <p:oleObj name="Формула" r:id="rId3" imgW="2146300" imgH="292100" progId="Equation.3">
                  <p:embed/>
                  <p:pic>
                    <p:nvPicPr>
                      <p:cNvPr id="0" name="Объект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3933056"/>
                        <a:ext cx="4176464" cy="6457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9683213"/>
              </p:ext>
            </p:extLst>
          </p:nvPr>
        </p:nvGraphicFramePr>
        <p:xfrm>
          <a:off x="3059832" y="5085184"/>
          <a:ext cx="1584176" cy="558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4" name="Формула" r:id="rId5" imgW="723600" imgH="241200" progId="Equation.3">
                  <p:embed/>
                </p:oleObj>
              </mc:Choice>
              <mc:Fallback>
                <p:oleObj name="Формула" r:id="rId5" imgW="723600" imgH="2412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5085184"/>
                        <a:ext cx="1584176" cy="5583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7852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вектору відбиття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9142" y="2058419"/>
            <a:ext cx="3285715" cy="3609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8709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вектору відбиття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Виходячи з співвідношень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компонент вектора відбиття маємо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545826"/>
              </p:ext>
            </p:extLst>
          </p:nvPr>
        </p:nvGraphicFramePr>
        <p:xfrm>
          <a:off x="1547664" y="5301208"/>
          <a:ext cx="4392613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3" name="Формула" r:id="rId3" imgW="2641600" imgH="304800" progId="Equation.3">
                  <p:embed/>
                </p:oleObj>
              </mc:Choice>
              <mc:Fallback>
                <p:oleObj name="Формула" r:id="rId3" imgW="2641600" imgH="3048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5301208"/>
                        <a:ext cx="4392613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6600053"/>
              </p:ext>
            </p:extLst>
          </p:nvPr>
        </p:nvGraphicFramePr>
        <p:xfrm>
          <a:off x="1259632" y="2276872"/>
          <a:ext cx="33115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4" name="Формула" r:id="rId5" imgW="2578100" imgH="241300" progId="Equation.3">
                  <p:embed/>
                </p:oleObj>
              </mc:Choice>
              <mc:Fallback>
                <p:oleObj name="Формула" r:id="rId5" imgW="2578100" imgH="241300" progId="Equation.3">
                  <p:embed/>
                  <p:pic>
                    <p:nvPicPr>
                      <p:cNvPr id="0" name="Объект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276872"/>
                        <a:ext cx="33115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0345465"/>
              </p:ext>
            </p:extLst>
          </p:nvPr>
        </p:nvGraphicFramePr>
        <p:xfrm>
          <a:off x="2267744" y="2852936"/>
          <a:ext cx="1512888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5" name="Формула" r:id="rId7" imgW="660113" imgH="520474" progId="Equation.3">
                  <p:embed/>
                </p:oleObj>
              </mc:Choice>
              <mc:Fallback>
                <p:oleObj name="Формула" r:id="rId7" imgW="660113" imgH="520474" progId="Equation.3">
                  <p:embed/>
                  <p:pic>
                    <p:nvPicPr>
                      <p:cNvPr id="0" name="Объект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852936"/>
                        <a:ext cx="1512888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6613079"/>
              </p:ext>
            </p:extLst>
          </p:nvPr>
        </p:nvGraphicFramePr>
        <p:xfrm>
          <a:off x="1331640" y="4005064"/>
          <a:ext cx="3671887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6" name="Формула" r:id="rId9" imgW="2425700" imgH="304800" progId="Equation.3">
                  <p:embed/>
                </p:oleObj>
              </mc:Choice>
              <mc:Fallback>
                <p:oleObj name="Формула" r:id="rId9" imgW="2425700" imgH="304800" progId="Equation.3">
                  <p:embed/>
                  <p:pic>
                    <p:nvPicPr>
                      <p:cNvPr id="0" name="Объект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4005064"/>
                        <a:ext cx="3671887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7546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вектору відбиття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випадку коли вісь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0z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співпадає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нормаллю,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маємо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довільному випадку освітлення, вектор відбиття можна одержати з закону Френеля, склавши відповідні рівності векторних і скалярних добутків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0064163"/>
              </p:ext>
            </p:extLst>
          </p:nvPr>
        </p:nvGraphicFramePr>
        <p:xfrm>
          <a:off x="2439988" y="2252663"/>
          <a:ext cx="296862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0" name="Формула" r:id="rId3" imgW="1993680" imgH="266400" progId="Equation.3">
                  <p:embed/>
                </p:oleObj>
              </mc:Choice>
              <mc:Fallback>
                <p:oleObj name="Формула" r:id="rId3" imgW="1993680" imgH="2664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9988" y="2252663"/>
                        <a:ext cx="2968625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614921"/>
              </p:ext>
            </p:extLst>
          </p:nvPr>
        </p:nvGraphicFramePr>
        <p:xfrm>
          <a:off x="2493963" y="4508500"/>
          <a:ext cx="40830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1" name="Формула" r:id="rId5" imgW="1714320" imgH="215640" progId="Equation.3">
                  <p:embed/>
                </p:oleObj>
              </mc:Choice>
              <mc:Fallback>
                <p:oleObj name="Формула" r:id="rId5" imgW="1714320" imgH="215640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963" y="4508500"/>
                        <a:ext cx="408305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748009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2147</TotalTime>
  <Words>1141</Words>
  <Application>Microsoft Office PowerPoint</Application>
  <PresentationFormat>Экран (4:3)</PresentationFormat>
  <Paragraphs>151</Paragraphs>
  <Slides>31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31</vt:i4>
      </vt:variant>
    </vt:vector>
  </HeadingPairs>
  <TitlesOfParts>
    <vt:vector size="34" baseType="lpstr">
      <vt:lpstr>Паркет</vt:lpstr>
      <vt:lpstr>Формула</vt:lpstr>
      <vt:lpstr>Microsoft Equation 3.0</vt:lpstr>
      <vt:lpstr>КОМП’ЮТЕРНА ГРАФІКА</vt:lpstr>
      <vt:lpstr>ЛЕКЦІЯ 9</vt:lpstr>
      <vt:lpstr>Визначення векторів нормалі і відбиття</vt:lpstr>
      <vt:lpstr>Визначення векторів нормалі</vt:lpstr>
      <vt:lpstr>Визначення векторів нормалі</vt:lpstr>
      <vt:lpstr>Визначення вектору відбиття</vt:lpstr>
      <vt:lpstr>Визначення вектору відбиття</vt:lpstr>
      <vt:lpstr>Визначення вектору відбиття</vt:lpstr>
      <vt:lpstr>Визначення вектору відбиття</vt:lpstr>
      <vt:lpstr>Визначення вектору відбиття</vt:lpstr>
      <vt:lpstr>Моделі зафарбування. </vt:lpstr>
      <vt:lpstr>Однотонна модель зафарбування</vt:lpstr>
      <vt:lpstr>Метод Гуро</vt:lpstr>
      <vt:lpstr>Метод Гуро</vt:lpstr>
      <vt:lpstr>Метод Гуро</vt:lpstr>
      <vt:lpstr>Метод Гуро</vt:lpstr>
      <vt:lpstr>Метод Фонга</vt:lpstr>
      <vt:lpstr>Метод Фонга</vt:lpstr>
      <vt:lpstr>Спеціальні ефекти при побудові зображень</vt:lpstr>
      <vt:lpstr>Прозорість.</vt:lpstr>
      <vt:lpstr>Прозорість.</vt:lpstr>
      <vt:lpstr>Прозорість.</vt:lpstr>
      <vt:lpstr>Прозорість.</vt:lpstr>
      <vt:lpstr>Прозорість.</vt:lpstr>
      <vt:lpstr>Презентация PowerPoint</vt:lpstr>
      <vt:lpstr>Тіні</vt:lpstr>
      <vt:lpstr>Тіні</vt:lpstr>
      <vt:lpstr>Власна і проекційна тінь.</vt:lpstr>
      <vt:lpstr>Тіні</vt:lpstr>
      <vt:lpstr>Тіні</vt:lpstr>
      <vt:lpstr>Тіні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 </dc:title>
  <dc:creator>Валерий И. Заяц</dc:creator>
  <cp:lastModifiedBy>Владелец</cp:lastModifiedBy>
  <cp:revision>194</cp:revision>
  <dcterms:created xsi:type="dcterms:W3CDTF">2018-09-10T07:12:08Z</dcterms:created>
  <dcterms:modified xsi:type="dcterms:W3CDTF">2021-03-30T07:30:55Z</dcterms:modified>
</cp:coreProperties>
</file>