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6" r:id="rId10"/>
    <p:sldId id="265" r:id="rId11"/>
    <p:sldId id="267" r:id="rId12"/>
    <p:sldId id="270" r:id="rId13"/>
    <p:sldId id="271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7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A7231-CB7F-455C-B7C3-CC955081A8FC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D7E6B-7F58-4216-82E4-7FC8233C6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74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7E6B-7F58-4216-82E4-7FC8233C66D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516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7E6B-7F58-4216-82E4-7FC8233C66D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682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7E6B-7F58-4216-82E4-7FC8233C66D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853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7A29-9B79-4825-AC41-CDD96EE1009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5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7E6B-7F58-4216-82E4-7FC8233C66D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37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7E6B-7F58-4216-82E4-7FC8233C66D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770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7E6B-7F58-4216-82E4-7FC8233C66D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48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7E6B-7F58-4216-82E4-7FC8233C66D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84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7E6B-7F58-4216-82E4-7FC8233C66D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330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7E6B-7F58-4216-82E4-7FC8233C66D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56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7E6B-7F58-4216-82E4-7FC8233C66D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369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7E6B-7F58-4216-82E4-7FC8233C66D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9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441D30-7BEC-4DA9-A30D-08D22BCFCB6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565265-85E7-4A2C-A0B5-B9F073462B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41D30-7BEC-4DA9-A30D-08D22BCFCB6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65265-85E7-4A2C-A0B5-B9F073462B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41D30-7BEC-4DA9-A30D-08D22BCFCB6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65265-85E7-4A2C-A0B5-B9F073462B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41D30-7BEC-4DA9-A30D-08D22BCFCB6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65265-85E7-4A2C-A0B5-B9F073462B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41D30-7BEC-4DA9-A30D-08D22BCFCB6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65265-85E7-4A2C-A0B5-B9F073462B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41D30-7BEC-4DA9-A30D-08D22BCFCB6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65265-85E7-4A2C-A0B5-B9F073462B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41D30-7BEC-4DA9-A30D-08D22BCFCB6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65265-85E7-4A2C-A0B5-B9F073462BE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41D30-7BEC-4DA9-A30D-08D22BCFCB6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65265-85E7-4A2C-A0B5-B9F073462BE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41D30-7BEC-4DA9-A30D-08D22BCFCB6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65265-85E7-4A2C-A0B5-B9F073462B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B441D30-7BEC-4DA9-A30D-08D22BCFCB6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565265-85E7-4A2C-A0B5-B9F073462BE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441D30-7BEC-4DA9-A30D-08D22BCFCB6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565265-85E7-4A2C-A0B5-B9F073462BE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B441D30-7BEC-4DA9-A30D-08D22BCFCB6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565265-85E7-4A2C-A0B5-B9F073462B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ru/url?sa=i&amp;rct=j&amp;q=&amp;esrc=s&amp;source=images&amp;cd=&amp;cad=rja&amp;uact=8&amp;ved=0ahUKEwi6hN6MpL3WAhXjd5oKHYpPCywQjRwIBw&amp;url=http://www.azquotes.com/author/20420-Chester_Barnard&amp;psig=AFQjCNGthcXOFxu3Vw72TBQCFAb05IzPXA&amp;ust=150632387827240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google.ru/url?sa=i&amp;rct=j&amp;q=&amp;esrc=s&amp;source=images&amp;cd=&amp;cad=rja&amp;uact=8&amp;ved=0ahUKEwi58eix6r3WAhVlApoKHR51ApcQjRwIBw&amp;url=http://fb.ru/article/228062/duglas-makgregor-vklad-v-menedjment&amp;psig=AFQjCNF79BanpXADlYyV22Xr9looXnwwEA&amp;ust=1506330926083317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s://ru.wikipedia.org/wiki/%D0%A4%D0%B0%D0%B9%D0%BB:%D0%9C%D0%B0%D0%BA%D0%B3%D1%80%D0%B5%D0%B3%D0%BE%D1%80,_%D0%94%D1%83%D0%B3%D0%BB%D0%B0%D1%81.jpg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47111"/>
            <a:ext cx="7772400" cy="965665"/>
          </a:xfrm>
        </p:spPr>
        <p:txBody>
          <a:bodyPr anchor="t"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ЛЕ</a:t>
            </a:r>
            <a:r>
              <a:rPr lang="uk-UA" sz="2800" dirty="0" smtClean="0">
                <a:solidFill>
                  <a:srgbClr val="FF0000"/>
                </a:solidFill>
              </a:rPr>
              <a:t>КЦІЯ 4 </a:t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uk-UA" sz="2800" dirty="0" smtClean="0">
                <a:solidFill>
                  <a:srgbClr val="FF0000"/>
                </a:solidFill>
              </a:rPr>
              <a:t>Концепції та моделі Теорії організацій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96944" cy="3744416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uk-UA" sz="2400" b="1" dirty="0" smtClean="0"/>
              <a:t>Школа </a:t>
            </a:r>
            <a:r>
              <a:rPr lang="uk-UA" sz="2400" b="1" dirty="0" smtClean="0"/>
              <a:t>людських відносин (Мейо, Бернард, </a:t>
            </a:r>
            <a:r>
              <a:rPr lang="uk-UA" sz="2400" b="1" dirty="0" smtClean="0"/>
              <a:t>Макгрегор, Лайкерт, Саймон)</a:t>
            </a:r>
          </a:p>
          <a:p>
            <a:pPr marL="514350" indent="-514350" algn="l">
              <a:buAutoNum type="arabicPeriod"/>
            </a:pPr>
            <a:r>
              <a:rPr lang="uk-UA" sz="2400" b="1" dirty="0" smtClean="0"/>
              <a:t>Структурні теорії (Теорія Гласієр: Браун, Джеквес; Мінцберг)</a:t>
            </a:r>
            <a:endParaRPr lang="uk-UA" sz="2400" b="1" dirty="0" smtClean="0"/>
          </a:p>
          <a:p>
            <a:pPr marL="514350" indent="-514350" algn="l">
              <a:buAutoNum type="arabicPeriod"/>
            </a:pPr>
            <a:r>
              <a:rPr lang="uk-UA" sz="2400" b="1" dirty="0" smtClean="0"/>
              <a:t>Дослідження </a:t>
            </a:r>
            <a:r>
              <a:rPr lang="uk-UA" sz="2400" b="1" dirty="0"/>
              <a:t>впливу зовнішнього середовища </a:t>
            </a:r>
            <a:br>
              <a:rPr lang="uk-UA" sz="2400" b="1" dirty="0"/>
            </a:br>
            <a:r>
              <a:rPr lang="uk-UA" sz="2400" b="1" dirty="0"/>
              <a:t>на </a:t>
            </a:r>
            <a:r>
              <a:rPr lang="uk-UA" sz="2400" b="1" dirty="0" smtClean="0"/>
              <a:t>організацію (Ансофф, </a:t>
            </a:r>
            <a:r>
              <a:rPr lang="ru-RU" sz="2400" b="1" dirty="0"/>
              <a:t>Чандлер, Дж Томсон, П Лоуренс, Дж </a:t>
            </a:r>
            <a:r>
              <a:rPr lang="ru-RU" sz="2400" b="1" dirty="0" smtClean="0"/>
              <a:t>Лорш, Р</a:t>
            </a:r>
            <a:r>
              <a:rPr lang="ru-RU" sz="2400" b="1" dirty="0"/>
              <a:t>. Сайерт, Дж. Марч, Г. </a:t>
            </a:r>
            <a:r>
              <a:rPr lang="ru-RU" sz="2400" b="1" dirty="0" smtClean="0"/>
              <a:t>Саймон, ресурсна теорія організацій)</a:t>
            </a:r>
          </a:p>
          <a:p>
            <a:pPr marL="514350" indent="-514350" algn="l">
              <a:buAutoNum type="arabicPeriod"/>
            </a:pPr>
            <a:r>
              <a:rPr lang="uk-UA" sz="2400" b="1" dirty="0" smtClean="0"/>
              <a:t>Сучасні напрямки теорії організацій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33265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доц. Онищенко О.А.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0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666" y="188640"/>
            <a:ext cx="4248472" cy="61787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Теорія Х</a:t>
            </a:r>
          </a:p>
          <a:p>
            <a:pPr>
              <a:buNone/>
            </a:pP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Автократичний керівник</a:t>
            </a:r>
          </a:p>
          <a:p>
            <a:pPr>
              <a:buFontTx/>
              <a:buChar char="-"/>
            </a:pPr>
            <a:r>
              <a:rPr lang="uk-UA" sz="2400" dirty="0" smtClean="0"/>
              <a:t>Люди не люблять працювати і при будь-якій можливості уникають роботи</a:t>
            </a:r>
          </a:p>
          <a:p>
            <a:pPr>
              <a:buFontTx/>
              <a:buChar char="-"/>
            </a:pPr>
            <a:r>
              <a:rPr lang="uk-UA" sz="2400" dirty="0" smtClean="0"/>
              <a:t>Люди намагаються позбутися відповідальності, передаючи керівництво собою іншим людям</a:t>
            </a:r>
          </a:p>
          <a:p>
            <a:pPr>
              <a:buFontTx/>
              <a:buChar char="-"/>
            </a:pPr>
            <a:r>
              <a:rPr lang="uk-UA" sz="2400" dirty="0" smtClean="0"/>
              <a:t>Люди прагнуть до захищеності</a:t>
            </a:r>
          </a:p>
          <a:p>
            <a:pPr>
              <a:buFontTx/>
              <a:buChar char="-"/>
            </a:pPr>
            <a:r>
              <a:rPr lang="uk-UA" sz="2400" dirty="0" smtClean="0"/>
              <a:t>Постійний контроль і погроза покарання</a:t>
            </a:r>
            <a:endParaRPr lang="ru-RU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35488" y="188640"/>
            <a:ext cx="4437596" cy="6063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Теорія У</a:t>
            </a:r>
          </a:p>
          <a:p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Демократичний керівник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uk-UA" sz="2400" dirty="0" smtClean="0"/>
              <a:t>Праця - природний процес. Якщо умови праці сприятливі, люди не тільки візьмуть на себе відповідальність, вони будуть прагнути до неї</a:t>
            </a:r>
          </a:p>
          <a:p>
            <a:pPr marL="285750" indent="-285750">
              <a:buFontTx/>
              <a:buChar char="-"/>
            </a:pPr>
            <a:r>
              <a:rPr lang="uk-UA" sz="2400" dirty="0" smtClean="0"/>
              <a:t>Якщо люди залучені до виконання організаційних цілей, вони використовують самоврядування і самоконтроль</a:t>
            </a:r>
          </a:p>
          <a:p>
            <a:pPr marL="285750" indent="-285750">
              <a:buFontTx/>
              <a:buChar char="-"/>
            </a:pPr>
            <a:r>
              <a:rPr lang="uk-UA" sz="2400" dirty="0" smtClean="0"/>
              <a:t>Залучення є функцією винагороди, пов'язаної з досягненням мети</a:t>
            </a:r>
          </a:p>
        </p:txBody>
      </p:sp>
    </p:spTree>
    <p:extLst>
      <p:ext uri="{BB962C8B-B14F-4D97-AF65-F5344CB8AC3E}">
        <p14:creationId xmlns:p14="http://schemas.microsoft.com/office/powerpoint/2010/main" val="3530294444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068584" cy="114300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Фактори ефективної організації Ренсіса Лайкерта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19" y="1142984"/>
            <a:ext cx="6183463" cy="2790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 smtClean="0"/>
              <a:t>Розроблена Лайкертом «Система-4» передбачає, що організація будується на людських мотиваціях, які повинні виявлятися через:</a:t>
            </a:r>
          </a:p>
          <a:p>
            <a:r>
              <a:rPr lang="uk-UA" sz="2000" dirty="0" smtClean="0"/>
              <a:t>процес висунення цілей</a:t>
            </a:r>
          </a:p>
          <a:p>
            <a:r>
              <a:rPr lang="uk-UA" sz="2000" dirty="0" smtClean="0"/>
              <a:t>прийняття рішень</a:t>
            </a:r>
          </a:p>
          <a:p>
            <a:r>
              <a:rPr lang="uk-UA" sz="2000" dirty="0" smtClean="0"/>
              <a:t>контроль</a:t>
            </a:r>
          </a:p>
          <a:p>
            <a:r>
              <a:rPr lang="uk-UA" sz="2000" dirty="0" smtClean="0"/>
              <a:t>децентралізація.            </a:t>
            </a:r>
            <a:endParaRPr lang="ru-RU" sz="1400" dirty="0"/>
          </a:p>
        </p:txBody>
      </p:sp>
      <p:pic>
        <p:nvPicPr>
          <p:cNvPr id="25602" name="Picture 2" descr="&amp;Kcy;&amp;acy;&amp;rcy;&amp;tcy;&amp;icy;&amp;ncy;&amp;kcy;&amp;icy; &amp;pcy;&amp;ocy; &amp;zcy;&amp;acy;&amp;pcy;&amp;rcy;&amp;ocy;&amp;scy;&amp;ucy; &amp;Rcy;&amp;iecy;&amp;ncy;&amp;scy;&amp;iukcy;&amp;scy; &amp;Lcy;&amp;acy;&amp;jcy;&amp;kcy;&amp;iecy;&amp;rcy;&amp;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0133" y="374317"/>
            <a:ext cx="2857500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1" y="3551020"/>
            <a:ext cx="87642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Менш ефективні організації спонукають керівників: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розбити спільні дії на прості складові частини або завдання;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розробити найкращий спосіб виконання кожної з складових частин;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найняти людей з відповідними здібностями і кваліфікацією для виконання кожного з цих завдань;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навчати цих людей виконання завдання найкращим способом;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здійснювати керівництво, контроль виконання завдань, хронометрування робіт; 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 використовувати заохочення у формі індивідуальної  або груповий оплати праці.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204949930"/>
      </p:ext>
    </p:extLst>
  </p:cSld>
  <p:clrMapOvr>
    <a:masterClrMapping/>
  </p:clrMapOvr>
  <p:transition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9795"/>
            <a:ext cx="9036496" cy="5616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1" y="5923795"/>
            <a:ext cx="8980317" cy="31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4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191"/>
            <a:ext cx="9144000" cy="627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84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0"/>
            <a:ext cx="2653916" cy="1772816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4976953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ru-RU" sz="3100" dirty="0" smtClean="0"/>
              <a:t>“Система-4” – направление</a:t>
            </a:r>
            <a:r>
              <a:rPr lang="ru-RU" sz="3100" dirty="0"/>
              <a:t>, которому </a:t>
            </a:r>
            <a:endParaRPr lang="ru-RU" sz="3100" dirty="0" smtClean="0"/>
          </a:p>
          <a:p>
            <a:pPr marL="109728" indent="0">
              <a:buNone/>
            </a:pPr>
            <a:r>
              <a:rPr lang="ru-RU" sz="3100" dirty="0" smtClean="0"/>
              <a:t>должны </a:t>
            </a:r>
            <a:r>
              <a:rPr lang="ru-RU" sz="3100" dirty="0"/>
              <a:t>следовать </a:t>
            </a:r>
            <a:r>
              <a:rPr lang="ru-RU" sz="3100" dirty="0" smtClean="0"/>
              <a:t>эффективные </a:t>
            </a:r>
            <a:r>
              <a:rPr lang="ru-RU" sz="3100" dirty="0"/>
              <a:t>организации. </a:t>
            </a:r>
          </a:p>
          <a:p>
            <a:pPr marL="109728" indent="0">
              <a:buNone/>
            </a:pPr>
            <a:r>
              <a:rPr lang="ru-RU" sz="3100" dirty="0" smtClean="0"/>
              <a:t>Руководители </a:t>
            </a:r>
            <a:r>
              <a:rPr lang="ru-RU" sz="3100" dirty="0"/>
              <a:t>должны лучше использовать человеческие </a:t>
            </a:r>
            <a:r>
              <a:rPr lang="ru-RU" sz="3100" dirty="0" smtClean="0"/>
              <a:t>ресурсы и мотивации: </a:t>
            </a:r>
            <a:r>
              <a:rPr lang="ru-RU" sz="3100" dirty="0"/>
              <a:t>принятие решений, контроль, процесс постановки целей, децентрализацию. </a:t>
            </a:r>
            <a:endParaRPr lang="ru-RU" sz="3100" dirty="0" smtClean="0"/>
          </a:p>
          <a:p>
            <a:pPr marL="109728" indent="0">
              <a:buNone/>
            </a:pPr>
            <a:r>
              <a:rPr lang="ru-RU" sz="3100" dirty="0" smtClean="0"/>
              <a:t>План </a:t>
            </a:r>
            <a:r>
              <a:rPr lang="ru-RU" sz="3100" dirty="0"/>
              <a:t>развития организации должен </a:t>
            </a:r>
            <a:r>
              <a:rPr lang="ru-RU" sz="3100" dirty="0" smtClean="0"/>
              <a:t>включать: </a:t>
            </a:r>
            <a:endParaRPr lang="ru-RU" sz="3100" dirty="0"/>
          </a:p>
          <a:p>
            <a:r>
              <a:rPr lang="ru-RU" sz="3100" dirty="0" smtClean="0"/>
              <a:t>принцип </a:t>
            </a:r>
            <a:r>
              <a:rPr lang="ru-RU" sz="3100" dirty="0"/>
              <a:t>взаимоотношений поддержки; </a:t>
            </a:r>
          </a:p>
          <a:p>
            <a:r>
              <a:rPr lang="ru-RU" sz="3100" dirty="0" smtClean="0"/>
              <a:t>групповое </a:t>
            </a:r>
            <a:r>
              <a:rPr lang="ru-RU" sz="3100" dirty="0"/>
              <a:t>принятие решений и групповые методы руководства; </a:t>
            </a:r>
          </a:p>
          <a:p>
            <a:r>
              <a:rPr lang="ru-RU" sz="3100" dirty="0" smtClean="0"/>
              <a:t>постановку </a:t>
            </a:r>
            <a:r>
              <a:rPr lang="ru-RU" sz="3100" dirty="0"/>
              <a:t>высоких производственных целей. </a:t>
            </a:r>
          </a:p>
          <a:p>
            <a:pPr marL="109728" indent="0">
              <a:buNone/>
            </a:pPr>
            <a:r>
              <a:rPr lang="ru-RU" sz="3100" dirty="0"/>
              <a:t>В структурном плане организация </a:t>
            </a:r>
            <a:r>
              <a:rPr lang="ru-RU" sz="3100" dirty="0" smtClean="0"/>
              <a:t>- ряд </a:t>
            </a:r>
            <a:r>
              <a:rPr lang="ru-RU" sz="3100" dirty="0"/>
              <a:t>групп, которые соединяют руководители. </a:t>
            </a:r>
            <a:endParaRPr lang="ru-RU" sz="3100" dirty="0" smtClean="0"/>
          </a:p>
          <a:p>
            <a:pPr marL="109728" indent="0">
              <a:buNone/>
            </a:pPr>
            <a:r>
              <a:rPr lang="ru-RU" sz="3100" dirty="0" smtClean="0"/>
              <a:t>Подход противопоставлен </a:t>
            </a:r>
            <a:r>
              <a:rPr lang="ru-RU" sz="3100" dirty="0"/>
              <a:t>бюрократической организации, которая выделяет одно-единственное отношение </a:t>
            </a:r>
            <a:r>
              <a:rPr lang="ru-RU" sz="3100" dirty="0" smtClean="0"/>
              <a:t>“руководитель </a:t>
            </a:r>
            <a:r>
              <a:rPr lang="ru-RU" sz="3100" dirty="0"/>
              <a:t>– подчиненный</a:t>
            </a:r>
            <a:r>
              <a:rPr lang="ru-RU" sz="3100" dirty="0" smtClean="0"/>
              <a:t>”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2"/>
                </a:solidFill>
              </a:rPr>
              <a:t>Система-4 Лайкерта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99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Теорія адміністративної поведінки Герберта Саймона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504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i="1" dirty="0" smtClean="0"/>
              <a:t>Концепція адміністративного робітника, </a:t>
            </a:r>
            <a:r>
              <a:rPr lang="uk-UA" sz="2400" dirty="0" smtClean="0"/>
              <a:t>який переслідує власні інтереси, але не завжди знає які вони – усвідомлює тільки декілька із усіх можливих варіантів дій і може прийняти адекватне, але не оптимальне рішення.</a:t>
            </a:r>
          </a:p>
          <a:p>
            <a:pPr marL="0" indent="0">
              <a:buNone/>
            </a:pPr>
            <a:r>
              <a:rPr lang="uk-UA" sz="2400" dirty="0" smtClean="0"/>
              <a:t>Тому організації можуть спростити процес прийняття рішення – обмежуючи цілі, на які спрямована діяльність.  </a:t>
            </a:r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Gcy;&amp;iecy;&amp;rcy;&amp;bcy;&amp;iecy;&amp;rcy;&amp;tcy; &amp;Scy;&amp;acy;&amp;jcy;&amp;mcy;&amp;ocy;&amp;n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643050"/>
            <a:ext cx="2876550" cy="4000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410986"/>
      </p:ext>
    </p:extLst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82" y="2564904"/>
            <a:ext cx="4420697" cy="27589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9540" y="188640"/>
            <a:ext cx="88089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Конечные цели </a:t>
            </a:r>
            <a:r>
              <a:rPr lang="ru-RU" sz="2400" dirty="0" smtClean="0"/>
              <a:t>организации служат </a:t>
            </a:r>
            <a:r>
              <a:rPr lang="ru-RU" sz="2400" dirty="0"/>
              <a:t>отправной точкой для конструирования цепочек «средства–цели</a:t>
            </a:r>
            <a:r>
              <a:rPr lang="ru-RU" sz="2400" dirty="0" smtClean="0"/>
              <a:t>»:</a:t>
            </a:r>
            <a:endParaRPr lang="ru-RU" sz="2400" dirty="0"/>
          </a:p>
          <a:p>
            <a:r>
              <a:rPr lang="ru-RU" sz="2400" dirty="0"/>
              <a:t>• выбор общей </a:t>
            </a:r>
            <a:r>
              <a:rPr lang="ru-RU" sz="2400" dirty="0" smtClean="0"/>
              <a:t>цели</a:t>
            </a:r>
          </a:p>
          <a:p>
            <a:r>
              <a:rPr lang="ru-RU" sz="2400" dirty="0" smtClean="0"/>
              <a:t>• </a:t>
            </a:r>
            <a:r>
              <a:rPr lang="ru-RU" sz="2400" dirty="0"/>
              <a:t>нахождение набора средств </a:t>
            </a:r>
            <a:r>
              <a:rPr lang="ru-RU" sz="2400" dirty="0" smtClean="0"/>
              <a:t>для </a:t>
            </a:r>
            <a:r>
              <a:rPr lang="ru-RU" sz="2400" dirty="0"/>
              <a:t>достижения данной </a:t>
            </a:r>
            <a:r>
              <a:rPr lang="ru-RU" sz="2400" dirty="0" smtClean="0"/>
              <a:t>цели</a:t>
            </a:r>
            <a:endParaRPr lang="ru-RU" sz="2400" dirty="0"/>
          </a:p>
          <a:p>
            <a:r>
              <a:rPr lang="ru-RU" sz="2400" dirty="0"/>
              <a:t>• принятие средств достижения </a:t>
            </a:r>
            <a:r>
              <a:rPr lang="ru-RU" sz="2400" dirty="0" smtClean="0"/>
              <a:t>цели </a:t>
            </a:r>
            <a:r>
              <a:rPr lang="ru-RU" sz="2400" dirty="0"/>
              <a:t>в качестве новых подчиненных целей и поиск более детальных средств для их достижения и т. д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6990" y="2812586"/>
            <a:ext cx="46122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Таким путем устанавливается</a:t>
            </a:r>
            <a:r>
              <a:rPr lang="ru-RU" sz="2400" b="1" dirty="0"/>
              <a:t> иерархия целей</a:t>
            </a:r>
            <a:r>
              <a:rPr lang="ru-RU" sz="2400" dirty="0"/>
              <a:t>, в которой каждый уровень может считаться конечной целью по отношению к нижнему уровню и средством достижения цели относительно верхних уровней.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5536408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Это упрощает принятие необходимых решений на каждом уровне. </a:t>
            </a:r>
          </a:p>
        </p:txBody>
      </p:sp>
    </p:spTree>
    <p:extLst>
      <p:ext uri="{BB962C8B-B14F-4D97-AF65-F5344CB8AC3E}">
        <p14:creationId xmlns:p14="http://schemas.microsoft.com/office/powerpoint/2010/main" val="2982425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5" descr="Картинки по запросу теорія гласіє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0"/>
          <a:stretch>
            <a:fillRect/>
          </a:stretch>
        </p:blipFill>
        <p:spPr bwMode="auto">
          <a:xfrm>
            <a:off x="0" y="3861047"/>
            <a:ext cx="8941730" cy="260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712"/>
            <a:ext cx="8229600" cy="5170580"/>
          </a:xfrm>
        </p:spPr>
        <p:txBody>
          <a:bodyPr>
            <a:normAutofit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uk-UA" sz="2400" dirty="0" smtClean="0"/>
              <a:t>Відповідно до даної теорії, організація складається з мінімум чотирьох підсистем - виконавчої, апеляційної, представницької та законодавчої 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uk-UA" sz="2400" dirty="0" smtClean="0"/>
              <a:t>Підсистеми виконують виняткові, тільки їй властиві функції та частково перетинаються і взаємодіють одна з іншою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uk-UA" sz="2400" dirty="0" smtClean="0"/>
              <a:t>Робота в організації пред'являє різні вимоги до тих, хто займається різними вертикальними функціями в ієрархії</a:t>
            </a:r>
            <a:endParaRPr lang="uk-UA" sz="2400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9396" y="188640"/>
            <a:ext cx="8001000" cy="682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Теорія  Гласіер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852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«Структура-5» Генрі </a:t>
            </a:r>
            <a:r>
              <a:rPr lang="ru-RU" sz="2800" dirty="0" smtClean="0">
                <a:solidFill>
                  <a:srgbClr val="FF0000"/>
                </a:solidFill>
              </a:rPr>
              <a:t>Мінтцберга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341" y="836712"/>
            <a:ext cx="6251883" cy="4166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Структура </a:t>
            </a:r>
            <a:r>
              <a:rPr lang="ru-RU" sz="2400" dirty="0" smtClean="0"/>
              <a:t>организации должна быть спроектирована так, чтобы организация владела и управляла системами рабочих потоков и сама задавала взаимосвязи между </a:t>
            </a:r>
            <a:r>
              <a:rPr lang="ru-RU" sz="2400" dirty="0" smtClean="0"/>
              <a:t>своими частями.</a:t>
            </a:r>
          </a:p>
          <a:p>
            <a:pPr marL="0" indent="0">
              <a:buNone/>
            </a:pPr>
            <a:r>
              <a:rPr lang="ru-RU" sz="2400" dirty="0"/>
              <a:t>Организационные структуры включают пять координационных механизмов, связывающих организации воедино и обеспечивающих их согласованную деятельность: 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&amp;gcy;&amp;iecy;&amp;ncy;&amp;rcy;&amp;icy; &amp;mcy;&amp;icy;&amp;ncy;&amp;tscy;&amp;bcy;&amp;iecy;&amp;rcy;&amp;g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4208" y="908720"/>
            <a:ext cx="226220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7466" y="4437112"/>
            <a:ext cx="83700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dirty="0" smtClean="0"/>
              <a:t>взаимное </a:t>
            </a:r>
            <a:r>
              <a:rPr lang="ru-RU" sz="2400" b="1" dirty="0"/>
              <a:t>регулирование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dirty="0" smtClean="0"/>
              <a:t>прямое </a:t>
            </a:r>
            <a:r>
              <a:rPr lang="ru-RU" sz="2400" b="1" dirty="0"/>
              <a:t>управление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dirty="0"/>
              <a:t>стандартизация рабочих процессов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dirty="0"/>
              <a:t>стандартизация выпуска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dirty="0"/>
              <a:t>стандартизация рабочих </a:t>
            </a:r>
            <a:r>
              <a:rPr lang="ru-RU" sz="2400" b="1" dirty="0" smtClean="0"/>
              <a:t>навыков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70465080"/>
      </p:ext>
    </p:extLst>
  </p:cSld>
  <p:clrMapOvr>
    <a:masterClrMapping/>
  </p:clrMapOvr>
  <p:transition>
    <p:cut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08720"/>
            <a:ext cx="6408712" cy="2535236"/>
          </a:xfrm>
        </p:spPr>
        <p:txBody>
          <a:bodyPr>
            <a:noAutofit/>
          </a:bodyPr>
          <a:lstStyle/>
          <a:p>
            <a:pPr marL="4572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cs typeface="Times New Roman" pitchFamily="18" charset="0"/>
              </a:rPr>
              <a:t>Ігор Ансофф виділив два підходи до формування організаційних структур.</a:t>
            </a:r>
          </a:p>
          <a:p>
            <a:pPr marL="4572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400" b="1" dirty="0" smtClean="0">
                <a:cs typeface="Times New Roman" pitchFamily="18" charset="0"/>
              </a:rPr>
              <a:t>Структурний підхід</a:t>
            </a:r>
            <a:r>
              <a:rPr lang="uk-UA" sz="2400" dirty="0" smtClean="0">
                <a:cs typeface="Times New Roman" pitchFamily="18" charset="0"/>
              </a:rPr>
              <a:t>. Основний наголос на внутрішню будову фірм, поділ функцій і раціоналізацію управління. </a:t>
            </a:r>
          </a:p>
          <a:p>
            <a:pPr marL="4572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400" b="1" dirty="0" smtClean="0">
                <a:cs typeface="Times New Roman" pitchFamily="18" charset="0"/>
              </a:rPr>
              <a:t>Динамічний підхід</a:t>
            </a:r>
            <a:r>
              <a:rPr lang="uk-UA" sz="2400" dirty="0" smtClean="0">
                <a:cs typeface="Times New Roman" pitchFamily="18" charset="0"/>
              </a:rPr>
              <a:t>. Основна увага на аналізі зв'язків фірми із середовищем, у якій вона діє і з джерелами ресурсів.</a:t>
            </a:r>
          </a:p>
          <a:p>
            <a:pPr marL="4572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43880"/>
            <a:ext cx="8001000" cy="609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Теорія організаційного потенціалу Ігоря Ансоффа</a:t>
            </a:r>
            <a:endParaRPr lang="uk-UA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D:\anso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620688"/>
            <a:ext cx="2271713" cy="3246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97152"/>
            <a:ext cx="8725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Основне завдання вищого керівництва сучасної фірми – рішення стратегічних проблем в умовах мінливого зовнішнього середовища. </a:t>
            </a:r>
          </a:p>
          <a:p>
            <a:r>
              <a:rPr lang="uk-UA" sz="2400" dirty="0" smtClean="0"/>
              <a:t>	</a:t>
            </a:r>
            <a:endParaRPr lang="uk-UA" sz="2400" dirty="0"/>
          </a:p>
        </p:txBody>
      </p:sp>
      <p:pic>
        <p:nvPicPr>
          <p:cNvPr id="7" name="Picture 2" descr="Картинки по запросу Теорія організаційного потенціалу Ігоря Ансофф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5414045" cy="1055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056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0435"/>
            <a:ext cx="8795320" cy="1085234"/>
          </a:xfrm>
          <a:effectLst>
            <a:outerShdw blurRad="63500" dist="38100" dir="5400000" rotWithShape="0">
              <a:srgbClr val="000000">
                <a:alpha val="45000"/>
              </a:srgbClr>
            </a:outerShdw>
            <a:softEdge rad="3175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</a:rPr>
              <a:t>Мейо і хоторнський </a:t>
            </a:r>
            <a:r>
              <a:rPr lang="ru-RU" sz="3600" dirty="0" smtClean="0">
                <a:effectLst/>
              </a:rPr>
              <a:t>експеримент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1118"/>
            <a:ext cx="4320480" cy="4893647"/>
          </a:xfrm>
          <a:prstGeom prst="rect">
            <a:avLst/>
          </a:prstGeom>
          <a:ln>
            <a:prstDash val="sysDash"/>
          </a:ln>
          <a:effectLst>
            <a:outerShdw blurRad="50800" dist="381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Хоторнский эксперимент </a:t>
            </a:r>
            <a:r>
              <a:rPr lang="ru-RU" sz="2400" dirty="0" smtClean="0"/>
              <a:t>– общее название ряда социально-психологических экспериментов, проводившихся группой учёных под руководством Элтона Мэйо на фабрике «Вестерн Электрикс» в США с целью выявления зависимости между физическими условиями работы и производительностью труда.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61" y="3789040"/>
            <a:ext cx="4270664" cy="284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64" y="1340769"/>
            <a:ext cx="4392278" cy="2470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9442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1" y="188640"/>
            <a:ext cx="8853393" cy="92211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600" dirty="0" smtClean="0"/>
              <a:t>Дослідження впливу зовнішнього середовища </a:t>
            </a:r>
            <a:br>
              <a:rPr lang="uk-UA" sz="2600" dirty="0" smtClean="0"/>
            </a:br>
            <a:r>
              <a:rPr lang="uk-UA" sz="2600" dirty="0" smtClean="0"/>
              <a:t>на організацію</a:t>
            </a:r>
            <a:endParaRPr lang="uk-UA" sz="26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208184"/>
              </p:ext>
            </p:extLst>
          </p:nvPr>
        </p:nvGraphicFramePr>
        <p:xfrm>
          <a:off x="35496" y="1124744"/>
          <a:ext cx="9073008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3024336"/>
                <a:gridCol w="3024336"/>
              </a:tblGrid>
              <a:tr h="838967">
                <a:tc>
                  <a:txBody>
                    <a:bodyPr/>
                    <a:lstStyle/>
                    <a:p>
                      <a:pPr algn="ctr"/>
                      <a:r>
                        <a:rPr lang="uk-UA" sz="2000" b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А. Чандлер</a:t>
                      </a:r>
                      <a:endParaRPr lang="uk-UA" sz="2000" b="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Дж. Томсон</a:t>
                      </a:r>
                      <a:endParaRPr lang="uk-UA" sz="2000" b="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П. Лоуренс та </a:t>
                      </a:r>
                    </a:p>
                    <a:p>
                      <a:pPr algn="ctr"/>
                      <a:r>
                        <a:rPr lang="uk-UA" sz="2000" b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Дж. Лорш </a:t>
                      </a:r>
                      <a:endParaRPr lang="uk-UA" sz="2000" b="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anchor="ctr"/>
                </a:tc>
              </a:tr>
              <a:tr h="4705649">
                <a:tc>
                  <a:txBody>
                    <a:bodyPr/>
                    <a:lstStyle/>
                    <a:p>
                      <a:pPr algn="l"/>
                      <a:r>
                        <a:rPr lang="uk-UA" sz="20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Зі зміною стратегії компанії відповідним чином змінюється і її організаційна структура.</a:t>
                      </a:r>
                    </a:p>
                    <a:p>
                      <a:pPr algn="l"/>
                      <a:r>
                        <a:rPr lang="uk-UA" sz="2000" b="0" i="0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Необхідність стратегічних змін диктується вимогами зовнішнього середовища. </a:t>
                      </a:r>
                    </a:p>
                    <a:p>
                      <a:pPr algn="l"/>
                      <a:r>
                        <a:rPr lang="uk-UA" sz="20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Зміна умов функціонування організації приводить до зміни стратегії, а це здійснює прямий вплив на організаційну схему</a:t>
                      </a:r>
                      <a:endParaRPr lang="uk-UA" sz="2000" i="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b="0" i="0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Закрита організація прагне до визначеності </a:t>
                      </a:r>
                      <a:r>
                        <a:rPr lang="uk-UA" sz="20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й орієнтована на внутрішні чинники, які пов'язані з досягненням її мети. </a:t>
                      </a:r>
                    </a:p>
                    <a:p>
                      <a:pPr algn="l"/>
                      <a:r>
                        <a:rPr lang="uk-UA" sz="2000" b="0" i="0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Відкрита організація </a:t>
                      </a:r>
                      <a:r>
                        <a:rPr lang="uk-UA" sz="20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визнає взаємозалежність організаційної структури і її оточення, намагається досягти </a:t>
                      </a:r>
                      <a:r>
                        <a:rPr lang="uk-UA" sz="2000" b="0" i="0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стабілізації в своїх відносинах з вимогами зовнішнього середовища</a:t>
                      </a:r>
                      <a:endParaRPr lang="uk-UA" sz="2000" i="0" noProof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Кращі фірми в бізнесі, для якого характерна стабільність, використовують </a:t>
                      </a:r>
                      <a:r>
                        <a:rPr lang="uk-UA" sz="2000" b="0" i="0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функціональну схему </a:t>
                      </a:r>
                      <a:r>
                        <a:rPr lang="uk-UA" sz="20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організації та </a:t>
                      </a:r>
                      <a:r>
                        <a:rPr lang="uk-UA" sz="2000" b="0" i="0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прості системи контролю</a:t>
                      </a:r>
                      <a:r>
                        <a:rPr lang="uk-UA" sz="20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l"/>
                      <a:r>
                        <a:rPr lang="uk-UA" sz="20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Лідери в динамічному виробництві навпаки мають більш </a:t>
                      </a:r>
                      <a:r>
                        <a:rPr lang="uk-UA" sz="2000" b="0" i="0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децентралізовану форму організації </a:t>
                      </a:r>
                      <a:r>
                        <a:rPr lang="uk-UA" sz="20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 </a:t>
                      </a:r>
                      <a:r>
                        <a:rPr lang="uk-UA" sz="2000" b="0" i="0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складніші системи управління</a:t>
                      </a:r>
                      <a:r>
                        <a:rPr lang="uk-UA" sz="20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ніж їх конкуренти</a:t>
                      </a:r>
                      <a:endParaRPr lang="uk-UA" sz="2000" i="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692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8712968" cy="1656184"/>
          </a:xfrm>
        </p:spPr>
        <p:txBody>
          <a:bodyPr>
            <a:normAutofit fontScale="92500"/>
          </a:bodyPr>
          <a:lstStyle/>
          <a:p>
            <a:pPr marL="4572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600" dirty="0" smtClean="0">
                <a:cs typeface="Times New Roman" pitchFamily="18" charset="0"/>
              </a:rPr>
              <a:t>Модель "смітника" застосовується до особливого типу організаційної структури, відомого як </a:t>
            </a:r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організована анархія</a:t>
            </a:r>
            <a:r>
              <a:rPr lang="uk-UA" sz="2600" dirty="0" smtClean="0">
                <a:cs typeface="Times New Roman" pitchFamily="18" charset="0"/>
              </a:rPr>
              <a:t>. </a:t>
            </a:r>
          </a:p>
          <a:p>
            <a:pPr marL="4572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600" dirty="0" smtClean="0">
                <a:cs typeface="Times New Roman" pitchFamily="18" charset="0"/>
              </a:rPr>
              <a:t>	Як приклади "смітників" можна назвати </a:t>
            </a:r>
            <a:r>
              <a:rPr lang="uk-UA" sz="2600" i="1" dirty="0" smtClean="0">
                <a:cs typeface="Times New Roman" pitchFamily="18" charset="0"/>
              </a:rPr>
              <a:t>університети, мозкові центри, дослідницькі організації</a:t>
            </a:r>
            <a:r>
              <a:rPr lang="uk-UA" sz="2600" dirty="0" smtClean="0">
                <a:cs typeface="Times New Roman" pitchFamily="18" charset="0"/>
              </a:rPr>
              <a:t>. </a:t>
            </a:r>
            <a:endParaRPr lang="uk-UA" sz="2600" dirty="0">
              <a:cs typeface="Times New Roman" pitchFamily="18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0108" y="146451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МОДЕЛЬ "СМІТНИКА" (Р. САЙЕРТ, ДЖ. МАРЧ, Г. САЙМОН)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84984"/>
            <a:ext cx="3014175" cy="2572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2708920"/>
            <a:ext cx="576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В організаціях подібного роду переваги не мають чітких визначень і у багатьох випадках непослідовні. </a:t>
            </a:r>
          </a:p>
          <a:p>
            <a:r>
              <a:rPr lang="uk-UA" sz="2400" dirty="0" smtClean="0"/>
              <a:t>Технології нечіткі, участь негнучка, з масою прикладів періодичної заміни працівників за принципом "пішов-прийшов", безперервної зміни персоналу в результаті плинності кадрів.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10352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Теорія інститутів та інституційних змін Дугласа Норта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50236"/>
            <a:ext cx="6264696" cy="49591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Рынок – сложное </a:t>
            </a:r>
            <a:r>
              <a:rPr lang="ru-RU" dirty="0"/>
              <a:t>и неоднозначное </a:t>
            </a:r>
            <a:r>
              <a:rPr lang="ru-RU" dirty="0" smtClean="0"/>
              <a:t>явление – структура, охватывающая </a:t>
            </a:r>
            <a:r>
              <a:rPr lang="ru-RU" dirty="0"/>
              <a:t>различные институты: законы, правила </a:t>
            </a:r>
            <a:r>
              <a:rPr lang="ru-RU" dirty="0" smtClean="0"/>
              <a:t>игры, кодексы </a:t>
            </a:r>
            <a:r>
              <a:rPr lang="ru-RU" dirty="0"/>
              <a:t>поведения, типы отношений и связей. </a:t>
            </a:r>
          </a:p>
          <a:p>
            <a:r>
              <a:rPr lang="ru-RU" dirty="0" smtClean="0"/>
              <a:t>Институты – </a:t>
            </a:r>
            <a:r>
              <a:rPr lang="ru-RU" dirty="0"/>
              <a:t>это набор правил, процедура соответствий, моральное и этическое поведение индивидуумов в интересах максимизации дохода. </a:t>
            </a:r>
          </a:p>
          <a:p>
            <a:r>
              <a:rPr lang="ru-RU" dirty="0"/>
              <a:t>Институты создают базовые структуры, с помощью которых люди на протяжении всей истории добивались порядка и таким образом снизили степень своей неуверенности.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Dcy;&amp;ucy;&amp;gcy;&amp;lcy;&amp;acy;&amp;scy; &amp;Ncy;&amp;ocy;&amp;r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908720"/>
            <a:ext cx="2345059" cy="3468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2145730"/>
      </p:ext>
    </p:extLst>
  </p:cSld>
  <p:clrMapOvr>
    <a:masterClrMapping/>
  </p:clrMapOvr>
  <p:transition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720"/>
            <a:ext cx="8363272" cy="5616624"/>
          </a:xfrm>
        </p:spPr>
        <p:txBody>
          <a:bodyPr>
            <a:noAutofit/>
          </a:bodyPr>
          <a:lstStyle/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З точки зору ресурсної теорії будь-яка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це, перш за все, сукупність різних продуктивних ресурсів. </a:t>
            </a:r>
          </a:p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000" i="1" u="sng" dirty="0" smtClean="0">
                <a:latin typeface="Times New Roman" pitchFamily="18" charset="0"/>
                <a:cs typeface="Times New Roman" pitchFamily="18" charset="0"/>
              </a:rPr>
              <a:t>Ключові положення ресурсної теорії:</a:t>
            </a:r>
          </a:p>
          <a:p>
            <a:pPr marL="4572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Системні розбіжності між фірмами, що викликані відмінностями у ресурсах, якими управляє фірма.</a:t>
            </a:r>
          </a:p>
          <a:p>
            <a:pPr marL="4572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Ресурси нерівномірно розподілені серед фірм, що є причиною конкурентних переваг чи уразливості компанії.</a:t>
            </a:r>
          </a:p>
          <a:p>
            <a:pPr marL="4572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Ресурси відносно стабільні. </a:t>
            </a:r>
          </a:p>
          <a:p>
            <a:pPr marL="4572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i="1" u="sng" dirty="0" smtClean="0">
                <a:latin typeface="Times New Roman" pitchFamily="18" charset="0"/>
                <a:cs typeface="Times New Roman" pitchFamily="18" charset="0"/>
              </a:rPr>
              <a:t>Основними ресурсами організації є: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Відчутні ресурси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це матеріальні, фінансові та людські ресурси. У період активного росту організації, а також в період стійкого економічного розвитку в суспільстві найбільш важливими для організації, безумовно, є відчутні ресурси і ефективне управління ними.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Невловимі ресурси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реалізуються через організаційні процеси, організацію праці і організацію виробництва. У період занепаду організації, або в період фінансово-економічної кризи значно більшу увагу в організації приділяється її недосяжним ресурсів.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001000" cy="6064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Ресурсна теорія організації</a:t>
            </a:r>
            <a:endParaRPr lang="uk-UA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589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9"/>
            <a:ext cx="8001000" cy="5040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Сучасні напрямки теоретичних розробок.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Реінжиніринг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81000" y="620688"/>
            <a:ext cx="8655496" cy="6008713"/>
          </a:xfrm>
        </p:spPr>
        <p:txBody>
          <a:bodyPr>
            <a:normAutofit fontScale="92500"/>
          </a:bodyPr>
          <a:lstStyle/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Реінжиніринг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є фундаментальним переосмисленням і радикальним перепроектуванням бізнес-процесів для досягнення вагомих покращень у таких ключових для сучасного бізнесу показниках результативності, як витрати, якість, рівень обслуговування та оперативність.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200" i="1" u="sng" dirty="0" smtClean="0">
                <a:latin typeface="Times New Roman" pitchFamily="18" charset="0"/>
                <a:cs typeface="Times New Roman" pitchFamily="18" charset="0"/>
              </a:rPr>
              <a:t>Принципи реінжинірингу бізнес-процесів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Топ-менеджмент повинен підтримувати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і залучати до реінженірингу з метою усунення бар'єрів і сприяння успіху.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організації повинна бути </a:t>
            </a: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сприймаючою, «відкритою»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для цілей та принципів реінжинірингу.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Основні вдосконалення та фінансові результати досягаються шляхом </a:t>
            </a: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фокусування на бізнесі з позицій процесів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, а не функцій.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Процеси для реінжинірингу повинні відбиратися на основі чіткого </a:t>
            </a: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розуміння потреб споживача, очікуваних результатів і потенціалу успіху.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Власники процесів повинні управляти реінжиніринговими проектами спільно з крос-функціональними командами, дотримуватись відповідних границь процесу, фокусуватись на потребах споживачів і забезпечувати своєчасність впровадження.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352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435280" cy="66734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Сучасні напрямки теоретичних розробок. Концепція внутрішніх ринків корпорацій</a:t>
            </a:r>
            <a:r>
              <a:rPr lang="uk-UA" sz="2800" i="1" dirty="0" smtClean="0"/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81000" y="1124745"/>
            <a:ext cx="8439472" cy="5504656"/>
          </a:xfrm>
        </p:spPr>
        <p:txBody>
          <a:bodyPr/>
          <a:lstStyle/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Вона характеризується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перенесенням закономірностей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принципів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ринкового господарства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внутрішню діяльність корпорацій. Такі революційні перетворення мають охопити всі їх підрозділи (лінійні, функціональні, маркетингові і навіть апарат вищих керівників). Відповідно до цієї концепції підрозділи, що мають широку економічну самостійність усередині підприємств, можуть оперативно вносити зміни у виробництві товарів, наданні послуг, у всій системі відносин зі споживачами. 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На цій основі і з використанням інформаційних технологій формуються 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мережні організації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з розподіленими автономними ланками, так звані </a:t>
            </a:r>
            <a:r>
              <a:rPr lang="uk-UA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віртуальні корпорації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З'являється принципово новий об'єкт управління, що вимагає дуже тонкого налаштування. До цього напрямку примикає і розробляється концепція 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демократичної корпорації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що передбачає широку децентралізацію управління з розвитком демократичних форм і методів функціонування підрозділів і керівників.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64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001000" cy="454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Сучасні напрямки теоретичних розробок. Теорія альянсів</a:t>
            </a:r>
            <a:r>
              <a:rPr lang="uk-UA" sz="2800" i="1" dirty="0" smtClean="0"/>
              <a:t> 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81000" y="836713"/>
            <a:ext cx="8407400" cy="5792688"/>
          </a:xfrm>
        </p:spPr>
        <p:txBody>
          <a:bodyPr>
            <a:normAutofit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Інтеграційні процеси в управлінні, орієнтовані на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більш ефективне використання усіх видів ресурсів. 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Утворюються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плоскі організаційні ієрархії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навколо основних процесів, що мають специфічні цілі. Це не тільки так звані </a:t>
            </a:r>
            <a:r>
              <a:rPr lang="uk-UA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горизонтальні корпорації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але і стратегічні союзи.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Нова корпоративна модель передбачає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розширення кооперування серед конкурентів, постачальників і споживачів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тим самим змінює уявлення про межі організації.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Компанії об'єднуються для того, щоб використовувати специфічні ринкові можливості, які окремо взятими організаціями не можуть бути реалізовані.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Особливу увагу приділяється проблемі всебічного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 людських ресурсів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Важливе значення надається проблемі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довіри до системи управління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ухвалюваних рішень, їх виконання, до керівників.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80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5"/>
            <a:ext cx="8001000" cy="7200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Сучасні напрямки теоретичних розробок. Концепція «екологічно усвідомленого керівництва»</a:t>
            </a:r>
            <a:r>
              <a:rPr lang="ru-RU" sz="2800" i="1" dirty="0"/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81000" y="908721"/>
            <a:ext cx="8583488" cy="5720680"/>
          </a:xfrm>
        </p:spPr>
        <p:txBody>
          <a:bodyPr>
            <a:normAutofit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Екологічне управління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діяльність державних органів і економічних суб'єктів, спрямована на дотримання обов'язкових вимог природоохоронного законодавства, а також на розробку і реалізацію відповідних цілей, проектів і програм.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Екологічний менеджмент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ініціативна і результативна діяльність економічних суб'єктів, спрямована на досягнення їхніх власних екологічних цілей, проектів і програм, розроблених на основі принципів екоефективності і екосправедливості. 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Таким чином, ефективний екологічний менеджмент забезпечує підприємству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кредит довіри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відносинах з усіма зацікавленими в його діяльності сторонами, в чому і позначається основна перевага екологічного менеджменту в порівнянні з традиційним формальним екологічним управлінням.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36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057400"/>
            <a:ext cx="6324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62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5184576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Результати експерименту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2946924" cy="301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484784"/>
            <a:ext cx="54006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Соціально-психологічний</a:t>
            </a:r>
            <a:r>
              <a:rPr lang="uk-UA" sz="2400" dirty="0" smtClean="0"/>
              <a:t> </a:t>
            </a:r>
            <a:r>
              <a:rPr lang="uk-UA" sz="2400" b="1" dirty="0" smtClean="0"/>
              <a:t>клімат</a:t>
            </a:r>
            <a:r>
              <a:rPr lang="uk-UA" sz="2400" dirty="0" smtClean="0"/>
              <a:t> </a:t>
            </a:r>
            <a:r>
              <a:rPr lang="uk-UA" sz="2400" dirty="0"/>
              <a:t>м</a:t>
            </a:r>
            <a:r>
              <a:rPr lang="uk-UA" sz="2400" dirty="0" smtClean="0"/>
              <a:t>ає більший вплив на продуктивність праці, ніж технічні аспекти виробничого процесу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140968"/>
            <a:ext cx="849694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Хоторнський ефект – </a:t>
            </a:r>
            <a:r>
              <a:rPr lang="uk-UA" sz="2400" dirty="0" smtClean="0"/>
              <a:t>схильність людей до поведінки, що відхиляється від норми, коли вони розуміють, що є об'єктом експерименту.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336463"/>
            <a:ext cx="849694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Соціабільність</a:t>
            </a:r>
            <a:r>
              <a:rPr lang="uk-UA" sz="2400" dirty="0" smtClean="0"/>
              <a:t> - потреба відчувати себе належним до якоїсь соціальної групи.</a:t>
            </a:r>
            <a:endParaRPr lang="uk-UA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229200"/>
            <a:ext cx="849694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uk-UA" sz="2400" b="1" dirty="0" smtClean="0"/>
              <a:t>Значення неформальної групи </a:t>
            </a:r>
            <a:r>
              <a:rPr lang="uk-UA" sz="2400" dirty="0" smtClean="0"/>
              <a:t>- можливість використання її як фактора впливу на бригаду в інтересах компанії.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88635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557" y="274638"/>
            <a:ext cx="8528703" cy="56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algn="ctr"/>
            <a:r>
              <a:rPr lang="uk-UA" sz="3200" u="sng" dirty="0" smtClean="0"/>
              <a:t>Школа людських відносин</a:t>
            </a:r>
            <a:endParaRPr lang="ru-RU" sz="32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687" y="1010454"/>
            <a:ext cx="4631771" cy="56323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/>
              <a:t>Ч</a:t>
            </a:r>
            <a:r>
              <a:rPr lang="uk-UA" sz="2400" dirty="0" smtClean="0"/>
              <a:t>ітке розділення і нормування праці не завжди приводять до підвищення продуктивності;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/>
              <a:t>Л</a:t>
            </a:r>
            <a:r>
              <a:rPr lang="uk-UA" sz="2400" dirty="0" smtClean="0"/>
              <a:t>юди більш чутливі до соціального впливу групи рівних їм людей, ніж до контролю керівництва;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 smtClean="0"/>
              <a:t>Менеджер повинен бути добре підготовлений професійно: розуміти потреби окремих людей і груп, уміти вислуховувати їхні проблеми, дати пораду, переконати.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19829" y="998565"/>
            <a:ext cx="4221622" cy="563231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u="sng" dirty="0" smtClean="0"/>
              <a:t>Принципи Мейо: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sz="2400" b="1" u="sng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 smtClean="0"/>
              <a:t>Індивідууми мають унікальні потреби, цілі і мотиви. Позитивна мотивація вимагає, щоб з робітниками поводилися як з особистостями.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 smtClean="0"/>
              <a:t>Людські проблеми не можуть бути простими.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 smtClean="0"/>
              <a:t>Особисті або сімейні проблеми робітника можуть несприятливо вплинути на продуктивність праці.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75403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4725144"/>
            <a:ext cx="8568952" cy="15701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400" b="1" dirty="0" smtClean="0"/>
              <a:t>Організація</a:t>
            </a:r>
            <a:r>
              <a:rPr lang="uk-UA" sz="2400" dirty="0" smtClean="0"/>
              <a:t> – це система свідомо координованих дій групи людей, її основними елементами є техніка і люди, але зосередження уваги тільки на одному з елементів не приводить до оптимізації системи</a:t>
            </a:r>
            <a:endParaRPr lang="uk-UA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Цілеспрямовані організації </a:t>
            </a:r>
            <a:br>
              <a:rPr lang="uk-UA" sz="3200" dirty="0" smtClean="0"/>
            </a:br>
            <a:r>
              <a:rPr lang="uk-UA" sz="3200" dirty="0" smtClean="0"/>
              <a:t>Честера Бернарда</a:t>
            </a:r>
            <a:endParaRPr lang="ru-RU" sz="3200" dirty="0"/>
          </a:p>
        </p:txBody>
      </p:sp>
      <p:pic>
        <p:nvPicPr>
          <p:cNvPr id="2050" name="Picture 2" descr="Картинки по запросу честер барнард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596560" cy="3104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98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764705"/>
            <a:ext cx="9036496" cy="244827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фізичні обмеження, властиві індивідам, змушують їх співпрацювати, оскільки кооперація – це найдієвіший спосіб подолання цих обмежень;</a:t>
            </a:r>
          </a:p>
          <a:p>
            <a:r>
              <a:rPr lang="uk-UA" sz="2400" dirty="0" smtClean="0"/>
              <a:t>співпраця приводить до виникнення систем, які діють погоджено. Успішне функціонування таких систем залежить від </a:t>
            </a:r>
            <a:r>
              <a:rPr lang="uk-UA" sz="2400" b="1" u="sng" dirty="0" smtClean="0"/>
              <a:t>результативності</a:t>
            </a:r>
            <a:r>
              <a:rPr lang="uk-UA" sz="2400" dirty="0" smtClean="0"/>
              <a:t> і властивої їм </a:t>
            </a:r>
            <a:r>
              <a:rPr lang="uk-UA" sz="2400" b="1" u="sng" dirty="0" smtClean="0"/>
              <a:t>ефективності</a:t>
            </a:r>
            <a:r>
              <a:rPr lang="uk-UA" sz="2400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 anchor="t">
            <a:normAutofit/>
          </a:bodyPr>
          <a:lstStyle/>
          <a:p>
            <a:pPr algn="ctr"/>
            <a:r>
              <a:rPr lang="ru-RU" sz="2400" dirty="0"/>
              <a:t>Цілеспрямовані організації </a:t>
            </a:r>
            <a:r>
              <a:rPr lang="ru-RU" sz="2400" dirty="0" smtClean="0"/>
              <a:t>Честера </a:t>
            </a:r>
            <a:r>
              <a:rPr lang="ru-RU" sz="2400" dirty="0"/>
              <a:t>Бернарда</a:t>
            </a:r>
          </a:p>
        </p:txBody>
      </p:sp>
      <p:pic>
        <p:nvPicPr>
          <p:cNvPr id="3074" name="Picture 2" descr="V:\Оксана\Работа\Теория организаций\hand_by_hand_by_naderbell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3873973"/>
            <a:ext cx="288651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089143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u="sng" dirty="0" smtClean="0"/>
              <a:t>Результативність</a:t>
            </a:r>
            <a:r>
              <a:rPr lang="uk-UA" sz="2400" dirty="0" smtClean="0"/>
              <a:t> - досягнення корпоративної мети.</a:t>
            </a:r>
          </a:p>
          <a:p>
            <a:r>
              <a:rPr lang="uk-UA" sz="2400" b="1" u="sng" dirty="0" smtClean="0"/>
              <a:t>Ефективність</a:t>
            </a:r>
            <a:r>
              <a:rPr lang="uk-UA" sz="2400" dirty="0" smtClean="0"/>
              <a:t> - наслідок індивідуальної продуктивності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9074" y="3871618"/>
            <a:ext cx="57302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Індивідам властиві </a:t>
            </a:r>
            <a:r>
              <a:rPr lang="uk-UA" sz="2400" b="1" dirty="0" smtClean="0"/>
              <a:t>особисті мотиви</a:t>
            </a:r>
            <a:r>
              <a:rPr lang="uk-UA" sz="2400" dirty="0" smtClean="0"/>
              <a:t>, але є певна межа, до якої вони продовжують сприяти досягненню </a:t>
            </a:r>
            <a:r>
              <a:rPr lang="uk-UA" sz="2400" b="1" dirty="0" smtClean="0"/>
              <a:t>корпоративної мети</a:t>
            </a:r>
            <a:r>
              <a:rPr lang="uk-UA" sz="2400" dirty="0" smtClean="0"/>
              <a:t>. Тому </a:t>
            </a:r>
            <a:r>
              <a:rPr lang="uk-UA" sz="2400" b="1" u="sng" dirty="0" smtClean="0"/>
              <a:t>УСПІХ організації залежить і від ступеня задоволеності її членів</a:t>
            </a:r>
            <a:endParaRPr lang="uk-UA" sz="2400" u="sng" dirty="0"/>
          </a:p>
        </p:txBody>
      </p:sp>
    </p:spTree>
    <p:extLst>
      <p:ext uri="{BB962C8B-B14F-4D97-AF65-F5344CB8AC3E}">
        <p14:creationId xmlns:p14="http://schemas.microsoft.com/office/powerpoint/2010/main" val="240131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6632"/>
            <a:ext cx="4040188" cy="762000"/>
          </a:xfrm>
        </p:spPr>
        <p:txBody>
          <a:bodyPr/>
          <a:lstStyle/>
          <a:p>
            <a:r>
              <a:rPr lang="uk-UA" dirty="0" smtClean="0"/>
              <a:t>Формальні організації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116632"/>
            <a:ext cx="4041775" cy="762000"/>
          </a:xfrm>
        </p:spPr>
        <p:txBody>
          <a:bodyPr/>
          <a:lstStyle/>
          <a:p>
            <a:r>
              <a:rPr lang="uk-UA" dirty="0" smtClean="0"/>
              <a:t>Неформальні організації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07503" y="980728"/>
            <a:ext cx="4824537" cy="5472608"/>
          </a:xfrm>
        </p:spPr>
        <p:txBody>
          <a:bodyPr>
            <a:noAutofit/>
          </a:bodyPr>
          <a:lstStyle/>
          <a:p>
            <a:r>
              <a:rPr lang="uk-UA" dirty="0"/>
              <a:t>об'єднують зусилля декількох осіб і координують їх дії для досягнення загальної </a:t>
            </a:r>
            <a:r>
              <a:rPr lang="uk-UA" dirty="0" smtClean="0"/>
              <a:t>мети;</a:t>
            </a:r>
          </a:p>
          <a:p>
            <a:r>
              <a:rPr lang="uk-UA" dirty="0" smtClean="0"/>
              <a:t>елементи</a:t>
            </a:r>
            <a:r>
              <a:rPr lang="uk-UA" dirty="0"/>
              <a:t>: </a:t>
            </a:r>
          </a:p>
          <a:p>
            <a:r>
              <a:rPr lang="uk-UA" dirty="0"/>
              <a:t>загальне призначення (мета); </a:t>
            </a:r>
          </a:p>
          <a:p>
            <a:r>
              <a:rPr lang="uk-UA" dirty="0"/>
              <a:t>система стимулів, які спонукатимуть людей робити свій внесок в досягнення поставленої мети; </a:t>
            </a:r>
          </a:p>
          <a:p>
            <a:r>
              <a:rPr lang="uk-UA" dirty="0"/>
              <a:t>система влади, яка схиляє членів групи погоджуватися з рішеннями адміністраторів;</a:t>
            </a:r>
          </a:p>
          <a:p>
            <a:r>
              <a:rPr lang="uk-UA" dirty="0" smtClean="0"/>
              <a:t>комунікації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980728"/>
            <a:ext cx="4041775" cy="5599534"/>
          </a:xfrm>
        </p:spPr>
        <p:txBody>
          <a:bodyPr>
            <a:normAutofit fontScale="85000" lnSpcReduction="10000"/>
          </a:bodyPr>
          <a:lstStyle/>
          <a:p>
            <a:r>
              <a:rPr lang="uk-UA" sz="2800" dirty="0"/>
              <a:t>сукупність особистих контактів і взаємодій, асоційовані групи людей, що не мають загальної або свідомо скоординованої </a:t>
            </a:r>
            <a:r>
              <a:rPr lang="uk-UA" sz="2800" dirty="0" smtClean="0"/>
              <a:t>мети;</a:t>
            </a:r>
          </a:p>
          <a:p>
            <a:r>
              <a:rPr lang="uk-UA" sz="2800" dirty="0"/>
              <a:t>виступає як самозахист індивідів перед експансією формальних організацій;</a:t>
            </a:r>
          </a:p>
          <a:p>
            <a:r>
              <a:rPr lang="uk-UA" sz="2800" dirty="0"/>
              <a:t>функції: комунікація, підтримка згуртованості, зміцнення відчуття особистої гідності, самоповаги і </a:t>
            </a:r>
            <a:r>
              <a:rPr lang="uk-UA" sz="2800" dirty="0" smtClean="0"/>
              <a:t>незалежності вибору</a:t>
            </a:r>
            <a:endParaRPr lang="uk-UA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86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29" y="204469"/>
            <a:ext cx="910127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smtClean="0"/>
              <a:t>Керівника наділяють владою люди, які хочуть, щоб ними управляли. </a:t>
            </a:r>
            <a:r>
              <a:rPr lang="uk-UA" sz="2200" b="1" dirty="0" smtClean="0"/>
              <a:t>Носій влади – не менеджер, а персонал,  </a:t>
            </a:r>
            <a:r>
              <a:rPr lang="uk-UA" sz="2200" dirty="0" smtClean="0"/>
              <a:t>оскільки саме він вирішує, виконувати або не виконувати розпорядження зверху. </a:t>
            </a:r>
          </a:p>
          <a:p>
            <a:r>
              <a:rPr lang="uk-UA" sz="2200" b="1" dirty="0" smtClean="0"/>
              <a:t>Суб'єктивний елемент влади </a:t>
            </a:r>
            <a:r>
              <a:rPr lang="uk-UA" sz="2200" dirty="0" smtClean="0"/>
              <a:t>– її сприйняття працівниками</a:t>
            </a:r>
          </a:p>
          <a:p>
            <a:r>
              <a:rPr lang="uk-UA" sz="2200" b="1" dirty="0" smtClean="0"/>
              <a:t>Об'єктивний елемент влади </a:t>
            </a:r>
            <a:r>
              <a:rPr lang="uk-UA" sz="2200" dirty="0" smtClean="0"/>
              <a:t>− характер команди або інформаційного зв'язку;</a:t>
            </a:r>
          </a:p>
          <a:p>
            <a:r>
              <a:rPr lang="uk-UA" sz="2200" b="1" dirty="0" smtClean="0"/>
              <a:t>Функції адміністратора у формальній організації</a:t>
            </a:r>
            <a:r>
              <a:rPr lang="uk-UA" sz="22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uk-UA" sz="2200" dirty="0" smtClean="0"/>
              <a:t>підтримка інформаційного зв'язку за допомогою організаційної структури</a:t>
            </a:r>
          </a:p>
          <a:p>
            <a:pPr marL="285750" indent="-285750">
              <a:buFontTx/>
              <a:buChar char="-"/>
            </a:pPr>
            <a:r>
              <a:rPr lang="uk-UA" sz="2200" dirty="0" smtClean="0"/>
              <a:t>забезпечення діяльності найважливіших ділянок силами індивідів, що входять в організацію</a:t>
            </a:r>
          </a:p>
          <a:p>
            <a:pPr marL="285750" indent="-285750">
              <a:buFontTx/>
              <a:buChar char="-"/>
            </a:pPr>
            <a:r>
              <a:rPr lang="uk-UA" sz="2200" dirty="0" smtClean="0"/>
              <a:t>формалізоване визначення мети (планування).</a:t>
            </a:r>
          </a:p>
          <a:p>
            <a:pPr algn="ctr"/>
            <a:r>
              <a:rPr lang="uk-UA" sz="2200" dirty="0" smtClean="0"/>
              <a:t>Вирішальний чинник виробництва - </a:t>
            </a:r>
            <a:r>
              <a:rPr lang="uk-UA" sz="2200" b="1" dirty="0" smtClean="0"/>
              <a:t>неекономічні стимули</a:t>
            </a:r>
            <a:r>
              <a:rPr lang="uk-UA" sz="2200" dirty="0" smtClean="0"/>
              <a:t>. </a:t>
            </a:r>
          </a:p>
          <a:p>
            <a:pPr algn="ctr"/>
            <a:r>
              <a:rPr lang="uk-UA" sz="2200" dirty="0" smtClean="0"/>
              <a:t>Сутність взаємин індивіда і організації – </a:t>
            </a:r>
            <a:r>
              <a:rPr lang="uk-UA" sz="2200" b="1" dirty="0" smtClean="0"/>
              <a:t>співпраця</a:t>
            </a:r>
            <a:r>
              <a:rPr lang="uk-UA" sz="2200" dirty="0" smtClean="0"/>
              <a:t>. </a:t>
            </a:r>
          </a:p>
          <a:p>
            <a:pPr algn="ctr"/>
            <a:r>
              <a:rPr lang="uk-UA" sz="2200" dirty="0" smtClean="0"/>
              <a:t>Є певні потреби, які не можуть бути задоволені самим індивідом, тому він </a:t>
            </a:r>
            <a:r>
              <a:rPr lang="uk-UA" sz="2200" b="1" dirty="0" smtClean="0"/>
              <a:t>повинен кооперуватися </a:t>
            </a:r>
            <a:r>
              <a:rPr lang="uk-UA" sz="2200" dirty="0" smtClean="0"/>
              <a:t>з іншими.</a:t>
            </a:r>
          </a:p>
          <a:p>
            <a:pPr algn="ctr"/>
            <a:r>
              <a:rPr lang="uk-UA" sz="2200" b="1" dirty="0" smtClean="0"/>
              <a:t>Організація допомагає індивідові досягти мети</a:t>
            </a:r>
            <a:r>
              <a:rPr lang="uk-UA" sz="2200" dirty="0" smtClean="0"/>
              <a:t>, </a:t>
            </a:r>
          </a:p>
          <a:p>
            <a:pPr algn="ctr"/>
            <a:r>
              <a:rPr lang="uk-UA" sz="2200" dirty="0" smtClean="0"/>
              <a:t>яку він не може реалізувати іншим шляхом.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25763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Картинки по запросу теория х и у макгрегора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686" y="4194230"/>
            <a:ext cx="5066952" cy="266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акгрегор, Дуглас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6" y="967847"/>
            <a:ext cx="2676381" cy="3827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78587" y="260648"/>
            <a:ext cx="5686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Теорія Х-У Дугласа Макгрегора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4102" name="Picture 6" descr="V:\Оксана\Работа\Теория организаций\teoriya-x-y-makgregor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76" y="1188205"/>
            <a:ext cx="5966157" cy="309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" b="98750" l="3376" r="100000">
                        <a14:foregroundMark x1="43882" y1="76563" x2="50211" y2="78125"/>
                        <a14:foregroundMark x1="50211" y1="78125" x2="50211" y2="78125"/>
                        <a14:foregroundMark x1="10970" y1="40625" x2="10970" y2="40625"/>
                        <a14:foregroundMark x1="10970" y1="40625" x2="4641" y2="16875"/>
                        <a14:foregroundMark x1="4641" y1="23125" x2="22363" y2="1563"/>
                        <a14:foregroundMark x1="30380" y1="3750" x2="30380" y2="3750"/>
                        <a14:foregroundMark x1="28270" y1="3750" x2="77215" y2="625"/>
                        <a14:foregroundMark x1="75949" y1="3750" x2="94515" y2="15937"/>
                        <a14:foregroundMark x1="89451" y1="9063" x2="93671" y2="52812"/>
                        <a14:foregroundMark x1="93671" y1="53750" x2="80169" y2="87188"/>
                        <a14:foregroundMark x1="80169" y1="88125" x2="50211" y2="97188"/>
                        <a14:foregroundMark x1="54430" y1="96563" x2="22363" y2="75000"/>
                        <a14:foregroundMark x1="21097" y1="76563" x2="6751" y2="42188"/>
                        <a14:foregroundMark x1="53165" y1="25938" x2="56540" y2="38438"/>
                        <a14:foregroundMark x1="57384" y1="39688" x2="57384" y2="39688"/>
                        <a14:foregroundMark x1="31646" y1="35313" x2="51055" y2="60625"/>
                        <a14:foregroundMark x1="52321" y1="85625" x2="59494" y2="77500"/>
                        <a14:foregroundMark x1="60338" y1="73438" x2="62447" y2="70313"/>
                        <a14:foregroundMark x1="26582" y1="59062" x2="18143" y2="45938"/>
                        <a14:foregroundMark x1="18987" y1="45938" x2="18987" y2="45938"/>
                        <a14:foregroundMark x1="72996" y1="47500" x2="72996" y2="69688"/>
                        <a14:foregroundMark x1="72996" y1="69688" x2="72996" y2="69688"/>
                        <a14:backgroundMark x1="15190" y1="88125" x2="15190" y2="88125"/>
                        <a14:backgroundMark x1="90717" y1="91875" x2="90717" y2="91875"/>
                        <a14:backgroundMark x1="90717" y1="91875" x2="90717" y2="91875"/>
                        <a14:backgroundMark x1="92405" y1="3750" x2="92405" y2="3750"/>
                        <a14:backgroundMark x1="10970" y1="6875" x2="10970" y2="6875"/>
                        <a14:backgroundMark x1="10970" y1="6875" x2="10970" y2="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895" y="943505"/>
            <a:ext cx="826537" cy="111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88" y="955611"/>
            <a:ext cx="961540" cy="109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2084" y="1628800"/>
            <a:ext cx="1479204" cy="3477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/>
              <a:t>Ничего делать не буду! </a:t>
            </a:r>
          </a:p>
          <a:p>
            <a:r>
              <a:rPr lang="ru-RU" sz="2200" dirty="0" smtClean="0"/>
              <a:t>Не хочу работать! Не надо мне никакой ответственности!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40858" y="1640760"/>
            <a:ext cx="1458718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Ура! Работа! Я на многое способен и многого добьюсь! У меня так много идей!</a:t>
            </a:r>
          </a:p>
        </p:txBody>
      </p:sp>
    </p:spTree>
    <p:extLst>
      <p:ext uri="{BB962C8B-B14F-4D97-AF65-F5344CB8AC3E}">
        <p14:creationId xmlns:p14="http://schemas.microsoft.com/office/powerpoint/2010/main" val="251790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531</TotalTime>
  <Words>1607</Words>
  <Application>Microsoft Office PowerPoint</Application>
  <PresentationFormat>Экран (4:3)</PresentationFormat>
  <Paragraphs>186</Paragraphs>
  <Slides>28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Открытая</vt:lpstr>
      <vt:lpstr>ЛЕКЦІЯ 4  Концепції та моделі Теорії організацій</vt:lpstr>
      <vt:lpstr>Мейо і хоторнський експеримент</vt:lpstr>
      <vt:lpstr>Результати експерименту</vt:lpstr>
      <vt:lpstr>Школа людських відносин</vt:lpstr>
      <vt:lpstr>Цілеспрямовані організації  Честера Бернарда</vt:lpstr>
      <vt:lpstr>Цілеспрямовані організації Честера Бернарда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Фактори ефективної організації Ренсіса Лайкерта</vt:lpstr>
      <vt:lpstr>Презентация PowerPoint</vt:lpstr>
      <vt:lpstr>Презентация PowerPoint</vt:lpstr>
      <vt:lpstr>Система-4 Лайкерта</vt:lpstr>
      <vt:lpstr>Теорія адміністративної поведінки Герберта Саймона</vt:lpstr>
      <vt:lpstr>Презентация PowerPoint</vt:lpstr>
      <vt:lpstr>Теорія  Гласіер</vt:lpstr>
      <vt:lpstr>«Структура-5» Генрі Мінтцберга</vt:lpstr>
      <vt:lpstr>Теорія організаційного потенціалу Ігоря Ансоффа</vt:lpstr>
      <vt:lpstr>Дослідження впливу зовнішнього середовища  на організацію</vt:lpstr>
      <vt:lpstr>МОДЕЛЬ "СМІТНИКА" (Р. САЙЕРТ, ДЖ. МАРЧ, Г. САЙМОН) </vt:lpstr>
      <vt:lpstr>Теорія інститутів та інституційних змін Дугласа Норта</vt:lpstr>
      <vt:lpstr>Ресурсна теорія організації</vt:lpstr>
      <vt:lpstr>Сучасні напрямки теоретичних розробок. Реінжиніринг </vt:lpstr>
      <vt:lpstr>Сучасні напрямки теоретичних розробок. Концепція внутрішніх ринків корпорацій  </vt:lpstr>
      <vt:lpstr>Сучасні напрямки теоретичних розробок. Теорія альянсів  </vt:lpstr>
      <vt:lpstr>Сучасні напрямки теоретичних розробок. Концепція «екологічно усвідомленого керівництва»  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4  Концепції та моделі Теорії організацій</dc:title>
  <dc:creator>USER</dc:creator>
  <cp:lastModifiedBy>USER</cp:lastModifiedBy>
  <cp:revision>39</cp:revision>
  <dcterms:created xsi:type="dcterms:W3CDTF">2017-09-24T06:25:32Z</dcterms:created>
  <dcterms:modified xsi:type="dcterms:W3CDTF">2017-09-24T19:51:11Z</dcterms:modified>
</cp:coreProperties>
</file>