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2" r:id="rId4"/>
    <p:sldId id="283" r:id="rId5"/>
    <p:sldId id="281" r:id="rId6"/>
    <p:sldId id="280" r:id="rId7"/>
    <p:sldId id="279" r:id="rId8"/>
    <p:sldId id="278" r:id="rId9"/>
    <p:sldId id="277" r:id="rId10"/>
    <p:sldId id="276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E31"/>
    <a:srgbClr val="D0CECE"/>
    <a:srgbClr val="729F1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86477" autoAdjust="0"/>
  </p:normalViewPr>
  <p:slideViewPr>
    <p:cSldViewPr snapToGrid="0">
      <p:cViewPr varScale="1">
        <p:scale>
          <a:sx n="73" d="100"/>
          <a:sy n="73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5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957" y="4292979"/>
            <a:ext cx="6588454" cy="2387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Молодь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як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об’єкт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соціальної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роботи</a:t>
            </a:r>
            <a:r>
              <a:rPr lang="ru-RU" b="1" i="1" dirty="0">
                <a:latin typeface="Sitka Text" panose="02000505000000020004" pitchFamily="2" charset="0"/>
              </a:rPr>
              <a:t/>
            </a:r>
            <a:br>
              <a:rPr lang="ru-RU" b="1" i="1" dirty="0">
                <a:latin typeface="Sitka Text" panose="02000505000000020004" pitchFamily="2" charset="0"/>
              </a:rPr>
            </a:br>
            <a:endParaRPr lang="ru-RU" b="1" i="1" dirty="0">
              <a:latin typeface="Sitka Text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3756" y="6092754"/>
            <a:ext cx="2470244" cy="765246"/>
          </a:xfrm>
        </p:spPr>
        <p:txBody>
          <a:bodyPr>
            <a:normAutofit/>
          </a:bodyPr>
          <a:lstStyle/>
          <a:p>
            <a:endParaRPr lang="ru-RU" sz="1200" b="1" i="1" dirty="0">
              <a:latin typeface="Sitka Text" panose="02000505000000020004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2" y="1275641"/>
            <a:ext cx="501996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071" y="313898"/>
            <a:ext cx="7886700" cy="900754"/>
          </a:xfrm>
          <a:solidFill>
            <a:srgbClr val="111E31"/>
          </a:solidFill>
          <a:ln>
            <a:solidFill>
              <a:srgbClr val="111E3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Основними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напрямами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державної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політики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у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сфері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соціальної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роботи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з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дітьми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та </a:t>
            </a:r>
            <a:r>
              <a:rPr lang="ru-RU" sz="2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молоддю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 є</a:t>
            </a:r>
            <a:r>
              <a:rPr lang="ru-RU" sz="22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880" y="1446663"/>
            <a:ext cx="7886700" cy="5186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визначення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правових</a:t>
            </a:r>
            <a:r>
              <a:rPr lang="ru-RU" dirty="0">
                <a:latin typeface="Sitka Text" panose="02000505000000020004" pitchFamily="2" charset="0"/>
              </a:rPr>
              <a:t> засад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роботи</a:t>
            </a:r>
            <a:r>
              <a:rPr lang="ru-RU" dirty="0">
                <a:latin typeface="Sitka Text" panose="02000505000000020004" pitchFamily="2" charset="0"/>
              </a:rPr>
              <a:t> з </a:t>
            </a:r>
            <a:r>
              <a:rPr lang="ru-RU" dirty="0" err="1">
                <a:latin typeface="Sitka Text" panose="02000505000000020004" pitchFamily="2" charset="0"/>
              </a:rPr>
              <a:t>дітьми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молоддю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розроблення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та </a:t>
            </a:r>
            <a:r>
              <a:rPr lang="ru-RU" dirty="0" err="1">
                <a:latin typeface="Sitka Text" panose="02000505000000020004" pitchFamily="2" charset="0"/>
              </a:rPr>
              <a:t>реалізація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державних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галузевих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регіональних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програм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становлення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підтримки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дітей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створення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сприятливих</a:t>
            </a:r>
            <a:r>
              <a:rPr lang="ru-RU" dirty="0">
                <a:latin typeface="Sitka Text" panose="02000505000000020004" pitchFamily="2" charset="0"/>
              </a:rPr>
              <a:t> умов для </a:t>
            </a:r>
            <a:r>
              <a:rPr lang="ru-RU" dirty="0" err="1">
                <a:latin typeface="Sitka Text" panose="02000505000000020004" pitchFamily="2" charset="0"/>
              </a:rPr>
              <a:t>гармонійного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розвитку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дітей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задоволення</a:t>
            </a:r>
            <a:r>
              <a:rPr lang="ru-RU" dirty="0">
                <a:latin typeface="Sitka Text" panose="02000505000000020004" pitchFamily="2" charset="0"/>
              </a:rPr>
              <a:t> потреб у </a:t>
            </a:r>
            <a:r>
              <a:rPr lang="ru-RU" dirty="0" err="1">
                <a:latin typeface="Sitka Text" panose="02000505000000020004" pitchFamily="2" charset="0"/>
              </a:rPr>
              <a:t>добровільному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виборі</a:t>
            </a:r>
            <a:r>
              <a:rPr lang="ru-RU" dirty="0">
                <a:latin typeface="Sitka Text" panose="02000505000000020004" pitchFamily="2" charset="0"/>
              </a:rPr>
              <a:t> виду </a:t>
            </a:r>
            <a:r>
              <a:rPr lang="ru-RU" dirty="0" err="1">
                <a:latin typeface="Sitka Text" panose="02000505000000020004" pitchFamily="2" charset="0"/>
              </a:rPr>
              <a:t>діяльності</a:t>
            </a:r>
            <a:r>
              <a:rPr lang="ru-RU" dirty="0">
                <a:latin typeface="Sitka Text" panose="02000505000000020004" pitchFamily="2" charset="0"/>
              </a:rPr>
              <a:t>, не </a:t>
            </a:r>
            <a:r>
              <a:rPr lang="ru-RU" dirty="0" err="1">
                <a:latin typeface="Sitka Text" panose="02000505000000020004" pitchFamily="2" charset="0"/>
              </a:rPr>
              <a:t>забороненому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законодавством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активної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участі</a:t>
            </a:r>
            <a:r>
              <a:rPr lang="ru-RU" dirty="0">
                <a:latin typeface="Sitka Text" panose="02000505000000020004" pitchFamily="2" charset="0"/>
              </a:rPr>
              <a:t> в </a:t>
            </a:r>
            <a:r>
              <a:rPr lang="ru-RU" dirty="0" err="1">
                <a:latin typeface="Sitka Text" panose="02000505000000020004" pitchFamily="2" charset="0"/>
              </a:rPr>
              <a:t>творчій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культурологічній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спортивній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оздоровчій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діяльності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консультування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і </a:t>
            </a:r>
            <a:r>
              <a:rPr lang="ru-RU" dirty="0" err="1">
                <a:latin typeface="Sitka Text" panose="02000505000000020004" pitchFamily="2" charset="0"/>
              </a:rPr>
              <a:t>надання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послуг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соціально-медичної</a:t>
            </a:r>
            <a:r>
              <a:rPr lang="ru-RU" dirty="0">
                <a:latin typeface="Sitka Text" panose="02000505000000020004" pitchFamily="2" charset="0"/>
              </a:rPr>
              <a:t>, психолого-</a:t>
            </a:r>
            <a:r>
              <a:rPr lang="ru-RU" dirty="0" err="1">
                <a:latin typeface="Sitka Text" panose="02000505000000020004" pitchFamily="2" charset="0"/>
              </a:rPr>
              <a:t>педагогічної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правової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інформаційної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інших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видів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допомоги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здійснення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соціального</a:t>
            </a:r>
            <a:r>
              <a:rPr lang="ru-RU" dirty="0">
                <a:latin typeface="Sitka Text" panose="02000505000000020004" pitchFamily="2" charset="0"/>
              </a:rPr>
              <a:t> менеджменту </a:t>
            </a:r>
            <a:r>
              <a:rPr lang="ru-RU" dirty="0" err="1">
                <a:latin typeface="Sitka Text" panose="02000505000000020004" pitchFamily="2" charset="0"/>
              </a:rPr>
              <a:t>щодо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організації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діяльності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органів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виконавчої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влади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громадських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організацій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спрямованої</a:t>
            </a:r>
            <a:r>
              <a:rPr lang="ru-RU" dirty="0">
                <a:latin typeface="Sitka Text" panose="02000505000000020004" pitchFamily="2" charset="0"/>
              </a:rPr>
              <a:t> на </a:t>
            </a:r>
            <a:r>
              <a:rPr lang="ru-RU" dirty="0" err="1">
                <a:latin typeface="Sitka Text" panose="02000505000000020004" pitchFamily="2" charset="0"/>
              </a:rPr>
              <a:t>подолання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проблем;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здійснення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соціально-профілактичної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роботи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щодо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запобігання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наслідкам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негативних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явищ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подолання</a:t>
            </a:r>
            <a:r>
              <a:rPr lang="ru-RU" dirty="0">
                <a:latin typeface="Sitka Text" panose="02000505000000020004" pitchFamily="2" charset="0"/>
              </a:rPr>
              <a:t> таких </a:t>
            </a:r>
            <a:r>
              <a:rPr lang="ru-RU" dirty="0" err="1">
                <a:latin typeface="Sitka Text" panose="02000505000000020004" pitchFamily="2" charset="0"/>
              </a:rPr>
              <a:t>наслідків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розроблення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та </a:t>
            </a:r>
            <a:r>
              <a:rPr lang="ru-RU" dirty="0" err="1">
                <a:latin typeface="Sitka Text" panose="02000505000000020004" pitchFamily="2" charset="0"/>
              </a:rPr>
              <a:t>здійснення</a:t>
            </a:r>
            <a:r>
              <a:rPr lang="ru-RU" dirty="0">
                <a:latin typeface="Sitka Text" panose="02000505000000020004" pitchFamily="2" charset="0"/>
              </a:rPr>
              <a:t> комплексу </a:t>
            </a:r>
            <a:r>
              <a:rPr lang="ru-RU" dirty="0" err="1">
                <a:latin typeface="Sitka Text" panose="02000505000000020004" pitchFamily="2" charset="0"/>
              </a:rPr>
              <a:t>реабілітаційних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заходів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щодо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відновлення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функцій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психологічного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фізичного</a:t>
            </a:r>
            <a:r>
              <a:rPr lang="ru-RU" dirty="0">
                <a:latin typeface="Sitka Text" panose="02000505000000020004" pitchFamily="2" charset="0"/>
              </a:rPr>
              <a:t> стану </a:t>
            </a:r>
            <a:r>
              <a:rPr lang="ru-RU" dirty="0" err="1">
                <a:latin typeface="Sitka Text" panose="02000505000000020004" pitchFamily="2" charset="0"/>
              </a:rPr>
              <a:t>дітей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які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зазнали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жорстокості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насильства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потрапили</a:t>
            </a:r>
            <a:r>
              <a:rPr lang="ru-RU" dirty="0">
                <a:latin typeface="Sitka Text" panose="02000505000000020004" pitchFamily="2" charset="0"/>
              </a:rPr>
              <a:t> в </a:t>
            </a:r>
            <a:r>
              <a:rPr lang="ru-RU" dirty="0" err="1">
                <a:latin typeface="Sitka Text" panose="02000505000000020004" pitchFamily="2" charset="0"/>
              </a:rPr>
              <a:t>екстремальні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ситуації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6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650" y="1347952"/>
            <a:ext cx="7465325" cy="53530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здійснення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комплексу медико-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реабілітаційних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заходів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щодо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адаптації</a:t>
            </a:r>
            <a:r>
              <a:rPr lang="ru-RU" dirty="0">
                <a:latin typeface="Sitka Text" panose="02000505000000020004" pitchFamily="2" charset="0"/>
              </a:rPr>
              <a:t> в </a:t>
            </a:r>
            <a:r>
              <a:rPr lang="ru-RU" dirty="0" err="1">
                <a:latin typeface="Sitka Text" panose="02000505000000020004" pitchFamily="2" charset="0"/>
              </a:rPr>
              <a:t>суспільстві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дітей</a:t>
            </a:r>
            <a:r>
              <a:rPr lang="ru-RU" dirty="0">
                <a:latin typeface="Sitka Text" panose="02000505000000020004" pitchFamily="2" charset="0"/>
              </a:rPr>
              <a:t> з </a:t>
            </a:r>
            <a:r>
              <a:rPr lang="ru-RU" dirty="0" err="1">
                <a:latin typeface="Sitka Text" panose="02000505000000020004" pitchFamily="2" charset="0"/>
              </a:rPr>
              <a:t>вадами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фізичного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розумового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розвитку</a:t>
            </a:r>
            <a:r>
              <a:rPr lang="ru-RU" dirty="0" smtClean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>
                <a:latin typeface="Sitka Text" panose="02000505000000020004" pitchFamily="2" charset="0"/>
              </a:rPr>
              <a:t>сприяння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дитячим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молодіжним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організаціям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іншим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об’єднанням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громадян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фізичним</a:t>
            </a:r>
            <a:r>
              <a:rPr lang="ru-RU" dirty="0">
                <a:latin typeface="Sitka Text" panose="02000505000000020004" pitchFamily="2" charset="0"/>
              </a:rPr>
              <a:t> особам у </a:t>
            </a:r>
            <a:r>
              <a:rPr lang="ru-RU" dirty="0" err="1">
                <a:latin typeface="Sitka Text" panose="02000505000000020004" pitchFamily="2" charset="0"/>
              </a:rPr>
              <a:t>реалізації</a:t>
            </a:r>
            <a:r>
              <a:rPr lang="ru-RU" dirty="0">
                <a:latin typeface="Sitka Text" panose="02000505000000020004" pitchFamily="2" charset="0"/>
              </a:rPr>
              <a:t> ними </a:t>
            </a:r>
            <a:r>
              <a:rPr lang="ru-RU" dirty="0" err="1">
                <a:latin typeface="Sitka Text" panose="02000505000000020004" pitchFamily="2" charset="0"/>
              </a:rPr>
              <a:t>власних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значущих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ініціатив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проектів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>
                <a:latin typeface="Sitka Text" panose="02000505000000020004" pitchFamily="2" charset="0"/>
              </a:rPr>
              <a:t>забезпечення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дотримання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стандартів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нормативів</a:t>
            </a:r>
            <a:r>
              <a:rPr lang="ru-RU" dirty="0">
                <a:latin typeface="Sitka Text" panose="02000505000000020004" pitchFamily="2" charset="0"/>
              </a:rPr>
              <a:t> умов </a:t>
            </a:r>
            <a:r>
              <a:rPr lang="ru-RU" dirty="0" err="1">
                <a:latin typeface="Sitka Text" panose="02000505000000020004" pitchFamily="2" charset="0"/>
              </a:rPr>
              <a:t>життєдіяльності</a:t>
            </a:r>
            <a:r>
              <a:rPr lang="ru-RU" dirty="0">
                <a:latin typeface="Sitka Text" panose="02000505000000020004" pitchFamily="2" charset="0"/>
              </a:rPr>
              <a:t>, морального, </a:t>
            </a:r>
            <a:r>
              <a:rPr lang="ru-RU" dirty="0" err="1">
                <a:latin typeface="Sitka Text" panose="02000505000000020004" pitchFamily="2" charset="0"/>
              </a:rPr>
              <a:t>психологічного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фізичного</a:t>
            </a:r>
            <a:r>
              <a:rPr lang="ru-RU" dirty="0">
                <a:latin typeface="Sitka Text" panose="02000505000000020004" pitchFamily="2" charset="0"/>
              </a:rPr>
              <a:t> стану </a:t>
            </a:r>
            <a:r>
              <a:rPr lang="ru-RU" dirty="0" err="1">
                <a:latin typeface="Sitka Text" panose="02000505000000020004" pitchFamily="2" charset="0"/>
              </a:rPr>
              <a:t>дітей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>
                <a:latin typeface="Sitka Text" panose="02000505000000020004" pitchFamily="2" charset="0"/>
              </a:rPr>
              <a:t>здійснення</a:t>
            </a:r>
            <a:r>
              <a:rPr lang="ru-RU" dirty="0">
                <a:latin typeface="Sitka Text" panose="02000505000000020004" pitchFamily="2" charset="0"/>
              </a:rPr>
              <a:t> кадрового, </a:t>
            </a:r>
            <a:r>
              <a:rPr lang="ru-RU" dirty="0" err="1">
                <a:latin typeface="Sitka Text" panose="02000505000000020004" pitchFamily="2" charset="0"/>
              </a:rPr>
              <a:t>науково</a:t>
            </a:r>
            <a:r>
              <a:rPr lang="ru-RU" dirty="0">
                <a:latin typeface="Sitka Text" panose="02000505000000020004" pitchFamily="2" charset="0"/>
              </a:rPr>
              <a:t>-методичного, </a:t>
            </a:r>
            <a:r>
              <a:rPr lang="ru-RU" dirty="0" err="1">
                <a:latin typeface="Sitka Text" panose="02000505000000020004" pitchFamily="2" charset="0"/>
              </a:rPr>
              <a:t>фінансового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матеріально-технічного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інформаційного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інших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видів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забезпечення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роботи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>
                <a:latin typeface="Sitka Text" panose="02000505000000020004" pitchFamily="2" charset="0"/>
              </a:rPr>
              <a:t>сприяння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розвитку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підтримка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волонтерського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руху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встановлення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та </a:t>
            </a:r>
            <a:r>
              <a:rPr lang="ru-RU" dirty="0" err="1">
                <a:latin typeface="Sitka Text" panose="02000505000000020004" pitchFamily="2" charset="0"/>
              </a:rPr>
              <a:t>зміцнення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зв’язків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із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соціальними</a:t>
            </a:r>
            <a:r>
              <a:rPr lang="ru-RU" dirty="0">
                <a:latin typeface="Sitka Text" panose="02000505000000020004" pitchFamily="2" charset="0"/>
              </a:rPr>
              <a:t> службами для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 за кордоном, </a:t>
            </a:r>
            <a:r>
              <a:rPr lang="ru-RU" dirty="0" err="1">
                <a:latin typeface="Sitka Text" panose="02000505000000020004" pitchFamily="2" charset="0"/>
              </a:rPr>
              <a:t>інтеграція</a:t>
            </a:r>
            <a:r>
              <a:rPr lang="ru-RU" dirty="0">
                <a:latin typeface="Sitka Text" panose="02000505000000020004" pitchFamily="2" charset="0"/>
              </a:rPr>
              <a:t> в </a:t>
            </a:r>
            <a:r>
              <a:rPr lang="ru-RU" dirty="0" err="1">
                <a:latin typeface="Sitka Text" panose="02000505000000020004" pitchFamily="2" charset="0"/>
              </a:rPr>
              <a:t>міжнародну</a:t>
            </a:r>
            <a:r>
              <a:rPr lang="ru-RU" dirty="0">
                <a:latin typeface="Sitka Text" panose="02000505000000020004" pitchFamily="2" charset="0"/>
              </a:rPr>
              <a:t> систему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роботи</a:t>
            </a:r>
            <a:r>
              <a:rPr lang="ru-RU" dirty="0">
                <a:latin typeface="Sitka Text" panose="02000505000000020004" pitchFamily="2" charset="0"/>
              </a:rPr>
              <a:t> з </a:t>
            </a:r>
            <a:r>
              <a:rPr lang="ru-RU" dirty="0" err="1">
                <a:latin typeface="Sitka Text" panose="02000505000000020004" pitchFamily="2" charset="0"/>
              </a:rPr>
              <a:t>молоддю</a:t>
            </a:r>
            <a:r>
              <a:rPr lang="ru-RU" dirty="0">
                <a:latin typeface="Sitka Text" panose="02000505000000020004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672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02" y="269592"/>
            <a:ext cx="7886700" cy="1067889"/>
          </a:xfrm>
          <a:solidFill>
            <a:srgbClr val="111E31"/>
          </a:solidFill>
          <a:ln>
            <a:solidFill>
              <a:srgbClr val="111E3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Sitka Text" panose="02000505000000020004" pitchFamily="2" charset="0"/>
              </a:rPr>
              <a:t>Рекомендації</a:t>
            </a:r>
            <a:r>
              <a:rPr lang="ru-RU" sz="20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itka Text" panose="02000505000000020004" pitchFamily="2" charset="0"/>
              </a:rPr>
              <a:t>щодо</a:t>
            </a:r>
            <a:r>
              <a:rPr lang="ru-RU" sz="20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itka Text" panose="02000505000000020004" pitchFamily="2" charset="0"/>
              </a:rPr>
              <a:t>подолання</a:t>
            </a:r>
            <a:r>
              <a:rPr lang="ru-RU" sz="20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соціальних</a:t>
            </a:r>
            <a:r>
              <a:rPr lang="ru-RU" sz="2000" b="1" dirty="0">
                <a:solidFill>
                  <a:schemeClr val="bg1"/>
                </a:solidFill>
                <a:latin typeface="Sitka Text" panose="02000505000000020004" pitchFamily="2" charset="0"/>
              </a:rPr>
              <a:t> проблем </a:t>
            </a:r>
            <a:r>
              <a:rPr lang="ru-RU" sz="2000" b="1" dirty="0" err="1" smtClean="0">
                <a:solidFill>
                  <a:schemeClr val="bg1"/>
                </a:solidFill>
                <a:latin typeface="Sitka Text" panose="02000505000000020004" pitchFamily="2" charset="0"/>
              </a:rPr>
              <a:t>молоді</a:t>
            </a:r>
            <a:r>
              <a:rPr lang="ru-RU" sz="20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197" y="1457135"/>
            <a:ext cx="7886700" cy="52848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державним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органам </a:t>
            </a:r>
            <a:r>
              <a:rPr lang="ru-RU" dirty="0" err="1">
                <a:latin typeface="Sitka Text" panose="02000505000000020004" pitchFamily="2" charset="0"/>
              </a:rPr>
              <a:t>влади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розвивати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наукове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ставлення</a:t>
            </a:r>
            <a:r>
              <a:rPr lang="ru-RU" dirty="0">
                <a:latin typeface="Sitka Text" panose="02000505000000020004" pitchFamily="2" charset="0"/>
              </a:rPr>
              <a:t> до </a:t>
            </a:r>
            <a:r>
              <a:rPr lang="ru-RU" dirty="0" err="1">
                <a:latin typeface="Sitka Text" panose="02000505000000020004" pitchFamily="2" charset="0"/>
              </a:rPr>
              <a:t>проблеми</a:t>
            </a:r>
            <a:r>
              <a:rPr lang="ru-RU" dirty="0">
                <a:latin typeface="Sitka Text" panose="02000505000000020004" pitchFamily="2" charset="0"/>
              </a:rPr>
              <a:t> для </a:t>
            </a:r>
            <a:r>
              <a:rPr lang="ru-RU" dirty="0" err="1">
                <a:latin typeface="Sitka Text" panose="02000505000000020004" pitchFamily="2" charset="0"/>
              </a:rPr>
              <a:t>напрацювання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науково-обґрунтованих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рішень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проводити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моніторинг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змін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тенденцій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розвитку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молодіжного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середовища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систематичні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соціологічні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заміри</a:t>
            </a:r>
            <a:r>
              <a:rPr lang="ru-RU" dirty="0">
                <a:latin typeface="Sitka Text" panose="02000505000000020004" pitchFamily="2" charset="0"/>
              </a:rPr>
              <a:t> потреб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 для </a:t>
            </a:r>
            <a:r>
              <a:rPr lang="ru-RU" dirty="0" err="1">
                <a:latin typeface="Sitka Text" panose="02000505000000020004" pitchFamily="2" charset="0"/>
              </a:rPr>
              <a:t>своєчасної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реакції</a:t>
            </a:r>
            <a:r>
              <a:rPr lang="ru-RU" dirty="0">
                <a:latin typeface="Sitka Text" panose="02000505000000020004" pitchFamily="2" charset="0"/>
              </a:rPr>
              <a:t> на </a:t>
            </a:r>
            <a:r>
              <a:rPr lang="ru-RU" dirty="0" err="1">
                <a:latin typeface="Sitka Text" panose="02000505000000020004" pitchFamily="2" charset="0"/>
              </a:rPr>
              <a:t>соціальні</a:t>
            </a:r>
            <a:r>
              <a:rPr lang="ru-RU" dirty="0">
                <a:latin typeface="Sitka Text" panose="02000505000000020004" pitchFamily="2" charset="0"/>
              </a:rPr>
              <a:t>, психолого-</a:t>
            </a:r>
            <a:r>
              <a:rPr lang="ru-RU" dirty="0" err="1">
                <a:latin typeface="Sitka Text" panose="02000505000000020004" pitchFamily="2" charset="0"/>
              </a:rPr>
              <a:t>педагогічні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виклики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сьогодення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Sitka Text" panose="02000505000000020004" pitchFamily="2" charset="0"/>
              </a:rPr>
              <a:t>через </a:t>
            </a:r>
            <a:r>
              <a:rPr lang="ru-RU" dirty="0">
                <a:latin typeface="Sitka Text" panose="02000505000000020004" pitchFamily="2" charset="0"/>
              </a:rPr>
              <a:t>систему </a:t>
            </a:r>
            <a:r>
              <a:rPr lang="ru-RU" dirty="0" err="1">
                <a:latin typeface="Sitka Text" panose="02000505000000020004" pitchFamily="2" charset="0"/>
              </a:rPr>
              <a:t>освіти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зберігати</a:t>
            </a:r>
            <a:r>
              <a:rPr lang="ru-RU" dirty="0">
                <a:latin typeface="Sitka Text" panose="02000505000000020004" pitchFamily="2" charset="0"/>
              </a:rPr>
              <a:t> й </a:t>
            </a:r>
            <a:r>
              <a:rPr lang="ru-RU" dirty="0" err="1">
                <a:latin typeface="Sitka Text" panose="02000505000000020004" pitchFamily="2" charset="0"/>
              </a:rPr>
              <a:t>розвивати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усталені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традиції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духовні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здобутки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програм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убезпечити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від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негативних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явищ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світового</a:t>
            </a:r>
            <a:r>
              <a:rPr lang="ru-RU" dirty="0">
                <a:latin typeface="Sitka Text" panose="02000505000000020004" pitchFamily="2" charset="0"/>
              </a:rPr>
              <a:t> культурно-</a:t>
            </a:r>
            <a:r>
              <a:rPr lang="ru-RU" dirty="0" err="1">
                <a:latin typeface="Sitka Text" panose="02000505000000020004" pitchFamily="2" charset="0"/>
              </a:rPr>
              <a:t>інтеграційного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процесу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що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спричинили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зміни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світогляду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ціннісних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орієнтацій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соціального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самопочуття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міністерству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України</a:t>
            </a:r>
            <a:r>
              <a:rPr lang="ru-RU" dirty="0">
                <a:latin typeface="Sitka Text" panose="02000505000000020004" pitchFamily="2" charset="0"/>
              </a:rPr>
              <a:t> в справах </a:t>
            </a:r>
            <a:r>
              <a:rPr lang="ru-RU" dirty="0" err="1">
                <a:latin typeface="Sitka Text" panose="02000505000000020004" pitchFamily="2" charset="0"/>
              </a:rPr>
              <a:t>сім’ї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 та спорту для </a:t>
            </a:r>
            <a:r>
              <a:rPr lang="ru-RU" dirty="0" err="1">
                <a:latin typeface="Sitka Text" panose="02000505000000020004" pitchFamily="2" charset="0"/>
              </a:rPr>
              <a:t>вирішення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ціннісних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соціально-психологічних</a:t>
            </a:r>
            <a:r>
              <a:rPr lang="ru-RU" dirty="0">
                <a:latin typeface="Sitka Text" panose="02000505000000020004" pitchFamily="2" charset="0"/>
              </a:rPr>
              <a:t> проблем </a:t>
            </a:r>
            <a:r>
              <a:rPr lang="ru-RU" dirty="0" err="1">
                <a:latin typeface="Sitka Text" panose="02000505000000020004" pitchFamily="2" charset="0"/>
              </a:rPr>
              <a:t>необхідно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розробити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сучасну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державну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молодіжну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політику</a:t>
            </a:r>
            <a:r>
              <a:rPr lang="ru-RU" dirty="0">
                <a:latin typeface="Sitka Text" panose="02000505000000020004" pitchFamily="2" charset="0"/>
              </a:rPr>
              <a:t> для </a:t>
            </a:r>
            <a:r>
              <a:rPr lang="ru-RU" dirty="0" err="1">
                <a:latin typeface="Sitka Text" panose="02000505000000020004" pitchFamily="2" charset="0"/>
              </a:rPr>
              <a:t>вдосконалення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системи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виховання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освіти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методів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реалізації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соціально-економічних</a:t>
            </a:r>
            <a:r>
              <a:rPr lang="ru-RU" dirty="0">
                <a:latin typeface="Sitka Text" panose="02000505000000020004" pitchFamily="2" charset="0"/>
              </a:rPr>
              <a:t> й </a:t>
            </a:r>
            <a:r>
              <a:rPr lang="ru-RU" dirty="0" err="1">
                <a:latin typeface="Sitka Text" panose="02000505000000020004" pitchFamily="2" charset="0"/>
              </a:rPr>
              <a:t>духовних</a:t>
            </a:r>
            <a:r>
              <a:rPr lang="ru-RU" dirty="0">
                <a:latin typeface="Sitka Text" panose="02000505000000020004" pitchFamily="2" charset="0"/>
              </a:rPr>
              <a:t> потреб.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Sitka Text" panose="02000505000000020004" pitchFamily="2" charset="0"/>
              </a:rPr>
              <a:t>міністерству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охорони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здоров’я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України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запровадити</a:t>
            </a:r>
            <a:r>
              <a:rPr lang="ru-RU" dirty="0">
                <a:latin typeface="Sitka Text" panose="02000505000000020004" pitchFamily="2" charset="0"/>
              </a:rPr>
              <a:t> систему </a:t>
            </a:r>
            <a:r>
              <a:rPr lang="ru-RU" dirty="0" err="1">
                <a:latin typeface="Sitka Text" panose="02000505000000020004" pitchFamily="2" charset="0"/>
              </a:rPr>
              <a:t>обов’язкового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щорічного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медичного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обстеження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дітей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розвивати</a:t>
            </a:r>
            <a:r>
              <a:rPr lang="ru-RU" dirty="0">
                <a:latin typeface="Sitka Text" panose="02000505000000020004" pitchFamily="2" charset="0"/>
              </a:rPr>
              <a:t> мережу </a:t>
            </a:r>
            <a:r>
              <a:rPr lang="ru-RU" dirty="0" err="1">
                <a:latin typeface="Sitka Text" panose="02000505000000020004" pitchFamily="2" charset="0"/>
              </a:rPr>
              <a:t>центрів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реабілітації</a:t>
            </a:r>
            <a:r>
              <a:rPr lang="ru-RU" dirty="0">
                <a:latin typeface="Sitka Text" panose="02000505000000020004" pitchFamily="2" charset="0"/>
              </a:rPr>
              <a:t> й </a:t>
            </a:r>
            <a:r>
              <a:rPr lang="ru-RU" dirty="0" err="1">
                <a:latin typeface="Sitka Text" panose="02000505000000020004" pitchFamily="2" charset="0"/>
              </a:rPr>
              <a:t>ресоціалізації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наркозалежних</a:t>
            </a:r>
            <a:r>
              <a:rPr lang="ru-RU" dirty="0">
                <a:latin typeface="Sitka Text" panose="02000505000000020004" pitchFamily="2" charset="0"/>
              </a:rPr>
              <a:t>, ВІЛ-</a:t>
            </a:r>
            <a:r>
              <a:rPr lang="ru-RU" dirty="0" err="1">
                <a:latin typeface="Sitka Text" panose="02000505000000020004" pitchFamily="2" charset="0"/>
              </a:rPr>
              <a:t>інфікованих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>
                <a:latin typeface="Sitka Text" panose="02000505000000020004" pitchFamily="2" charset="0"/>
              </a:rPr>
              <a:t>п</a:t>
            </a:r>
            <a:r>
              <a:rPr lang="ru-RU" dirty="0" err="1" smtClean="0">
                <a:latin typeface="Sitka Text" panose="02000505000000020004" pitchFamily="2" charset="0"/>
              </a:rPr>
              <a:t>оліпшити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доступність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освіти</a:t>
            </a:r>
            <a:r>
              <a:rPr lang="ru-RU" dirty="0">
                <a:latin typeface="Sitka Text" panose="02000505000000020004" pitchFamily="2" charset="0"/>
              </a:rPr>
              <a:t> через систему </a:t>
            </a:r>
            <a:r>
              <a:rPr lang="ru-RU" dirty="0" err="1">
                <a:latin typeface="Sitka Text" panose="02000505000000020004" pitchFamily="2" charset="0"/>
              </a:rPr>
              <a:t>кредитування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позаконкурсний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прийом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малозабезпечених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сиріт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інвалідів</a:t>
            </a:r>
            <a:r>
              <a:rPr lang="ru-RU" dirty="0">
                <a:latin typeface="Sitka Text" panose="02000505000000020004" pitchFamily="2" charset="0"/>
              </a:rPr>
              <a:t>, а </a:t>
            </a:r>
            <a:r>
              <a:rPr lang="ru-RU" dirty="0" err="1">
                <a:latin typeface="Sitka Text" panose="02000505000000020004" pitchFamily="2" charset="0"/>
              </a:rPr>
              <a:t>також</a:t>
            </a:r>
            <a:r>
              <a:rPr lang="ru-RU" dirty="0">
                <a:latin typeface="Sitka Text" panose="02000505000000020004" pitchFamily="2" charset="0"/>
              </a:rPr>
              <a:t> систему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підтримки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учнів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студентів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учених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958" y="1282890"/>
            <a:ext cx="7886700" cy="24293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 err="1">
                <a:latin typeface="Sitka Text" panose="02000505000000020004" pitchFamily="2" charset="0"/>
              </a:rPr>
              <a:t>Поняття</a:t>
            </a:r>
            <a:r>
              <a:rPr lang="ru-RU" b="1" i="1" dirty="0">
                <a:latin typeface="Sitka Text" panose="02000505000000020004" pitchFamily="2" charset="0"/>
              </a:rPr>
              <a:t> «молодь» </a:t>
            </a:r>
            <a:r>
              <a:rPr lang="ru-RU" dirty="0" err="1">
                <a:latin typeface="Sitka Text" panose="02000505000000020004" pitchFamily="2" charset="0"/>
              </a:rPr>
              <a:t>можна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охарактеризувати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беручи</a:t>
            </a:r>
            <a:r>
              <a:rPr lang="ru-RU" dirty="0">
                <a:latin typeface="Sitka Text" panose="02000505000000020004" pitchFamily="2" charset="0"/>
              </a:rPr>
              <a:t> до </a:t>
            </a:r>
            <a:r>
              <a:rPr lang="ru-RU" dirty="0" err="1">
                <a:latin typeface="Sitka Text" panose="02000505000000020004" pitchFamily="2" charset="0"/>
              </a:rPr>
              <a:t>уваги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кілька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взаємопов'язаних</a:t>
            </a:r>
            <a:r>
              <a:rPr lang="ru-RU" dirty="0">
                <a:latin typeface="Sitka Text" panose="02000505000000020004" pitchFamily="2" charset="0"/>
              </a:rPr>
              <a:t> характеристик - </a:t>
            </a:r>
            <a:r>
              <a:rPr lang="ru-RU" dirty="0" err="1">
                <a:latin typeface="Sitka Text" panose="02000505000000020004" pitchFamily="2" charset="0"/>
              </a:rPr>
              <a:t>соціальну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юридичну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економічну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демографічну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психологічну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фізіологічну</a:t>
            </a:r>
            <a:r>
              <a:rPr lang="ru-RU" dirty="0">
                <a:latin typeface="Sitka Text" panose="02000505000000020004" pitchFamily="2" charset="0"/>
              </a:rPr>
              <a:t>. Так, </a:t>
            </a:r>
            <a:r>
              <a:rPr lang="ru-RU" dirty="0" err="1">
                <a:latin typeface="Sitka Text" panose="02000505000000020004" pitchFamily="2" charset="0"/>
              </a:rPr>
              <a:t>учені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визначають</a:t>
            </a:r>
            <a:r>
              <a:rPr lang="ru-RU" dirty="0">
                <a:latin typeface="Sitka Text" panose="02000505000000020004" pitchFamily="2" charset="0"/>
              </a:rPr>
              <a:t> три </a:t>
            </a:r>
            <a:r>
              <a:rPr lang="ru-RU" dirty="0" err="1">
                <a:latin typeface="Sitka Text" panose="02000505000000020004" pitchFamily="2" charset="0"/>
              </a:rPr>
              <a:t>основні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молодіжні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підгрупи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що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мають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конкретні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устремління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ідеали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життєві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пріоритети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позиції</a:t>
            </a:r>
            <a:r>
              <a:rPr lang="ru-RU" dirty="0" smtClean="0">
                <a:latin typeface="Sitka Text" panose="02000505000000020004" pitchFamily="2" charset="0"/>
              </a:rPr>
              <a:t>: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>
                <a:latin typeface="Sitka Text" panose="02000505000000020004" pitchFamily="2" charset="0"/>
              </a:rPr>
              <a:t>перша (</a:t>
            </a:r>
            <a:r>
              <a:rPr lang="ru-RU" dirty="0" err="1">
                <a:latin typeface="Sitka Text" panose="02000505000000020004" pitchFamily="2" charset="0"/>
              </a:rPr>
              <a:t>молодіжна</a:t>
            </a:r>
            <a:r>
              <a:rPr lang="ru-RU" dirty="0">
                <a:latin typeface="Sitka Text" panose="02000505000000020004" pitchFamily="2" charset="0"/>
              </a:rPr>
              <a:t>) - 14-18 </a:t>
            </a:r>
            <a:r>
              <a:rPr lang="ru-RU" dirty="0" err="1">
                <a:latin typeface="Sitka Text" panose="02000505000000020004" pitchFamily="2" charset="0"/>
              </a:rPr>
              <a:t>років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>
                <a:latin typeface="Sitka Text" panose="02000505000000020004" pitchFamily="2" charset="0"/>
              </a:rPr>
              <a:t>друга (</a:t>
            </a:r>
            <a:r>
              <a:rPr lang="ru-RU" dirty="0" err="1">
                <a:latin typeface="Sitka Text" panose="02000505000000020004" pitchFamily="2" charset="0"/>
              </a:rPr>
              <a:t>середня</a:t>
            </a:r>
            <a:r>
              <a:rPr lang="ru-RU" dirty="0">
                <a:latin typeface="Sitka Text" panose="02000505000000020004" pitchFamily="2" charset="0"/>
              </a:rPr>
              <a:t>) - 19-23 роки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третя</a:t>
            </a:r>
            <a:r>
              <a:rPr lang="ru-RU" dirty="0">
                <a:latin typeface="Sitka Text" panose="02000505000000020004" pitchFamily="2" charset="0"/>
              </a:rPr>
              <a:t> (</a:t>
            </a:r>
            <a:r>
              <a:rPr lang="ru-RU" dirty="0" err="1">
                <a:latin typeface="Sitka Text" panose="02000505000000020004" pitchFamily="2" charset="0"/>
              </a:rPr>
              <a:t>старша</a:t>
            </a:r>
            <a:r>
              <a:rPr lang="ru-RU" dirty="0">
                <a:latin typeface="Sitka Text" panose="02000505000000020004" pitchFamily="2" charset="0"/>
              </a:rPr>
              <a:t>) - 24-28 (до 30) </a:t>
            </a:r>
            <a:r>
              <a:rPr lang="ru-RU" dirty="0" err="1">
                <a:latin typeface="Sitka Text" panose="02000505000000020004" pitchFamily="2" charset="0"/>
              </a:rPr>
              <a:t>років</a:t>
            </a:r>
            <a:r>
              <a:rPr lang="ru-RU" dirty="0" smtClean="0">
                <a:latin typeface="Sitka Text" panose="02000505000000020004" pitchFamily="2" charset="0"/>
              </a:rPr>
              <a:t>.</a:t>
            </a:r>
          </a:p>
          <a:p>
            <a:endParaRPr lang="ru-RU" dirty="0">
              <a:latin typeface="Sitka Text" panose="02000505000000020004" pitchFamily="2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17" y="335166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85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10536"/>
            <a:ext cx="8296986" cy="999650"/>
          </a:xfrm>
          <a:solidFill>
            <a:srgbClr val="111E3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Sitka Text" panose="02000505000000020004" pitchFamily="2" charset="0"/>
              </a:rPr>
              <a:t>Молодь як </a:t>
            </a:r>
            <a:r>
              <a:rPr lang="ru-RU" sz="3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соціально-демографічна</a:t>
            </a:r>
            <a:r>
              <a:rPr lang="ru-RU" sz="32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категорія</a:t>
            </a:r>
            <a:endParaRPr lang="ru-RU" sz="32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8167" y="1716440"/>
            <a:ext cx="5595582" cy="5707941"/>
          </a:xfrm>
        </p:spPr>
        <p:txBody>
          <a:bodyPr>
            <a:normAutofit fontScale="55000" lnSpcReduction="20000"/>
          </a:bodyPr>
          <a:lstStyle/>
          <a:p>
            <a:pPr marL="108000" indent="-108000">
              <a:lnSpc>
                <a:spcPct val="120000"/>
              </a:lnSpc>
            </a:pPr>
            <a:r>
              <a:rPr lang="ru-RU" b="1" i="1" dirty="0">
                <a:latin typeface="Sitka Text" panose="02000505000000020004" pitchFamily="2" charset="0"/>
              </a:rPr>
              <a:t>Молодь ‑ </a:t>
            </a:r>
            <a:r>
              <a:rPr lang="ru-RU" dirty="0" err="1">
                <a:latin typeface="Sitka Text" panose="02000505000000020004" pitchFamily="2" charset="0"/>
              </a:rPr>
              <a:t>це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соціально-демографічна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група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що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переживає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період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становлення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зрілості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адаптації</a:t>
            </a:r>
            <a:r>
              <a:rPr lang="ru-RU" dirty="0">
                <a:latin typeface="Sitka Text" panose="02000505000000020004" pitchFamily="2" charset="0"/>
              </a:rPr>
              <a:t> до </a:t>
            </a:r>
            <a:r>
              <a:rPr lang="ru-RU" dirty="0" err="1">
                <a:latin typeface="Sitka Text" panose="02000505000000020004" pitchFamily="2" charset="0"/>
              </a:rPr>
              <a:t>світу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дорослих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майбутні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зміни</a:t>
            </a:r>
            <a:r>
              <a:rPr lang="ru-RU" dirty="0">
                <a:latin typeface="Sitka Text" panose="02000505000000020004" pitchFamily="2" charset="0"/>
              </a:rPr>
              <a:t>. У </a:t>
            </a:r>
            <a:r>
              <a:rPr lang="ru-RU" dirty="0" err="1">
                <a:latin typeface="Sitka Text" panose="02000505000000020004" pitchFamily="2" charset="0"/>
              </a:rPr>
              <a:t>цей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період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людина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переживає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важливий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етап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сімейної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позасімейної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соціалізації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процес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становлення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особистості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навчання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засвоєння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цінностей</a:t>
            </a:r>
            <a:r>
              <a:rPr lang="ru-RU" dirty="0">
                <a:latin typeface="Sitka Text" panose="02000505000000020004" pitchFamily="2" charset="0"/>
              </a:rPr>
              <a:t>, норм, установок </a:t>
            </a:r>
            <a:r>
              <a:rPr lang="ru-RU" dirty="0" err="1">
                <a:latin typeface="Sitka Text" panose="02000505000000020004" pitchFamily="2" charset="0"/>
              </a:rPr>
              <a:t>зразків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поведінки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прийнятих</a:t>
            </a:r>
            <a:r>
              <a:rPr lang="ru-RU" dirty="0">
                <a:latin typeface="Sitka Text" panose="02000505000000020004" pitchFamily="2" charset="0"/>
              </a:rPr>
              <a:t> у </a:t>
            </a:r>
            <a:r>
              <a:rPr lang="ru-RU" dirty="0" err="1">
                <a:latin typeface="Sitka Text" panose="02000505000000020004" pitchFamily="2" charset="0"/>
              </a:rPr>
              <a:t>даному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суспільстві</a:t>
            </a:r>
            <a:r>
              <a:rPr lang="ru-RU" dirty="0">
                <a:latin typeface="Sitka Text" panose="02000505000000020004" pitchFamily="2" charset="0"/>
              </a:rPr>
              <a:t>. </a:t>
            </a:r>
            <a:endParaRPr lang="ru-RU" dirty="0" smtClean="0">
              <a:latin typeface="Sitka Text" panose="02000505000000020004" pitchFamily="2" charset="0"/>
            </a:endParaRPr>
          </a:p>
          <a:p>
            <a:pPr marL="108000" indent="-108000">
              <a:lnSpc>
                <a:spcPct val="120000"/>
              </a:lnSpc>
            </a:pPr>
            <a:r>
              <a:rPr lang="ru-RU" dirty="0">
                <a:latin typeface="Sitka Text" panose="02000505000000020004" pitchFamily="2" charset="0"/>
              </a:rPr>
              <a:t>Як </a:t>
            </a:r>
            <a:r>
              <a:rPr lang="ru-RU" b="1" i="1" dirty="0" err="1">
                <a:latin typeface="Sitka Text" panose="02000505000000020004" pitchFamily="2" charset="0"/>
              </a:rPr>
              <a:t>специфічна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соціально-демографічна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група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суспільства</a:t>
            </a:r>
            <a:r>
              <a:rPr lang="ru-RU" b="1" i="1" dirty="0">
                <a:latin typeface="Sitka Text" panose="02000505000000020004" pitchFamily="2" charset="0"/>
              </a:rPr>
              <a:t> молодь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визначається</a:t>
            </a:r>
            <a:r>
              <a:rPr lang="ru-RU" dirty="0">
                <a:latin typeface="Sitka Text" panose="02000505000000020004" pitchFamily="2" charset="0"/>
              </a:rPr>
              <a:t> не </a:t>
            </a:r>
            <a:r>
              <a:rPr lang="ru-RU" dirty="0" err="1">
                <a:latin typeface="Sitka Text" panose="02000505000000020004" pitchFamily="2" charset="0"/>
              </a:rPr>
              <a:t>лише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віковими</a:t>
            </a:r>
            <a:r>
              <a:rPr lang="ru-RU" dirty="0">
                <a:latin typeface="Sitka Text" panose="02000505000000020004" pitchFamily="2" charset="0"/>
              </a:rPr>
              <a:t> межами, а й </a:t>
            </a:r>
            <a:r>
              <a:rPr lang="ru-RU" dirty="0" err="1">
                <a:latin typeface="Sitka Text" panose="02000505000000020004" pitchFamily="2" charset="0"/>
              </a:rPr>
              <a:t>тим</a:t>
            </a:r>
            <a:r>
              <a:rPr lang="ru-RU" dirty="0">
                <a:latin typeface="Sitka Text" panose="02000505000000020004" pitchFamily="2" charset="0"/>
              </a:rPr>
              <a:t>, яке </a:t>
            </a:r>
            <a:r>
              <a:rPr lang="ru-RU" dirty="0" err="1">
                <a:latin typeface="Sitka Text" panose="02000505000000020004" pitchFamily="2" charset="0"/>
              </a:rPr>
              <a:t>місце</a:t>
            </a:r>
            <a:r>
              <a:rPr lang="ru-RU" dirty="0">
                <a:latin typeface="Sitka Text" panose="02000505000000020004" pitchFamily="2" charset="0"/>
              </a:rPr>
              <a:t> вона </a:t>
            </a:r>
            <a:r>
              <a:rPr lang="ru-RU" dirty="0" err="1">
                <a:latin typeface="Sitka Text" panose="02000505000000020004" pitchFamily="2" charset="0"/>
              </a:rPr>
              <a:t>посідає</a:t>
            </a:r>
            <a:r>
              <a:rPr lang="ru-RU" dirty="0">
                <a:latin typeface="Sitka Text" panose="02000505000000020004" pitchFamily="2" charset="0"/>
              </a:rPr>
              <a:t> в </a:t>
            </a:r>
            <a:r>
              <a:rPr lang="ru-RU" dirty="0" err="1">
                <a:latin typeface="Sitka Text" panose="02000505000000020004" pitchFamily="2" charset="0"/>
              </a:rPr>
              <a:t>соціальній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структурі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суспільства</a:t>
            </a:r>
            <a:r>
              <a:rPr lang="ru-RU" dirty="0">
                <a:latin typeface="Sitka Text" panose="02000505000000020004" pitchFamily="2" charset="0"/>
              </a:rPr>
              <a:t>, а </a:t>
            </a:r>
            <a:r>
              <a:rPr lang="ru-RU" dirty="0" err="1">
                <a:latin typeface="Sitka Text" panose="02000505000000020004" pitchFamily="2" charset="0"/>
              </a:rPr>
              <a:t>також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особливостями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розвитку</a:t>
            </a:r>
            <a:r>
              <a:rPr lang="ru-RU" dirty="0">
                <a:latin typeface="Sitka Text" panose="02000505000000020004" pitchFamily="2" charset="0"/>
              </a:rPr>
              <a:t>.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притаманні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основні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другорядні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особливості</a:t>
            </a:r>
            <a:r>
              <a:rPr lang="ru-RU" dirty="0">
                <a:latin typeface="Sitka Text" panose="02000505000000020004" pitchFamily="2" charset="0"/>
              </a:rPr>
              <a:t>. </a:t>
            </a:r>
            <a:r>
              <a:rPr lang="ru-RU" b="1" i="1" dirty="0">
                <a:latin typeface="Sitka Text" panose="02000505000000020004" pitchFamily="2" charset="0"/>
              </a:rPr>
              <a:t>До </a:t>
            </a:r>
            <a:r>
              <a:rPr lang="ru-RU" b="1" i="1" dirty="0" err="1">
                <a:latin typeface="Sitka Text" panose="02000505000000020004" pitchFamily="2" charset="0"/>
              </a:rPr>
              <a:t>основних</a:t>
            </a:r>
            <a:r>
              <a:rPr lang="ru-RU" b="1" i="1" dirty="0">
                <a:latin typeface="Sitka Text" panose="02000505000000020004" pitchFamily="2" charset="0"/>
              </a:rPr>
              <a:t> належать: </a:t>
            </a:r>
            <a:r>
              <a:rPr lang="ru-RU" dirty="0" err="1">
                <a:latin typeface="Sitka Text" panose="02000505000000020004" pitchFamily="2" charset="0"/>
              </a:rPr>
              <a:t>фізіологічні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психологічні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вікові</a:t>
            </a:r>
            <a:r>
              <a:rPr lang="ru-RU" dirty="0">
                <a:latin typeface="Sitka Text" panose="02000505000000020004" pitchFamily="2" charset="0"/>
              </a:rPr>
              <a:t> й </a:t>
            </a:r>
            <a:r>
              <a:rPr lang="ru-RU" dirty="0" err="1">
                <a:latin typeface="Sitka Text" panose="02000505000000020004" pitchFamily="2" charset="0"/>
              </a:rPr>
              <a:t>соціальні</a:t>
            </a:r>
            <a:r>
              <a:rPr lang="ru-RU" dirty="0">
                <a:latin typeface="Sitka Text" panose="02000505000000020004" pitchFamily="2" charset="0"/>
              </a:rPr>
              <a:t> характеристики. </a:t>
            </a:r>
            <a:r>
              <a:rPr lang="ru-RU" dirty="0" err="1">
                <a:latin typeface="Sitka Text" panose="02000505000000020004" pitchFamily="2" charset="0"/>
              </a:rPr>
              <a:t>Другорядні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пов'язані</a:t>
            </a:r>
            <a:r>
              <a:rPr lang="ru-RU" dirty="0">
                <a:latin typeface="Sitka Text" panose="02000505000000020004" pitchFamily="2" charset="0"/>
              </a:rPr>
              <a:t> з </a:t>
            </a:r>
            <a:r>
              <a:rPr lang="ru-RU" dirty="0" err="1">
                <a:latin typeface="Sitka Text" panose="02000505000000020004" pitchFamily="2" charset="0"/>
              </a:rPr>
              <a:t>основними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виявляються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залежно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від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суспільно-корисної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діяльності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місця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проживання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соціального</a:t>
            </a:r>
            <a:r>
              <a:rPr lang="ru-RU" dirty="0">
                <a:latin typeface="Sitka Text" panose="02000505000000020004" pitchFamily="2" charset="0"/>
              </a:rPr>
              <a:t> статусу </a:t>
            </a:r>
            <a:r>
              <a:rPr lang="ru-RU" dirty="0" err="1">
                <a:latin typeface="Sitka Text" panose="02000505000000020004" pitchFamily="2" charset="0"/>
              </a:rPr>
              <a:t>людини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тощо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" y="1904999"/>
            <a:ext cx="2763671" cy="178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" y="4039737"/>
            <a:ext cx="2763672" cy="19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1" y="1334307"/>
            <a:ext cx="7546359" cy="29783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latin typeface="Sitka Text" panose="02000505000000020004" pitchFamily="2" charset="0"/>
              </a:rPr>
              <a:t>У </a:t>
            </a:r>
            <a:r>
              <a:rPr lang="ru-RU" b="1" i="1" dirty="0" err="1">
                <a:latin typeface="Sitka Text" panose="02000505000000020004" pitchFamily="2" charset="0"/>
              </a:rPr>
              <a:t>житті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молодої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людини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умовно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можна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виділити</a:t>
            </a:r>
            <a:r>
              <a:rPr lang="ru-RU" b="1" i="1" dirty="0">
                <a:latin typeface="Sitka Text" panose="02000505000000020004" pitchFamily="2" charset="0"/>
              </a:rPr>
              <a:t> три </a:t>
            </a:r>
            <a:r>
              <a:rPr lang="ru-RU" b="1" i="1" dirty="0" err="1">
                <a:latin typeface="Sitka Text" panose="02000505000000020004" pitchFamily="2" charset="0"/>
              </a:rPr>
              <a:t>основних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періоди</a:t>
            </a:r>
            <a:r>
              <a:rPr lang="ru-RU" b="1" i="1" dirty="0" smtClean="0">
                <a:latin typeface="Sitka Text" panose="02000505000000020004" pitchFamily="2" charset="0"/>
              </a:rPr>
              <a:t>:</a:t>
            </a:r>
            <a:br>
              <a:rPr lang="ru-RU" b="1" i="1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період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пошуку</a:t>
            </a:r>
            <a:r>
              <a:rPr lang="ru-RU" dirty="0">
                <a:latin typeface="Sitka Text" panose="02000505000000020004" pitchFamily="2" charset="0"/>
              </a:rPr>
              <a:t> - коли молода </a:t>
            </a:r>
            <a:r>
              <a:rPr lang="ru-RU" dirty="0" err="1">
                <a:latin typeface="Sitka Text" panose="02000505000000020004" pitchFamily="2" charset="0"/>
              </a:rPr>
              <a:t>людина</a:t>
            </a:r>
            <a:r>
              <a:rPr lang="ru-RU" dirty="0">
                <a:latin typeface="Sitka Text" panose="02000505000000020004" pitchFamily="2" charset="0"/>
              </a:rPr>
              <a:t> сама для себе </a:t>
            </a:r>
            <a:r>
              <a:rPr lang="ru-RU" dirty="0" err="1">
                <a:latin typeface="Sitka Text" panose="02000505000000020004" pitchFamily="2" charset="0"/>
              </a:rPr>
              <a:t>визначає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приймає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рішення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стосовно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навчання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сфери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професійної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діяльності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період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інтеграції</a:t>
            </a:r>
            <a:r>
              <a:rPr lang="ru-RU" dirty="0">
                <a:latin typeface="Sitka Text" panose="02000505000000020004" pitchFamily="2" charset="0"/>
              </a:rPr>
              <a:t> в </a:t>
            </a:r>
            <a:r>
              <a:rPr lang="ru-RU" dirty="0" err="1">
                <a:latin typeface="Sitka Text" panose="02000505000000020004" pitchFamily="2" charset="0"/>
              </a:rPr>
              <a:t>суспільство</a:t>
            </a:r>
            <a:r>
              <a:rPr lang="ru-RU" dirty="0">
                <a:latin typeface="Sitka Text" panose="02000505000000020004" pitchFamily="2" charset="0"/>
              </a:rPr>
              <a:t> - </a:t>
            </a:r>
            <a:r>
              <a:rPr lang="ru-RU" dirty="0" err="1">
                <a:latin typeface="Sitka Text" panose="02000505000000020004" pitchFamily="2" charset="0"/>
              </a:rPr>
              <a:t>пов'язаний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із</a:t>
            </a:r>
            <a:r>
              <a:rPr lang="ru-RU" dirty="0">
                <a:latin typeface="Sitka Text" panose="02000505000000020004" pitchFamily="2" charset="0"/>
              </a:rPr>
              <a:t> першими роками </a:t>
            </a:r>
            <a:r>
              <a:rPr lang="ru-RU" dirty="0" err="1">
                <a:latin typeface="Sitka Text" panose="02000505000000020004" pitchFamily="2" charset="0"/>
              </a:rPr>
              <a:t>професійної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діяльності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період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інтенсивної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творчості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продуктивної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діяльності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latin typeface="Sitka Text" panose="02000505000000020004" pitchFamily="2" charset="0"/>
              </a:rPr>
              <a:t>Молодь є </a:t>
            </a:r>
            <a:r>
              <a:rPr lang="ru-RU" b="1" i="1" dirty="0" err="1">
                <a:latin typeface="Sitka Text" panose="02000505000000020004" pitchFamily="2" charset="0"/>
              </a:rPr>
              <a:t>частиною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суспільства</a:t>
            </a:r>
            <a:r>
              <a:rPr lang="ru-RU" b="1" i="1" dirty="0">
                <a:latin typeface="Sitka Text" panose="02000505000000020004" pitchFamily="2" charset="0"/>
              </a:rPr>
              <a:t>, </a:t>
            </a:r>
            <a:r>
              <a:rPr lang="ru-RU" dirty="0">
                <a:latin typeface="Sitka Text" panose="02000505000000020004" pitchFamily="2" charset="0"/>
              </a:rPr>
              <a:t>вона входить у </a:t>
            </a:r>
            <a:r>
              <a:rPr lang="ru-RU" dirty="0" err="1">
                <a:latin typeface="Sitka Text" panose="02000505000000020004" pitchFamily="2" charset="0"/>
              </a:rPr>
              <a:t>розмаїття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його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зв'язків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відносин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однак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дуже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рідко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залучається</a:t>
            </a:r>
            <a:r>
              <a:rPr lang="ru-RU" dirty="0">
                <a:latin typeface="Sitka Text" panose="02000505000000020004" pitchFamily="2" charset="0"/>
              </a:rPr>
              <a:t> до </a:t>
            </a:r>
            <a:r>
              <a:rPr lang="ru-RU" dirty="0" err="1">
                <a:latin typeface="Sitka Text" panose="02000505000000020004" pitchFamily="2" charset="0"/>
              </a:rPr>
              <a:t>вирішення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реалізації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програм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розвитку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суспільства</a:t>
            </a:r>
            <a:r>
              <a:rPr lang="ru-RU" dirty="0">
                <a:latin typeface="Sitka Text" panose="02000505000000020004" pitchFamily="2" charset="0"/>
              </a:rPr>
              <a:t>. </a:t>
            </a:r>
            <a:r>
              <a:rPr lang="ru-RU" dirty="0" err="1">
                <a:latin typeface="Sitka Text" panose="02000505000000020004" pitchFamily="2" charset="0"/>
              </a:rPr>
              <a:t>Це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визначає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суперечності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котрі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існують</a:t>
            </a:r>
            <a:r>
              <a:rPr lang="ru-RU" dirty="0">
                <a:latin typeface="Sitka Text" panose="02000505000000020004" pitchFamily="2" charset="0"/>
              </a:rPr>
              <a:t> на </a:t>
            </a:r>
            <a:r>
              <a:rPr lang="ru-RU" dirty="0" err="1">
                <a:latin typeface="Sitka Text" panose="02000505000000020004" pitchFamily="2" charset="0"/>
              </a:rPr>
              <a:t>рівні</a:t>
            </a:r>
            <a:r>
              <a:rPr lang="ru-RU" dirty="0">
                <a:latin typeface="Sitka Text" panose="02000505000000020004" pitchFamily="2" charset="0"/>
              </a:rPr>
              <a:t> молодь-</a:t>
            </a:r>
            <a:r>
              <a:rPr lang="ru-RU" dirty="0" err="1">
                <a:latin typeface="Sitka Text" panose="02000505000000020004" pitchFamily="2" charset="0"/>
              </a:rPr>
              <a:t>суспільство</a:t>
            </a:r>
            <a:r>
              <a:rPr lang="ru-RU" dirty="0">
                <a:latin typeface="Sitka Text" panose="02000505000000020004" pitchFamily="2" charset="0"/>
              </a:rPr>
              <a:t>. </a:t>
            </a:r>
            <a:r>
              <a:rPr lang="ru-RU" b="1" i="1" dirty="0" err="1">
                <a:latin typeface="Sitka Text" panose="02000505000000020004" pitchFamily="2" charset="0"/>
              </a:rPr>
              <a:t>Найбільш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суттєві</a:t>
            </a:r>
            <a:r>
              <a:rPr lang="ru-RU" b="1" i="1" dirty="0">
                <a:latin typeface="Sitka Text" panose="02000505000000020004" pitchFamily="2" charset="0"/>
              </a:rPr>
              <a:t> з них </a:t>
            </a:r>
            <a:r>
              <a:rPr lang="ru-RU" b="1" i="1" dirty="0" err="1">
                <a:latin typeface="Sitka Text" panose="02000505000000020004" pitchFamily="2" charset="0"/>
              </a:rPr>
              <a:t>такі</a:t>
            </a:r>
            <a:r>
              <a:rPr lang="ru-RU" b="1" i="1" dirty="0">
                <a:latin typeface="Sitka Text" panose="02000505000000020004" pitchFamily="2" charset="0"/>
              </a:rPr>
              <a:t>: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0429" y="4237631"/>
            <a:ext cx="2019869" cy="805218"/>
          </a:xfrm>
          <a:prstGeom prst="roundRect">
            <a:avLst/>
          </a:prstGeom>
          <a:solidFill>
            <a:srgbClr val="11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потяг </a:t>
            </a:r>
            <a:r>
              <a:rPr lang="ru-RU" sz="1400" b="1" dirty="0"/>
              <a:t>до </a:t>
            </a:r>
            <a:r>
              <a:rPr lang="ru-RU" sz="1400" b="1" dirty="0" err="1"/>
              <a:t>знань</a:t>
            </a:r>
            <a:r>
              <a:rPr lang="ru-RU" sz="1400" b="1" dirty="0"/>
              <a:t> і </a:t>
            </a:r>
            <a:r>
              <a:rPr lang="ru-RU" sz="1400" b="1" dirty="0" err="1"/>
              <a:t>необхідність</a:t>
            </a:r>
            <a:r>
              <a:rPr lang="ru-RU" sz="1400" b="1" dirty="0"/>
              <a:t> </a:t>
            </a:r>
            <a:r>
              <a:rPr lang="ru-RU" sz="1400" b="1" dirty="0" err="1" smtClean="0"/>
              <a:t>працювати</a:t>
            </a:r>
            <a:endParaRPr lang="ru-RU" sz="1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1822" y="4281987"/>
            <a:ext cx="2238232" cy="1003110"/>
          </a:xfrm>
          <a:prstGeom prst="roundRect">
            <a:avLst/>
          </a:prstGeom>
          <a:solidFill>
            <a:srgbClr val="11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прагнення</a:t>
            </a:r>
            <a:r>
              <a:rPr lang="ru-RU" sz="1400" b="1" dirty="0" smtClean="0"/>
              <a:t> </a:t>
            </a:r>
            <a:r>
              <a:rPr lang="ru-RU" sz="1400" b="1" dirty="0"/>
              <a:t>до </a:t>
            </a:r>
            <a:r>
              <a:rPr lang="ru-RU" sz="1400" b="1" dirty="0" err="1"/>
              <a:t>самостійності</a:t>
            </a:r>
            <a:r>
              <a:rPr lang="ru-RU" sz="1400" b="1" dirty="0"/>
              <a:t> й </a:t>
            </a:r>
            <a:r>
              <a:rPr lang="ru-RU" sz="1400" b="1" dirty="0" err="1"/>
              <a:t>економічна</a:t>
            </a:r>
            <a:r>
              <a:rPr lang="ru-RU" sz="1400" b="1" dirty="0"/>
              <a:t> </a:t>
            </a:r>
            <a:r>
              <a:rPr lang="ru-RU" sz="1400" b="1" dirty="0" err="1"/>
              <a:t>залежність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 smtClean="0"/>
              <a:t>батьків</a:t>
            </a:r>
            <a:endParaRPr lang="ru-RU" sz="1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3296" y="5554639"/>
            <a:ext cx="2033516" cy="825690"/>
          </a:xfrm>
          <a:prstGeom prst="roundRect">
            <a:avLst/>
          </a:prstGeom>
          <a:solidFill>
            <a:srgbClr val="11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рівень</a:t>
            </a:r>
            <a:r>
              <a:rPr lang="ru-RU" sz="1600" b="1" dirty="0" smtClean="0"/>
              <a:t> </a:t>
            </a:r>
            <a:r>
              <a:rPr lang="ru-RU" sz="1600" b="1" dirty="0" err="1"/>
              <a:t>освіти</a:t>
            </a:r>
            <a:r>
              <a:rPr lang="ru-RU" sz="1600" b="1" dirty="0"/>
              <a:t> та </a:t>
            </a:r>
            <a:r>
              <a:rPr lang="ru-RU" sz="1600" b="1" dirty="0" err="1"/>
              <a:t>матеріальний</a:t>
            </a:r>
            <a:r>
              <a:rPr lang="ru-RU" sz="1600" b="1" dirty="0"/>
              <a:t> стан </a:t>
            </a:r>
            <a:r>
              <a:rPr lang="ru-RU" sz="1600" b="1" dirty="0" err="1" smtClean="0"/>
              <a:t>молоді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6149" y="5227095"/>
            <a:ext cx="2415653" cy="1282889"/>
          </a:xfrm>
          <a:prstGeom prst="roundRect">
            <a:avLst/>
          </a:prstGeom>
          <a:solidFill>
            <a:srgbClr val="11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бажання</a:t>
            </a:r>
            <a:r>
              <a:rPr lang="ru-RU" sz="1400" b="1" dirty="0" smtClean="0"/>
              <a:t> </a:t>
            </a:r>
            <a:r>
              <a:rPr lang="ru-RU" sz="1400" b="1" dirty="0" err="1"/>
              <a:t>вирішувати</a:t>
            </a:r>
            <a:r>
              <a:rPr lang="ru-RU" sz="1400" b="1" dirty="0"/>
              <a:t> </a:t>
            </a:r>
            <a:r>
              <a:rPr lang="ru-RU" sz="1400" b="1" dirty="0" err="1"/>
              <a:t>власні</a:t>
            </a:r>
            <a:r>
              <a:rPr lang="ru-RU" sz="1400" b="1" dirty="0"/>
              <a:t> </a:t>
            </a:r>
            <a:r>
              <a:rPr lang="ru-RU" sz="1400" b="1" dirty="0" err="1"/>
              <a:t>проблеми</a:t>
            </a:r>
            <a:r>
              <a:rPr lang="ru-RU" sz="1400" b="1" dirty="0"/>
              <a:t> </a:t>
            </a:r>
            <a:r>
              <a:rPr lang="ru-RU" sz="1400" b="1" dirty="0" err="1"/>
              <a:t>самостійно</a:t>
            </a:r>
            <a:r>
              <a:rPr lang="ru-RU" sz="1400" b="1" dirty="0"/>
              <a:t> та реальна участь у </a:t>
            </a:r>
            <a:r>
              <a:rPr lang="ru-RU" sz="1400" b="1" dirty="0" err="1"/>
              <a:t>прийнятті</a:t>
            </a:r>
            <a:r>
              <a:rPr lang="ru-RU" sz="1400" b="1" dirty="0"/>
              <a:t> </a:t>
            </a:r>
            <a:r>
              <a:rPr lang="ru-RU" sz="1400" b="1" dirty="0" err="1"/>
              <a:t>управлінських</a:t>
            </a:r>
            <a:r>
              <a:rPr lang="ru-RU" sz="1400" b="1" dirty="0"/>
              <a:t> </a:t>
            </a:r>
            <a:r>
              <a:rPr lang="ru-RU" sz="1400" b="1" dirty="0" err="1" smtClean="0"/>
              <a:t>рішень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3062" y="4092624"/>
            <a:ext cx="1856095" cy="1095232"/>
          </a:xfrm>
          <a:prstGeom prst="roundRect">
            <a:avLst/>
          </a:prstGeom>
          <a:solidFill>
            <a:srgbClr val="11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професійний</a:t>
            </a:r>
            <a:r>
              <a:rPr lang="ru-RU" sz="1400" b="1" dirty="0" smtClean="0"/>
              <a:t> </a:t>
            </a:r>
            <a:r>
              <a:rPr lang="ru-RU" sz="1400" b="1" dirty="0"/>
              <a:t>статус і потреби </a:t>
            </a:r>
            <a:r>
              <a:rPr lang="ru-RU" sz="1400" b="1" dirty="0" err="1"/>
              <a:t>сучасного</a:t>
            </a:r>
            <a:r>
              <a:rPr lang="ru-RU" sz="1400" b="1" dirty="0"/>
              <a:t> ринку </a:t>
            </a:r>
            <a:r>
              <a:rPr lang="ru-RU" sz="1400" b="1" dirty="0" err="1" smtClean="0"/>
              <a:t>праці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525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7" y="382138"/>
            <a:ext cx="7886700" cy="818865"/>
          </a:xfrm>
          <a:solidFill>
            <a:srgbClr val="111E31"/>
          </a:solidFill>
          <a:ln>
            <a:solidFill>
              <a:srgbClr val="111E3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err="1">
                <a:solidFill>
                  <a:schemeClr val="bg1"/>
                </a:solidFill>
                <a:latin typeface="Sitka Text" panose="02000505000000020004" pitchFamily="2" charset="0"/>
              </a:rPr>
              <a:t>Соціальні</a:t>
            </a:r>
            <a:r>
              <a:rPr lang="ru-RU" sz="3600" b="1" i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Sitka Text" panose="02000505000000020004" pitchFamily="2" charset="0"/>
              </a:rPr>
              <a:t>проблеми</a:t>
            </a:r>
            <a:r>
              <a:rPr lang="ru-RU" sz="3600" b="1" i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Sitka Text" panose="02000505000000020004" pitchFamily="2" charset="0"/>
              </a:rPr>
              <a:t>молоді</a:t>
            </a:r>
            <a:r>
              <a:rPr lang="ru-RU" sz="3600" b="1" i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Sitka Text" panose="02000505000000020004" pitchFamily="2" charset="0"/>
              </a:rPr>
              <a:t>України</a:t>
            </a:r>
            <a:endParaRPr lang="ru-RU" sz="3600" b="1" i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788" y="1392072"/>
            <a:ext cx="7886700" cy="52407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Sitka Text" panose="02000505000000020004" pitchFamily="2" charset="0"/>
              </a:rPr>
              <a:t>За </a:t>
            </a:r>
            <a:r>
              <a:rPr lang="ru-RU" dirty="0" err="1">
                <a:latin typeface="Sitka Text" panose="02000505000000020004" pitchFamily="2" charset="0"/>
              </a:rPr>
              <a:t>даними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багатьох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соціологічних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досліджень</a:t>
            </a:r>
            <a:r>
              <a:rPr lang="ru-RU" dirty="0">
                <a:latin typeface="Sitka Text" panose="02000505000000020004" pitchFamily="2" charset="0"/>
              </a:rPr>
              <a:t> у </a:t>
            </a:r>
            <a:r>
              <a:rPr lang="ru-RU" dirty="0" err="1">
                <a:latin typeface="Sitka Text" panose="02000505000000020004" pitchFamily="2" charset="0"/>
              </a:rPr>
              <a:t>нинішніх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умовах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покоління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найбільше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стурбоване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економічними</a:t>
            </a:r>
            <a:r>
              <a:rPr lang="ru-RU" dirty="0">
                <a:latin typeface="Sitka Text" panose="02000505000000020004" pitchFamily="2" charset="0"/>
              </a:rPr>
              <a:t> проблемами.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latin typeface="Sitka Text" panose="02000505000000020004" pitchFamily="2" charset="0"/>
              </a:rPr>
              <a:t>Молодь </a:t>
            </a:r>
            <a:r>
              <a:rPr lang="ru-RU" b="1" i="1" dirty="0" err="1">
                <a:latin typeface="Sitka Text" panose="02000505000000020004" pitchFamily="2" charset="0"/>
              </a:rPr>
              <a:t>виокремлює</a:t>
            </a:r>
            <a:r>
              <a:rPr lang="ru-RU" b="1" i="1" dirty="0">
                <a:latin typeface="Sitka Text" panose="02000505000000020004" pitchFamily="2" charset="0"/>
              </a:rPr>
              <a:t> як </a:t>
            </a:r>
            <a:r>
              <a:rPr lang="ru-RU" b="1" i="1" dirty="0" err="1">
                <a:latin typeface="Sitka Text" panose="02000505000000020004" pitchFamily="2" charset="0"/>
              </a:rPr>
              <a:t>найважливіші</a:t>
            </a:r>
            <a:r>
              <a:rPr lang="ru-RU" b="1" i="1" dirty="0">
                <a:latin typeface="Sitka Text" panose="02000505000000020004" pitchFamily="2" charset="0"/>
              </a:rPr>
              <a:t> й </a:t>
            </a:r>
            <a:r>
              <a:rPr lang="ru-RU" b="1" i="1" dirty="0" err="1">
                <a:latin typeface="Sitka Text" panose="02000505000000020004" pitchFamily="2" charset="0"/>
              </a:rPr>
              <a:t>деякі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інші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проблеми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зокрема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більше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половини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респондентів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турбує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високий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рівень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злочинності</a:t>
            </a:r>
            <a:r>
              <a:rPr lang="ru-RU" dirty="0">
                <a:latin typeface="Sitka Text" panose="02000505000000020004" pitchFamily="2" charset="0"/>
              </a:rPr>
              <a:t>, а </a:t>
            </a:r>
            <a:r>
              <a:rPr lang="ru-RU" dirty="0" err="1">
                <a:latin typeface="Sitka Text" panose="02000505000000020004" pitchFamily="2" charset="0"/>
              </a:rPr>
              <a:t>відсутність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нормальних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можливостей</a:t>
            </a:r>
            <a:r>
              <a:rPr lang="ru-RU" dirty="0">
                <a:latin typeface="Sitka Text" panose="02000505000000020004" pitchFamily="2" charset="0"/>
              </a:rPr>
              <a:t> для </a:t>
            </a:r>
            <a:r>
              <a:rPr lang="ru-RU" dirty="0" err="1">
                <a:latin typeface="Sitka Text" panose="02000505000000020004" pitchFamily="2" charset="0"/>
              </a:rPr>
              <a:t>навчання</a:t>
            </a:r>
            <a:r>
              <a:rPr lang="ru-RU" dirty="0">
                <a:latin typeface="Sitka Text" panose="02000505000000020004" pitchFamily="2" charset="0"/>
              </a:rPr>
              <a:t> - </a:t>
            </a:r>
            <a:r>
              <a:rPr lang="ru-RU" b="1" i="1" dirty="0" err="1">
                <a:latin typeface="Sitka Text" panose="02000505000000020004" pitchFamily="2" charset="0"/>
              </a:rPr>
              <a:t>більше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третини</a:t>
            </a:r>
            <a:r>
              <a:rPr lang="ru-RU" b="1" i="1" dirty="0">
                <a:latin typeface="Sitka Text" panose="02000505000000020004" pitchFamily="2" charset="0"/>
              </a:rPr>
              <a:t>. </a:t>
            </a:r>
            <a:r>
              <a:rPr lang="ru-RU" dirty="0">
                <a:latin typeface="Sitka Text" panose="02000505000000020004" pitchFamily="2" charset="0"/>
              </a:rPr>
              <a:t>Але </a:t>
            </a:r>
            <a:r>
              <a:rPr lang="ru-RU" dirty="0" err="1">
                <a:latin typeface="Sitka Text" panose="02000505000000020004" pitchFamily="2" charset="0"/>
              </a:rPr>
              <a:t>найбільше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b="1" i="1" dirty="0">
                <a:latin typeface="Sitka Text" panose="02000505000000020004" pitchFamily="2" charset="0"/>
              </a:rPr>
              <a:t>(62%) </a:t>
            </a:r>
            <a:r>
              <a:rPr lang="ru-RU" b="1" i="1" dirty="0" err="1">
                <a:latin typeface="Sitka Text" panose="02000505000000020004" pitchFamily="2" charset="0"/>
              </a:rPr>
              <a:t>молодих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громадян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непокоять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проблеми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працевлаштування</a:t>
            </a:r>
            <a:r>
              <a:rPr lang="ru-RU" dirty="0" smtClean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latin typeface="Sitka Text" panose="02000505000000020004" pitchFamily="2" charset="0"/>
              </a:rPr>
              <a:t>Проблема </a:t>
            </a:r>
            <a:r>
              <a:rPr lang="ru-RU" b="1" i="1" dirty="0" err="1">
                <a:latin typeface="Sitka Text" panose="02000505000000020004" pitchFamily="2" charset="0"/>
              </a:rPr>
              <a:t>бідності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молоді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загострюється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тим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що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більше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половини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юнаків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дівчат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потерпають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від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нерегулярних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виплат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заробітної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платні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пенсій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стипендій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інших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виплат</a:t>
            </a:r>
            <a:r>
              <a:rPr lang="ru-RU" dirty="0">
                <a:latin typeface="Sitka Text" panose="02000505000000020004" pitchFamily="2" charset="0"/>
              </a:rPr>
              <a:t>. 52% </a:t>
            </a:r>
            <a:r>
              <a:rPr lang="ru-RU" dirty="0" err="1">
                <a:latin typeface="Sitka Text" panose="02000505000000020004" pitchFamily="2" charset="0"/>
              </a:rPr>
              <a:t>опитаних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змушені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ділитися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своїми</a:t>
            </a:r>
            <a:r>
              <a:rPr lang="ru-RU" dirty="0">
                <a:latin typeface="Sitka Text" panose="02000505000000020004" pitchFamily="2" charset="0"/>
              </a:rPr>
              <a:t> невеликими доходами, </a:t>
            </a:r>
            <a:r>
              <a:rPr lang="ru-RU" dirty="0" err="1">
                <a:latin typeface="Sitka Text" panose="02000505000000020004" pitchFamily="2" charset="0"/>
              </a:rPr>
              <a:t>допомагаючи</a:t>
            </a:r>
            <a:r>
              <a:rPr lang="ru-RU" dirty="0">
                <a:latin typeface="Sitka Text" panose="02000505000000020004" pitchFamily="2" charset="0"/>
              </a:rPr>
              <a:t> батькам </a:t>
            </a:r>
            <a:r>
              <a:rPr lang="ru-RU" dirty="0" err="1">
                <a:latin typeface="Sitka Text" panose="02000505000000020004" pitchFamily="2" charset="0"/>
              </a:rPr>
              <a:t>чи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іншим</a:t>
            </a:r>
            <a:r>
              <a:rPr lang="ru-RU" dirty="0">
                <a:latin typeface="Sitka Text" panose="02000505000000020004" pitchFamily="2" charset="0"/>
              </a:rPr>
              <a:t> родичам.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7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4" y="1489456"/>
            <a:ext cx="3010835" cy="23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4879" y="1177357"/>
            <a:ext cx="4629777" cy="568064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300" b="1" i="1" dirty="0" err="1">
                <a:latin typeface="Sitka Text" panose="02000505000000020004" pitchFamily="2" charset="0"/>
              </a:rPr>
              <a:t>Соціальні</a:t>
            </a:r>
            <a:r>
              <a:rPr lang="ru-RU" sz="3300" b="1" i="1" dirty="0">
                <a:latin typeface="Sitka Text" panose="02000505000000020004" pitchFamily="2" charset="0"/>
              </a:rPr>
              <a:t> </a:t>
            </a:r>
            <a:r>
              <a:rPr lang="ru-RU" sz="3300" b="1" i="1" dirty="0" err="1">
                <a:latin typeface="Sitka Text" panose="02000505000000020004" pitchFamily="2" charset="0"/>
              </a:rPr>
              <a:t>проблеми</a:t>
            </a:r>
            <a:r>
              <a:rPr lang="ru-RU" sz="3300" b="1" i="1" dirty="0">
                <a:latin typeface="Sitka Text" panose="02000505000000020004" pitchFamily="2" charset="0"/>
              </a:rPr>
              <a:t> </a:t>
            </a:r>
            <a:r>
              <a:rPr lang="ru-RU" sz="3300" b="1" i="1" dirty="0" err="1">
                <a:latin typeface="Sitka Text" panose="02000505000000020004" pitchFamily="2" charset="0"/>
              </a:rPr>
              <a:t>молоді</a:t>
            </a:r>
            <a:r>
              <a:rPr lang="ru-RU" sz="3300" b="1" i="1" dirty="0">
                <a:latin typeface="Sitka Text" panose="02000505000000020004" pitchFamily="2" charset="0"/>
              </a:rPr>
              <a:t> </a:t>
            </a:r>
            <a:r>
              <a:rPr lang="ru-RU" sz="3300" b="1" i="1" dirty="0" err="1">
                <a:latin typeface="Sitka Text" panose="02000505000000020004" pitchFamily="2" charset="0"/>
              </a:rPr>
              <a:t>проявляються</a:t>
            </a:r>
            <a:r>
              <a:rPr lang="ru-RU" sz="3300" b="1" i="1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надзвичайно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гостро</a:t>
            </a:r>
            <a:r>
              <a:rPr lang="ru-RU" sz="3300" dirty="0">
                <a:latin typeface="Sitka Text" panose="02000505000000020004" pitchFamily="2" charset="0"/>
              </a:rPr>
              <a:t>, і </a:t>
            </a:r>
            <a:r>
              <a:rPr lang="ru-RU" sz="3300" dirty="0" err="1">
                <a:latin typeface="Sitka Text" panose="02000505000000020004" pitchFamily="2" charset="0"/>
              </a:rPr>
              <a:t>найважливішими</a:t>
            </a:r>
            <a:r>
              <a:rPr lang="ru-RU" sz="3300" dirty="0">
                <a:latin typeface="Sitka Text" panose="02000505000000020004" pitchFamily="2" charset="0"/>
              </a:rPr>
              <a:t> з них, на </a:t>
            </a:r>
            <a:r>
              <a:rPr lang="ru-RU" sz="3300" dirty="0" err="1">
                <a:latin typeface="Sitka Text" panose="02000505000000020004" pitchFamily="2" charset="0"/>
              </a:rPr>
              <a:t>вирішення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яких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мають</a:t>
            </a:r>
            <a:r>
              <a:rPr lang="ru-RU" sz="3300" dirty="0">
                <a:latin typeface="Sitka Text" panose="02000505000000020004" pitchFamily="2" charset="0"/>
              </a:rPr>
              <a:t> перш за все </a:t>
            </a:r>
            <a:r>
              <a:rPr lang="ru-RU" sz="3300" dirty="0" err="1">
                <a:latin typeface="Sitka Text" panose="02000505000000020004" pitchFamily="2" charset="0"/>
              </a:rPr>
              <a:t>сконцентруватися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зусилля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державної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b="1" i="1" dirty="0" err="1">
                <a:latin typeface="Sitka Text" panose="02000505000000020004" pitchFamily="2" charset="0"/>
              </a:rPr>
              <a:t>молодіжної</a:t>
            </a:r>
            <a:r>
              <a:rPr lang="ru-RU" sz="3300" b="1" i="1" dirty="0">
                <a:latin typeface="Sitka Text" panose="02000505000000020004" pitchFamily="2" charset="0"/>
              </a:rPr>
              <a:t> </a:t>
            </a:r>
            <a:r>
              <a:rPr lang="ru-RU" sz="3300" b="1" i="1" dirty="0" err="1">
                <a:latin typeface="Sitka Text" panose="02000505000000020004" pitchFamily="2" charset="0"/>
              </a:rPr>
              <a:t>політики</a:t>
            </a:r>
            <a:r>
              <a:rPr lang="ru-RU" sz="3300" b="1" i="1" dirty="0">
                <a:latin typeface="Sitka Text" panose="02000505000000020004" pitchFamily="2" charset="0"/>
              </a:rPr>
              <a:t>, є:</a:t>
            </a:r>
          </a:p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створення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>
                <a:latin typeface="Sitka Text" panose="02000505000000020004" pitchFamily="2" charset="0"/>
              </a:rPr>
              <a:t>умов для </a:t>
            </a:r>
            <a:r>
              <a:rPr lang="ru-RU" sz="3300" dirty="0" err="1">
                <a:latin typeface="Sitka Text" panose="02000505000000020004" pitchFamily="2" charset="0"/>
              </a:rPr>
              <a:t>вирішення</a:t>
            </a:r>
            <a:r>
              <a:rPr lang="ru-RU" sz="3300" dirty="0">
                <a:latin typeface="Sitka Text" panose="02000505000000020004" pitchFamily="2" charset="0"/>
              </a:rPr>
              <a:t> проблем </a:t>
            </a:r>
            <a:r>
              <a:rPr lang="ru-RU" sz="3300" dirty="0" err="1">
                <a:latin typeface="Sitka Text" panose="02000505000000020004" pitchFamily="2" charset="0"/>
              </a:rPr>
              <a:t>матеріального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забезпечення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 та </a:t>
            </a:r>
            <a:r>
              <a:rPr lang="ru-RU" sz="3300" dirty="0" err="1">
                <a:latin typeface="Sitka Text" panose="02000505000000020004" pitchFamily="2" charset="0"/>
              </a:rPr>
              <a:t>їхніх</a:t>
            </a:r>
            <a:r>
              <a:rPr lang="ru-RU" sz="3300" dirty="0">
                <a:latin typeface="Sitka Text" panose="02000505000000020004" pitchFamily="2" charset="0"/>
              </a:rPr>
              <a:t> родин;</a:t>
            </a:r>
          </a:p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проблеми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працевлаштування</a:t>
            </a:r>
            <a:r>
              <a:rPr lang="ru-RU" sz="3300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доступність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отримання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якісної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освіти</a:t>
            </a:r>
            <a:r>
              <a:rPr lang="ru-RU" sz="3300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здоров’я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>
                <a:latin typeface="Sitka Text" panose="02000505000000020004" pitchFamily="2" charset="0"/>
              </a:rPr>
              <a:t>і </a:t>
            </a:r>
            <a:r>
              <a:rPr lang="ru-RU" sz="3300" dirty="0" err="1">
                <a:latin typeface="Sitka Text" panose="02000505000000020004" pitchFamily="2" charset="0"/>
              </a:rPr>
              <a:t>можливості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його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збереження</a:t>
            </a:r>
            <a:r>
              <a:rPr lang="ru-RU" sz="3300" dirty="0">
                <a:latin typeface="Sitka Text" panose="02000505000000020004" pitchFamily="2" charset="0"/>
              </a:rPr>
              <a:t> та </a:t>
            </a:r>
            <a:r>
              <a:rPr lang="ru-RU" sz="3300" dirty="0" err="1">
                <a:latin typeface="Sitka Text" panose="02000505000000020004" pitchFamily="2" charset="0"/>
              </a:rPr>
              <a:t>поліпшення</a:t>
            </a:r>
            <a:r>
              <a:rPr lang="ru-RU" sz="3300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проблеми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забезпечення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житлом</a:t>
            </a:r>
            <a:r>
              <a:rPr lang="ru-RU" sz="3300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проблеми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підліткової</a:t>
            </a:r>
            <a:r>
              <a:rPr lang="ru-RU" sz="3300" dirty="0">
                <a:latin typeface="Sitka Text" panose="02000505000000020004" pitchFamily="2" charset="0"/>
              </a:rPr>
              <a:t> та </a:t>
            </a:r>
            <a:r>
              <a:rPr lang="ru-RU" sz="3300" dirty="0" err="1">
                <a:latin typeface="Sitka Text" panose="02000505000000020004" pitchFamily="2" charset="0"/>
              </a:rPr>
              <a:t>молодіжної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злочинності</a:t>
            </a:r>
            <a:r>
              <a:rPr lang="ru-RU" sz="3300" dirty="0">
                <a:latin typeface="Sitka Text" panose="02000505000000020004" pitchFamily="2" charset="0"/>
              </a:rPr>
              <a:t> та </a:t>
            </a:r>
            <a:r>
              <a:rPr lang="ru-RU" sz="3300" dirty="0" err="1">
                <a:latin typeface="Sitka Text" panose="02000505000000020004" pitchFamily="2" charset="0"/>
              </a:rPr>
              <a:t>інших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антисоціальних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проявів</a:t>
            </a:r>
            <a:r>
              <a:rPr lang="ru-RU" sz="3300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проблеми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виховання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зокрема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патріотичного</a:t>
            </a:r>
            <a:r>
              <a:rPr lang="ru-RU" sz="3300" dirty="0">
                <a:latin typeface="Sitka Text" panose="02000505000000020004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20" y="4279710"/>
            <a:ext cx="2305192" cy="211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7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0320"/>
            <a:ext cx="1754945" cy="12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6" y="23599"/>
            <a:ext cx="1575748" cy="157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356" y="1492654"/>
            <a:ext cx="7368938" cy="499643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300" dirty="0" err="1" smtClean="0">
                <a:latin typeface="Sitka Text" panose="02000505000000020004" pitchFamily="2" charset="0"/>
              </a:rPr>
              <a:t>Соціальні</a:t>
            </a:r>
            <a:r>
              <a:rPr lang="ru-RU" sz="3300" dirty="0" smtClean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проблеми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мають</a:t>
            </a:r>
            <a:r>
              <a:rPr lang="ru-RU" sz="3300" dirty="0">
                <a:latin typeface="Sitka Text" panose="02000505000000020004" pitchFamily="2" charset="0"/>
              </a:rPr>
              <a:t> стати </a:t>
            </a:r>
            <a:r>
              <a:rPr lang="ru-RU" sz="3300" dirty="0" err="1">
                <a:latin typeface="Sitka Text" panose="02000505000000020004" pitchFamily="2" charset="0"/>
              </a:rPr>
              <a:t>підгрунтям</a:t>
            </a:r>
            <a:r>
              <a:rPr lang="ru-RU" sz="3300" dirty="0">
                <a:latin typeface="Sitka Text" panose="02000505000000020004" pitchFamily="2" charset="0"/>
              </a:rPr>
              <a:t> у </a:t>
            </a:r>
            <a:r>
              <a:rPr lang="ru-RU" sz="3300" dirty="0" err="1">
                <a:latin typeface="Sitka Text" panose="02000505000000020004" pitchFamily="2" charset="0"/>
              </a:rPr>
              <a:t>визначенні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напрямів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державної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молодіжної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політики</a:t>
            </a:r>
            <a:r>
              <a:rPr lang="ru-RU" sz="3300" dirty="0">
                <a:latin typeface="Sitka Text" panose="02000505000000020004" pitchFamily="2" charset="0"/>
              </a:rPr>
              <a:t>. </a:t>
            </a:r>
            <a:r>
              <a:rPr lang="ru-RU" sz="3300" dirty="0" err="1">
                <a:latin typeface="Sitka Text" panose="02000505000000020004" pitchFamily="2" charset="0"/>
              </a:rPr>
              <a:t>Різноманітність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соціальних</a:t>
            </a:r>
            <a:r>
              <a:rPr lang="ru-RU" sz="3300" dirty="0">
                <a:latin typeface="Sitka Text" panose="02000505000000020004" pitchFamily="2" charset="0"/>
              </a:rPr>
              <a:t> проблем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потребує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зокрема</a:t>
            </a:r>
            <a:r>
              <a:rPr lang="ru-RU" sz="3300" dirty="0">
                <a:latin typeface="Sitka Text" panose="02000505000000020004" pitchFamily="2" charset="0"/>
              </a:rPr>
              <a:t> на </a:t>
            </a:r>
            <a:r>
              <a:rPr lang="ru-RU" sz="3300" dirty="0" err="1">
                <a:latin typeface="Sitka Text" panose="02000505000000020004" pitchFamily="2" charset="0"/>
              </a:rPr>
              <a:t>низових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рівнях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регіональної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державної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молодіжної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політики</a:t>
            </a:r>
            <a:r>
              <a:rPr lang="ru-RU" sz="3300" dirty="0">
                <a:latin typeface="Sitka Text" panose="02000505000000020004" pitchFamily="2" charset="0"/>
              </a:rPr>
              <a:t>, абсолютно </a:t>
            </a:r>
            <a:r>
              <a:rPr lang="ru-RU" sz="3300" dirty="0" err="1">
                <a:latin typeface="Sitka Text" panose="02000505000000020004" pitchFamily="2" charset="0"/>
              </a:rPr>
              <a:t>конкретних</a:t>
            </a:r>
            <a:r>
              <a:rPr lang="ru-RU" sz="3300" dirty="0">
                <a:latin typeface="Sitka Text" panose="02000505000000020004" pitchFamily="2" charset="0"/>
              </a:rPr>
              <a:t> і </a:t>
            </a:r>
            <a:r>
              <a:rPr lang="ru-RU" sz="3300" dirty="0" err="1">
                <a:latin typeface="Sitka Text" panose="02000505000000020004" pitchFamily="2" charset="0"/>
              </a:rPr>
              <a:t>адекватних</a:t>
            </a:r>
            <a:r>
              <a:rPr lang="ru-RU" sz="3300" dirty="0">
                <a:latin typeface="Sitka Text" panose="02000505000000020004" pitchFamily="2" charset="0"/>
              </a:rPr>
              <a:t> до </a:t>
            </a:r>
            <a:r>
              <a:rPr lang="ru-RU" sz="3300" dirty="0" err="1">
                <a:latin typeface="Sitka Text" panose="02000505000000020004" pitchFamily="2" charset="0"/>
              </a:rPr>
              <a:t>ситуації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підходів</a:t>
            </a:r>
            <a:r>
              <a:rPr lang="ru-RU" sz="3300" dirty="0">
                <a:latin typeface="Sitka Text" panose="02000505000000020004" pitchFamily="2" charset="0"/>
              </a:rPr>
              <a:t> у </a:t>
            </a:r>
            <a:r>
              <a:rPr lang="ru-RU" sz="3300" dirty="0" err="1">
                <a:latin typeface="Sitka Text" panose="02000505000000020004" pitchFamily="2" charset="0"/>
              </a:rPr>
              <a:t>їхньому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вирішенні</a:t>
            </a:r>
            <a:r>
              <a:rPr lang="ru-RU" sz="3300" dirty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3300" b="1" i="1" dirty="0" err="1">
                <a:latin typeface="Sitka Text" panose="02000505000000020004" pitchFamily="2" charset="0"/>
              </a:rPr>
              <a:t>Варто</a:t>
            </a:r>
            <a:r>
              <a:rPr lang="ru-RU" sz="3300" b="1" i="1" dirty="0">
                <a:latin typeface="Sitka Text" panose="02000505000000020004" pitchFamily="2" charset="0"/>
              </a:rPr>
              <a:t> </a:t>
            </a:r>
            <a:r>
              <a:rPr lang="ru-RU" sz="3300" b="1" i="1" dirty="0" err="1">
                <a:latin typeface="Sitka Text" panose="02000505000000020004" pitchFamily="2" charset="0"/>
              </a:rPr>
              <a:t>зазначити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що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згідно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із</a:t>
            </a:r>
            <a:r>
              <a:rPr lang="ru-RU" sz="3300" dirty="0">
                <a:latin typeface="Sitka Text" panose="02000505000000020004" pitchFamily="2" charset="0"/>
              </a:rPr>
              <a:t> Законом </a:t>
            </a:r>
            <a:r>
              <a:rPr lang="ru-RU" sz="3300" dirty="0" err="1">
                <a:latin typeface="Sitka Text" panose="02000505000000020004" pitchFamily="2" charset="0"/>
              </a:rPr>
              <a:t>України</a:t>
            </a:r>
            <a:r>
              <a:rPr lang="ru-RU" sz="3300" dirty="0">
                <a:latin typeface="Sitka Text" panose="02000505000000020004" pitchFamily="2" charset="0"/>
              </a:rPr>
              <a:t> "</a:t>
            </a:r>
            <a:r>
              <a:rPr lang="ru-RU" sz="3300" i="1" dirty="0">
                <a:latin typeface="Sitka Text" panose="02000505000000020004" pitchFamily="2" charset="0"/>
              </a:rPr>
              <a:t>Про </a:t>
            </a:r>
            <a:r>
              <a:rPr lang="ru-RU" sz="3300" i="1" dirty="0" err="1">
                <a:latin typeface="Sitka Text" panose="02000505000000020004" pitchFamily="2" charset="0"/>
              </a:rPr>
              <a:t>сприяння</a:t>
            </a:r>
            <a:r>
              <a:rPr lang="ru-RU" sz="3300" i="1" dirty="0">
                <a:latin typeface="Sitka Text" panose="02000505000000020004" pitchFamily="2" charset="0"/>
              </a:rPr>
              <a:t> </a:t>
            </a:r>
            <a:r>
              <a:rPr lang="ru-RU" sz="3300" i="1" dirty="0" err="1">
                <a:latin typeface="Sitka Text" panose="02000505000000020004" pitchFamily="2" charset="0"/>
              </a:rPr>
              <a:t>соціальному</a:t>
            </a:r>
            <a:r>
              <a:rPr lang="ru-RU" sz="3300" i="1" dirty="0">
                <a:latin typeface="Sitka Text" panose="02000505000000020004" pitchFamily="2" charset="0"/>
              </a:rPr>
              <a:t> </a:t>
            </a:r>
            <a:r>
              <a:rPr lang="ru-RU" sz="3300" i="1" dirty="0" err="1">
                <a:latin typeface="Sitka Text" panose="02000505000000020004" pitchFamily="2" charset="0"/>
              </a:rPr>
              <a:t>становленню</a:t>
            </a:r>
            <a:r>
              <a:rPr lang="ru-RU" sz="3300" i="1" dirty="0">
                <a:latin typeface="Sitka Text" panose="02000505000000020004" pitchFamily="2" charset="0"/>
              </a:rPr>
              <a:t> та </a:t>
            </a:r>
            <a:r>
              <a:rPr lang="ru-RU" sz="3300" i="1" dirty="0" err="1">
                <a:latin typeface="Sitka Text" panose="02000505000000020004" pitchFamily="2" charset="0"/>
              </a:rPr>
              <a:t>розвитку</a:t>
            </a:r>
            <a:r>
              <a:rPr lang="ru-RU" sz="3300" i="1" dirty="0">
                <a:latin typeface="Sitka Text" panose="02000505000000020004" pitchFamily="2" charset="0"/>
              </a:rPr>
              <a:t> </a:t>
            </a:r>
            <a:r>
              <a:rPr lang="ru-RU" sz="3300" i="1" dirty="0" err="1">
                <a:latin typeface="Sitka Text" panose="02000505000000020004" pitchFamily="2" charset="0"/>
              </a:rPr>
              <a:t>молоді</a:t>
            </a:r>
            <a:r>
              <a:rPr lang="ru-RU" sz="3300" i="1" dirty="0">
                <a:latin typeface="Sitka Text" panose="02000505000000020004" pitchFamily="2" charset="0"/>
              </a:rPr>
              <a:t> в </a:t>
            </a:r>
            <a:r>
              <a:rPr lang="ru-RU" sz="3300" i="1" dirty="0" err="1">
                <a:latin typeface="Sitka Text" panose="02000505000000020004" pitchFamily="2" charset="0"/>
              </a:rPr>
              <a:t>Україні</a:t>
            </a:r>
            <a:r>
              <a:rPr lang="ru-RU" sz="3300" i="1" dirty="0">
                <a:latin typeface="Sitka Text" panose="02000505000000020004" pitchFamily="2" charset="0"/>
              </a:rPr>
              <a:t>" </a:t>
            </a:r>
            <a:r>
              <a:rPr lang="ru-RU" sz="3300" dirty="0">
                <a:latin typeface="Sitka Text" panose="02000505000000020004" pitchFamily="2" charset="0"/>
              </a:rPr>
              <a:t>створено мережу </a:t>
            </a:r>
            <a:r>
              <a:rPr lang="ru-RU" sz="3300" dirty="0" err="1">
                <a:latin typeface="Sitka Text" panose="02000505000000020004" pitchFamily="2" charset="0"/>
              </a:rPr>
              <a:t>соціальних</a:t>
            </a:r>
            <a:r>
              <a:rPr lang="ru-RU" sz="3300" dirty="0">
                <a:latin typeface="Sitka Text" panose="02000505000000020004" pitchFamily="2" charset="0"/>
              </a:rPr>
              <a:t> служб для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головним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завданням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яких</a:t>
            </a:r>
            <a:r>
              <a:rPr lang="ru-RU" sz="3300" dirty="0">
                <a:latin typeface="Sitka Text" panose="02000505000000020004" pitchFamily="2" charset="0"/>
              </a:rPr>
              <a:t> є </a:t>
            </a:r>
            <a:r>
              <a:rPr lang="ru-RU" sz="3300" dirty="0" err="1">
                <a:latin typeface="Sitka Text" panose="02000505000000020004" pitchFamily="2" charset="0"/>
              </a:rPr>
              <a:t>допомога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 у </a:t>
            </a:r>
            <a:r>
              <a:rPr lang="ru-RU" sz="3300" dirty="0" err="1">
                <a:latin typeface="Sitka Text" panose="02000505000000020004" pitchFamily="2" charset="0"/>
              </a:rPr>
              <a:t>вирішенні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її</a:t>
            </a:r>
            <a:r>
              <a:rPr lang="ru-RU" sz="3300" dirty="0">
                <a:latin typeface="Sitka Text" panose="02000505000000020004" pitchFamily="2" charset="0"/>
              </a:rPr>
              <a:t> проблем. </a:t>
            </a:r>
            <a:r>
              <a:rPr lang="ru-RU" sz="3300" b="1" i="1" dirty="0" err="1">
                <a:latin typeface="Sitka Text" panose="02000505000000020004" pitchFamily="2" charset="0"/>
              </a:rPr>
              <a:t>Соціальні</a:t>
            </a:r>
            <a:r>
              <a:rPr lang="ru-RU" sz="3300" b="1" i="1" dirty="0">
                <a:latin typeface="Sitka Text" panose="02000505000000020004" pitchFamily="2" charset="0"/>
              </a:rPr>
              <a:t> </a:t>
            </a:r>
            <a:r>
              <a:rPr lang="ru-RU" sz="3300" b="1" i="1" dirty="0" err="1">
                <a:latin typeface="Sitka Text" panose="02000505000000020004" pitchFamily="2" charset="0"/>
              </a:rPr>
              <a:t>служби</a:t>
            </a:r>
            <a:r>
              <a:rPr lang="ru-RU" sz="3300" b="1" i="1" dirty="0">
                <a:latin typeface="Sitka Text" panose="02000505000000020004" pitchFamily="2" charset="0"/>
              </a:rPr>
              <a:t> для </a:t>
            </a:r>
            <a:r>
              <a:rPr lang="ru-RU" sz="3300" b="1" i="1" dirty="0" err="1">
                <a:latin typeface="Sitka Text" panose="02000505000000020004" pitchFamily="2" charset="0"/>
              </a:rPr>
              <a:t>молоді</a:t>
            </a:r>
            <a:r>
              <a:rPr lang="ru-RU" sz="3300" b="1" i="1" dirty="0">
                <a:latin typeface="Sitka Text" panose="02000505000000020004" pitchFamily="2" charset="0"/>
              </a:rPr>
              <a:t>, де б вони не </a:t>
            </a:r>
            <a:r>
              <a:rPr lang="ru-RU" sz="3300" b="1" i="1" dirty="0" err="1">
                <a:latin typeface="Sitka Text" panose="02000505000000020004" pitchFamily="2" charset="0"/>
              </a:rPr>
              <a:t>функціонували</a:t>
            </a:r>
            <a:r>
              <a:rPr lang="ru-RU" sz="3300" b="1" i="1" dirty="0">
                <a:latin typeface="Sitka Text" panose="02000505000000020004" pitchFamily="2" charset="0"/>
              </a:rPr>
              <a:t>, </a:t>
            </a:r>
            <a:r>
              <a:rPr lang="ru-RU" sz="3300" b="1" i="1" dirty="0" err="1">
                <a:latin typeface="Sitka Text" panose="02000505000000020004" pitchFamily="2" charset="0"/>
              </a:rPr>
              <a:t>мають</a:t>
            </a:r>
            <a:r>
              <a:rPr lang="ru-RU" sz="3300" b="1" i="1" dirty="0">
                <a:latin typeface="Sitka Text" panose="02000505000000020004" pitchFamily="2" charset="0"/>
              </a:rPr>
              <a:t> на </a:t>
            </a:r>
            <a:r>
              <a:rPr lang="ru-RU" sz="3300" b="1" i="1" dirty="0" err="1">
                <a:latin typeface="Sitka Text" panose="02000505000000020004" pitchFamily="2" charset="0"/>
              </a:rPr>
              <a:t>меті</a:t>
            </a:r>
            <a:r>
              <a:rPr lang="ru-RU" sz="3300" b="1" i="1" dirty="0">
                <a:latin typeface="Sitka Text" panose="02000505000000020004" pitchFamily="2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latin typeface="Sitka Text" panose="02000505000000020004" pitchFamily="2" charset="0"/>
              </a:rPr>
              <a:t>- </a:t>
            </a:r>
            <a:r>
              <a:rPr lang="ru-RU" sz="3300" dirty="0" err="1">
                <a:latin typeface="Sitka Text" panose="02000505000000020004" pitchFamily="2" charset="0"/>
              </a:rPr>
              <a:t>надавати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інформаційну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правову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психологічну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медичну</a:t>
            </a:r>
            <a:r>
              <a:rPr lang="ru-RU" sz="3300" dirty="0">
                <a:latin typeface="Sitka Text" panose="02000505000000020004" pitchFamily="2" charset="0"/>
              </a:rPr>
              <a:t> й </a:t>
            </a:r>
            <a:r>
              <a:rPr lang="ru-RU" sz="3300" dirty="0" err="1">
                <a:latin typeface="Sitka Text" panose="02000505000000020004" pitchFamily="2" charset="0"/>
              </a:rPr>
              <a:t>інші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форми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соціальної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допомоги</a:t>
            </a:r>
            <a:r>
              <a:rPr lang="ru-RU" sz="3300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latin typeface="Sitka Text" panose="02000505000000020004" pitchFamily="2" charset="0"/>
              </a:rPr>
              <a:t>- </a:t>
            </a:r>
            <a:r>
              <a:rPr lang="ru-RU" sz="3300" dirty="0" err="1">
                <a:latin typeface="Sitka Text" panose="02000505000000020004" pitchFamily="2" charset="0"/>
              </a:rPr>
              <a:t>проводити</a:t>
            </a:r>
            <a:r>
              <a:rPr lang="ru-RU" sz="3300" dirty="0">
                <a:latin typeface="Sitka Text" panose="02000505000000020004" pitchFamily="2" charset="0"/>
              </a:rPr>
              <a:t> роботу </a:t>
            </a:r>
            <a:r>
              <a:rPr lang="ru-RU" sz="3300" dirty="0" err="1">
                <a:latin typeface="Sitka Text" panose="02000505000000020004" pitchFamily="2" charset="0"/>
              </a:rPr>
              <a:t>із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запобігання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негативним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явищам</a:t>
            </a:r>
            <a:r>
              <a:rPr lang="ru-RU" sz="3300" dirty="0">
                <a:latin typeface="Sitka Text" panose="02000505000000020004" pitchFamily="2" charset="0"/>
              </a:rPr>
              <a:t> у </a:t>
            </a:r>
            <a:r>
              <a:rPr lang="ru-RU" sz="3300" dirty="0" err="1">
                <a:latin typeface="Sitka Text" panose="02000505000000020004" pitchFamily="2" charset="0"/>
              </a:rPr>
              <a:t>молодіжному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середовищі</a:t>
            </a:r>
            <a:r>
              <a:rPr lang="ru-RU" sz="3300" dirty="0">
                <a:latin typeface="Sitka Text" panose="02000505000000020004" pitchFamily="2" charset="0"/>
              </a:rPr>
              <a:t> (</a:t>
            </a:r>
            <a:r>
              <a:rPr lang="ru-RU" sz="3300" dirty="0" err="1">
                <a:latin typeface="Sitka Text" panose="02000505000000020004" pitchFamily="2" charset="0"/>
              </a:rPr>
              <a:t>наркоманії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алкоголізму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злочинності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тощо</a:t>
            </a:r>
            <a:r>
              <a:rPr lang="ru-RU" sz="3300" dirty="0">
                <a:latin typeface="Sitka Text" panose="02000505000000020004" pitchFamily="2" charset="0"/>
              </a:rPr>
              <a:t>) та </a:t>
            </a:r>
            <a:r>
              <a:rPr lang="ru-RU" sz="3300" dirty="0" err="1">
                <a:latin typeface="Sitka Text" panose="02000505000000020004" pitchFamily="2" charset="0"/>
              </a:rPr>
              <a:t>їх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подолання</a:t>
            </a:r>
            <a:r>
              <a:rPr lang="ru-RU" sz="3300" dirty="0">
                <a:latin typeface="Sitka Text" panose="02000505000000020004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latin typeface="Sitka Text" panose="02000505000000020004" pitchFamily="2" charset="0"/>
              </a:rPr>
              <a:t>- </a:t>
            </a:r>
            <a:r>
              <a:rPr lang="ru-RU" sz="3300" dirty="0" err="1">
                <a:latin typeface="Sitka Text" panose="02000505000000020004" pitchFamily="2" charset="0"/>
              </a:rPr>
              <a:t>здійснювати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соціальну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опіку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певних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категорій</a:t>
            </a:r>
            <a:r>
              <a:rPr lang="ru-RU" sz="3300" dirty="0">
                <a:latin typeface="Sitka Text" panose="02000505000000020004" pitchFamily="2" charset="0"/>
              </a:rPr>
              <a:t> </a:t>
            </a:r>
            <a:r>
              <a:rPr lang="ru-RU" sz="3300" dirty="0" err="1">
                <a:latin typeface="Sitka Text" panose="02000505000000020004" pitchFamily="2" charset="0"/>
              </a:rPr>
              <a:t>молоді</a:t>
            </a:r>
            <a:r>
              <a:rPr lang="ru-RU" sz="3300" dirty="0">
                <a:latin typeface="Sitka Text" panose="02000505000000020004" pitchFamily="2" charset="0"/>
              </a:rPr>
              <a:t> (</a:t>
            </a:r>
            <a:r>
              <a:rPr lang="ru-RU" sz="3300" dirty="0" err="1">
                <a:latin typeface="Sitka Text" panose="02000505000000020004" pitchFamily="2" charset="0"/>
              </a:rPr>
              <a:t>інвалідів</a:t>
            </a:r>
            <a:r>
              <a:rPr lang="ru-RU" sz="3300" dirty="0">
                <a:latin typeface="Sitka Text" panose="02000505000000020004" pitchFamily="2" charset="0"/>
              </a:rPr>
              <a:t>, </a:t>
            </a:r>
            <a:r>
              <a:rPr lang="ru-RU" sz="3300" dirty="0" err="1">
                <a:latin typeface="Sitka Text" panose="02000505000000020004" pitchFamily="2" charset="0"/>
              </a:rPr>
              <a:t>сиріт</a:t>
            </a:r>
            <a:r>
              <a:rPr lang="ru-RU" sz="3300" dirty="0" smtClean="0">
                <a:latin typeface="Sitka Text" panose="02000505000000020004" pitchFamily="2" charset="0"/>
              </a:rPr>
              <a:t>).</a:t>
            </a:r>
            <a:endParaRPr lang="ru-RU" sz="3300" dirty="0">
              <a:latin typeface="Sitka Text" panose="02000505000000020004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3081"/>
            <a:ext cx="7886700" cy="1009934"/>
          </a:xfrm>
          <a:solidFill>
            <a:srgbClr val="111E31"/>
          </a:solidFill>
          <a:ln>
            <a:solidFill>
              <a:srgbClr val="111E3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Соціально-правовий</a:t>
            </a:r>
            <a:r>
              <a:rPr lang="ru-RU" sz="28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захист</a:t>
            </a:r>
            <a:r>
              <a:rPr lang="ru-RU" sz="2800" b="1" dirty="0">
                <a:solidFill>
                  <a:schemeClr val="bg1"/>
                </a:solidFill>
                <a:latin typeface="Sitka Text" panose="02000505000000020004" pitchFamily="2" charset="0"/>
              </a:rPr>
              <a:t> як </a:t>
            </a:r>
            <a:r>
              <a:rPr lang="ru-RU" sz="28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підґрунтя</a:t>
            </a:r>
            <a:r>
              <a:rPr lang="ru-RU" sz="28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соціальної</a:t>
            </a:r>
            <a:r>
              <a:rPr lang="ru-RU" sz="28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роботи</a:t>
            </a:r>
            <a:r>
              <a:rPr lang="ru-RU" sz="2800" b="1" dirty="0">
                <a:solidFill>
                  <a:schemeClr val="bg1"/>
                </a:solidFill>
                <a:latin typeface="Sitka Text" panose="02000505000000020004" pitchFamily="2" charset="0"/>
              </a:rPr>
              <a:t> з </a:t>
            </a:r>
            <a:r>
              <a:rPr lang="ru-RU" sz="28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молоддю</a:t>
            </a:r>
            <a:endParaRPr lang="ru-RU" sz="28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5" y="1514902"/>
            <a:ext cx="5349068" cy="51997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 err="1">
                <a:latin typeface="Sitka Text" panose="02000505000000020004" pitchFamily="2" charset="0"/>
              </a:rPr>
              <a:t>Соціальна</a:t>
            </a:r>
            <a:r>
              <a:rPr lang="ru-RU" b="1" i="1" dirty="0">
                <a:latin typeface="Sitka Text" panose="02000505000000020004" pitchFamily="2" charset="0"/>
              </a:rPr>
              <a:t> робота з </a:t>
            </a:r>
            <a:r>
              <a:rPr lang="ru-RU" b="1" i="1" dirty="0" err="1">
                <a:latin typeface="Sitka Text" panose="02000505000000020004" pitchFamily="2" charset="0"/>
              </a:rPr>
              <a:t>молоддю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має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давню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історію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ґрунтується</a:t>
            </a:r>
            <a:r>
              <a:rPr lang="ru-RU" dirty="0">
                <a:latin typeface="Sitka Text" panose="02000505000000020004" pitchFamily="2" charset="0"/>
              </a:rPr>
              <a:t> на </a:t>
            </a:r>
            <a:r>
              <a:rPr lang="ru-RU" dirty="0" err="1">
                <a:latin typeface="Sitka Text" panose="02000505000000020004" pitchFamily="2" charset="0"/>
              </a:rPr>
              <a:t>основних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підходах</a:t>
            </a:r>
            <a:r>
              <a:rPr lang="ru-RU" dirty="0">
                <a:latin typeface="Sitka Text" panose="02000505000000020004" pitchFamily="2" charset="0"/>
              </a:rPr>
              <a:t> і </a:t>
            </a:r>
            <a:r>
              <a:rPr lang="ru-RU" dirty="0" err="1">
                <a:latin typeface="Sitka Text" panose="02000505000000020004" pitchFamily="2" charset="0"/>
              </a:rPr>
              <a:t>напрямках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соціалізації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особистості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які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сформувались</a:t>
            </a:r>
            <a:r>
              <a:rPr lang="ru-RU" dirty="0">
                <a:latin typeface="Sitka Text" panose="02000505000000020004" pitchFamily="2" charset="0"/>
              </a:rPr>
              <a:t> на </a:t>
            </a:r>
            <a:r>
              <a:rPr lang="ru-RU" dirty="0" err="1">
                <a:latin typeface="Sitka Text" panose="02000505000000020004" pitchFamily="2" charset="0"/>
              </a:rPr>
              <a:t>основі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теорії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педагогіки</a:t>
            </a:r>
            <a:r>
              <a:rPr lang="ru-RU" dirty="0">
                <a:latin typeface="Sitka Text" panose="02000505000000020004" pitchFamily="2" charset="0"/>
              </a:rPr>
              <a:t>. </a:t>
            </a:r>
            <a:endParaRPr lang="ru-RU" dirty="0" smtClean="0">
              <a:latin typeface="Sitka Text" panose="02000505000000020004" pitchFamily="2" charset="0"/>
            </a:endParaRPr>
          </a:p>
          <a:p>
            <a:pPr>
              <a:lnSpc>
                <a:spcPct val="120000"/>
              </a:lnSpc>
            </a:pPr>
            <a:r>
              <a:rPr lang="ru-RU" b="1" i="1" dirty="0" err="1">
                <a:latin typeface="Sitka Text" panose="02000505000000020004" pitchFamily="2" charset="0"/>
              </a:rPr>
              <a:t>Центральним</a:t>
            </a:r>
            <a:r>
              <a:rPr lang="ru-RU" b="1" i="1" dirty="0">
                <a:latin typeface="Sitka Text" panose="02000505000000020004" pitchFamily="2" charset="0"/>
              </a:rPr>
              <a:t> органом </a:t>
            </a:r>
            <a:r>
              <a:rPr lang="ru-RU" b="1" i="1" dirty="0" err="1">
                <a:latin typeface="Sitka Text" panose="02000505000000020004" pitchFamily="2" charset="0"/>
              </a:rPr>
              <a:t>виконавчої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влади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що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забезпечує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втілення</a:t>
            </a:r>
            <a:r>
              <a:rPr lang="ru-RU" dirty="0">
                <a:latin typeface="Sitka Text" panose="02000505000000020004" pitchFamily="2" charset="0"/>
              </a:rPr>
              <a:t> у </a:t>
            </a:r>
            <a:r>
              <a:rPr lang="ru-RU" dirty="0" err="1">
                <a:latin typeface="Sitka Text" panose="02000505000000020004" pitchFamily="2" charset="0"/>
              </a:rPr>
              <a:t>життя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державної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молодіжної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політики</a:t>
            </a:r>
            <a:r>
              <a:rPr lang="ru-RU" dirty="0">
                <a:latin typeface="Sitka Text" panose="02000505000000020004" pitchFamily="2" charset="0"/>
              </a:rPr>
              <a:t>, є </a:t>
            </a:r>
            <a:r>
              <a:rPr lang="ru-RU" b="1" i="1" dirty="0" err="1">
                <a:latin typeface="Sitka Text" panose="02000505000000020004" pitchFamily="2" charset="0"/>
              </a:rPr>
              <a:t>Державний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комітет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молодіжної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політики</a:t>
            </a:r>
            <a:r>
              <a:rPr lang="ru-RU" b="1" i="1" dirty="0">
                <a:latin typeface="Sitka Text" panose="02000505000000020004" pitchFamily="2" charset="0"/>
              </a:rPr>
              <a:t>, </a:t>
            </a:r>
            <a:r>
              <a:rPr lang="ru-RU" dirty="0">
                <a:latin typeface="Sitka Text" panose="02000505000000020004" pitchFamily="2" charset="0"/>
              </a:rPr>
              <a:t>спорту і туризму </a:t>
            </a:r>
            <a:r>
              <a:rPr lang="ru-RU" dirty="0" err="1">
                <a:latin typeface="Sitka Text" panose="02000505000000020004" pitchFamily="2" charset="0"/>
              </a:rPr>
              <a:t>України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який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має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діяти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спільно</a:t>
            </a:r>
            <a:r>
              <a:rPr lang="ru-RU" dirty="0">
                <a:latin typeface="Sitka Text" panose="02000505000000020004" pitchFamily="2" charset="0"/>
              </a:rPr>
              <a:t> з </a:t>
            </a:r>
            <a:r>
              <a:rPr lang="ru-RU" dirty="0" err="1">
                <a:latin typeface="Sitka Text" panose="02000505000000020004" pitchFamily="2" charset="0"/>
              </a:rPr>
              <a:t>іншими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міністерствами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центральними</a:t>
            </a:r>
            <a:r>
              <a:rPr lang="ru-RU" dirty="0">
                <a:latin typeface="Sitka Text" panose="02000505000000020004" pitchFamily="2" charset="0"/>
              </a:rPr>
              <a:t> органами </a:t>
            </a:r>
            <a:r>
              <a:rPr lang="ru-RU" dirty="0" err="1">
                <a:latin typeface="Sitka Text" panose="02000505000000020004" pitchFamily="2" charset="0"/>
              </a:rPr>
              <a:t>влади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їхніми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структурними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підрозділами</a:t>
            </a:r>
            <a:r>
              <a:rPr lang="ru-RU" dirty="0">
                <a:latin typeface="Sitka Text" panose="02000505000000020004" pitchFamily="2" charset="0"/>
              </a:rPr>
              <a:t> по </a:t>
            </a:r>
            <a:r>
              <a:rPr lang="ru-RU" dirty="0" err="1">
                <a:latin typeface="Sitka Text" panose="02000505000000020004" pitchFamily="2" charset="0"/>
              </a:rPr>
              <a:t>роботі</a:t>
            </a:r>
            <a:r>
              <a:rPr lang="ru-RU" dirty="0">
                <a:latin typeface="Sitka Text" panose="02000505000000020004" pitchFamily="2" charset="0"/>
              </a:rPr>
              <a:t> з </a:t>
            </a:r>
            <a:r>
              <a:rPr lang="ru-RU" dirty="0" err="1">
                <a:latin typeface="Sitka Text" panose="02000505000000020004" pitchFamily="2" charset="0"/>
              </a:rPr>
              <a:t>молоддю</a:t>
            </a:r>
            <a:r>
              <a:rPr lang="ru-RU" dirty="0">
                <a:latin typeface="Sitka Text" panose="02000505000000020004" pitchFamily="2" charset="0"/>
              </a:rPr>
              <a:t>, а </a:t>
            </a:r>
            <a:r>
              <a:rPr lang="ru-RU" dirty="0" err="1">
                <a:latin typeface="Sitka Text" panose="02000505000000020004" pitchFamily="2" charset="0"/>
              </a:rPr>
              <a:t>також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взаємодіяти</a:t>
            </a:r>
            <a:r>
              <a:rPr lang="ru-RU" dirty="0">
                <a:latin typeface="Sitka Text" panose="02000505000000020004" pitchFamily="2" charset="0"/>
              </a:rPr>
              <a:t> з </a:t>
            </a:r>
            <a:r>
              <a:rPr lang="ru-RU" dirty="0" err="1">
                <a:latin typeface="Sitka Text" panose="02000505000000020004" pitchFamily="2" charset="0"/>
              </a:rPr>
              <a:t>політичними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партіями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іншими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громадськими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об'єднаннями</a:t>
            </a:r>
            <a:r>
              <a:rPr lang="ru-RU" dirty="0">
                <a:latin typeface="Sitka Text" panose="02000505000000020004" pitchFamily="2" charset="0"/>
              </a:rPr>
              <a:t> у </a:t>
            </a:r>
            <a:r>
              <a:rPr lang="ru-RU" dirty="0" err="1">
                <a:latin typeface="Sitka Text" panose="02000505000000020004" pitchFamily="2" charset="0"/>
              </a:rPr>
              <a:t>сфері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вирішення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молодіжних</a:t>
            </a:r>
            <a:r>
              <a:rPr lang="ru-RU" dirty="0">
                <a:latin typeface="Sitka Text" panose="02000505000000020004" pitchFamily="2" charset="0"/>
              </a:rPr>
              <a:t> проблем.</a:t>
            </a:r>
            <a:endParaRPr lang="ru-RU" dirty="0" smtClean="0">
              <a:latin typeface="Sitka Text" panose="02000505000000020004" pitchFamily="2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54" y="4503761"/>
            <a:ext cx="2681139" cy="17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85" y="1787857"/>
            <a:ext cx="2465876" cy="22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0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1248" y="1235121"/>
            <a:ext cx="5172502" cy="56228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 err="1">
                <a:latin typeface="Sitka Text" panose="02000505000000020004" pitchFamily="2" charset="0"/>
              </a:rPr>
              <a:t>Суб'єктами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соціальної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роботи</a:t>
            </a:r>
            <a:r>
              <a:rPr lang="ru-RU" b="1" i="1" dirty="0">
                <a:latin typeface="Sitka Text" panose="02000505000000020004" pitchFamily="2" charset="0"/>
              </a:rPr>
              <a:t> з </a:t>
            </a:r>
            <a:r>
              <a:rPr lang="ru-RU" b="1" i="1" dirty="0" err="1">
                <a:latin typeface="Sitka Text" panose="02000505000000020004" pitchFamily="2" charset="0"/>
              </a:rPr>
              <a:t>дітьми</a:t>
            </a:r>
            <a:r>
              <a:rPr lang="ru-RU" b="1" i="1" dirty="0">
                <a:latin typeface="Sitka Text" panose="02000505000000020004" pitchFamily="2" charset="0"/>
              </a:rPr>
              <a:t> та </a:t>
            </a:r>
            <a:r>
              <a:rPr lang="ru-RU" b="1" i="1" dirty="0" err="1">
                <a:latin typeface="Sitka Text" panose="02000505000000020004" pitchFamily="2" charset="0"/>
              </a:rPr>
              <a:t>молоддю</a:t>
            </a:r>
            <a:r>
              <a:rPr lang="ru-RU" b="1" i="1" dirty="0">
                <a:latin typeface="Sitka Text" panose="02000505000000020004" pitchFamily="2" charset="0"/>
              </a:rPr>
              <a:t> є</a:t>
            </a:r>
            <a:r>
              <a:rPr lang="ru-RU" b="1" i="1" dirty="0" smtClean="0">
                <a:latin typeface="Sitka Text" panose="02000505000000020004" pitchFamily="2" charset="0"/>
              </a:rPr>
              <a:t>:</a:t>
            </a:r>
            <a:r>
              <a:rPr lang="ru-RU" dirty="0" smtClean="0">
                <a:latin typeface="Sitka Text" panose="02000505000000020004" pitchFamily="2" charset="0"/>
              </a:rPr>
              <a:t/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уповноважені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органи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які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здійснюють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соціальну</a:t>
            </a:r>
            <a:r>
              <a:rPr lang="ru-RU" dirty="0">
                <a:latin typeface="Sitka Text" panose="02000505000000020004" pitchFamily="2" charset="0"/>
              </a:rPr>
              <a:t> роботу з </a:t>
            </a:r>
            <a:r>
              <a:rPr lang="ru-RU" dirty="0" err="1">
                <a:latin typeface="Sitka Text" panose="02000505000000020004" pitchFamily="2" charset="0"/>
              </a:rPr>
              <a:t>дітьми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молоддю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фахівці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із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роботи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latin typeface="Sitka Text" panose="02000505000000020004" pitchFamily="2" charset="0"/>
              </a:rPr>
              <a:t>До </a:t>
            </a:r>
            <a:r>
              <a:rPr lang="ru-RU" b="1" i="1" dirty="0" err="1">
                <a:latin typeface="Sitka Text" panose="02000505000000020004" pitchFamily="2" charset="0"/>
              </a:rPr>
              <a:t>уповноважених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органів</a:t>
            </a:r>
            <a:r>
              <a:rPr lang="ru-RU" b="1" i="1" dirty="0">
                <a:latin typeface="Sitka Text" panose="02000505000000020004" pitchFamily="2" charset="0"/>
              </a:rPr>
              <a:t> належать</a:t>
            </a:r>
            <a:r>
              <a:rPr lang="ru-RU" b="1" i="1" dirty="0" smtClean="0">
                <a:latin typeface="Sitka Text" panose="02000505000000020004" pitchFamily="2" charset="0"/>
              </a:rPr>
              <a:t>:</a:t>
            </a:r>
            <a:r>
              <a:rPr lang="ru-RU" dirty="0" smtClean="0">
                <a:latin typeface="Sitka Text" panose="02000505000000020004" pitchFamily="2" charset="0"/>
              </a:rPr>
              <a:t/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органи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виконавчої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влади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органи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місцевого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самоврядування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служби</a:t>
            </a:r>
            <a:r>
              <a:rPr lang="ru-RU" dirty="0">
                <a:latin typeface="Sitka Text" panose="02000505000000020004" pitchFamily="2" charset="0"/>
              </a:rPr>
              <a:t> у справах </a:t>
            </a:r>
            <a:r>
              <a:rPr lang="ru-RU" dirty="0" err="1">
                <a:latin typeface="Sitka Text" panose="02000505000000020004" pitchFamily="2" charset="0"/>
              </a:rPr>
              <a:t>неповнолітніх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центри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соціальних</a:t>
            </a:r>
            <a:r>
              <a:rPr lang="ru-RU" dirty="0">
                <a:latin typeface="Sitka Text" panose="02000505000000020004" pitchFamily="2" charset="0"/>
              </a:rPr>
              <a:t> служб для </a:t>
            </a:r>
            <a:r>
              <a:rPr lang="ru-RU" dirty="0" err="1">
                <a:latin typeface="Sitka Text" panose="02000505000000020004" pitchFamily="2" charset="0"/>
              </a:rPr>
              <a:t>молоді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їх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спеціалізовані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формування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підприємства</a:t>
            </a:r>
            <a:r>
              <a:rPr lang="ru-RU" dirty="0">
                <a:latin typeface="Sitka Text" panose="02000505000000020004" pitchFamily="2" charset="0"/>
              </a:rPr>
              <a:t>, установи та </a:t>
            </a:r>
            <a:r>
              <a:rPr lang="ru-RU" dirty="0" err="1">
                <a:latin typeface="Sitka Text" panose="02000505000000020004" pitchFamily="2" charset="0"/>
              </a:rPr>
              <a:t>організації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незалежно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від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їх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підпорядкування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форми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власності</a:t>
            </a:r>
            <a:r>
              <a:rPr lang="ru-RU" dirty="0" smtClean="0">
                <a:latin typeface="Sitka Text" panose="02000505000000020004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i="1" dirty="0" err="1">
                <a:latin typeface="Sitka Text" panose="02000505000000020004" pitchFamily="2" charset="0"/>
              </a:rPr>
              <a:t>Об'єктами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соціальної</a:t>
            </a:r>
            <a:r>
              <a:rPr lang="ru-RU" b="1" i="1" dirty="0">
                <a:latin typeface="Sitka Text" panose="02000505000000020004" pitchFamily="2" charset="0"/>
              </a:rPr>
              <a:t> </a:t>
            </a:r>
            <a:r>
              <a:rPr lang="ru-RU" b="1" i="1" dirty="0" err="1">
                <a:latin typeface="Sitka Text" panose="02000505000000020004" pitchFamily="2" charset="0"/>
              </a:rPr>
              <a:t>роботи</a:t>
            </a:r>
            <a:r>
              <a:rPr lang="ru-RU" b="1" i="1" dirty="0">
                <a:latin typeface="Sitka Text" panose="02000505000000020004" pitchFamily="2" charset="0"/>
              </a:rPr>
              <a:t> з </a:t>
            </a:r>
            <a:r>
              <a:rPr lang="ru-RU" b="1" i="1" dirty="0" err="1">
                <a:latin typeface="Sitka Text" panose="02000505000000020004" pitchFamily="2" charset="0"/>
              </a:rPr>
              <a:t>дітьми</a:t>
            </a:r>
            <a:r>
              <a:rPr lang="ru-RU" b="1" i="1" dirty="0">
                <a:latin typeface="Sitka Text" panose="02000505000000020004" pitchFamily="2" charset="0"/>
              </a:rPr>
              <a:t> та </a:t>
            </a:r>
            <a:r>
              <a:rPr lang="ru-RU" b="1" i="1" dirty="0" err="1">
                <a:latin typeface="Sitka Text" panose="02000505000000020004" pitchFamily="2" charset="0"/>
              </a:rPr>
              <a:t>молоддю</a:t>
            </a:r>
            <a:r>
              <a:rPr lang="ru-RU" b="1" i="1" dirty="0">
                <a:latin typeface="Sitka Text" panose="02000505000000020004" pitchFamily="2" charset="0"/>
              </a:rPr>
              <a:t> є</a:t>
            </a:r>
            <a:r>
              <a:rPr lang="ru-RU" b="1" i="1" dirty="0" smtClean="0">
                <a:latin typeface="Sitka Text" panose="02000505000000020004" pitchFamily="2" charset="0"/>
              </a:rPr>
              <a:t>:</a:t>
            </a:r>
            <a:r>
              <a:rPr lang="ru-RU" dirty="0" smtClean="0">
                <a:latin typeface="Sitka Text" panose="02000505000000020004" pitchFamily="2" charset="0"/>
              </a:rPr>
              <a:t/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діти</a:t>
            </a:r>
            <a:r>
              <a:rPr lang="ru-RU" dirty="0">
                <a:latin typeface="Sitka Text" panose="02000505000000020004" pitchFamily="2" charset="0"/>
              </a:rPr>
              <a:t>, молодь та члени </a:t>
            </a:r>
            <a:r>
              <a:rPr lang="ru-RU" dirty="0" err="1">
                <a:latin typeface="Sitka Text" panose="02000505000000020004" pitchFamily="2" charset="0"/>
              </a:rPr>
              <a:t>їх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сімей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професійні</a:t>
            </a:r>
            <a:r>
              <a:rPr lang="ru-RU" dirty="0">
                <a:latin typeface="Sitka Text" panose="02000505000000020004" pitchFamily="2" charset="0"/>
              </a:rPr>
              <a:t> та </a:t>
            </a:r>
            <a:r>
              <a:rPr lang="ru-RU" dirty="0" err="1">
                <a:latin typeface="Sitka Text" panose="02000505000000020004" pitchFamily="2" charset="0"/>
              </a:rPr>
              <a:t>інші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колективи</a:t>
            </a:r>
            <a:r>
              <a:rPr lang="ru-RU" dirty="0" smtClean="0">
                <a:latin typeface="Sitka Text" panose="02000505000000020004" pitchFamily="2" charset="0"/>
              </a:rPr>
              <a:t>;</a:t>
            </a:r>
            <a:br>
              <a:rPr lang="ru-RU" dirty="0" smtClean="0">
                <a:latin typeface="Sitka Text" panose="02000505000000020004" pitchFamily="2" charset="0"/>
              </a:rPr>
            </a:br>
            <a:r>
              <a:rPr lang="ru-RU" dirty="0" smtClean="0">
                <a:latin typeface="Sitka Text" panose="02000505000000020004" pitchFamily="2" charset="0"/>
              </a:rPr>
              <a:t>- </a:t>
            </a:r>
            <a:r>
              <a:rPr lang="ru-RU" dirty="0" err="1">
                <a:latin typeface="Sitka Text" panose="02000505000000020004" pitchFamily="2" charset="0"/>
              </a:rPr>
              <a:t>соціальні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групи</a:t>
            </a:r>
            <a:r>
              <a:rPr lang="ru-RU" dirty="0">
                <a:latin typeface="Sitka Text" panose="02000505000000020004" pitchFamily="2" charset="0"/>
              </a:rPr>
              <a:t>, </a:t>
            </a:r>
            <a:r>
              <a:rPr lang="ru-RU" dirty="0" err="1">
                <a:latin typeface="Sitka Text" panose="02000505000000020004" pitchFamily="2" charset="0"/>
              </a:rPr>
              <a:t>щодо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яких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здійснюється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соціальна</a:t>
            </a:r>
            <a:r>
              <a:rPr lang="ru-RU" dirty="0">
                <a:latin typeface="Sitka Text" panose="02000505000000020004" pitchFamily="2" charset="0"/>
              </a:rPr>
              <a:t> робота.</a:t>
            </a:r>
          </a:p>
          <a:p>
            <a:pPr>
              <a:lnSpc>
                <a:spcPct val="120000"/>
              </a:lnSpc>
            </a:pPr>
            <a:endParaRPr lang="ru-RU" dirty="0">
              <a:latin typeface="Sitka Text" panose="02000505000000020004" pitchFamily="2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9" y="1637731"/>
            <a:ext cx="2567947" cy="169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5" y="4012440"/>
            <a:ext cx="2895493" cy="184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1074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Sitka Text</vt:lpstr>
      <vt:lpstr>Office Theme</vt:lpstr>
      <vt:lpstr>Молодь як об’єкт соціальної роботи </vt:lpstr>
      <vt:lpstr>Презентация PowerPoint</vt:lpstr>
      <vt:lpstr>Молодь як соціально-демографічна категорія</vt:lpstr>
      <vt:lpstr>Презентация PowerPoint</vt:lpstr>
      <vt:lpstr>Соціальні проблеми молоді України</vt:lpstr>
      <vt:lpstr>Презентация PowerPoint</vt:lpstr>
      <vt:lpstr>Презентация PowerPoint</vt:lpstr>
      <vt:lpstr>Соціально-правовий захист як підґрунтя соціальної роботи з молоддю</vt:lpstr>
      <vt:lpstr>Презентация PowerPoint</vt:lpstr>
      <vt:lpstr>Основними напрямами державної політики у сфері соціальної роботи з дітьми та молоддю є:</vt:lpstr>
      <vt:lpstr>Презентация PowerPoint</vt:lpstr>
      <vt:lpstr>Рекомендації щодо подолання соціальних проблем молоді: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Olga Malinovska</cp:lastModifiedBy>
  <cp:revision>36</cp:revision>
  <dcterms:created xsi:type="dcterms:W3CDTF">2018-09-04T12:10:47Z</dcterms:created>
  <dcterms:modified xsi:type="dcterms:W3CDTF">2021-11-08T19:24:20Z</dcterms:modified>
</cp:coreProperties>
</file>