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56" r:id="rId2"/>
    <p:sldId id="276" r:id="rId3"/>
    <p:sldId id="274" r:id="rId4"/>
    <p:sldId id="264" r:id="rId5"/>
    <p:sldId id="294" r:id="rId6"/>
    <p:sldId id="295" r:id="rId7"/>
    <p:sldId id="298" r:id="rId8"/>
    <p:sldId id="277" r:id="rId9"/>
    <p:sldId id="300" r:id="rId10"/>
    <p:sldId id="265" r:id="rId11"/>
    <p:sldId id="288" r:id="rId12"/>
    <p:sldId id="279" r:id="rId13"/>
    <p:sldId id="280" r:id="rId14"/>
    <p:sldId id="284" r:id="rId15"/>
    <p:sldId id="301" r:id="rId16"/>
    <p:sldId id="297" r:id="rId17"/>
    <p:sldId id="263" r:id="rId18"/>
    <p:sldId id="299" r:id="rId19"/>
    <p:sldId id="267" r:id="rId20"/>
    <p:sldId id="281" r:id="rId21"/>
    <p:sldId id="266" r:id="rId22"/>
    <p:sldId id="270" r:id="rId23"/>
    <p:sldId id="268" r:id="rId24"/>
    <p:sldId id="269" r:id="rId25"/>
    <p:sldId id="271" r:id="rId26"/>
    <p:sldId id="302" r:id="rId27"/>
    <p:sldId id="272" r:id="rId28"/>
    <p:sldId id="273" r:id="rId29"/>
    <p:sldId id="259" r:id="rId30"/>
    <p:sldId id="275" r:id="rId31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F863A6-67D7-4361-90C5-E7F8BF49C844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UA"/>
        </a:p>
      </dgm:t>
    </dgm:pt>
    <dgm:pt modelId="{212AEC62-609D-48A4-BF91-54BFA41CBDA0}">
      <dgm:prSet phldrT="[Текст]" custT="1"/>
      <dgm:spPr>
        <a:solidFill>
          <a:srgbClr val="FFFF00"/>
        </a:solidFill>
      </dgm:spPr>
      <dgm:t>
        <a:bodyPr/>
        <a:lstStyle/>
        <a:p>
          <a:r>
            <a:rPr lang="uk-UA" sz="2800" dirty="0">
              <a:solidFill>
                <a:srgbClr val="FF0000"/>
              </a:solidFill>
            </a:rPr>
            <a:t>Утворення гамет при різних типах успадкування</a:t>
          </a:r>
          <a:endParaRPr lang="ru-UA" sz="2800" dirty="0">
            <a:solidFill>
              <a:srgbClr val="FF0000"/>
            </a:solidFill>
          </a:endParaRPr>
        </a:p>
      </dgm:t>
    </dgm:pt>
    <dgm:pt modelId="{C761A8B0-A0C5-4D6C-8B50-1C3E3CBFCD89}" type="parTrans" cxnId="{343447A9-A510-4A15-83E5-ACD6E21EE1FA}">
      <dgm:prSet/>
      <dgm:spPr/>
      <dgm:t>
        <a:bodyPr/>
        <a:lstStyle/>
        <a:p>
          <a:endParaRPr lang="ru-UA"/>
        </a:p>
      </dgm:t>
    </dgm:pt>
    <dgm:pt modelId="{5EBEED5D-6F8C-47BE-882A-BA16BF25F89F}" type="sibTrans" cxnId="{343447A9-A510-4A15-83E5-ACD6E21EE1FA}">
      <dgm:prSet/>
      <dgm:spPr/>
      <dgm:t>
        <a:bodyPr/>
        <a:lstStyle/>
        <a:p>
          <a:endParaRPr lang="ru-UA"/>
        </a:p>
      </dgm:t>
    </dgm:pt>
    <dgm:pt modelId="{91C6E188-7891-4D1A-9CD6-1102DCABCFA6}">
      <dgm:prSet phldrT="[Текст]"/>
      <dgm:spPr/>
      <dgm:t>
        <a:bodyPr/>
        <a:lstStyle/>
        <a:p>
          <a:r>
            <a:rPr lang="uk-UA" dirty="0"/>
            <a:t>Незчеплене (незалежне)</a:t>
          </a:r>
          <a:endParaRPr lang="ru-UA" dirty="0"/>
        </a:p>
      </dgm:t>
    </dgm:pt>
    <dgm:pt modelId="{2E5A120B-9DF0-4453-BA5C-01FB37222BBE}" type="parTrans" cxnId="{5D4B1642-BAC7-4B4D-B6A7-EE9D84C045EE}">
      <dgm:prSet/>
      <dgm:spPr/>
      <dgm:t>
        <a:bodyPr/>
        <a:lstStyle/>
        <a:p>
          <a:endParaRPr lang="ru-UA"/>
        </a:p>
      </dgm:t>
    </dgm:pt>
    <dgm:pt modelId="{A5AF0AA7-62F9-4303-A8EA-3A42F2B4D55F}" type="sibTrans" cxnId="{5D4B1642-BAC7-4B4D-B6A7-EE9D84C045EE}">
      <dgm:prSet/>
      <dgm:spPr/>
      <dgm:t>
        <a:bodyPr/>
        <a:lstStyle/>
        <a:p>
          <a:endParaRPr lang="ru-UA"/>
        </a:p>
      </dgm:t>
    </dgm:pt>
    <dgm:pt modelId="{CDA0FF49-EB62-4632-B3D7-5B3026DFC8B3}">
      <dgm:prSet phldrT="[Текст]"/>
      <dgm:spPr/>
      <dgm:t>
        <a:bodyPr/>
        <a:lstStyle/>
        <a:p>
          <a:r>
            <a:rPr lang="uk-UA" dirty="0"/>
            <a:t>Повне зчеплення</a:t>
          </a:r>
          <a:endParaRPr lang="ru-UA" dirty="0"/>
        </a:p>
      </dgm:t>
    </dgm:pt>
    <dgm:pt modelId="{350767A0-6C98-47F2-9C40-48809223490F}" type="parTrans" cxnId="{3BACC404-5CF0-4124-B888-941DB27E031E}">
      <dgm:prSet/>
      <dgm:spPr/>
      <dgm:t>
        <a:bodyPr/>
        <a:lstStyle/>
        <a:p>
          <a:endParaRPr lang="ru-UA"/>
        </a:p>
      </dgm:t>
    </dgm:pt>
    <dgm:pt modelId="{E0EF8987-527D-47A5-A2CA-4496F9A75BE6}" type="sibTrans" cxnId="{3BACC404-5CF0-4124-B888-941DB27E031E}">
      <dgm:prSet/>
      <dgm:spPr/>
      <dgm:t>
        <a:bodyPr/>
        <a:lstStyle/>
        <a:p>
          <a:endParaRPr lang="ru-UA"/>
        </a:p>
      </dgm:t>
    </dgm:pt>
    <dgm:pt modelId="{C84A3768-8DBF-415C-8ED7-1E66AB250A78}">
      <dgm:prSet phldrT="[Текст]"/>
      <dgm:spPr/>
      <dgm:t>
        <a:bodyPr/>
        <a:lstStyle/>
        <a:p>
          <a:r>
            <a:rPr lang="uk-UA" dirty="0"/>
            <a:t>Неповне зчеплення (кросинговер)</a:t>
          </a:r>
          <a:endParaRPr lang="ru-UA" dirty="0"/>
        </a:p>
      </dgm:t>
    </dgm:pt>
    <dgm:pt modelId="{C5349127-6CBE-44DD-8162-0EC0E413152A}" type="parTrans" cxnId="{90977F86-9A9D-437D-A60D-1C4089F13319}">
      <dgm:prSet/>
      <dgm:spPr/>
      <dgm:t>
        <a:bodyPr/>
        <a:lstStyle/>
        <a:p>
          <a:endParaRPr lang="ru-UA"/>
        </a:p>
      </dgm:t>
    </dgm:pt>
    <dgm:pt modelId="{C5867C58-DFB0-482E-A04E-D13AF4B7238F}" type="sibTrans" cxnId="{90977F86-9A9D-437D-A60D-1C4089F13319}">
      <dgm:prSet/>
      <dgm:spPr/>
      <dgm:t>
        <a:bodyPr/>
        <a:lstStyle/>
        <a:p>
          <a:endParaRPr lang="ru-UA"/>
        </a:p>
      </dgm:t>
    </dgm:pt>
    <dgm:pt modelId="{727D415E-224B-453C-B893-1B1BD8F50FAE}" type="pres">
      <dgm:prSet presAssocID="{50F863A6-67D7-4361-90C5-E7F8BF49C84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F100871-C1ED-4E49-9B44-00989027B625}" type="pres">
      <dgm:prSet presAssocID="{212AEC62-609D-48A4-BF91-54BFA41CBDA0}" presName="hierRoot1" presStyleCnt="0">
        <dgm:presLayoutVars>
          <dgm:hierBranch val="init"/>
        </dgm:presLayoutVars>
      </dgm:prSet>
      <dgm:spPr/>
    </dgm:pt>
    <dgm:pt modelId="{BDA6A84F-5AE4-455C-BEB8-539F5902B909}" type="pres">
      <dgm:prSet presAssocID="{212AEC62-609D-48A4-BF91-54BFA41CBDA0}" presName="rootComposite1" presStyleCnt="0"/>
      <dgm:spPr/>
    </dgm:pt>
    <dgm:pt modelId="{0A3494F2-DC43-43A6-8CE6-6D8C6F0FFF4E}" type="pres">
      <dgm:prSet presAssocID="{212AEC62-609D-48A4-BF91-54BFA41CBDA0}" presName="rootText1" presStyleLbl="node0" presStyleIdx="0" presStyleCnt="1" custScaleX="164269" custScaleY="130991" custLinFactNeighborX="-1385" custLinFactNeighborY="-10441">
        <dgm:presLayoutVars>
          <dgm:chPref val="3"/>
        </dgm:presLayoutVars>
      </dgm:prSet>
      <dgm:spPr/>
    </dgm:pt>
    <dgm:pt modelId="{07ACD392-9D37-4728-8B32-3C953DFEA9D7}" type="pres">
      <dgm:prSet presAssocID="{212AEC62-609D-48A4-BF91-54BFA41CBDA0}" presName="rootConnector1" presStyleLbl="node1" presStyleIdx="0" presStyleCnt="0"/>
      <dgm:spPr/>
    </dgm:pt>
    <dgm:pt modelId="{D34E3C0C-2E98-4919-9FAB-820845F8BA05}" type="pres">
      <dgm:prSet presAssocID="{212AEC62-609D-48A4-BF91-54BFA41CBDA0}" presName="hierChild2" presStyleCnt="0"/>
      <dgm:spPr/>
    </dgm:pt>
    <dgm:pt modelId="{C44D8ECC-89A6-451E-B6BB-693049E1A2EE}" type="pres">
      <dgm:prSet presAssocID="{2E5A120B-9DF0-4453-BA5C-01FB37222BBE}" presName="Name37" presStyleLbl="parChTrans1D2" presStyleIdx="0" presStyleCnt="3"/>
      <dgm:spPr/>
    </dgm:pt>
    <dgm:pt modelId="{040FDFAD-87C0-4B38-A0A7-168335034F3E}" type="pres">
      <dgm:prSet presAssocID="{91C6E188-7891-4D1A-9CD6-1102DCABCFA6}" presName="hierRoot2" presStyleCnt="0">
        <dgm:presLayoutVars>
          <dgm:hierBranch val="init"/>
        </dgm:presLayoutVars>
      </dgm:prSet>
      <dgm:spPr/>
    </dgm:pt>
    <dgm:pt modelId="{8351DC9E-FE46-4F7B-A661-136B1ED5179E}" type="pres">
      <dgm:prSet presAssocID="{91C6E188-7891-4D1A-9CD6-1102DCABCFA6}" presName="rootComposite" presStyleCnt="0"/>
      <dgm:spPr/>
    </dgm:pt>
    <dgm:pt modelId="{00335B08-2E96-4069-8F5C-9678FE1AAE04}" type="pres">
      <dgm:prSet presAssocID="{91C6E188-7891-4D1A-9CD6-1102DCABCFA6}" presName="rootText" presStyleLbl="node2" presStyleIdx="0" presStyleCnt="3">
        <dgm:presLayoutVars>
          <dgm:chPref val="3"/>
        </dgm:presLayoutVars>
      </dgm:prSet>
      <dgm:spPr/>
    </dgm:pt>
    <dgm:pt modelId="{9D226188-DD4E-4BED-AD5C-52F2C9926B6C}" type="pres">
      <dgm:prSet presAssocID="{91C6E188-7891-4D1A-9CD6-1102DCABCFA6}" presName="rootConnector" presStyleLbl="node2" presStyleIdx="0" presStyleCnt="3"/>
      <dgm:spPr/>
    </dgm:pt>
    <dgm:pt modelId="{7E561E4E-02C1-4727-8663-AE8A6BBF91C1}" type="pres">
      <dgm:prSet presAssocID="{91C6E188-7891-4D1A-9CD6-1102DCABCFA6}" presName="hierChild4" presStyleCnt="0"/>
      <dgm:spPr/>
    </dgm:pt>
    <dgm:pt modelId="{FF8A7DB8-3157-4F17-9057-42FF8D0E78B9}" type="pres">
      <dgm:prSet presAssocID="{91C6E188-7891-4D1A-9CD6-1102DCABCFA6}" presName="hierChild5" presStyleCnt="0"/>
      <dgm:spPr/>
    </dgm:pt>
    <dgm:pt modelId="{58B86133-AA6E-4C7F-8D00-EB09B2C29C81}" type="pres">
      <dgm:prSet presAssocID="{350767A0-6C98-47F2-9C40-48809223490F}" presName="Name37" presStyleLbl="parChTrans1D2" presStyleIdx="1" presStyleCnt="3"/>
      <dgm:spPr/>
    </dgm:pt>
    <dgm:pt modelId="{476954E9-790B-4620-AE3D-153DBAE006E0}" type="pres">
      <dgm:prSet presAssocID="{CDA0FF49-EB62-4632-B3D7-5B3026DFC8B3}" presName="hierRoot2" presStyleCnt="0">
        <dgm:presLayoutVars>
          <dgm:hierBranch val="init"/>
        </dgm:presLayoutVars>
      </dgm:prSet>
      <dgm:spPr/>
    </dgm:pt>
    <dgm:pt modelId="{DC5F54D6-A9BB-4C6E-8CB5-2E65F081EACE}" type="pres">
      <dgm:prSet presAssocID="{CDA0FF49-EB62-4632-B3D7-5B3026DFC8B3}" presName="rootComposite" presStyleCnt="0"/>
      <dgm:spPr/>
    </dgm:pt>
    <dgm:pt modelId="{C7FA246D-BDF5-424B-A2E0-D4E34DDE4644}" type="pres">
      <dgm:prSet presAssocID="{CDA0FF49-EB62-4632-B3D7-5B3026DFC8B3}" presName="rootText" presStyleLbl="node2" presStyleIdx="1" presStyleCnt="3">
        <dgm:presLayoutVars>
          <dgm:chPref val="3"/>
        </dgm:presLayoutVars>
      </dgm:prSet>
      <dgm:spPr/>
    </dgm:pt>
    <dgm:pt modelId="{3D68CCDA-72ED-4BA9-800C-3912CAD8DB71}" type="pres">
      <dgm:prSet presAssocID="{CDA0FF49-EB62-4632-B3D7-5B3026DFC8B3}" presName="rootConnector" presStyleLbl="node2" presStyleIdx="1" presStyleCnt="3"/>
      <dgm:spPr/>
    </dgm:pt>
    <dgm:pt modelId="{9011FD3F-579E-40E6-917F-B60AF6D896BF}" type="pres">
      <dgm:prSet presAssocID="{CDA0FF49-EB62-4632-B3D7-5B3026DFC8B3}" presName="hierChild4" presStyleCnt="0"/>
      <dgm:spPr/>
    </dgm:pt>
    <dgm:pt modelId="{6546CF7E-179C-4C9B-A7CD-F88D9A5F987E}" type="pres">
      <dgm:prSet presAssocID="{CDA0FF49-EB62-4632-B3D7-5B3026DFC8B3}" presName="hierChild5" presStyleCnt="0"/>
      <dgm:spPr/>
    </dgm:pt>
    <dgm:pt modelId="{EBC5F550-EDBE-4E22-810D-6F68CD06C323}" type="pres">
      <dgm:prSet presAssocID="{C5349127-6CBE-44DD-8162-0EC0E413152A}" presName="Name37" presStyleLbl="parChTrans1D2" presStyleIdx="2" presStyleCnt="3"/>
      <dgm:spPr/>
    </dgm:pt>
    <dgm:pt modelId="{CE8B0F0B-BE86-4507-AE0A-BAB08485F229}" type="pres">
      <dgm:prSet presAssocID="{C84A3768-8DBF-415C-8ED7-1E66AB250A78}" presName="hierRoot2" presStyleCnt="0">
        <dgm:presLayoutVars>
          <dgm:hierBranch val="init"/>
        </dgm:presLayoutVars>
      </dgm:prSet>
      <dgm:spPr/>
    </dgm:pt>
    <dgm:pt modelId="{408805CD-F84B-4D12-9514-8205888ECBFC}" type="pres">
      <dgm:prSet presAssocID="{C84A3768-8DBF-415C-8ED7-1E66AB250A78}" presName="rootComposite" presStyleCnt="0"/>
      <dgm:spPr/>
    </dgm:pt>
    <dgm:pt modelId="{367BB167-5F00-4DA8-9036-17C892EEC549}" type="pres">
      <dgm:prSet presAssocID="{C84A3768-8DBF-415C-8ED7-1E66AB250A78}" presName="rootText" presStyleLbl="node2" presStyleIdx="2" presStyleCnt="3">
        <dgm:presLayoutVars>
          <dgm:chPref val="3"/>
        </dgm:presLayoutVars>
      </dgm:prSet>
      <dgm:spPr/>
    </dgm:pt>
    <dgm:pt modelId="{D6285473-1D3C-49E6-80B2-C47D98B1496D}" type="pres">
      <dgm:prSet presAssocID="{C84A3768-8DBF-415C-8ED7-1E66AB250A78}" presName="rootConnector" presStyleLbl="node2" presStyleIdx="2" presStyleCnt="3"/>
      <dgm:spPr/>
    </dgm:pt>
    <dgm:pt modelId="{1541E3EB-5009-4537-B7F3-7377C15D8E5B}" type="pres">
      <dgm:prSet presAssocID="{C84A3768-8DBF-415C-8ED7-1E66AB250A78}" presName="hierChild4" presStyleCnt="0"/>
      <dgm:spPr/>
    </dgm:pt>
    <dgm:pt modelId="{61809B60-AC39-4AFF-80B6-4F288A35C8A1}" type="pres">
      <dgm:prSet presAssocID="{C84A3768-8DBF-415C-8ED7-1E66AB250A78}" presName="hierChild5" presStyleCnt="0"/>
      <dgm:spPr/>
    </dgm:pt>
    <dgm:pt modelId="{1275D02C-E4CC-4E46-B48B-906DF69A6E64}" type="pres">
      <dgm:prSet presAssocID="{212AEC62-609D-48A4-BF91-54BFA41CBDA0}" presName="hierChild3" presStyleCnt="0"/>
      <dgm:spPr/>
    </dgm:pt>
  </dgm:ptLst>
  <dgm:cxnLst>
    <dgm:cxn modelId="{E1207301-EFFD-4CE0-BCF4-8E5E5F74A915}" type="presOf" srcId="{C84A3768-8DBF-415C-8ED7-1E66AB250A78}" destId="{367BB167-5F00-4DA8-9036-17C892EEC549}" srcOrd="0" destOrd="0" presId="urn:microsoft.com/office/officeart/2005/8/layout/orgChart1"/>
    <dgm:cxn modelId="{3BACC404-5CF0-4124-B888-941DB27E031E}" srcId="{212AEC62-609D-48A4-BF91-54BFA41CBDA0}" destId="{CDA0FF49-EB62-4632-B3D7-5B3026DFC8B3}" srcOrd="1" destOrd="0" parTransId="{350767A0-6C98-47F2-9C40-48809223490F}" sibTransId="{E0EF8987-527D-47A5-A2CA-4496F9A75BE6}"/>
    <dgm:cxn modelId="{8C8AFC24-FAE6-4133-82C2-BD85B043E0C0}" type="presOf" srcId="{212AEC62-609D-48A4-BF91-54BFA41CBDA0}" destId="{0A3494F2-DC43-43A6-8CE6-6D8C6F0FFF4E}" srcOrd="0" destOrd="0" presId="urn:microsoft.com/office/officeart/2005/8/layout/orgChart1"/>
    <dgm:cxn modelId="{C14D9526-D026-4A6A-91BB-94CFC24CBE36}" type="presOf" srcId="{50F863A6-67D7-4361-90C5-E7F8BF49C844}" destId="{727D415E-224B-453C-B893-1B1BD8F50FAE}" srcOrd="0" destOrd="0" presId="urn:microsoft.com/office/officeart/2005/8/layout/orgChart1"/>
    <dgm:cxn modelId="{59A78C38-F845-417C-865A-198A8FB4AF33}" type="presOf" srcId="{2E5A120B-9DF0-4453-BA5C-01FB37222BBE}" destId="{C44D8ECC-89A6-451E-B6BB-693049E1A2EE}" srcOrd="0" destOrd="0" presId="urn:microsoft.com/office/officeart/2005/8/layout/orgChart1"/>
    <dgm:cxn modelId="{0A4BDA5D-5846-428B-995A-A3E8BF09404D}" type="presOf" srcId="{CDA0FF49-EB62-4632-B3D7-5B3026DFC8B3}" destId="{C7FA246D-BDF5-424B-A2E0-D4E34DDE4644}" srcOrd="0" destOrd="0" presId="urn:microsoft.com/office/officeart/2005/8/layout/orgChart1"/>
    <dgm:cxn modelId="{5D4B1642-BAC7-4B4D-B6A7-EE9D84C045EE}" srcId="{212AEC62-609D-48A4-BF91-54BFA41CBDA0}" destId="{91C6E188-7891-4D1A-9CD6-1102DCABCFA6}" srcOrd="0" destOrd="0" parTransId="{2E5A120B-9DF0-4453-BA5C-01FB37222BBE}" sibTransId="{A5AF0AA7-62F9-4303-A8EA-3A42F2B4D55F}"/>
    <dgm:cxn modelId="{90977F86-9A9D-437D-A60D-1C4089F13319}" srcId="{212AEC62-609D-48A4-BF91-54BFA41CBDA0}" destId="{C84A3768-8DBF-415C-8ED7-1E66AB250A78}" srcOrd="2" destOrd="0" parTransId="{C5349127-6CBE-44DD-8162-0EC0E413152A}" sibTransId="{C5867C58-DFB0-482E-A04E-D13AF4B7238F}"/>
    <dgm:cxn modelId="{41C4D3A2-5D42-4041-864C-D1AD751080D7}" type="presOf" srcId="{CDA0FF49-EB62-4632-B3D7-5B3026DFC8B3}" destId="{3D68CCDA-72ED-4BA9-800C-3912CAD8DB71}" srcOrd="1" destOrd="0" presId="urn:microsoft.com/office/officeart/2005/8/layout/orgChart1"/>
    <dgm:cxn modelId="{D5B512A3-B4C7-4590-8B2B-C806028B96D2}" type="presOf" srcId="{350767A0-6C98-47F2-9C40-48809223490F}" destId="{58B86133-AA6E-4C7F-8D00-EB09B2C29C81}" srcOrd="0" destOrd="0" presId="urn:microsoft.com/office/officeart/2005/8/layout/orgChart1"/>
    <dgm:cxn modelId="{343447A9-A510-4A15-83E5-ACD6E21EE1FA}" srcId="{50F863A6-67D7-4361-90C5-E7F8BF49C844}" destId="{212AEC62-609D-48A4-BF91-54BFA41CBDA0}" srcOrd="0" destOrd="0" parTransId="{C761A8B0-A0C5-4D6C-8B50-1C3E3CBFCD89}" sibTransId="{5EBEED5D-6F8C-47BE-882A-BA16BF25F89F}"/>
    <dgm:cxn modelId="{E21504C7-B2FA-40F7-AE48-856775AA3593}" type="presOf" srcId="{C5349127-6CBE-44DD-8162-0EC0E413152A}" destId="{EBC5F550-EDBE-4E22-810D-6F68CD06C323}" srcOrd="0" destOrd="0" presId="urn:microsoft.com/office/officeart/2005/8/layout/orgChart1"/>
    <dgm:cxn modelId="{C0B575D1-38AC-4048-A13D-7A0CF83233B6}" type="presOf" srcId="{91C6E188-7891-4D1A-9CD6-1102DCABCFA6}" destId="{00335B08-2E96-4069-8F5C-9678FE1AAE04}" srcOrd="0" destOrd="0" presId="urn:microsoft.com/office/officeart/2005/8/layout/orgChart1"/>
    <dgm:cxn modelId="{10D56CD7-0092-4F21-9C2C-2F03E608BE58}" type="presOf" srcId="{91C6E188-7891-4D1A-9CD6-1102DCABCFA6}" destId="{9D226188-DD4E-4BED-AD5C-52F2C9926B6C}" srcOrd="1" destOrd="0" presId="urn:microsoft.com/office/officeart/2005/8/layout/orgChart1"/>
    <dgm:cxn modelId="{89E0E1DE-57CC-4911-ADCC-B63F79BA62AE}" type="presOf" srcId="{C84A3768-8DBF-415C-8ED7-1E66AB250A78}" destId="{D6285473-1D3C-49E6-80B2-C47D98B1496D}" srcOrd="1" destOrd="0" presId="urn:microsoft.com/office/officeart/2005/8/layout/orgChart1"/>
    <dgm:cxn modelId="{18BAB9F9-A930-404A-813D-146CE9FB7945}" type="presOf" srcId="{212AEC62-609D-48A4-BF91-54BFA41CBDA0}" destId="{07ACD392-9D37-4728-8B32-3C953DFEA9D7}" srcOrd="1" destOrd="0" presId="urn:microsoft.com/office/officeart/2005/8/layout/orgChart1"/>
    <dgm:cxn modelId="{E04D2EEB-CB56-4339-9461-FC7E818E385E}" type="presParOf" srcId="{727D415E-224B-453C-B893-1B1BD8F50FAE}" destId="{8F100871-C1ED-4E49-9B44-00989027B625}" srcOrd="0" destOrd="0" presId="urn:microsoft.com/office/officeart/2005/8/layout/orgChart1"/>
    <dgm:cxn modelId="{4AA34D23-EC8C-47EB-9EB5-091E78B49D9A}" type="presParOf" srcId="{8F100871-C1ED-4E49-9B44-00989027B625}" destId="{BDA6A84F-5AE4-455C-BEB8-539F5902B909}" srcOrd="0" destOrd="0" presId="urn:microsoft.com/office/officeart/2005/8/layout/orgChart1"/>
    <dgm:cxn modelId="{F8F7653A-5B94-458E-8495-56F4805F1EC3}" type="presParOf" srcId="{BDA6A84F-5AE4-455C-BEB8-539F5902B909}" destId="{0A3494F2-DC43-43A6-8CE6-6D8C6F0FFF4E}" srcOrd="0" destOrd="0" presId="urn:microsoft.com/office/officeart/2005/8/layout/orgChart1"/>
    <dgm:cxn modelId="{3EC12E53-4D3E-41C6-9734-A02D35C32451}" type="presParOf" srcId="{BDA6A84F-5AE4-455C-BEB8-539F5902B909}" destId="{07ACD392-9D37-4728-8B32-3C953DFEA9D7}" srcOrd="1" destOrd="0" presId="urn:microsoft.com/office/officeart/2005/8/layout/orgChart1"/>
    <dgm:cxn modelId="{D7A9AC39-5F89-46D1-ADF7-14AC472C4808}" type="presParOf" srcId="{8F100871-C1ED-4E49-9B44-00989027B625}" destId="{D34E3C0C-2E98-4919-9FAB-820845F8BA05}" srcOrd="1" destOrd="0" presId="urn:microsoft.com/office/officeart/2005/8/layout/orgChart1"/>
    <dgm:cxn modelId="{FB0C3689-DA61-4481-ACDD-F6015B820F5F}" type="presParOf" srcId="{D34E3C0C-2E98-4919-9FAB-820845F8BA05}" destId="{C44D8ECC-89A6-451E-B6BB-693049E1A2EE}" srcOrd="0" destOrd="0" presId="urn:microsoft.com/office/officeart/2005/8/layout/orgChart1"/>
    <dgm:cxn modelId="{EE7F2F3E-2EA5-4D71-BB02-22F7363932D8}" type="presParOf" srcId="{D34E3C0C-2E98-4919-9FAB-820845F8BA05}" destId="{040FDFAD-87C0-4B38-A0A7-168335034F3E}" srcOrd="1" destOrd="0" presId="urn:microsoft.com/office/officeart/2005/8/layout/orgChart1"/>
    <dgm:cxn modelId="{BB319F3F-7C79-4EDC-9C0D-902D3B16E087}" type="presParOf" srcId="{040FDFAD-87C0-4B38-A0A7-168335034F3E}" destId="{8351DC9E-FE46-4F7B-A661-136B1ED5179E}" srcOrd="0" destOrd="0" presId="urn:microsoft.com/office/officeart/2005/8/layout/orgChart1"/>
    <dgm:cxn modelId="{EA8284CB-CD9F-46A3-838F-6115FE4C6BAB}" type="presParOf" srcId="{8351DC9E-FE46-4F7B-A661-136B1ED5179E}" destId="{00335B08-2E96-4069-8F5C-9678FE1AAE04}" srcOrd="0" destOrd="0" presId="urn:microsoft.com/office/officeart/2005/8/layout/orgChart1"/>
    <dgm:cxn modelId="{0CD0CF47-6AF0-4673-8BB8-23D3883865EA}" type="presParOf" srcId="{8351DC9E-FE46-4F7B-A661-136B1ED5179E}" destId="{9D226188-DD4E-4BED-AD5C-52F2C9926B6C}" srcOrd="1" destOrd="0" presId="urn:microsoft.com/office/officeart/2005/8/layout/orgChart1"/>
    <dgm:cxn modelId="{D02BDDFE-8030-420B-9197-6E444A6EFC13}" type="presParOf" srcId="{040FDFAD-87C0-4B38-A0A7-168335034F3E}" destId="{7E561E4E-02C1-4727-8663-AE8A6BBF91C1}" srcOrd="1" destOrd="0" presId="urn:microsoft.com/office/officeart/2005/8/layout/orgChart1"/>
    <dgm:cxn modelId="{59582377-0F64-4764-92E8-A6795A45AAFE}" type="presParOf" srcId="{040FDFAD-87C0-4B38-A0A7-168335034F3E}" destId="{FF8A7DB8-3157-4F17-9057-42FF8D0E78B9}" srcOrd="2" destOrd="0" presId="urn:microsoft.com/office/officeart/2005/8/layout/orgChart1"/>
    <dgm:cxn modelId="{CB4DFA7F-351F-4EF0-9A00-8214BF9AFA29}" type="presParOf" srcId="{D34E3C0C-2E98-4919-9FAB-820845F8BA05}" destId="{58B86133-AA6E-4C7F-8D00-EB09B2C29C81}" srcOrd="2" destOrd="0" presId="urn:microsoft.com/office/officeart/2005/8/layout/orgChart1"/>
    <dgm:cxn modelId="{C28474FF-554B-477E-8FD0-97B3AD9EEB9E}" type="presParOf" srcId="{D34E3C0C-2E98-4919-9FAB-820845F8BA05}" destId="{476954E9-790B-4620-AE3D-153DBAE006E0}" srcOrd="3" destOrd="0" presId="urn:microsoft.com/office/officeart/2005/8/layout/orgChart1"/>
    <dgm:cxn modelId="{6E9B1FA3-2258-40AA-AC88-D2A5A7D8AE08}" type="presParOf" srcId="{476954E9-790B-4620-AE3D-153DBAE006E0}" destId="{DC5F54D6-A9BB-4C6E-8CB5-2E65F081EACE}" srcOrd="0" destOrd="0" presId="urn:microsoft.com/office/officeart/2005/8/layout/orgChart1"/>
    <dgm:cxn modelId="{7E730460-87F1-4EC9-9C02-11ED2FD8BF18}" type="presParOf" srcId="{DC5F54D6-A9BB-4C6E-8CB5-2E65F081EACE}" destId="{C7FA246D-BDF5-424B-A2E0-D4E34DDE4644}" srcOrd="0" destOrd="0" presId="urn:microsoft.com/office/officeart/2005/8/layout/orgChart1"/>
    <dgm:cxn modelId="{5F9EE266-047D-4EFB-9828-AF7912FA0DC0}" type="presParOf" srcId="{DC5F54D6-A9BB-4C6E-8CB5-2E65F081EACE}" destId="{3D68CCDA-72ED-4BA9-800C-3912CAD8DB71}" srcOrd="1" destOrd="0" presId="urn:microsoft.com/office/officeart/2005/8/layout/orgChart1"/>
    <dgm:cxn modelId="{8474804C-7D67-43C9-BD5F-3198F0F1F001}" type="presParOf" srcId="{476954E9-790B-4620-AE3D-153DBAE006E0}" destId="{9011FD3F-579E-40E6-917F-B60AF6D896BF}" srcOrd="1" destOrd="0" presId="urn:microsoft.com/office/officeart/2005/8/layout/orgChart1"/>
    <dgm:cxn modelId="{DE9B4EF1-DE64-4ECD-81A0-77E83C6368B1}" type="presParOf" srcId="{476954E9-790B-4620-AE3D-153DBAE006E0}" destId="{6546CF7E-179C-4C9B-A7CD-F88D9A5F987E}" srcOrd="2" destOrd="0" presId="urn:microsoft.com/office/officeart/2005/8/layout/orgChart1"/>
    <dgm:cxn modelId="{F6CEAD26-7AB7-42AE-A8C6-FB7B81F70EF7}" type="presParOf" srcId="{D34E3C0C-2E98-4919-9FAB-820845F8BA05}" destId="{EBC5F550-EDBE-4E22-810D-6F68CD06C323}" srcOrd="4" destOrd="0" presId="urn:microsoft.com/office/officeart/2005/8/layout/orgChart1"/>
    <dgm:cxn modelId="{5D8CD78E-B029-4C91-A42F-55494E5A543E}" type="presParOf" srcId="{D34E3C0C-2E98-4919-9FAB-820845F8BA05}" destId="{CE8B0F0B-BE86-4507-AE0A-BAB08485F229}" srcOrd="5" destOrd="0" presId="urn:microsoft.com/office/officeart/2005/8/layout/orgChart1"/>
    <dgm:cxn modelId="{10EDE574-7FF4-4667-8306-164454DD9101}" type="presParOf" srcId="{CE8B0F0B-BE86-4507-AE0A-BAB08485F229}" destId="{408805CD-F84B-4D12-9514-8205888ECBFC}" srcOrd="0" destOrd="0" presId="urn:microsoft.com/office/officeart/2005/8/layout/orgChart1"/>
    <dgm:cxn modelId="{9A70CDA1-47BE-483F-A2C0-520F4FC25E46}" type="presParOf" srcId="{408805CD-F84B-4D12-9514-8205888ECBFC}" destId="{367BB167-5F00-4DA8-9036-17C892EEC549}" srcOrd="0" destOrd="0" presId="urn:microsoft.com/office/officeart/2005/8/layout/orgChart1"/>
    <dgm:cxn modelId="{AC3AB454-D316-476E-B91A-D50C17E713EA}" type="presParOf" srcId="{408805CD-F84B-4D12-9514-8205888ECBFC}" destId="{D6285473-1D3C-49E6-80B2-C47D98B1496D}" srcOrd="1" destOrd="0" presId="urn:microsoft.com/office/officeart/2005/8/layout/orgChart1"/>
    <dgm:cxn modelId="{01995F5B-8F70-4916-80BC-53990408E331}" type="presParOf" srcId="{CE8B0F0B-BE86-4507-AE0A-BAB08485F229}" destId="{1541E3EB-5009-4537-B7F3-7377C15D8E5B}" srcOrd="1" destOrd="0" presId="urn:microsoft.com/office/officeart/2005/8/layout/orgChart1"/>
    <dgm:cxn modelId="{3B40E1A7-9AB0-40DB-9468-1FDAFDAB0DA4}" type="presParOf" srcId="{CE8B0F0B-BE86-4507-AE0A-BAB08485F229}" destId="{61809B60-AC39-4AFF-80B6-4F288A35C8A1}" srcOrd="2" destOrd="0" presId="urn:microsoft.com/office/officeart/2005/8/layout/orgChart1"/>
    <dgm:cxn modelId="{1CE5969A-8F17-4A12-9419-7C84AFAC97E8}" type="presParOf" srcId="{8F100871-C1ED-4E49-9B44-00989027B625}" destId="{1275D02C-E4CC-4E46-B48B-906DF69A6E6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F54C2A5-AF00-45FC-9B53-ED35EA35438B}" type="doc">
      <dgm:prSet loTypeId="urn:microsoft.com/office/officeart/2005/8/layout/default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DB5D727A-CDFD-4295-965B-3C054F10AA3F}">
      <dgm:prSet/>
      <dgm:spPr/>
      <dgm:t>
        <a:bodyPr/>
        <a:lstStyle/>
        <a:p>
          <a:pPr rtl="0"/>
          <a:r>
            <a:rPr lang="uk-UA" dirty="0"/>
            <a:t>кросинговер </a:t>
          </a:r>
          <a:r>
            <a:rPr lang="ru-RU" dirty="0"/>
            <a:t>практично </a:t>
          </a:r>
          <a:r>
            <a:rPr lang="ru-RU" dirty="0" err="1"/>
            <a:t>відсутній</a:t>
          </a:r>
          <a:r>
            <a:rPr lang="ru-RU" dirty="0"/>
            <a:t> </a:t>
          </a:r>
          <a:r>
            <a:rPr lang="ru-RU" dirty="0" err="1"/>
            <a:t>між</a:t>
          </a:r>
          <a:r>
            <a:rPr lang="ru-RU" dirty="0"/>
            <a:t> </a:t>
          </a:r>
          <a:r>
            <a:rPr lang="ru-RU" dirty="0" err="1"/>
            <a:t>гетероморфними</a:t>
          </a:r>
          <a:r>
            <a:rPr lang="ru-RU" dirty="0"/>
            <a:t> Х- </a:t>
          </a:r>
          <a:r>
            <a:rPr lang="ru-RU" dirty="0" err="1"/>
            <a:t>і</a:t>
          </a:r>
          <a:r>
            <a:rPr lang="ru-RU" dirty="0"/>
            <a:t> </a:t>
          </a:r>
          <a:r>
            <a:rPr lang="ru-RU" dirty="0" err="1"/>
            <a:t>У-хромосомами</a:t>
          </a:r>
          <a:r>
            <a:rPr lang="ru-RU" dirty="0"/>
            <a:t>;</a:t>
          </a:r>
          <a:endParaRPr lang="uk-UA" dirty="0"/>
        </a:p>
      </dgm:t>
    </dgm:pt>
    <dgm:pt modelId="{D41BC76F-49E5-4D5C-8598-35747D5D7B93}" type="parTrans" cxnId="{77BE63D6-0787-47D0-9ADC-6935CF6847F5}">
      <dgm:prSet/>
      <dgm:spPr/>
      <dgm:t>
        <a:bodyPr/>
        <a:lstStyle/>
        <a:p>
          <a:endParaRPr lang="uk-UA"/>
        </a:p>
      </dgm:t>
    </dgm:pt>
    <dgm:pt modelId="{C3034201-0590-49D3-B77E-BADC7BE1C53F}" type="sibTrans" cxnId="{77BE63D6-0787-47D0-9ADC-6935CF6847F5}">
      <dgm:prSet/>
      <dgm:spPr/>
      <dgm:t>
        <a:bodyPr/>
        <a:lstStyle/>
        <a:p>
          <a:endParaRPr lang="uk-UA"/>
        </a:p>
      </dgm:t>
    </dgm:pt>
    <dgm:pt modelId="{95784B33-A976-4CA9-8682-5D31F13B6DCD}">
      <dgm:prSet/>
      <dgm:spPr/>
      <dgm:t>
        <a:bodyPr/>
        <a:lstStyle/>
        <a:p>
          <a:pPr rtl="0"/>
          <a:r>
            <a:rPr lang="ru-RU" dirty="0" err="1"/>
            <a:t>обов'язкова</a:t>
          </a:r>
          <a:r>
            <a:rPr lang="ru-RU" dirty="0"/>
            <a:t> </a:t>
          </a:r>
          <a:r>
            <a:rPr lang="ru-RU" dirty="0" err="1"/>
            <a:t>умова</a:t>
          </a:r>
          <a:r>
            <a:rPr lang="ru-RU" dirty="0"/>
            <a:t> синапсу хромосом (</a:t>
          </a:r>
          <a:r>
            <a:rPr lang="ru-RU" dirty="0" err="1"/>
            <a:t>або</a:t>
          </a:r>
          <a:r>
            <a:rPr lang="ru-RU" dirty="0"/>
            <a:t> </a:t>
          </a:r>
          <a:r>
            <a:rPr lang="ru-RU" dirty="0" err="1"/>
            <a:t>їх</a:t>
          </a:r>
          <a:r>
            <a:rPr lang="ru-RU" dirty="0"/>
            <a:t> </a:t>
          </a:r>
          <a:r>
            <a:rPr lang="ru-RU" dirty="0" err="1"/>
            <a:t>ділянок</a:t>
          </a:r>
          <a:r>
            <a:rPr lang="ru-RU" dirty="0"/>
            <a:t>) - </a:t>
          </a:r>
          <a:r>
            <a:rPr lang="ru-RU" dirty="0" err="1"/>
            <a:t>гомологія</a:t>
          </a:r>
          <a:r>
            <a:rPr lang="ru-RU" dirty="0"/>
            <a:t> нуклеотидних </a:t>
          </a:r>
          <a:r>
            <a:rPr lang="ru-RU" dirty="0" err="1"/>
            <a:t>послідовностей</a:t>
          </a:r>
          <a:r>
            <a:rPr lang="ru-RU" dirty="0"/>
            <a:t>;</a:t>
          </a:r>
          <a:endParaRPr lang="uk-UA" dirty="0"/>
        </a:p>
      </dgm:t>
    </dgm:pt>
    <dgm:pt modelId="{AEF84EB0-6800-409C-A689-5AE9E0D2D3F7}" type="parTrans" cxnId="{C8FB002C-A78C-45F1-999C-31DA1825CD40}">
      <dgm:prSet/>
      <dgm:spPr/>
      <dgm:t>
        <a:bodyPr/>
        <a:lstStyle/>
        <a:p>
          <a:endParaRPr lang="uk-UA"/>
        </a:p>
      </dgm:t>
    </dgm:pt>
    <dgm:pt modelId="{DEF3D348-9C7A-46AC-BDB5-AE6744F54290}" type="sibTrans" cxnId="{C8FB002C-A78C-45F1-999C-31DA1825CD40}">
      <dgm:prSet/>
      <dgm:spPr/>
      <dgm:t>
        <a:bodyPr/>
        <a:lstStyle/>
        <a:p>
          <a:endParaRPr lang="uk-UA"/>
        </a:p>
      </dgm:t>
    </dgm:pt>
    <dgm:pt modelId="{B386A2AF-6F79-4F49-BACD-4F485927F6CB}">
      <dgm:prSet/>
      <dgm:spPr/>
      <dgm:t>
        <a:bodyPr/>
        <a:lstStyle/>
        <a:p>
          <a:pPr rtl="0"/>
          <a:r>
            <a:rPr lang="ru-RU" dirty="0" err="1"/>
            <a:t>є</a:t>
          </a:r>
          <a:r>
            <a:rPr lang="ru-RU" dirty="0"/>
            <a:t> </a:t>
          </a:r>
          <a:r>
            <a:rPr lang="ru-RU" dirty="0" err="1"/>
            <a:t>види</a:t>
          </a:r>
          <a:r>
            <a:rPr lang="ru-RU" dirty="0"/>
            <a:t>, у </a:t>
          </a:r>
          <a:r>
            <a:rPr lang="ru-RU" dirty="0" err="1"/>
            <a:t>яких</a:t>
          </a:r>
          <a:r>
            <a:rPr lang="ru-RU" dirty="0"/>
            <a:t> </a:t>
          </a:r>
          <a:r>
            <a:rPr lang="ru-RU" dirty="0" err="1"/>
            <a:t>кросинговер</a:t>
          </a:r>
          <a:r>
            <a:rPr lang="ru-RU" dirty="0"/>
            <a:t> </a:t>
          </a:r>
          <a:r>
            <a:rPr lang="ru-RU" dirty="0" err="1"/>
            <a:t>відсутній</a:t>
          </a:r>
          <a:r>
            <a:rPr lang="ru-RU" dirty="0"/>
            <a:t> </a:t>
          </a:r>
          <a:r>
            <a:rPr lang="ru-RU" dirty="0" err="1"/>
            <a:t>у</a:t>
          </a:r>
          <a:r>
            <a:rPr lang="ru-RU" dirty="0"/>
            <a:t> </a:t>
          </a:r>
          <a:r>
            <a:rPr lang="ru-RU" dirty="0" err="1"/>
            <a:t>особин</a:t>
          </a:r>
          <a:r>
            <a:rPr lang="ru-RU" dirty="0"/>
            <a:t> </a:t>
          </a:r>
          <a:r>
            <a:rPr lang="ru-RU" dirty="0" err="1"/>
            <a:t>гетерогаметної</a:t>
          </a:r>
          <a:r>
            <a:rPr lang="ru-RU" dirty="0"/>
            <a:t> </a:t>
          </a:r>
          <a:r>
            <a:rPr lang="ru-RU" dirty="0" err="1"/>
            <a:t>статі</a:t>
          </a:r>
          <a:r>
            <a:rPr lang="ru-RU" dirty="0"/>
            <a:t>, в той час як у </a:t>
          </a:r>
          <a:r>
            <a:rPr lang="ru-RU" dirty="0" err="1"/>
            <a:t>особин</a:t>
          </a:r>
          <a:r>
            <a:rPr lang="ru-RU" dirty="0"/>
            <a:t> </a:t>
          </a:r>
          <a:r>
            <a:rPr lang="ru-RU" dirty="0" err="1"/>
            <a:t>гомогаметної</a:t>
          </a:r>
          <a:r>
            <a:rPr lang="ru-RU" dirty="0"/>
            <a:t> </a:t>
          </a:r>
          <a:r>
            <a:rPr lang="ru-RU" dirty="0" err="1"/>
            <a:t>статі</a:t>
          </a:r>
          <a:r>
            <a:rPr lang="ru-RU" dirty="0"/>
            <a:t> </a:t>
          </a:r>
          <a:r>
            <a:rPr lang="ru-RU" dirty="0" err="1"/>
            <a:t>він</a:t>
          </a:r>
          <a:r>
            <a:rPr lang="ru-RU" dirty="0"/>
            <a:t> </a:t>
          </a:r>
          <a:r>
            <a:rPr lang="ru-RU" dirty="0" err="1"/>
            <a:t>протікає</a:t>
          </a:r>
          <a:r>
            <a:rPr lang="ru-RU" dirty="0"/>
            <a:t> нормально;</a:t>
          </a:r>
          <a:endParaRPr lang="uk-UA" dirty="0"/>
        </a:p>
      </dgm:t>
    </dgm:pt>
    <dgm:pt modelId="{E697E0C9-A37C-432C-8E82-1286956AF138}" type="parTrans" cxnId="{AD37564E-0210-4C6E-976B-3DFFA350D50F}">
      <dgm:prSet/>
      <dgm:spPr/>
      <dgm:t>
        <a:bodyPr/>
        <a:lstStyle/>
        <a:p>
          <a:endParaRPr lang="uk-UA"/>
        </a:p>
      </dgm:t>
    </dgm:pt>
    <dgm:pt modelId="{BF778174-673F-4415-B9CD-24EED58D0336}" type="sibTrans" cxnId="{AD37564E-0210-4C6E-976B-3DFFA350D50F}">
      <dgm:prSet/>
      <dgm:spPr/>
      <dgm:t>
        <a:bodyPr/>
        <a:lstStyle/>
        <a:p>
          <a:endParaRPr lang="uk-UA"/>
        </a:p>
      </dgm:t>
    </dgm:pt>
    <dgm:pt modelId="{11F2A27D-5A72-4974-B942-DAD1BB060B52}">
      <dgm:prSet/>
      <dgm:spPr/>
      <dgm:t>
        <a:bodyPr/>
        <a:lstStyle/>
        <a:p>
          <a:pPr rtl="0"/>
          <a:r>
            <a:rPr lang="uk-UA" dirty="0"/>
            <a:t>гени, що виконують роль </a:t>
          </a:r>
          <a:r>
            <a:rPr lang="uk-UA" i="1" dirty="0" err="1"/>
            <a:t>зупинювачів</a:t>
          </a:r>
          <a:r>
            <a:rPr lang="uk-UA" i="1" dirty="0"/>
            <a:t> кросинговеру</a:t>
          </a:r>
          <a:r>
            <a:rPr lang="uk-UA" dirty="0"/>
            <a:t>, але є також гени, що підвищують його частоту;</a:t>
          </a:r>
        </a:p>
      </dgm:t>
    </dgm:pt>
    <dgm:pt modelId="{5B97FD2C-1561-46E8-B79B-17C0B19193C7}" type="parTrans" cxnId="{4EE64E80-C863-4299-B15E-4299E667FB40}">
      <dgm:prSet/>
      <dgm:spPr/>
      <dgm:t>
        <a:bodyPr/>
        <a:lstStyle/>
        <a:p>
          <a:endParaRPr lang="uk-UA"/>
        </a:p>
      </dgm:t>
    </dgm:pt>
    <dgm:pt modelId="{582F8510-B5AA-4D9E-8DC6-1A88381531B4}" type="sibTrans" cxnId="{4EE64E80-C863-4299-B15E-4299E667FB40}">
      <dgm:prSet/>
      <dgm:spPr/>
      <dgm:t>
        <a:bodyPr/>
        <a:lstStyle/>
        <a:p>
          <a:endParaRPr lang="uk-UA"/>
        </a:p>
      </dgm:t>
    </dgm:pt>
    <dgm:pt modelId="{DF6518BD-AF69-4E1B-8417-7963B7F55851}">
      <dgm:prSet/>
      <dgm:spPr/>
      <dgm:t>
        <a:bodyPr/>
        <a:lstStyle/>
        <a:p>
          <a:pPr rtl="0"/>
          <a:r>
            <a:rPr lang="uk-UA" dirty="0"/>
            <a:t>на частоту кросинговеру впливають вік організму, а також екзогенні фактори: температура, радіація, концентрація солей, хімічні мутагени, ліки, гормони. </a:t>
          </a:r>
          <a:r>
            <a:rPr lang="uk-UA" b="1" dirty="0"/>
            <a:t>При більшості зазначених впливів частота кросинговеру підвищується.</a:t>
          </a:r>
        </a:p>
      </dgm:t>
    </dgm:pt>
    <dgm:pt modelId="{325DB62E-483D-4267-8D97-C6D7EB33DFC6}" type="parTrans" cxnId="{D747FBEA-C17D-43C1-B941-8E68394CD7AB}">
      <dgm:prSet/>
      <dgm:spPr/>
      <dgm:t>
        <a:bodyPr/>
        <a:lstStyle/>
        <a:p>
          <a:endParaRPr lang="uk-UA"/>
        </a:p>
      </dgm:t>
    </dgm:pt>
    <dgm:pt modelId="{102D20B4-49A6-4FA6-9FF8-D6F8324357DA}" type="sibTrans" cxnId="{D747FBEA-C17D-43C1-B941-8E68394CD7AB}">
      <dgm:prSet/>
      <dgm:spPr/>
      <dgm:t>
        <a:bodyPr/>
        <a:lstStyle/>
        <a:p>
          <a:endParaRPr lang="uk-UA"/>
        </a:p>
      </dgm:t>
    </dgm:pt>
    <dgm:pt modelId="{CA4586F2-2B4A-4AD0-A98F-8D8C7D9AB2A5}" type="pres">
      <dgm:prSet presAssocID="{AF54C2A5-AF00-45FC-9B53-ED35EA35438B}" presName="diagram" presStyleCnt="0">
        <dgm:presLayoutVars>
          <dgm:dir/>
          <dgm:resizeHandles val="exact"/>
        </dgm:presLayoutVars>
      </dgm:prSet>
      <dgm:spPr/>
    </dgm:pt>
    <dgm:pt modelId="{4D555178-B7F4-4751-BF16-C10E17035294}" type="pres">
      <dgm:prSet presAssocID="{DB5D727A-CDFD-4295-965B-3C054F10AA3F}" presName="node" presStyleLbl="node1" presStyleIdx="0" presStyleCnt="5" custScaleY="143721">
        <dgm:presLayoutVars>
          <dgm:bulletEnabled val="1"/>
        </dgm:presLayoutVars>
      </dgm:prSet>
      <dgm:spPr/>
    </dgm:pt>
    <dgm:pt modelId="{FFA3FB6D-AC27-4367-88A2-8BAC9CD702D4}" type="pres">
      <dgm:prSet presAssocID="{C3034201-0590-49D3-B77E-BADC7BE1C53F}" presName="sibTrans" presStyleCnt="0"/>
      <dgm:spPr/>
    </dgm:pt>
    <dgm:pt modelId="{FC523A93-6670-41EA-ABA2-8EA6798B00EF}" type="pres">
      <dgm:prSet presAssocID="{95784B33-A976-4CA9-8682-5D31F13B6DCD}" presName="node" presStyleLbl="node1" presStyleIdx="1" presStyleCnt="5" custScaleY="144660">
        <dgm:presLayoutVars>
          <dgm:bulletEnabled val="1"/>
        </dgm:presLayoutVars>
      </dgm:prSet>
      <dgm:spPr/>
    </dgm:pt>
    <dgm:pt modelId="{A4D57590-43F8-4F7E-B9C8-B9F1E357AEC1}" type="pres">
      <dgm:prSet presAssocID="{DEF3D348-9C7A-46AC-BDB5-AE6744F54290}" presName="sibTrans" presStyleCnt="0"/>
      <dgm:spPr/>
    </dgm:pt>
    <dgm:pt modelId="{884C0F81-6780-4233-AF5C-97EC143CE5F6}" type="pres">
      <dgm:prSet presAssocID="{B386A2AF-6F79-4F49-BACD-4F485927F6CB}" presName="node" presStyleLbl="node1" presStyleIdx="2" presStyleCnt="5" custScaleY="144660">
        <dgm:presLayoutVars>
          <dgm:bulletEnabled val="1"/>
        </dgm:presLayoutVars>
      </dgm:prSet>
      <dgm:spPr/>
    </dgm:pt>
    <dgm:pt modelId="{C32586AF-7306-4D65-B881-22606D2D7674}" type="pres">
      <dgm:prSet presAssocID="{BF778174-673F-4415-B9CD-24EED58D0336}" presName="sibTrans" presStyleCnt="0"/>
      <dgm:spPr/>
    </dgm:pt>
    <dgm:pt modelId="{98D2EADB-E4C9-4153-9E70-268AF50305B5}" type="pres">
      <dgm:prSet presAssocID="{11F2A27D-5A72-4974-B942-DAD1BB060B52}" presName="node" presStyleLbl="node1" presStyleIdx="3" presStyleCnt="5" custScaleY="139906">
        <dgm:presLayoutVars>
          <dgm:bulletEnabled val="1"/>
        </dgm:presLayoutVars>
      </dgm:prSet>
      <dgm:spPr/>
    </dgm:pt>
    <dgm:pt modelId="{2067565C-51B0-45DE-9E69-1B9A1906E552}" type="pres">
      <dgm:prSet presAssocID="{582F8510-B5AA-4D9E-8DC6-1A88381531B4}" presName="sibTrans" presStyleCnt="0"/>
      <dgm:spPr/>
    </dgm:pt>
    <dgm:pt modelId="{6225B831-0132-4914-B989-324E86963571}" type="pres">
      <dgm:prSet presAssocID="{DF6518BD-AF69-4E1B-8417-7963B7F55851}" presName="node" presStyleLbl="node1" presStyleIdx="4" presStyleCnt="5" custScaleY="139906">
        <dgm:presLayoutVars>
          <dgm:bulletEnabled val="1"/>
        </dgm:presLayoutVars>
      </dgm:prSet>
      <dgm:spPr/>
    </dgm:pt>
  </dgm:ptLst>
  <dgm:cxnLst>
    <dgm:cxn modelId="{C8FB002C-A78C-45F1-999C-31DA1825CD40}" srcId="{AF54C2A5-AF00-45FC-9B53-ED35EA35438B}" destId="{95784B33-A976-4CA9-8682-5D31F13B6DCD}" srcOrd="1" destOrd="0" parTransId="{AEF84EB0-6800-409C-A689-5AE9E0D2D3F7}" sibTransId="{DEF3D348-9C7A-46AC-BDB5-AE6744F54290}"/>
    <dgm:cxn modelId="{58334166-49CD-4B0D-BCDC-46F0EF910B01}" type="presOf" srcId="{11F2A27D-5A72-4974-B942-DAD1BB060B52}" destId="{98D2EADB-E4C9-4153-9E70-268AF50305B5}" srcOrd="0" destOrd="0" presId="urn:microsoft.com/office/officeart/2005/8/layout/default"/>
    <dgm:cxn modelId="{22A08B66-4167-4DC9-9768-A1283F97E49F}" type="presOf" srcId="{95784B33-A976-4CA9-8682-5D31F13B6DCD}" destId="{FC523A93-6670-41EA-ABA2-8EA6798B00EF}" srcOrd="0" destOrd="0" presId="urn:microsoft.com/office/officeart/2005/8/layout/default"/>
    <dgm:cxn modelId="{B81B8A4A-1759-4C72-959E-A8115663B30F}" type="presOf" srcId="{B386A2AF-6F79-4F49-BACD-4F485927F6CB}" destId="{884C0F81-6780-4233-AF5C-97EC143CE5F6}" srcOrd="0" destOrd="0" presId="urn:microsoft.com/office/officeart/2005/8/layout/default"/>
    <dgm:cxn modelId="{AD37564E-0210-4C6E-976B-3DFFA350D50F}" srcId="{AF54C2A5-AF00-45FC-9B53-ED35EA35438B}" destId="{B386A2AF-6F79-4F49-BACD-4F485927F6CB}" srcOrd="2" destOrd="0" parTransId="{E697E0C9-A37C-432C-8E82-1286956AF138}" sibTransId="{BF778174-673F-4415-B9CD-24EED58D0336}"/>
    <dgm:cxn modelId="{4EE64E80-C863-4299-B15E-4299E667FB40}" srcId="{AF54C2A5-AF00-45FC-9B53-ED35EA35438B}" destId="{11F2A27D-5A72-4974-B942-DAD1BB060B52}" srcOrd="3" destOrd="0" parTransId="{5B97FD2C-1561-46E8-B79B-17C0B19193C7}" sibTransId="{582F8510-B5AA-4D9E-8DC6-1A88381531B4}"/>
    <dgm:cxn modelId="{963ED0A4-E475-4142-826E-55A049F6DDC9}" type="presOf" srcId="{DF6518BD-AF69-4E1B-8417-7963B7F55851}" destId="{6225B831-0132-4914-B989-324E86963571}" srcOrd="0" destOrd="0" presId="urn:microsoft.com/office/officeart/2005/8/layout/default"/>
    <dgm:cxn modelId="{77BE63D6-0787-47D0-9ADC-6935CF6847F5}" srcId="{AF54C2A5-AF00-45FC-9B53-ED35EA35438B}" destId="{DB5D727A-CDFD-4295-965B-3C054F10AA3F}" srcOrd="0" destOrd="0" parTransId="{D41BC76F-49E5-4D5C-8598-35747D5D7B93}" sibTransId="{C3034201-0590-49D3-B77E-BADC7BE1C53F}"/>
    <dgm:cxn modelId="{BB8D1FE5-9CD4-457D-9087-F3B5F5B3FABD}" type="presOf" srcId="{DB5D727A-CDFD-4295-965B-3C054F10AA3F}" destId="{4D555178-B7F4-4751-BF16-C10E17035294}" srcOrd="0" destOrd="0" presId="urn:microsoft.com/office/officeart/2005/8/layout/default"/>
    <dgm:cxn modelId="{D747FBEA-C17D-43C1-B941-8E68394CD7AB}" srcId="{AF54C2A5-AF00-45FC-9B53-ED35EA35438B}" destId="{DF6518BD-AF69-4E1B-8417-7963B7F55851}" srcOrd="4" destOrd="0" parTransId="{325DB62E-483D-4267-8D97-C6D7EB33DFC6}" sibTransId="{102D20B4-49A6-4FA6-9FF8-D6F8324357DA}"/>
    <dgm:cxn modelId="{DC1B98F8-8B71-4CE1-864F-5C5C6B8E6488}" type="presOf" srcId="{AF54C2A5-AF00-45FC-9B53-ED35EA35438B}" destId="{CA4586F2-2B4A-4AD0-A98F-8D8C7D9AB2A5}" srcOrd="0" destOrd="0" presId="urn:microsoft.com/office/officeart/2005/8/layout/default"/>
    <dgm:cxn modelId="{8CD28E0C-1834-46BD-8AF2-AD0192C2C6DC}" type="presParOf" srcId="{CA4586F2-2B4A-4AD0-A98F-8D8C7D9AB2A5}" destId="{4D555178-B7F4-4751-BF16-C10E17035294}" srcOrd="0" destOrd="0" presId="urn:microsoft.com/office/officeart/2005/8/layout/default"/>
    <dgm:cxn modelId="{3904CC48-D2E5-484C-A53F-FED3914780DF}" type="presParOf" srcId="{CA4586F2-2B4A-4AD0-A98F-8D8C7D9AB2A5}" destId="{FFA3FB6D-AC27-4367-88A2-8BAC9CD702D4}" srcOrd="1" destOrd="0" presId="urn:microsoft.com/office/officeart/2005/8/layout/default"/>
    <dgm:cxn modelId="{55BD3C8F-6739-403B-AB2D-E072033F2A86}" type="presParOf" srcId="{CA4586F2-2B4A-4AD0-A98F-8D8C7D9AB2A5}" destId="{FC523A93-6670-41EA-ABA2-8EA6798B00EF}" srcOrd="2" destOrd="0" presId="urn:microsoft.com/office/officeart/2005/8/layout/default"/>
    <dgm:cxn modelId="{CF0CF422-BF4E-40AD-A2FF-0BC80FC8B099}" type="presParOf" srcId="{CA4586F2-2B4A-4AD0-A98F-8D8C7D9AB2A5}" destId="{A4D57590-43F8-4F7E-B9C8-B9F1E357AEC1}" srcOrd="3" destOrd="0" presId="urn:microsoft.com/office/officeart/2005/8/layout/default"/>
    <dgm:cxn modelId="{496C8C8E-6F07-4502-BE55-815C7FDC6135}" type="presParOf" srcId="{CA4586F2-2B4A-4AD0-A98F-8D8C7D9AB2A5}" destId="{884C0F81-6780-4233-AF5C-97EC143CE5F6}" srcOrd="4" destOrd="0" presId="urn:microsoft.com/office/officeart/2005/8/layout/default"/>
    <dgm:cxn modelId="{F6D40AB1-2B2A-4022-83C8-EB72696A0CC9}" type="presParOf" srcId="{CA4586F2-2B4A-4AD0-A98F-8D8C7D9AB2A5}" destId="{C32586AF-7306-4D65-B881-22606D2D7674}" srcOrd="5" destOrd="0" presId="urn:microsoft.com/office/officeart/2005/8/layout/default"/>
    <dgm:cxn modelId="{D87131FD-7F7A-490A-A016-125FBC78D2ED}" type="presParOf" srcId="{CA4586F2-2B4A-4AD0-A98F-8D8C7D9AB2A5}" destId="{98D2EADB-E4C9-4153-9E70-268AF50305B5}" srcOrd="6" destOrd="0" presId="urn:microsoft.com/office/officeart/2005/8/layout/default"/>
    <dgm:cxn modelId="{09751AB2-C966-4DC5-B371-060C5E4DFF16}" type="presParOf" srcId="{CA4586F2-2B4A-4AD0-A98F-8D8C7D9AB2A5}" destId="{2067565C-51B0-45DE-9E69-1B9A1906E552}" srcOrd="7" destOrd="0" presId="urn:microsoft.com/office/officeart/2005/8/layout/default"/>
    <dgm:cxn modelId="{9FBFC70F-3C2A-4403-A43B-C719D45BEF5E}" type="presParOf" srcId="{CA4586F2-2B4A-4AD0-A98F-8D8C7D9AB2A5}" destId="{6225B831-0132-4914-B989-324E86963571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C5F550-EDBE-4E22-810D-6F68CD06C323}">
      <dsp:nvSpPr>
        <dsp:cNvPr id="0" name=""/>
        <dsp:cNvSpPr/>
      </dsp:nvSpPr>
      <dsp:spPr>
        <a:xfrm>
          <a:off x="3023316" y="1889908"/>
          <a:ext cx="2181166" cy="4673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0173"/>
              </a:lnTo>
              <a:lnTo>
                <a:pt x="2181166" y="280173"/>
              </a:lnTo>
              <a:lnTo>
                <a:pt x="2181166" y="46730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B86133-AA6E-4C7F-8D00-EB09B2C29C81}">
      <dsp:nvSpPr>
        <dsp:cNvPr id="0" name=""/>
        <dsp:cNvSpPr/>
      </dsp:nvSpPr>
      <dsp:spPr>
        <a:xfrm>
          <a:off x="2977596" y="1889908"/>
          <a:ext cx="91440" cy="46730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80173"/>
              </a:lnTo>
              <a:lnTo>
                <a:pt x="70403" y="280173"/>
              </a:lnTo>
              <a:lnTo>
                <a:pt x="70403" y="46730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4D8ECC-89A6-451E-B6BB-693049E1A2EE}">
      <dsp:nvSpPr>
        <dsp:cNvPr id="0" name=""/>
        <dsp:cNvSpPr/>
      </dsp:nvSpPr>
      <dsp:spPr>
        <a:xfrm>
          <a:off x="891517" y="1889908"/>
          <a:ext cx="2131798" cy="467306"/>
        </a:xfrm>
        <a:custGeom>
          <a:avLst/>
          <a:gdLst/>
          <a:ahLst/>
          <a:cxnLst/>
          <a:rect l="0" t="0" r="0" b="0"/>
          <a:pathLst>
            <a:path>
              <a:moveTo>
                <a:pt x="2131798" y="0"/>
              </a:moveTo>
              <a:lnTo>
                <a:pt x="2131798" y="280173"/>
              </a:lnTo>
              <a:lnTo>
                <a:pt x="0" y="280173"/>
              </a:lnTo>
              <a:lnTo>
                <a:pt x="0" y="46730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3494F2-DC43-43A6-8CE6-6D8C6F0FFF4E}">
      <dsp:nvSpPr>
        <dsp:cNvPr id="0" name=""/>
        <dsp:cNvSpPr/>
      </dsp:nvSpPr>
      <dsp:spPr>
        <a:xfrm>
          <a:off x="1559501" y="722636"/>
          <a:ext cx="2927629" cy="1167271"/>
        </a:xfrm>
        <a:prstGeom prst="rect">
          <a:avLst/>
        </a:prstGeom>
        <a:solidFill>
          <a:srgbClr val="FFFF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kern="1200" dirty="0">
              <a:solidFill>
                <a:srgbClr val="FF0000"/>
              </a:solidFill>
            </a:rPr>
            <a:t>Утворення гамет при різних типах успадкування</a:t>
          </a:r>
          <a:endParaRPr lang="ru-UA" sz="2800" kern="1200" dirty="0">
            <a:solidFill>
              <a:srgbClr val="FF0000"/>
            </a:solidFill>
          </a:endParaRPr>
        </a:p>
      </dsp:txBody>
      <dsp:txXfrm>
        <a:off x="1559501" y="722636"/>
        <a:ext cx="2927629" cy="1167271"/>
      </dsp:txXfrm>
    </dsp:sp>
    <dsp:sp modelId="{00335B08-2E96-4069-8F5C-9678FE1AAE04}">
      <dsp:nvSpPr>
        <dsp:cNvPr id="0" name=""/>
        <dsp:cNvSpPr/>
      </dsp:nvSpPr>
      <dsp:spPr>
        <a:xfrm>
          <a:off x="409" y="2357214"/>
          <a:ext cx="1782216" cy="8911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 dirty="0"/>
            <a:t>Незчеплене (незалежне)</a:t>
          </a:r>
          <a:endParaRPr lang="ru-UA" sz="2000" kern="1200" dirty="0"/>
        </a:p>
      </dsp:txBody>
      <dsp:txXfrm>
        <a:off x="409" y="2357214"/>
        <a:ext cx="1782216" cy="891108"/>
      </dsp:txXfrm>
    </dsp:sp>
    <dsp:sp modelId="{C7FA246D-BDF5-424B-A2E0-D4E34DDE4644}">
      <dsp:nvSpPr>
        <dsp:cNvPr id="0" name=""/>
        <dsp:cNvSpPr/>
      </dsp:nvSpPr>
      <dsp:spPr>
        <a:xfrm>
          <a:off x="2156891" y="2357214"/>
          <a:ext cx="1782216" cy="8911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 dirty="0"/>
            <a:t>Повне зчеплення</a:t>
          </a:r>
          <a:endParaRPr lang="ru-UA" sz="2000" kern="1200" dirty="0"/>
        </a:p>
      </dsp:txBody>
      <dsp:txXfrm>
        <a:off x="2156891" y="2357214"/>
        <a:ext cx="1782216" cy="891108"/>
      </dsp:txXfrm>
    </dsp:sp>
    <dsp:sp modelId="{367BB167-5F00-4DA8-9036-17C892EEC549}">
      <dsp:nvSpPr>
        <dsp:cNvPr id="0" name=""/>
        <dsp:cNvSpPr/>
      </dsp:nvSpPr>
      <dsp:spPr>
        <a:xfrm>
          <a:off x="4313373" y="2357214"/>
          <a:ext cx="1782216" cy="8911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 dirty="0"/>
            <a:t>Неповне зчеплення (кросинговер)</a:t>
          </a:r>
          <a:endParaRPr lang="ru-UA" sz="2000" kern="1200" dirty="0"/>
        </a:p>
      </dsp:txBody>
      <dsp:txXfrm>
        <a:off x="4313373" y="2357214"/>
        <a:ext cx="1782216" cy="8911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555178-B7F4-4751-BF16-C10E17035294}">
      <dsp:nvSpPr>
        <dsp:cNvPr id="0" name=""/>
        <dsp:cNvSpPr/>
      </dsp:nvSpPr>
      <dsp:spPr>
        <a:xfrm>
          <a:off x="0" y="176569"/>
          <a:ext cx="2801402" cy="241572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balanced" dir="t">
            <a:rot lat="0" lon="0" rev="0"/>
          </a:lightRig>
        </a:scene3d>
        <a:sp3d prstMaterial="matte">
          <a:bevelT w="0" h="0"/>
          <a:contourClr>
            <a:schemeClr val="accent1">
              <a:hueOff val="0"/>
              <a:satOff val="0"/>
              <a:lumOff val="0"/>
              <a:alphaOff val="0"/>
              <a:tint val="100000"/>
              <a:shade val="100000"/>
              <a:hueMod val="100000"/>
              <a:satMod val="1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700" kern="1200" dirty="0"/>
            <a:t>кросинговер </a:t>
          </a:r>
          <a:r>
            <a:rPr lang="ru-RU" sz="1700" kern="1200" dirty="0"/>
            <a:t>практично </a:t>
          </a:r>
          <a:r>
            <a:rPr lang="ru-RU" sz="1700" kern="1200" dirty="0" err="1"/>
            <a:t>відсутній</a:t>
          </a:r>
          <a:r>
            <a:rPr lang="ru-RU" sz="1700" kern="1200" dirty="0"/>
            <a:t> </a:t>
          </a:r>
          <a:r>
            <a:rPr lang="ru-RU" sz="1700" kern="1200" dirty="0" err="1"/>
            <a:t>між</a:t>
          </a:r>
          <a:r>
            <a:rPr lang="ru-RU" sz="1700" kern="1200" dirty="0"/>
            <a:t> </a:t>
          </a:r>
          <a:r>
            <a:rPr lang="ru-RU" sz="1700" kern="1200" dirty="0" err="1"/>
            <a:t>гетероморфними</a:t>
          </a:r>
          <a:r>
            <a:rPr lang="ru-RU" sz="1700" kern="1200" dirty="0"/>
            <a:t> Х- </a:t>
          </a:r>
          <a:r>
            <a:rPr lang="ru-RU" sz="1700" kern="1200" dirty="0" err="1"/>
            <a:t>і</a:t>
          </a:r>
          <a:r>
            <a:rPr lang="ru-RU" sz="1700" kern="1200" dirty="0"/>
            <a:t> </a:t>
          </a:r>
          <a:r>
            <a:rPr lang="ru-RU" sz="1700" kern="1200" dirty="0" err="1"/>
            <a:t>У-хромосомами</a:t>
          </a:r>
          <a:r>
            <a:rPr lang="ru-RU" sz="1700" kern="1200" dirty="0"/>
            <a:t>;</a:t>
          </a:r>
          <a:endParaRPr lang="uk-UA" sz="1700" kern="1200" dirty="0"/>
        </a:p>
      </dsp:txBody>
      <dsp:txXfrm>
        <a:off x="0" y="176569"/>
        <a:ext cx="2801402" cy="2415722"/>
      </dsp:txXfrm>
    </dsp:sp>
    <dsp:sp modelId="{FC523A93-6670-41EA-ABA2-8EA6798B00EF}">
      <dsp:nvSpPr>
        <dsp:cNvPr id="0" name=""/>
        <dsp:cNvSpPr/>
      </dsp:nvSpPr>
      <dsp:spPr>
        <a:xfrm>
          <a:off x="3081542" y="168678"/>
          <a:ext cx="2801402" cy="243150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balanced" dir="t">
            <a:rot lat="0" lon="0" rev="0"/>
          </a:lightRig>
        </a:scene3d>
        <a:sp3d prstMaterial="matte">
          <a:bevelT w="0" h="0"/>
          <a:contourClr>
            <a:schemeClr val="accent1">
              <a:hueOff val="0"/>
              <a:satOff val="0"/>
              <a:lumOff val="0"/>
              <a:alphaOff val="0"/>
              <a:tint val="100000"/>
              <a:shade val="100000"/>
              <a:hueMod val="100000"/>
              <a:satMod val="1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 err="1"/>
            <a:t>обов'язкова</a:t>
          </a:r>
          <a:r>
            <a:rPr lang="ru-RU" sz="1700" kern="1200" dirty="0"/>
            <a:t> </a:t>
          </a:r>
          <a:r>
            <a:rPr lang="ru-RU" sz="1700" kern="1200" dirty="0" err="1"/>
            <a:t>умова</a:t>
          </a:r>
          <a:r>
            <a:rPr lang="ru-RU" sz="1700" kern="1200" dirty="0"/>
            <a:t> синапсу хромосом (</a:t>
          </a:r>
          <a:r>
            <a:rPr lang="ru-RU" sz="1700" kern="1200" dirty="0" err="1"/>
            <a:t>або</a:t>
          </a:r>
          <a:r>
            <a:rPr lang="ru-RU" sz="1700" kern="1200" dirty="0"/>
            <a:t> </a:t>
          </a:r>
          <a:r>
            <a:rPr lang="ru-RU" sz="1700" kern="1200" dirty="0" err="1"/>
            <a:t>їх</a:t>
          </a:r>
          <a:r>
            <a:rPr lang="ru-RU" sz="1700" kern="1200" dirty="0"/>
            <a:t> </a:t>
          </a:r>
          <a:r>
            <a:rPr lang="ru-RU" sz="1700" kern="1200" dirty="0" err="1"/>
            <a:t>ділянок</a:t>
          </a:r>
          <a:r>
            <a:rPr lang="ru-RU" sz="1700" kern="1200" dirty="0"/>
            <a:t>) - </a:t>
          </a:r>
          <a:r>
            <a:rPr lang="ru-RU" sz="1700" kern="1200" dirty="0" err="1"/>
            <a:t>гомологія</a:t>
          </a:r>
          <a:r>
            <a:rPr lang="ru-RU" sz="1700" kern="1200" dirty="0"/>
            <a:t> нуклеотидних </a:t>
          </a:r>
          <a:r>
            <a:rPr lang="ru-RU" sz="1700" kern="1200" dirty="0" err="1"/>
            <a:t>послідовностей</a:t>
          </a:r>
          <a:r>
            <a:rPr lang="ru-RU" sz="1700" kern="1200" dirty="0"/>
            <a:t>;</a:t>
          </a:r>
          <a:endParaRPr lang="uk-UA" sz="1700" kern="1200" dirty="0"/>
        </a:p>
      </dsp:txBody>
      <dsp:txXfrm>
        <a:off x="3081542" y="168678"/>
        <a:ext cx="2801402" cy="2431505"/>
      </dsp:txXfrm>
    </dsp:sp>
    <dsp:sp modelId="{884C0F81-6780-4233-AF5C-97EC143CE5F6}">
      <dsp:nvSpPr>
        <dsp:cNvPr id="0" name=""/>
        <dsp:cNvSpPr/>
      </dsp:nvSpPr>
      <dsp:spPr>
        <a:xfrm>
          <a:off x="6163085" y="168678"/>
          <a:ext cx="2801402" cy="243150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balanced" dir="t">
            <a:rot lat="0" lon="0" rev="0"/>
          </a:lightRig>
        </a:scene3d>
        <a:sp3d prstMaterial="matte">
          <a:bevelT w="0" h="0"/>
          <a:contourClr>
            <a:schemeClr val="accent1">
              <a:hueOff val="0"/>
              <a:satOff val="0"/>
              <a:lumOff val="0"/>
              <a:alphaOff val="0"/>
              <a:tint val="100000"/>
              <a:shade val="100000"/>
              <a:hueMod val="100000"/>
              <a:satMod val="1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 err="1"/>
            <a:t>є</a:t>
          </a:r>
          <a:r>
            <a:rPr lang="ru-RU" sz="1700" kern="1200" dirty="0"/>
            <a:t> </a:t>
          </a:r>
          <a:r>
            <a:rPr lang="ru-RU" sz="1700" kern="1200" dirty="0" err="1"/>
            <a:t>види</a:t>
          </a:r>
          <a:r>
            <a:rPr lang="ru-RU" sz="1700" kern="1200" dirty="0"/>
            <a:t>, у </a:t>
          </a:r>
          <a:r>
            <a:rPr lang="ru-RU" sz="1700" kern="1200" dirty="0" err="1"/>
            <a:t>яких</a:t>
          </a:r>
          <a:r>
            <a:rPr lang="ru-RU" sz="1700" kern="1200" dirty="0"/>
            <a:t> </a:t>
          </a:r>
          <a:r>
            <a:rPr lang="ru-RU" sz="1700" kern="1200" dirty="0" err="1"/>
            <a:t>кросинговер</a:t>
          </a:r>
          <a:r>
            <a:rPr lang="ru-RU" sz="1700" kern="1200" dirty="0"/>
            <a:t> </a:t>
          </a:r>
          <a:r>
            <a:rPr lang="ru-RU" sz="1700" kern="1200" dirty="0" err="1"/>
            <a:t>відсутній</a:t>
          </a:r>
          <a:r>
            <a:rPr lang="ru-RU" sz="1700" kern="1200" dirty="0"/>
            <a:t> </a:t>
          </a:r>
          <a:r>
            <a:rPr lang="ru-RU" sz="1700" kern="1200" dirty="0" err="1"/>
            <a:t>у</a:t>
          </a:r>
          <a:r>
            <a:rPr lang="ru-RU" sz="1700" kern="1200" dirty="0"/>
            <a:t> </a:t>
          </a:r>
          <a:r>
            <a:rPr lang="ru-RU" sz="1700" kern="1200" dirty="0" err="1"/>
            <a:t>особин</a:t>
          </a:r>
          <a:r>
            <a:rPr lang="ru-RU" sz="1700" kern="1200" dirty="0"/>
            <a:t> </a:t>
          </a:r>
          <a:r>
            <a:rPr lang="ru-RU" sz="1700" kern="1200" dirty="0" err="1"/>
            <a:t>гетерогаметної</a:t>
          </a:r>
          <a:r>
            <a:rPr lang="ru-RU" sz="1700" kern="1200" dirty="0"/>
            <a:t> </a:t>
          </a:r>
          <a:r>
            <a:rPr lang="ru-RU" sz="1700" kern="1200" dirty="0" err="1"/>
            <a:t>статі</a:t>
          </a:r>
          <a:r>
            <a:rPr lang="ru-RU" sz="1700" kern="1200" dirty="0"/>
            <a:t>, в той час як у </a:t>
          </a:r>
          <a:r>
            <a:rPr lang="ru-RU" sz="1700" kern="1200" dirty="0" err="1"/>
            <a:t>особин</a:t>
          </a:r>
          <a:r>
            <a:rPr lang="ru-RU" sz="1700" kern="1200" dirty="0"/>
            <a:t> </a:t>
          </a:r>
          <a:r>
            <a:rPr lang="ru-RU" sz="1700" kern="1200" dirty="0" err="1"/>
            <a:t>гомогаметної</a:t>
          </a:r>
          <a:r>
            <a:rPr lang="ru-RU" sz="1700" kern="1200" dirty="0"/>
            <a:t> </a:t>
          </a:r>
          <a:r>
            <a:rPr lang="ru-RU" sz="1700" kern="1200" dirty="0" err="1"/>
            <a:t>статі</a:t>
          </a:r>
          <a:r>
            <a:rPr lang="ru-RU" sz="1700" kern="1200" dirty="0"/>
            <a:t> </a:t>
          </a:r>
          <a:r>
            <a:rPr lang="ru-RU" sz="1700" kern="1200" dirty="0" err="1"/>
            <a:t>він</a:t>
          </a:r>
          <a:r>
            <a:rPr lang="ru-RU" sz="1700" kern="1200" dirty="0"/>
            <a:t> </a:t>
          </a:r>
          <a:r>
            <a:rPr lang="ru-RU" sz="1700" kern="1200" dirty="0" err="1"/>
            <a:t>протікає</a:t>
          </a:r>
          <a:r>
            <a:rPr lang="ru-RU" sz="1700" kern="1200" dirty="0"/>
            <a:t> нормально;</a:t>
          </a:r>
          <a:endParaRPr lang="uk-UA" sz="1700" kern="1200" dirty="0"/>
        </a:p>
      </dsp:txBody>
      <dsp:txXfrm>
        <a:off x="6163085" y="168678"/>
        <a:ext cx="2801402" cy="2431505"/>
      </dsp:txXfrm>
    </dsp:sp>
    <dsp:sp modelId="{98D2EADB-E4C9-4153-9E70-268AF50305B5}">
      <dsp:nvSpPr>
        <dsp:cNvPr id="0" name=""/>
        <dsp:cNvSpPr/>
      </dsp:nvSpPr>
      <dsp:spPr>
        <a:xfrm>
          <a:off x="1540771" y="2880323"/>
          <a:ext cx="2801402" cy="235159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balanced" dir="t">
            <a:rot lat="0" lon="0" rev="0"/>
          </a:lightRig>
        </a:scene3d>
        <a:sp3d prstMaterial="matte">
          <a:bevelT w="0" h="0"/>
          <a:contourClr>
            <a:schemeClr val="accent1">
              <a:hueOff val="0"/>
              <a:satOff val="0"/>
              <a:lumOff val="0"/>
              <a:alphaOff val="0"/>
              <a:tint val="100000"/>
              <a:shade val="100000"/>
              <a:hueMod val="100000"/>
              <a:satMod val="1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700" kern="1200" dirty="0"/>
            <a:t>гени, що виконують роль </a:t>
          </a:r>
          <a:r>
            <a:rPr lang="uk-UA" sz="1700" i="1" kern="1200" dirty="0" err="1"/>
            <a:t>зупинювачів</a:t>
          </a:r>
          <a:r>
            <a:rPr lang="uk-UA" sz="1700" i="1" kern="1200" dirty="0"/>
            <a:t> кросинговеру</a:t>
          </a:r>
          <a:r>
            <a:rPr lang="uk-UA" sz="1700" kern="1200" dirty="0"/>
            <a:t>, але є також гени, що підвищують його частоту;</a:t>
          </a:r>
        </a:p>
      </dsp:txBody>
      <dsp:txXfrm>
        <a:off x="1540771" y="2880323"/>
        <a:ext cx="2801402" cy="2351598"/>
      </dsp:txXfrm>
    </dsp:sp>
    <dsp:sp modelId="{6225B831-0132-4914-B989-324E86963571}">
      <dsp:nvSpPr>
        <dsp:cNvPr id="0" name=""/>
        <dsp:cNvSpPr/>
      </dsp:nvSpPr>
      <dsp:spPr>
        <a:xfrm>
          <a:off x="4622314" y="2880323"/>
          <a:ext cx="2801402" cy="235159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balanced" dir="t">
            <a:rot lat="0" lon="0" rev="0"/>
          </a:lightRig>
        </a:scene3d>
        <a:sp3d prstMaterial="matte">
          <a:bevelT w="0" h="0"/>
          <a:contourClr>
            <a:schemeClr val="accent1">
              <a:hueOff val="0"/>
              <a:satOff val="0"/>
              <a:lumOff val="0"/>
              <a:alphaOff val="0"/>
              <a:tint val="100000"/>
              <a:shade val="100000"/>
              <a:hueMod val="100000"/>
              <a:satMod val="1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700" kern="1200" dirty="0"/>
            <a:t>на частоту кросинговеру впливають вік організму, а також екзогенні фактори: температура, радіація, концентрація солей, хімічні мутагени, ліки, гормони. </a:t>
          </a:r>
          <a:r>
            <a:rPr lang="uk-UA" sz="1700" b="1" kern="1200" dirty="0"/>
            <a:t>При більшості зазначених впливів частота кросинговеру підвищується.</a:t>
          </a:r>
        </a:p>
      </dsp:txBody>
      <dsp:txXfrm>
        <a:off x="4622314" y="2880323"/>
        <a:ext cx="2801402" cy="23515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E9D3E3-AA19-4906-80D4-8B1B0BEE5BE0}" type="datetimeFigureOut">
              <a:rPr lang="uk-UA" smtClean="0"/>
              <a:t>08.04.2021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A9C522-09E6-490E-B746-753EC116DB90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751C6B-16C2-4FC2-B185-AC7F669605F9}" type="slidenum">
              <a:rPr lang="uk-UA" smtClean="0"/>
              <a:t>8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66428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FB1EAD2F-1FFC-46CD-9F26-8A9BADB9688B}" type="datetimeFigureOut">
              <a:rPr lang="uk-UA" smtClean="0"/>
              <a:t>08.04.2021</a:t>
            </a:fld>
            <a:endParaRPr lang="uk-UA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uk-UA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C707DA7C-BEBD-4E7C-BA35-D1EF68FD3B68}" type="slidenum">
              <a:rPr lang="uk-UA" smtClean="0"/>
              <a:t>‹#›</a:t>
            </a:fld>
            <a:endParaRPr lang="uk-UA"/>
          </a:p>
        </p:txBody>
      </p:sp>
      <p:sp>
        <p:nvSpPr>
          <p:cNvPr id="21" name="Прямоугольник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Прямоугольник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Прямоугольник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EAD2F-1FFC-46CD-9F26-8A9BADB9688B}" type="datetimeFigureOut">
              <a:rPr lang="uk-UA" smtClean="0"/>
              <a:t>08.04.2021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7DA7C-BEBD-4E7C-BA35-D1EF68FD3B68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EAD2F-1FFC-46CD-9F26-8A9BADB9688B}" type="datetimeFigureOut">
              <a:rPr lang="uk-UA" smtClean="0"/>
              <a:t>08.04.2021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7DA7C-BEBD-4E7C-BA35-D1EF68FD3B68}" type="slidenum">
              <a:rPr lang="uk-UA" smtClean="0"/>
              <a:t>‹#›</a:t>
            </a:fld>
            <a:endParaRPr lang="uk-UA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Равнобедренный треугольник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EAD2F-1FFC-46CD-9F26-8A9BADB9688B}" type="datetimeFigureOut">
              <a:rPr lang="uk-UA" smtClean="0"/>
              <a:t>08.04.2021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7DA7C-BEBD-4E7C-BA35-D1EF68FD3B68}" type="slidenum">
              <a:rPr lang="uk-UA" smtClean="0"/>
              <a:t>‹#›</a:t>
            </a:fld>
            <a:endParaRPr lang="uk-UA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FB1EAD2F-1FFC-46CD-9F26-8A9BADB9688B}" type="datetimeFigureOut">
              <a:rPr lang="uk-UA" smtClean="0"/>
              <a:t>08.04.2021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C707DA7C-BEBD-4E7C-BA35-D1EF68FD3B68}" type="slidenum">
              <a:rPr lang="uk-UA" smtClean="0"/>
              <a:t>‹#›</a:t>
            </a:fld>
            <a:endParaRPr lang="uk-UA"/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EAD2F-1FFC-46CD-9F26-8A9BADB9688B}" type="datetimeFigureOut">
              <a:rPr lang="uk-UA" smtClean="0"/>
              <a:t>08.04.2021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7DA7C-BEBD-4E7C-BA35-D1EF68FD3B68}" type="slidenum">
              <a:rPr lang="uk-UA" smtClean="0"/>
              <a:t>‹#›</a:t>
            </a:fld>
            <a:endParaRPr lang="uk-UA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EAD2F-1FFC-46CD-9F26-8A9BADB9688B}" type="datetimeFigureOut">
              <a:rPr lang="uk-UA" smtClean="0"/>
              <a:t>08.04.2021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7DA7C-BEBD-4E7C-BA35-D1EF68FD3B68}" type="slidenum">
              <a:rPr lang="uk-UA" smtClean="0"/>
              <a:t>‹#›</a:t>
            </a:fld>
            <a:endParaRPr lang="uk-UA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EAD2F-1FFC-46CD-9F26-8A9BADB9688B}" type="datetimeFigureOut">
              <a:rPr lang="uk-UA" smtClean="0"/>
              <a:t>08.04.2021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7DA7C-BEBD-4E7C-BA35-D1EF68FD3B68}" type="slidenum">
              <a:rPr lang="uk-UA" smtClean="0"/>
              <a:t>‹#›</a:t>
            </a:fld>
            <a:endParaRPr lang="uk-UA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EAD2F-1FFC-46CD-9F26-8A9BADB9688B}" type="datetimeFigureOut">
              <a:rPr lang="uk-UA" smtClean="0"/>
              <a:t>08.04.2021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7DA7C-BEBD-4E7C-BA35-D1EF68FD3B68}" type="slidenum">
              <a:rPr lang="uk-UA" smtClean="0"/>
              <a:t>‹#›</a:t>
            </a:fld>
            <a:endParaRPr lang="uk-UA"/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EAD2F-1FFC-46CD-9F26-8A9BADB9688B}" type="datetimeFigureOut">
              <a:rPr lang="uk-UA" smtClean="0"/>
              <a:t>08.04.2021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7DA7C-BEBD-4E7C-BA35-D1EF68FD3B68}" type="slidenum">
              <a:rPr lang="uk-UA" smtClean="0"/>
              <a:t>‹#›</a:t>
            </a:fld>
            <a:endParaRPr lang="uk-UA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EAD2F-1FFC-46CD-9F26-8A9BADB9688B}" type="datetimeFigureOut">
              <a:rPr lang="uk-UA" smtClean="0"/>
              <a:t>08.04.2021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7DA7C-BEBD-4E7C-BA35-D1EF68FD3B68}" type="slidenum">
              <a:rPr lang="uk-UA" smtClean="0"/>
              <a:t>‹#›</a:t>
            </a:fld>
            <a:endParaRPr lang="uk-UA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FB1EAD2F-1FFC-46CD-9F26-8A9BADB9688B}" type="datetimeFigureOut">
              <a:rPr lang="uk-UA" smtClean="0"/>
              <a:t>08.04.2021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uk-UA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C707DA7C-BEBD-4E7C-BA35-D1EF68FD3B68}" type="slidenum">
              <a:rPr lang="uk-UA" smtClean="0"/>
              <a:t>‹#›</a:t>
            </a:fld>
            <a:endParaRPr lang="uk-UA"/>
          </a:p>
        </p:txBody>
      </p:sp>
      <p:sp>
        <p:nvSpPr>
          <p:cNvPr id="28" name="Прямая соединительная линия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Прямая соединительная линия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Равнобедренный треугольник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8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9.png"/><Relationship Id="rId9" Type="http://schemas.microsoft.com/office/2007/relationships/diagramDrawing" Target="../diagrams/drawing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File:Hermann_Joseph_Muller.jpg" TargetMode="External"/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2" Type="http://schemas.openxmlformats.org/officeDocument/2006/relationships/hyperlink" Target="//upload.wikimedia.org/wikipedia/commons/6/63/Theodor_Boveri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hyperlink" Target="//upload.wikimedia.org/wikipedia/commons/4/43/Walter_sutton.jpg" TargetMode="External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9632" y="1700808"/>
            <a:ext cx="6858000" cy="2711152"/>
          </a:xfrm>
        </p:spPr>
        <p:txBody>
          <a:bodyPr>
            <a:normAutofit/>
          </a:bodyPr>
          <a:lstStyle/>
          <a:p>
            <a:pPr algn="ctr"/>
            <a:r>
              <a:rPr lang="uk-UA" sz="7200" b="1" dirty="0"/>
              <a:t>Зчеплення</a:t>
            </a:r>
            <a:br>
              <a:rPr lang="uk-UA" sz="7200" b="1" dirty="0"/>
            </a:br>
            <a:r>
              <a:rPr lang="uk-UA" sz="7200" b="1" dirty="0"/>
              <a:t> генів </a:t>
            </a:r>
            <a:endParaRPr lang="uk-UA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990600"/>
          </a:xfrm>
        </p:spPr>
        <p:txBody>
          <a:bodyPr>
            <a:noAutofit/>
          </a:bodyPr>
          <a:lstStyle/>
          <a:p>
            <a:pPr algn="ctr"/>
            <a:r>
              <a:rPr lang="uk-UA" sz="2000" dirty="0"/>
              <a:t>Чіткий приклад зчеплення був описаний </a:t>
            </a:r>
            <a:r>
              <a:rPr lang="uk-UA" sz="2000" dirty="0" err="1"/>
              <a:t>Морганом</a:t>
            </a:r>
            <a:r>
              <a:rPr lang="uk-UA" sz="2000" dirty="0"/>
              <a:t> і його учнями, що досліджували гени </a:t>
            </a:r>
            <a:r>
              <a:rPr lang="en-US" sz="2000" i="1" dirty="0"/>
              <a:t>black (</a:t>
            </a:r>
            <a:r>
              <a:rPr lang="uk-UA" sz="2000" i="1" dirty="0"/>
              <a:t>чорне тіло) і </a:t>
            </a:r>
            <a:r>
              <a:rPr lang="en-US" sz="2000" i="1" dirty="0"/>
              <a:t>vestigial (</a:t>
            </a:r>
            <a:r>
              <a:rPr lang="uk-UA" sz="2000" i="1" dirty="0"/>
              <a:t>зародкові крила). Нормальні алелі цих генів визначають сіре забарвлення тіла мухи і нормальні крила:</a:t>
            </a:r>
            <a:endParaRPr lang="uk-UA" sz="2000" dirty="0"/>
          </a:p>
        </p:txBody>
      </p:sp>
      <p:pic>
        <p:nvPicPr>
          <p:cNvPr id="5" name="Содержимое 4" descr="http://www.activestudy.info/wp-content/uploads/2013/06/genetika-hq-81-1024x701.gif"/>
          <p:cNvPicPr>
            <a:picLocks noGrp="1"/>
          </p:cNvPicPr>
          <p:nvPr>
            <p:ph sz="quarter" idx="1"/>
          </p:nvPr>
        </p:nvPicPr>
        <p:blipFill>
          <a:blip r:embed="rId2" cstate="print"/>
          <a:srcRect b="7113"/>
          <a:stretch>
            <a:fillRect/>
          </a:stretch>
        </p:blipFill>
        <p:spPr bwMode="auto">
          <a:xfrm>
            <a:off x="457200" y="1475288"/>
            <a:ext cx="8229600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2675"/>
            <a:ext cx="8229600" cy="752078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>
                <a:solidFill>
                  <a:srgbClr val="C00000"/>
                </a:solidFill>
                <a:latin typeface="+mn-lt"/>
              </a:rPr>
              <a:t>Дослід Моргана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8784976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6571240" y="1858406"/>
            <a:ext cx="1529152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uk-UA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Чорне тіло (а)</a:t>
            </a:r>
          </a:p>
          <a:p>
            <a:pPr algn="ctr"/>
            <a:r>
              <a:rPr lang="uk-UA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Вкорочені крила (в)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599153" y="1332989"/>
            <a:ext cx="1032655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uk-UA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♂ аавв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051721" y="1858762"/>
            <a:ext cx="1728192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uk-UA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Сіре тіло</a:t>
            </a:r>
            <a:r>
              <a:rPr lang="en-US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(</a:t>
            </a:r>
            <a:r>
              <a:rPr lang="uk-UA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А)</a:t>
            </a:r>
          </a:p>
          <a:p>
            <a:pPr algn="ctr"/>
            <a:r>
              <a:rPr lang="uk-UA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Нормальна форма крил (В)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627784" y="3682710"/>
            <a:ext cx="1296144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uk-UA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Сіре тіло</a:t>
            </a:r>
          </a:p>
          <a:p>
            <a:pPr algn="ctr"/>
            <a:r>
              <a:rPr lang="uk-UA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Нормальна форма крил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267744" y="5805264"/>
            <a:ext cx="1296144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uk-UA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Сіре тіло</a:t>
            </a:r>
          </a:p>
          <a:p>
            <a:pPr algn="ctr"/>
            <a:r>
              <a:rPr lang="uk-UA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Нормальна форма крил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787517" y="5810123"/>
            <a:ext cx="1296144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uk-UA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Чорне тіло</a:t>
            </a:r>
          </a:p>
          <a:p>
            <a:pPr algn="ctr"/>
            <a:r>
              <a:rPr lang="uk-UA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Нормальна форма крил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487643" y="5813376"/>
            <a:ext cx="1111510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uk-UA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Сіре тіло</a:t>
            </a:r>
          </a:p>
          <a:p>
            <a:pPr algn="ctr"/>
            <a:r>
              <a:rPr lang="uk-UA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Вкорочені крила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7000580" y="5816629"/>
            <a:ext cx="1296144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uk-UA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Чорне тіло</a:t>
            </a:r>
          </a:p>
          <a:p>
            <a:pPr algn="ctr"/>
            <a:r>
              <a:rPr lang="uk-UA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Вкорочені крила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372200" y="3790432"/>
            <a:ext cx="1152128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uk-UA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Чорне тіло</a:t>
            </a:r>
          </a:p>
          <a:p>
            <a:pPr algn="ctr"/>
            <a:r>
              <a:rPr lang="uk-UA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Вкорочені </a:t>
            </a:r>
          </a:p>
          <a:p>
            <a:pPr algn="ctr"/>
            <a:r>
              <a:rPr lang="uk-UA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крила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5571158" y="2610077"/>
            <a:ext cx="1535368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uk-UA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Сіре тіло</a:t>
            </a:r>
          </a:p>
          <a:p>
            <a:pPr algn="ctr"/>
            <a:r>
              <a:rPr lang="uk-UA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Нормальна форма крил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323528" y="3695390"/>
            <a:ext cx="1656184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rgbClr val="C00000"/>
                </a:solidFill>
                <a:latin typeface="Comic Sans MS" panose="030F0702030302020204" pitchFamily="66" charset="0"/>
              </a:rPr>
              <a:t>Аналізуюче схрещування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302628" y="4797152"/>
            <a:ext cx="1877589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rgbClr val="C00000"/>
                </a:solidFill>
                <a:latin typeface="Comic Sans MS" panose="030F0702030302020204" pitchFamily="66" charset="0"/>
              </a:rPr>
              <a:t>Нащадки, отримані внаслідок аналізуючого схрещування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03335" y="1362221"/>
            <a:ext cx="1156086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uk-UA" sz="2000" b="1" dirty="0">
                <a:solidFill>
                  <a:srgbClr val="002060"/>
                </a:solidFill>
                <a:latin typeface="Times New Roman"/>
                <a:cs typeface="Times New Roman"/>
              </a:rPr>
              <a:t>♀ </a:t>
            </a:r>
            <a:r>
              <a:rPr lang="uk-UA" sz="2000" b="1" dirty="0">
                <a:solidFill>
                  <a:srgbClr val="002060"/>
                </a:solidFill>
                <a:latin typeface="Comic Sans MS" panose="030F0702030302020204" pitchFamily="66" charset="0"/>
                <a:cs typeface="Times New Roman"/>
              </a:rPr>
              <a:t>ААВВ</a:t>
            </a:r>
            <a:endParaRPr lang="uk-UA" sz="2000" dirty="0">
              <a:latin typeface="Comic Sans MS" panose="030F0702030302020204" pitchFamily="66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32874" y="1885465"/>
            <a:ext cx="1656184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РР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611560" y="2729395"/>
            <a:ext cx="1656184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F1</a:t>
            </a:r>
            <a:endParaRPr lang="uk-UA" sz="2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779913" y="2790950"/>
            <a:ext cx="902811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uk-UA" sz="2000" b="1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uk-UA" sz="2000" b="1" dirty="0">
                <a:solidFill>
                  <a:srgbClr val="002060"/>
                </a:solidFill>
                <a:latin typeface="Comic Sans MS" panose="030F0702030302020204" pitchFamily="66" charset="0"/>
                <a:cs typeface="Times New Roman"/>
              </a:rPr>
              <a:t>АаВв</a:t>
            </a:r>
            <a:endParaRPr lang="uk-UA" sz="2000" dirty="0">
              <a:latin typeface="Comic Sans MS" panose="030F0702030302020204" pitchFamily="66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401982" y="3390322"/>
            <a:ext cx="2148345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uk-UA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аавв - </a:t>
            </a:r>
            <a:r>
              <a:rPr lang="uk-UA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аналізатор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2824450" y="3303679"/>
            <a:ext cx="902811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uk-UA" sz="2000" b="1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uk-UA" sz="2000" b="1" dirty="0">
                <a:solidFill>
                  <a:srgbClr val="002060"/>
                </a:solidFill>
                <a:latin typeface="Comic Sans MS" panose="030F0702030302020204" pitchFamily="66" charset="0"/>
                <a:cs typeface="Times New Roman"/>
              </a:rPr>
              <a:t>АаВв</a:t>
            </a:r>
            <a:endParaRPr lang="uk-UA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7816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-459432"/>
            <a:ext cx="8229600" cy="1143000"/>
          </a:xfrm>
        </p:spPr>
        <p:txBody>
          <a:bodyPr>
            <a:normAutofit/>
          </a:bodyPr>
          <a:lstStyle/>
          <a:p>
            <a:r>
              <a:rPr lang="uk-UA" sz="4000" b="1" dirty="0">
                <a:solidFill>
                  <a:srgbClr val="C00000"/>
                </a:solidFill>
                <a:latin typeface="+mn-lt"/>
              </a:rPr>
              <a:t>Дослід Моргана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251520" y="1052736"/>
          <a:ext cx="8712968" cy="560832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45041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088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Аналізуюче схрещування з аналізатором  аа</a:t>
                      </a:r>
                      <a:r>
                        <a:rPr lang="en-US" sz="2400" dirty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bb</a:t>
                      </a:r>
                      <a:endParaRPr lang="uk-UA" sz="2400" dirty="0">
                        <a:solidFill>
                          <a:srgbClr val="C0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uk-UA" sz="2000" b="1" dirty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Очікування: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І варіант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ІІ варіант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19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Якщо гени,</a:t>
                      </a:r>
                      <a:r>
                        <a:rPr lang="uk-UA" sz="1900" b="1" baseline="0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 що визначають ці ознаки, локалізовані у різних генах і успадковуються незалежно один від одного, буде</a:t>
                      </a:r>
                      <a:endParaRPr lang="uk-UA" sz="1900" b="1" dirty="0">
                        <a:solidFill>
                          <a:srgbClr val="00206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9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Якщо гени, що визначають ці ознаки, перебувають в одній хромосомі й успадковуються зчепленно, то очікується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25% : 25% : 25%</a:t>
                      </a:r>
                      <a:r>
                        <a:rPr lang="uk-UA" sz="2000" b="1" baseline="0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 : 25%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sz="2000" b="1" baseline="0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сірі з нормальними крилами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sz="2000" b="1" baseline="0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сірі з короткими крилами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sz="2000" b="1" baseline="0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чорні з нормальними крилами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sz="2000" b="1" baseline="0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чорні з короткими крилами</a:t>
                      </a:r>
                      <a:endParaRPr lang="uk-UA" sz="2000" b="1" dirty="0">
                        <a:solidFill>
                          <a:srgbClr val="00206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50% : 50%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uk-UA" sz="20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чорні з короткими крилами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uk-UA" sz="20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сірі з нормальними крилами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uk-UA" sz="2000" b="1" dirty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Вийшло: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uk-UA" sz="2000" b="1" dirty="0">
                        <a:solidFill>
                          <a:srgbClr val="00206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uk-UA" sz="20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41,5% : 41,5% : 8,5% : 8,5%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uk-UA" sz="20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сірі з нормальними крилами, чорні з короткими, </a:t>
                      </a: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uk-UA" sz="20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сірі з короткими, чорні з нормальними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92709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2675"/>
            <a:ext cx="8229600" cy="863213"/>
          </a:xfrm>
        </p:spPr>
        <p:txBody>
          <a:bodyPr>
            <a:normAutofit/>
          </a:bodyPr>
          <a:lstStyle/>
          <a:p>
            <a:pPr algn="ctr"/>
            <a:r>
              <a:rPr lang="uk-UA" sz="4000" b="1" dirty="0">
                <a:solidFill>
                  <a:srgbClr val="C00000"/>
                </a:solidFill>
                <a:latin typeface="+mn-lt"/>
              </a:rPr>
              <a:t>Дослід Моргана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251520" y="1196752"/>
          <a:ext cx="8712968" cy="478536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87129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uk-UA" sz="2000" b="1" dirty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Вийшло: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uk-UA" sz="22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41,5% : 41,5% : 8,5% : 8,5%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uk-UA" sz="20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сірі з нормальними крилами, чорні з короткими, </a:t>
                      </a: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uk-UA" sz="20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сірі з короткими, чорні з нормальними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uk-UA" sz="22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8,5% + 8,5% = 17% - з новими фенотипами-</a:t>
                      </a:r>
                      <a:r>
                        <a:rPr lang="uk-UA" sz="2200" b="1" baseline="0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 чорні з нормальними крилами, сірі з короткими)</a:t>
                      </a:r>
                      <a:endParaRPr lang="uk-UA" sz="2200" b="1" dirty="0">
                        <a:solidFill>
                          <a:srgbClr val="00206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uk-UA" sz="20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17% мух</a:t>
                      </a:r>
                      <a:r>
                        <a:rPr lang="uk-UA" sz="2000" b="1" baseline="0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 - мали перекомбінацію ознак, викликану кросинговером</a:t>
                      </a:r>
                      <a:endParaRPr lang="uk-UA" sz="2000" b="1" dirty="0">
                        <a:solidFill>
                          <a:srgbClr val="00206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uk-UA" sz="2000" b="1" dirty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частота кросинговеру</a:t>
                      </a:r>
                      <a:r>
                        <a:rPr lang="uk-UA" sz="20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 – загальний відсоток особин, чий фенотип є результатом кросинговеру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uk-UA" sz="20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частота кросинговеру характеризує відстань між генами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uk-UA" sz="20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чим більший відсоток особин, тим далі знаходяться один від одного гени в хромосомі і навпаки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7536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124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uk-UA" sz="4000" b="1" dirty="0">
                <a:solidFill>
                  <a:srgbClr val="C00000"/>
                </a:solidFill>
                <a:latin typeface="+mn-lt"/>
              </a:rPr>
              <a:t>Кросинговер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2987824" y="1268760"/>
          <a:ext cx="5904656" cy="179832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59046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200" b="1" dirty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Морган виявив відхилення від закону: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sz="21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серед гібридів другого покоління було небагато особин з перекомбінацією ознак, гени яких перебувають в одній хромосомі;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264520" y="3068960"/>
          <a:ext cx="8640960" cy="347472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8640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sz="21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зроблено припущення про те, що перекомбінація ознак може бути виклакана кросинговером (англ. </a:t>
                      </a:r>
                      <a:r>
                        <a:rPr lang="en-US" sz="21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cross </a:t>
                      </a:r>
                      <a:r>
                        <a:rPr lang="uk-UA" sz="21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– схрещувати, </a:t>
                      </a:r>
                      <a:r>
                        <a:rPr lang="en-US" sz="21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over</a:t>
                      </a:r>
                      <a:r>
                        <a:rPr lang="ru-RU" sz="21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 – над) – обмін ділянками гомологічних хромосом під час коньюгації при метафазі-І</a:t>
                      </a:r>
                      <a:r>
                        <a:rPr lang="ru-RU" sz="2100" b="1" baseline="0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 мейозу;</a:t>
                      </a:r>
                      <a:endParaRPr lang="uk-UA" sz="2100" b="1" dirty="0">
                        <a:solidFill>
                          <a:srgbClr val="00206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sz="21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встановив, що гени однієї хромосоми зчеплені не абсолютно, кросинговер може відбутись у будь-якій ділянці</a:t>
                      </a:r>
                      <a:r>
                        <a:rPr lang="uk-UA" sz="2100" b="1" baseline="0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 хромосоми;</a:t>
                      </a:r>
                      <a:endParaRPr lang="uk-UA" sz="2100" b="1" dirty="0">
                        <a:solidFill>
                          <a:srgbClr val="00206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sz="21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чим далі розташовані локуси</a:t>
                      </a:r>
                      <a:r>
                        <a:rPr lang="uk-UA" sz="2100" b="1" baseline="0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 в одній хромосомі, тим частіше між ними можу відбуватись обмін ділянками і навпаки</a:t>
                      </a:r>
                      <a:endParaRPr lang="uk-UA" sz="2100" b="1" dirty="0">
                        <a:solidFill>
                          <a:srgbClr val="00206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5"/>
          <a:stretch/>
        </p:blipFill>
        <p:spPr bwMode="auto">
          <a:xfrm>
            <a:off x="165969" y="1412776"/>
            <a:ext cx="2808312" cy="136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45132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8221AC35-02D3-4F3F-9908-376FC4B19317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 rotWithShape="1">
          <a:blip r:embed="rId2"/>
          <a:srcRect l="15000" t="27148" r="48226" b="18408"/>
          <a:stretch/>
        </p:blipFill>
        <p:spPr>
          <a:xfrm>
            <a:off x="181575" y="3356991"/>
            <a:ext cx="3263305" cy="271768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F81375-161B-4570-A25D-05C95460BC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75" t="24674" r="62595" b="22488"/>
          <a:stretch/>
        </p:blipFill>
        <p:spPr>
          <a:xfrm>
            <a:off x="3563888" y="3356992"/>
            <a:ext cx="2124236" cy="271768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91C5B85-7B44-4233-8C2D-D16EAAE6CC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988" t="26200" r="54725"/>
          <a:stretch/>
        </p:blipFill>
        <p:spPr>
          <a:xfrm>
            <a:off x="5976156" y="2910793"/>
            <a:ext cx="2952328" cy="3795886"/>
          </a:xfrm>
          <a:prstGeom prst="rect">
            <a:avLst/>
          </a:prstGeom>
        </p:spPr>
      </p:pic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id="{C4816112-1869-4461-9676-11A56C6421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03828346"/>
              </p:ext>
            </p:extLst>
          </p:nvPr>
        </p:nvGraphicFramePr>
        <p:xfrm>
          <a:off x="1356320" y="-47713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08C086A-CE06-4A3D-9611-3CC33E63A562}"/>
              </a:ext>
            </a:extLst>
          </p:cNvPr>
          <p:cNvSpPr/>
          <p:nvPr/>
        </p:nvSpPr>
        <p:spPr>
          <a:xfrm>
            <a:off x="2483768" y="3471931"/>
            <a:ext cx="936104" cy="3171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93ED062-DB37-475B-9FF2-04E23D7D8393}"/>
              </a:ext>
            </a:extLst>
          </p:cNvPr>
          <p:cNvSpPr/>
          <p:nvPr/>
        </p:nvSpPr>
        <p:spPr>
          <a:xfrm>
            <a:off x="7937207" y="3043935"/>
            <a:ext cx="936104" cy="3171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312711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naukozavr.info/wp-content/uploads/2020/04/Polozhennya-hromosomnoyi-teoriyi-spadkovosti.jpg">
            <a:extLst>
              <a:ext uri="{FF2B5EF4-FFF2-40B4-BE49-F238E27FC236}">
                <a16:creationId xmlns:a16="http://schemas.microsoft.com/office/drawing/2014/main" id="{CF136C6D-A65A-4F15-BCAB-414844A673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31" t="12824"/>
          <a:stretch/>
        </p:blipFill>
        <p:spPr bwMode="auto">
          <a:xfrm>
            <a:off x="1120706" y="1159504"/>
            <a:ext cx="6907678" cy="5293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DBDA15B2-BBCF-4818-9694-4A2F8E63A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612304"/>
          </a:xfrm>
        </p:spPr>
        <p:txBody>
          <a:bodyPr/>
          <a:lstStyle/>
          <a:p>
            <a:pPr algn="ctr"/>
            <a:r>
              <a:rPr lang="uk-UA" b="1" dirty="0">
                <a:solidFill>
                  <a:srgbClr val="FF0000"/>
                </a:solidFill>
              </a:rPr>
              <a:t>Хромосомна теорія </a:t>
            </a:r>
            <a:r>
              <a:rPr lang="uk-UA" b="1" dirty="0" err="1">
                <a:solidFill>
                  <a:srgbClr val="FF0000"/>
                </a:solidFill>
              </a:rPr>
              <a:t>Т.Моргана</a:t>
            </a:r>
            <a:endParaRPr lang="ru-UA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6303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9D77CC50-EF08-4919-9437-5D6205BE29C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2000" y="990600"/>
            <a:ext cx="7772400" cy="381000"/>
          </a:xfrm>
        </p:spPr>
        <p:txBody>
          <a:bodyPr>
            <a:normAutofit fontScale="70000" lnSpcReduction="20000"/>
          </a:bodyPr>
          <a:lstStyle/>
          <a:p>
            <a:pPr eaLnBrk="1" hangingPunct="1">
              <a:lnSpc>
                <a:spcPct val="80000"/>
              </a:lnSpc>
            </a:pPr>
            <a:r>
              <a:rPr lang="uk-UA" altLang="ru-UA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 МОРГАНА</a:t>
            </a:r>
          </a:p>
        </p:txBody>
      </p:sp>
      <p:sp>
        <p:nvSpPr>
          <p:cNvPr id="18436" name="Rectangle 5">
            <a:extLst>
              <a:ext uri="{FF2B5EF4-FFF2-40B4-BE49-F238E27FC236}">
                <a16:creationId xmlns:a16="http://schemas.microsoft.com/office/drawing/2014/main" id="{C9EEB979-22AB-47BE-A3AD-46DED97874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447800"/>
            <a:ext cx="8039100" cy="541020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UA"/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4EC9FCE4-CAE8-4CDA-B401-BFD7A2613A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447800"/>
            <a:ext cx="80772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indent="-342900" algn="just">
              <a:lnSpc>
                <a:spcPct val="80000"/>
              </a:lnSpc>
              <a:spcBef>
                <a:spcPct val="20000"/>
              </a:spcBef>
              <a:defRPr/>
            </a:pPr>
            <a:r>
              <a:rPr kumimoji="0" lang="uk-UA" sz="2400" b="1" dirty="0">
                <a:solidFill>
                  <a:srgbClr val="FF0000"/>
                </a:solidFill>
                <a:cs typeface="Arial" charset="0"/>
              </a:rPr>
              <a:t>Гени, які знаходяться в якій одній парі хромосом,</a:t>
            </a:r>
            <a:r>
              <a:rPr kumimoji="0" lang="en-US" sz="2400" b="1" dirty="0">
                <a:solidFill>
                  <a:srgbClr val="FF0000"/>
                </a:solidFill>
                <a:cs typeface="Arial" charset="0"/>
              </a:rPr>
              <a:t> </a:t>
            </a:r>
            <a:r>
              <a:rPr kumimoji="0" lang="uk-UA" sz="2400" b="1" dirty="0">
                <a:solidFill>
                  <a:srgbClr val="FF0000"/>
                </a:solidFill>
                <a:cs typeface="Arial" charset="0"/>
              </a:rPr>
              <a:t>успадковуються переважно разом, утворюючи групу зчеплення і не виявляють незалежного розподілу </a:t>
            </a:r>
            <a:r>
              <a:rPr kumimoji="0" lang="uk-U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(1911 р.)</a:t>
            </a:r>
            <a:endParaRPr kumimoji="0" lang="uk-UA" sz="2400" b="1" dirty="0">
              <a:solidFill>
                <a:srgbClr val="FF0000"/>
              </a:solidFill>
              <a:cs typeface="Arial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kumimoji="0" lang="uk-UA" sz="2400" b="1" i="1" dirty="0">
                <a:solidFill>
                  <a:srgbClr val="002060"/>
                </a:solidFill>
                <a:cs typeface="Arial" charset="0"/>
              </a:rPr>
              <a:t>Проте, внаслідок кросинговеру, група зчеплення може порушуватися.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kumimoji="0" lang="uk-UA" sz="2400" b="1" i="1" dirty="0">
                <a:solidFill>
                  <a:srgbClr val="002060"/>
                </a:solidFill>
                <a:cs typeface="Arial" charset="0"/>
              </a:rPr>
              <a:t>Частота кросинговеру є різною для різних генів і залежить від відстані між ними.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kumimoji="0" lang="uk-UA" sz="2400" b="1" i="1" dirty="0">
                <a:solidFill>
                  <a:srgbClr val="002060"/>
                </a:solidFill>
                <a:cs typeface="Arial" charset="0"/>
              </a:rPr>
              <a:t>Частота вимірюється в </a:t>
            </a:r>
            <a:r>
              <a:rPr kumimoji="0" lang="uk-UA" sz="2400" b="1" i="1" dirty="0" err="1">
                <a:solidFill>
                  <a:srgbClr val="FF0000"/>
                </a:solidFill>
                <a:cs typeface="Arial" charset="0"/>
              </a:rPr>
              <a:t>морганідах</a:t>
            </a:r>
            <a:r>
              <a:rPr kumimoji="0" lang="uk-UA" sz="2400" b="1" i="1" dirty="0">
                <a:solidFill>
                  <a:srgbClr val="FF0000"/>
                </a:solidFill>
                <a:cs typeface="Arial" charset="0"/>
              </a:rPr>
              <a:t> – </a:t>
            </a:r>
            <a:r>
              <a:rPr kumimoji="0" lang="uk-UA" sz="2400" b="1" i="1" dirty="0">
                <a:solidFill>
                  <a:srgbClr val="002060"/>
                </a:solidFill>
                <a:cs typeface="Arial" charset="0"/>
              </a:rPr>
              <a:t>відстань між генами за якої перехрест хромосом відбувається з частотою 1% і визначається кількістю </a:t>
            </a:r>
            <a:r>
              <a:rPr kumimoji="0" lang="uk-UA" sz="2400" b="1" i="1" dirty="0" err="1">
                <a:solidFill>
                  <a:srgbClr val="002060"/>
                </a:solidFill>
                <a:cs typeface="Arial" charset="0"/>
              </a:rPr>
              <a:t>кросоверних</a:t>
            </a:r>
            <a:r>
              <a:rPr kumimoji="0" lang="uk-UA" sz="2400" b="1" i="1" dirty="0">
                <a:solidFill>
                  <a:srgbClr val="002060"/>
                </a:solidFill>
                <a:cs typeface="Arial" charset="0"/>
              </a:rPr>
              <a:t> особин або гамет.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kumimoji="0" lang="uk-UA" sz="2400" b="1" i="1" dirty="0">
                <a:solidFill>
                  <a:srgbClr val="002060"/>
                </a:solidFill>
                <a:cs typeface="Arial" charset="0"/>
              </a:rPr>
              <a:t> Якщо частота кросинговеру більше 50%, то відбувається незалежний розподіл генів.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>
            <a:extLst>
              <a:ext uri="{FF2B5EF4-FFF2-40B4-BE49-F238E27FC236}">
                <a16:creationId xmlns:a16="http://schemas.microsoft.com/office/drawing/2014/main" id="{D942B827-53D9-4ADF-AE39-19841B3F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609600"/>
            <a:ext cx="7924800" cy="1447800"/>
          </a:xfrm>
        </p:spPr>
        <p:txBody>
          <a:bodyPr>
            <a:normAutofit fontScale="90000"/>
          </a:bodyPr>
          <a:lstStyle/>
          <a:p>
            <a:pPr algn="l"/>
            <a:r>
              <a:rPr lang="ru-RU" altLang="ru-UA" sz="4000" b="1">
                <a:solidFill>
                  <a:srgbClr val="FF0000"/>
                </a:solidFill>
                <a:latin typeface="SchoolBookC"/>
              </a:rPr>
              <a:t>Кросинговер — </a:t>
            </a:r>
            <a:r>
              <a:rPr lang="ru-RU" altLang="ru-UA" sz="4000" b="1">
                <a:solidFill>
                  <a:srgbClr val="002060"/>
                </a:solidFill>
                <a:latin typeface="SchoolBookC"/>
              </a:rPr>
              <a:t>це обмін ділянками гомологічних хромосом у процесі мейозу. </a:t>
            </a:r>
            <a:endParaRPr lang="ru-RU" altLang="ru-UA" sz="4000" b="1">
              <a:solidFill>
                <a:srgbClr val="002060"/>
              </a:solidFill>
            </a:endParaRPr>
          </a:p>
        </p:txBody>
      </p:sp>
      <p:sp>
        <p:nvSpPr>
          <p:cNvPr id="16387" name="Объект 2">
            <a:extLst>
              <a:ext uri="{FF2B5EF4-FFF2-40B4-BE49-F238E27FC236}">
                <a16:creationId xmlns:a16="http://schemas.microsoft.com/office/drawing/2014/main" id="{CA7E88D2-3E79-4382-AA5A-69C4A4C5C9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2209800"/>
            <a:ext cx="7924800" cy="3886200"/>
          </a:xfrm>
        </p:spPr>
        <p:txBody>
          <a:bodyPr/>
          <a:lstStyle/>
          <a:p>
            <a:pPr algn="l"/>
            <a:r>
              <a:rPr lang="ru-RU" altLang="ru-UA" sz="2800" b="1">
                <a:solidFill>
                  <a:srgbClr val="000000"/>
                </a:solidFill>
                <a:latin typeface="SchoolBookC"/>
              </a:rPr>
              <a:t>Кросинговер, що відбувається лише в одному місці, називають </a:t>
            </a:r>
            <a:r>
              <a:rPr lang="ru-RU" altLang="ru-UA" sz="2800" b="1">
                <a:solidFill>
                  <a:srgbClr val="FF0000"/>
                </a:solidFill>
                <a:latin typeface="SchoolBookC"/>
              </a:rPr>
              <a:t>поодиноким</a:t>
            </a:r>
            <a:r>
              <a:rPr lang="ru-RU" altLang="ru-UA" sz="2800">
                <a:solidFill>
                  <a:srgbClr val="000000"/>
                </a:solidFill>
                <a:latin typeface="SchoolBookC"/>
              </a:rPr>
              <a:t>, </a:t>
            </a:r>
          </a:p>
          <a:p>
            <a:pPr algn="l"/>
            <a:r>
              <a:rPr lang="ru-RU" altLang="ru-UA" sz="2800" b="1">
                <a:solidFill>
                  <a:srgbClr val="000000"/>
                </a:solidFill>
                <a:latin typeface="SchoolBookC"/>
              </a:rPr>
              <a:t>у двох точках одночасно </a:t>
            </a:r>
            <a:r>
              <a:rPr lang="ru-RU" altLang="ru-UA" sz="2800">
                <a:solidFill>
                  <a:srgbClr val="000000"/>
                </a:solidFill>
                <a:latin typeface="SchoolBookC"/>
              </a:rPr>
              <a:t>— </a:t>
            </a:r>
            <a:r>
              <a:rPr lang="ru-RU" altLang="ru-UA" sz="2800" b="1">
                <a:solidFill>
                  <a:srgbClr val="FF0000"/>
                </a:solidFill>
                <a:latin typeface="SchoolBookC"/>
              </a:rPr>
              <a:t>подвійним</a:t>
            </a:r>
            <a:r>
              <a:rPr lang="ru-RU" altLang="ru-UA" sz="2800">
                <a:solidFill>
                  <a:srgbClr val="000000"/>
                </a:solidFill>
                <a:latin typeface="SchoolBookC"/>
              </a:rPr>
              <a:t>,</a:t>
            </a:r>
          </a:p>
          <a:p>
            <a:pPr algn="l"/>
            <a:r>
              <a:rPr lang="ru-RU" altLang="ru-UA" sz="2800">
                <a:solidFill>
                  <a:srgbClr val="000000"/>
                </a:solidFill>
                <a:latin typeface="SchoolBookC"/>
              </a:rPr>
              <a:t> </a:t>
            </a:r>
            <a:r>
              <a:rPr lang="ru-RU" altLang="ru-UA" sz="2800" b="1">
                <a:solidFill>
                  <a:srgbClr val="000000"/>
                </a:solidFill>
                <a:latin typeface="SchoolBookC"/>
              </a:rPr>
              <a:t>у трьох </a:t>
            </a:r>
            <a:r>
              <a:rPr lang="ru-RU" altLang="ru-UA" sz="2800">
                <a:solidFill>
                  <a:srgbClr val="000000"/>
                </a:solidFill>
                <a:latin typeface="SchoolBookC"/>
              </a:rPr>
              <a:t>— </a:t>
            </a:r>
            <a:r>
              <a:rPr lang="ru-RU" altLang="ru-UA" sz="2800" b="1">
                <a:solidFill>
                  <a:srgbClr val="FF0000"/>
                </a:solidFill>
                <a:latin typeface="SchoolBookC"/>
              </a:rPr>
              <a:t>потрійним</a:t>
            </a:r>
            <a:r>
              <a:rPr lang="ru-RU" altLang="ru-UA" sz="2800">
                <a:solidFill>
                  <a:srgbClr val="FF0000"/>
                </a:solidFill>
                <a:latin typeface="SchoolBookC"/>
              </a:rPr>
              <a:t>.</a:t>
            </a:r>
          </a:p>
          <a:p>
            <a:pPr algn="l"/>
            <a:r>
              <a:rPr lang="ru-RU" altLang="ru-UA" sz="2800">
                <a:solidFill>
                  <a:srgbClr val="000000"/>
                </a:solidFill>
                <a:latin typeface="SchoolBookC"/>
              </a:rPr>
              <a:t> Насправді в живих клітинах кросинговер завжди є </a:t>
            </a:r>
            <a:r>
              <a:rPr lang="ru-RU" altLang="ru-UA" sz="2800" b="1">
                <a:solidFill>
                  <a:srgbClr val="FF0000"/>
                </a:solidFill>
                <a:latin typeface="SchoolBookC"/>
              </a:rPr>
              <a:t>множинним</a:t>
            </a:r>
            <a:r>
              <a:rPr lang="ru-RU" altLang="ru-UA" sz="2800">
                <a:solidFill>
                  <a:srgbClr val="000000"/>
                </a:solidFill>
                <a:latin typeface="SchoolBookC"/>
              </a:rPr>
              <a:t>.</a:t>
            </a:r>
          </a:p>
          <a:p>
            <a:pPr algn="l"/>
            <a:r>
              <a:rPr lang="ru-RU" altLang="ru-UA" sz="2800" b="1">
                <a:solidFill>
                  <a:srgbClr val="000000"/>
                </a:solidFill>
                <a:latin typeface="SchoolBookC"/>
              </a:rPr>
              <a:t>Гамети, у яких відбувся кросинговер, називають </a:t>
            </a:r>
            <a:r>
              <a:rPr lang="ru-RU" altLang="ru-UA" sz="2800" b="1">
                <a:solidFill>
                  <a:srgbClr val="FF0000"/>
                </a:solidFill>
                <a:latin typeface="SchoolBookC"/>
              </a:rPr>
              <a:t>кросоверними. </a:t>
            </a:r>
            <a:endParaRPr lang="ru-RU" altLang="ru-UA" b="1">
              <a:solidFill>
                <a:srgbClr val="FF0000"/>
              </a:solidFill>
            </a:endParaRPr>
          </a:p>
        </p:txBody>
      </p:sp>
      <p:pic>
        <p:nvPicPr>
          <p:cNvPr id="16388" name="Picture 2">
            <a:extLst>
              <a:ext uri="{FF2B5EF4-FFF2-40B4-BE49-F238E27FC236}">
                <a16:creationId xmlns:a16="http://schemas.microsoft.com/office/drawing/2014/main" id="{55A0855B-7A41-4CE9-B044-4B0C3032F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371600"/>
            <a:ext cx="14478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3">
            <a:extLst>
              <a:ext uri="{FF2B5EF4-FFF2-40B4-BE49-F238E27FC236}">
                <a16:creationId xmlns:a16="http://schemas.microsoft.com/office/drawing/2014/main" id="{15A9C0D3-92EC-4679-9E48-53A2629F2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77"/>
          <a:stretch>
            <a:fillRect/>
          </a:stretch>
        </p:blipFill>
        <p:spPr bwMode="auto">
          <a:xfrm>
            <a:off x="7543800" y="3956050"/>
            <a:ext cx="1465263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Інтерференція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1196752"/>
            <a:ext cx="3826768" cy="5378152"/>
          </a:xfrm>
        </p:spPr>
        <p:txBody>
          <a:bodyPr>
            <a:normAutofit fontScale="92500" lnSpcReduction="20000"/>
          </a:bodyPr>
          <a:lstStyle/>
          <a:p>
            <a:r>
              <a:rPr lang="uk-UA" dirty="0"/>
              <a:t>Інтерференція-явище, коли </a:t>
            </a:r>
            <a:r>
              <a:rPr lang="ru-RU" dirty="0" err="1"/>
              <a:t>кросинговер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стався</a:t>
            </a:r>
            <a:r>
              <a:rPr lang="ru-RU" dirty="0"/>
              <a:t> в одному </a:t>
            </a:r>
            <a:r>
              <a:rPr lang="ru-RU" dirty="0" err="1"/>
              <a:t>місці</a:t>
            </a:r>
            <a:r>
              <a:rPr lang="ru-RU" dirty="0"/>
              <a:t> </a:t>
            </a:r>
            <a:r>
              <a:rPr lang="ru-RU" dirty="0" err="1"/>
              <a:t>хромосоми</a:t>
            </a:r>
            <a:r>
              <a:rPr lang="ru-RU" dirty="0"/>
              <a:t>, </a:t>
            </a:r>
            <a:r>
              <a:rPr lang="ru-RU" dirty="0" err="1"/>
              <a:t>пригнічує</a:t>
            </a:r>
            <a:r>
              <a:rPr lang="ru-RU" dirty="0"/>
              <a:t> </a:t>
            </a:r>
            <a:r>
              <a:rPr lang="ru-RU" dirty="0" err="1"/>
              <a:t>кросинговер</a:t>
            </a:r>
            <a:r>
              <a:rPr lang="ru-RU" dirty="0"/>
              <a:t> в </a:t>
            </a:r>
            <a:r>
              <a:rPr lang="ru-RU" dirty="0" err="1"/>
              <a:t>навколишніх</a:t>
            </a:r>
            <a:r>
              <a:rPr lang="ru-RU" dirty="0"/>
              <a:t> районах. </a:t>
            </a:r>
          </a:p>
          <a:p>
            <a:r>
              <a:rPr lang="uk-UA" dirty="0"/>
              <a:t>Розриви хромосом виявляються залежними один від одного. Ступінь цієї залежності визначається відстанню між розривами, що відбуваються: </a:t>
            </a:r>
            <a:r>
              <a:rPr lang="uk-UA" i="1" dirty="0"/>
              <a:t>в міру віддалення від місця розриву можливість іншого розриву збільшується.</a:t>
            </a:r>
            <a:endParaRPr lang="uk-UA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 l="25508" t="29762" r="39110" b="13095"/>
          <a:stretch>
            <a:fillRect/>
          </a:stretch>
        </p:blipFill>
        <p:spPr bwMode="auto">
          <a:xfrm>
            <a:off x="3995936" y="1844824"/>
            <a:ext cx="4898720" cy="4150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83768" y="548680"/>
            <a:ext cx="6192688" cy="26903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400" b="1" dirty="0">
                <a:solidFill>
                  <a:srgbClr val="002060"/>
                </a:solidFill>
              </a:rPr>
              <a:t>Вперше зчеплення генів відкрили у 1906р. англійські генетики У.Бетсон і Р.Пеннет, які вивчали дигібридне схрещування у Горошку запашного (</a:t>
            </a:r>
            <a:r>
              <a:rPr lang="en-US" sz="2400" b="1" dirty="0">
                <a:solidFill>
                  <a:srgbClr val="002060"/>
                </a:solidFill>
              </a:rPr>
              <a:t>Lathyrus odoratus) </a:t>
            </a:r>
            <a:r>
              <a:rPr lang="uk-UA" sz="2400" b="1" dirty="0">
                <a:solidFill>
                  <a:srgbClr val="002060"/>
                </a:solidFill>
              </a:rPr>
              <a:t>і виявили відхилення від закону незалежного успадкування генів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548680"/>
            <a:ext cx="1890210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6" y="3085148"/>
            <a:ext cx="20162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Реджинальд Пеннет</a:t>
            </a:r>
            <a:endParaRPr lang="uk-UA" sz="1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3" t="2627" b="11091"/>
          <a:stretch/>
        </p:blipFill>
        <p:spPr bwMode="auto">
          <a:xfrm>
            <a:off x="427490" y="3479609"/>
            <a:ext cx="1952313" cy="252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63580" y="5999890"/>
            <a:ext cx="20162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Уїльям Бетсон</a:t>
            </a:r>
            <a:endParaRPr lang="uk-UA" sz="14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87"/>
          <a:stretch/>
        </p:blipFill>
        <p:spPr bwMode="auto">
          <a:xfrm>
            <a:off x="2915816" y="2869704"/>
            <a:ext cx="5616624" cy="228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868145" y="5157016"/>
            <a:ext cx="25922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chemeClr val="bg1"/>
                </a:solidFill>
                <a:latin typeface="Comic Sans MS" panose="030F0702030302020204" pitchFamily="66" charset="0"/>
              </a:rPr>
              <a:t>Горошок запашний</a:t>
            </a:r>
            <a:endParaRPr lang="uk-U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2266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2675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uk-UA" sz="4000" b="1" dirty="0">
                <a:solidFill>
                  <a:srgbClr val="C00000"/>
                </a:solidFill>
                <a:latin typeface="+mn-lt"/>
              </a:rPr>
              <a:t>Генетична карта 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251520" y="1196752"/>
          <a:ext cx="8712968" cy="82296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87129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uk-UA" sz="24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схема взаємного розташування і відстані генів,</a:t>
                      </a:r>
                      <a:r>
                        <a:rPr lang="uk-UA" sz="2400" b="1" baseline="0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 локалізованих у цій хромосомі</a:t>
                      </a:r>
                      <a:endParaRPr lang="uk-UA" sz="2400" b="1" dirty="0">
                        <a:solidFill>
                          <a:srgbClr val="00206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323528" y="2132855"/>
          <a:ext cx="4680520" cy="420624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4680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96345"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uk-UA" sz="22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використовуючи гібридологічний метод</a:t>
                      </a:r>
                      <a:r>
                        <a:rPr lang="uk-UA" sz="2200" b="1" baseline="0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 і підраховуючи частоту кросинговеру, Морган із співробітниками побудували генетичні карти, на яких зазначили порядок генів у хромосомі та відстань між ними</a:t>
                      </a:r>
                      <a:endParaRPr lang="uk-UA" sz="2200" b="1" dirty="0">
                        <a:solidFill>
                          <a:srgbClr val="00206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9798"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uk-UA" sz="22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одиницею вимірювання є 1% кросинговеру – </a:t>
                      </a:r>
                      <a:r>
                        <a:rPr lang="uk-UA" sz="2200" b="1" dirty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морганіда</a:t>
                      </a:r>
                      <a:r>
                        <a:rPr lang="uk-UA" sz="2200" b="1" baseline="0" dirty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 (</a:t>
                      </a:r>
                      <a:r>
                        <a:rPr lang="uk-UA" sz="2200" b="1" dirty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сантиморган</a:t>
                      </a:r>
                      <a:r>
                        <a:rPr lang="uk-UA" sz="2200" b="1" baseline="0" dirty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)</a:t>
                      </a:r>
                      <a:endParaRPr lang="uk-UA" sz="2200" b="1" dirty="0">
                        <a:solidFill>
                          <a:srgbClr val="C0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77510" y="2459395"/>
            <a:ext cx="4541508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7853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87163"/>
            <a:ext cx="4943970" cy="557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0125" y="2371725"/>
            <a:ext cx="4333875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860032" y="1052736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1600" dirty="0"/>
              <a:t>Після визначення групи зчеплення, до якої належить ген, переходять до наступного етапу аналізу і встановлюють </a:t>
            </a:r>
            <a:r>
              <a:rPr lang="uk-UA" sz="1600" i="1" dirty="0"/>
              <a:t>місце гена в групі зчеплення. Локалізація гена здійснюється шляхом обліку результатів кросинговеру. </a:t>
            </a:r>
            <a:endParaRPr lang="uk-UA" sz="1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b="1" dirty="0"/>
              <a:t>Генетичне картування </a:t>
            </a:r>
            <a:r>
              <a:rPr lang="uk-UA" sz="1600" dirty="0"/>
              <a:t>- це визначення положення будь-якого гена по відношенню до двох (як мінімум) інших генів. Сталість відсотка кросинговеру між певними генами дозволяє локалізувати їх. Одиницею відстані між генами служить 1% </a:t>
            </a:r>
            <a:r>
              <a:rPr lang="uk-UA" sz="1600" dirty="0" err="1"/>
              <a:t>кросинговера</a:t>
            </a:r>
            <a:r>
              <a:rPr lang="uk-UA" sz="1600" dirty="0"/>
              <a:t>. </a:t>
            </a:r>
          </a:p>
          <a:p>
            <a:pPr algn="just"/>
            <a:r>
              <a:rPr lang="ru-RU" sz="1600" dirty="0"/>
              <a:t>На </a:t>
            </a:r>
            <a:r>
              <a:rPr lang="ru-RU" sz="1600" dirty="0" err="1"/>
              <a:t>першому</a:t>
            </a:r>
            <a:r>
              <a:rPr lang="ru-RU" sz="1600" dirty="0"/>
              <a:t> </a:t>
            </a:r>
            <a:r>
              <a:rPr lang="ru-RU" sz="1600" dirty="0" err="1"/>
              <a:t>етапі</a:t>
            </a:r>
            <a:r>
              <a:rPr lang="ru-RU" sz="1600" dirty="0"/>
              <a:t> </a:t>
            </a:r>
            <a:r>
              <a:rPr lang="ru-RU" sz="1600" dirty="0" err="1"/>
              <a:t>картування</a:t>
            </a:r>
            <a:r>
              <a:rPr lang="ru-RU" sz="1600" dirty="0"/>
              <a:t> </a:t>
            </a:r>
            <a:r>
              <a:rPr lang="ru-RU" sz="1600" dirty="0" err="1"/>
              <a:t>необхідно</a:t>
            </a:r>
            <a:r>
              <a:rPr lang="ru-RU" sz="1600" dirty="0"/>
              <a:t> </a:t>
            </a:r>
            <a:r>
              <a:rPr lang="ru-RU" sz="1600" dirty="0" err="1"/>
              <a:t>визначити</a:t>
            </a:r>
            <a:r>
              <a:rPr lang="ru-RU" sz="1600" dirty="0"/>
              <a:t> </a:t>
            </a:r>
            <a:r>
              <a:rPr lang="ru-RU" sz="1600" dirty="0" err="1"/>
              <a:t>приналежність</a:t>
            </a:r>
            <a:r>
              <a:rPr lang="ru-RU" sz="1600" dirty="0"/>
              <a:t> гена до </a:t>
            </a:r>
            <a:r>
              <a:rPr lang="ru-RU" sz="1600" dirty="0" err="1"/>
              <a:t>групи</a:t>
            </a:r>
            <a:r>
              <a:rPr lang="ru-RU" sz="1600" dirty="0"/>
              <a:t> </a:t>
            </a:r>
            <a:r>
              <a:rPr lang="ru-RU" sz="1600" dirty="0" err="1"/>
              <a:t>зчеплення</a:t>
            </a:r>
            <a:r>
              <a:rPr lang="ru-RU" sz="1600" dirty="0"/>
              <a:t>. </a:t>
            </a:r>
            <a:endParaRPr lang="uk-UA" sz="16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rgbClr val="C00000"/>
                </a:solidFill>
              </a:rPr>
              <a:t>Генетичні карти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20250" t="28845" r="46500" b="5791"/>
          <a:stretch>
            <a:fillRect/>
          </a:stretch>
        </p:blipFill>
        <p:spPr bwMode="auto">
          <a:xfrm>
            <a:off x="251520" y="1340768"/>
            <a:ext cx="4860032" cy="5371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148064" y="4941168"/>
            <a:ext cx="37981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Рис. </a:t>
            </a:r>
            <a:r>
              <a:rPr lang="ru-RU" sz="2400" dirty="0" err="1"/>
              <a:t>Карти</a:t>
            </a:r>
            <a:r>
              <a:rPr lang="ru-RU" sz="2400" dirty="0"/>
              <a:t> </a:t>
            </a:r>
            <a:r>
              <a:rPr lang="ru-RU" sz="2400" dirty="0" err="1"/>
              <a:t>груп</a:t>
            </a:r>
            <a:r>
              <a:rPr lang="ru-RU" sz="2400" dirty="0"/>
              <a:t> </a:t>
            </a:r>
            <a:r>
              <a:rPr lang="ru-RU" sz="2400" dirty="0" err="1"/>
              <a:t>зчеплення</a:t>
            </a:r>
            <a:r>
              <a:rPr lang="ru-RU" sz="2400" dirty="0"/>
              <a:t> гороху (</a:t>
            </a:r>
            <a:r>
              <a:rPr lang="ru-RU" sz="2400" i="1" dirty="0" err="1"/>
              <a:t>Pisum</a:t>
            </a:r>
            <a:r>
              <a:rPr lang="ru-RU" sz="2400" i="1" dirty="0"/>
              <a:t> </a:t>
            </a:r>
            <a:r>
              <a:rPr lang="ru-RU" sz="2400" i="1" dirty="0" err="1"/>
              <a:t>sativum</a:t>
            </a:r>
            <a:r>
              <a:rPr lang="ru-RU" sz="2400" dirty="0"/>
              <a:t>)</a:t>
            </a:r>
            <a:endParaRPr lang="uk-UA" sz="24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440160"/>
          </a:xfrm>
        </p:spPr>
        <p:txBody>
          <a:bodyPr>
            <a:noAutofit/>
          </a:bodyPr>
          <a:lstStyle/>
          <a:p>
            <a:pPr algn="ctr"/>
            <a:r>
              <a:rPr lang="uk-UA" sz="1600" dirty="0"/>
              <a:t>Зіставлення цитологічної і генетичної карт для </a:t>
            </a:r>
            <a:r>
              <a:rPr lang="uk-UA" sz="1600" dirty="0" err="1"/>
              <a:t>Х-хромосоми</a:t>
            </a:r>
            <a:r>
              <a:rPr lang="uk-UA" sz="1600" dirty="0"/>
              <a:t> </a:t>
            </a:r>
            <a:r>
              <a:rPr lang="en-US" sz="1600" i="1" dirty="0"/>
              <a:t>D. Melanogaster</a:t>
            </a:r>
            <a:r>
              <a:rPr lang="uk-UA" sz="1600" i="1" dirty="0"/>
              <a:t>.</a:t>
            </a:r>
            <a:br>
              <a:rPr lang="uk-UA" sz="1600" dirty="0"/>
            </a:br>
            <a:r>
              <a:rPr lang="uk-UA" sz="1600" dirty="0"/>
              <a:t> Г - генетична карта: позначені символи генів, над ними - відстані (</a:t>
            </a:r>
            <a:r>
              <a:rPr lang="uk-UA" sz="1600" dirty="0" err="1"/>
              <a:t>сМ</a:t>
            </a:r>
            <a:r>
              <a:rPr lang="uk-UA" sz="1600" dirty="0"/>
              <a:t>) від кінця групи зчеплення.  Ц - цитологічна</a:t>
            </a:r>
            <a:br>
              <a:rPr lang="uk-UA" sz="1600" dirty="0"/>
            </a:br>
            <a:r>
              <a:rPr lang="uk-UA" sz="1600" dirty="0"/>
              <a:t> карта, під якою - стандартні позначення ділянок.  Стрілка вказує на </a:t>
            </a:r>
            <a:r>
              <a:rPr lang="uk-UA" sz="1600" dirty="0" err="1"/>
              <a:t>центромеру</a:t>
            </a:r>
            <a:endParaRPr lang="uk-UA" sz="1600" dirty="0"/>
          </a:p>
        </p:txBody>
      </p:sp>
      <p:pic>
        <p:nvPicPr>
          <p:cNvPr id="4" name="Содержимое 3"/>
          <p:cNvPicPr>
            <a:picLocks noGrp="1"/>
          </p:cNvPicPr>
          <p:nvPr>
            <p:ph sz="quarter" idx="1"/>
          </p:nvPr>
        </p:nvPicPr>
        <p:blipFill>
          <a:blip r:embed="rId2" cstate="print"/>
          <a:srcRect l="10596" t="26190" r="31529" b="26191"/>
          <a:stretch>
            <a:fillRect/>
          </a:stretch>
        </p:blipFill>
        <p:spPr bwMode="auto">
          <a:xfrm>
            <a:off x="0" y="1946050"/>
            <a:ext cx="9144000" cy="491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867400"/>
            <a:ext cx="8661648" cy="990600"/>
          </a:xfrm>
        </p:spPr>
        <p:txBody>
          <a:bodyPr>
            <a:noAutofit/>
          </a:bodyPr>
          <a:lstStyle/>
          <a:p>
            <a:pPr algn="ctr"/>
            <a:r>
              <a:rPr lang="uk-UA" sz="2000" dirty="0"/>
              <a:t>Порівняння відносних розмірів відповідних одна одній ділянок</a:t>
            </a:r>
            <a:br>
              <a:rPr lang="uk-UA" sz="2000" dirty="0"/>
            </a:br>
            <a:r>
              <a:rPr lang="uk-UA" sz="2000" dirty="0"/>
              <a:t> цитологічних (Ц) і генетичних (Г) карт великих хромосом (</a:t>
            </a:r>
            <a:r>
              <a:rPr lang="en-US" sz="2000" dirty="0"/>
              <a:t>I, I </a:t>
            </a:r>
            <a:r>
              <a:rPr lang="en-US" sz="2000" dirty="0" err="1"/>
              <a:t>I</a:t>
            </a:r>
            <a:r>
              <a:rPr lang="en-US" sz="2000" dirty="0"/>
              <a:t>, III)</a:t>
            </a:r>
            <a:br>
              <a:rPr lang="uk-UA" sz="2000" dirty="0"/>
            </a:br>
            <a:r>
              <a:rPr lang="en-US" sz="2000" dirty="0"/>
              <a:t> </a:t>
            </a:r>
            <a:r>
              <a:rPr lang="en-US" sz="2000" i="1" dirty="0"/>
              <a:t>D. melanogaster</a:t>
            </a:r>
            <a:endParaRPr lang="uk-UA" sz="2000" i="1" dirty="0"/>
          </a:p>
        </p:txBody>
      </p:sp>
      <p:pic>
        <p:nvPicPr>
          <p:cNvPr id="4" name="Содержимое 3"/>
          <p:cNvPicPr>
            <a:picLocks noGrp="1"/>
          </p:cNvPicPr>
          <p:nvPr>
            <p:ph sz="quarter" idx="1"/>
          </p:nvPr>
        </p:nvPicPr>
        <p:blipFill>
          <a:blip r:embed="rId2" cstate="print"/>
          <a:srcRect l="22426" t="31746" r="47312" b="17460"/>
          <a:stretch>
            <a:fillRect/>
          </a:stretch>
        </p:blipFill>
        <p:spPr bwMode="auto">
          <a:xfrm>
            <a:off x="1619672" y="260648"/>
            <a:ext cx="5976663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4474840" cy="468288"/>
          </a:xfrm>
        </p:spPr>
        <p:txBody>
          <a:bodyPr>
            <a:normAutofit fontScale="90000"/>
          </a:bodyPr>
          <a:lstStyle/>
          <a:p>
            <a:r>
              <a:rPr lang="uk-UA" dirty="0">
                <a:solidFill>
                  <a:srgbClr val="C00000"/>
                </a:solidFill>
              </a:rPr>
              <a:t>Механізм кросинговеру</a:t>
            </a:r>
          </a:p>
        </p:txBody>
      </p:sp>
      <p:pic>
        <p:nvPicPr>
          <p:cNvPr id="4" name="Содержимое 3" descr="https://med-explorer.ru/wp-content/uploads/2017/05/%D0%9A%D1%80%D0%BE%D1%81%D1%81%D0%B8%D0%BD%D0%B3%D0%BE%D0%B2%D0%B5%D1%80.jpg"/>
          <p:cNvPicPr>
            <a:picLocks noGrp="1"/>
          </p:cNvPicPr>
          <p:nvPr>
            <p:ph sz="quarter" idx="1"/>
          </p:nvPr>
        </p:nvPicPr>
        <p:blipFill>
          <a:blip r:embed="rId2" cstate="print"/>
          <a:srcRect l="14826" t="30060" r="12701" b="20536"/>
          <a:stretch>
            <a:fillRect/>
          </a:stretch>
        </p:blipFill>
        <p:spPr bwMode="auto">
          <a:xfrm>
            <a:off x="0" y="5301208"/>
            <a:ext cx="3347864" cy="155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ok-t.ru/studopediaru/baza11/338748355732.files/image111.jpg"/>
          <p:cNvPicPr/>
          <p:nvPr/>
        </p:nvPicPr>
        <p:blipFill>
          <a:blip r:embed="rId3" cstate="print"/>
          <a:srcRect r="58779"/>
          <a:stretch>
            <a:fillRect/>
          </a:stretch>
        </p:blipFill>
        <p:spPr bwMode="auto">
          <a:xfrm>
            <a:off x="4932040" y="0"/>
            <a:ext cx="421196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08417" y="620688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uk-UA" dirty="0"/>
              <a:t>Структури </a:t>
            </a:r>
            <a:r>
              <a:rPr lang="uk-UA" dirty="0" err="1"/>
              <a:t>синаптонемального</a:t>
            </a:r>
            <a:r>
              <a:rPr lang="uk-UA" dirty="0"/>
              <a:t> комплексу, які формуються в процесах зближення і кон'югації пар хромосом-гомологів виконують роль своєрідного шаблону, в рамках якого локалізуються </a:t>
            </a:r>
            <a:r>
              <a:rPr lang="uk-UA" dirty="0" err="1"/>
              <a:t>хроматиди</a:t>
            </a:r>
            <a:r>
              <a:rPr lang="uk-UA" dirty="0"/>
              <a:t> обох гомологічних хромосом. Завдяки цьому молекули ферменту </a:t>
            </a:r>
            <a:r>
              <a:rPr lang="uk-UA" dirty="0" err="1"/>
              <a:t>ДНК-ази</a:t>
            </a:r>
            <a:r>
              <a:rPr lang="uk-UA" dirty="0"/>
              <a:t>,що розрізає ДНК, можуть робити поперечні розрізи суворо в гомологічних точках </a:t>
            </a:r>
            <a:r>
              <a:rPr lang="uk-UA" dirty="0" err="1"/>
              <a:t>хроматид</a:t>
            </a:r>
            <a:r>
              <a:rPr lang="uk-UA" dirty="0"/>
              <a:t>, які відносяться до двох гомологічних хромосом. </a:t>
            </a:r>
          </a:p>
        </p:txBody>
      </p:sp>
      <p:pic>
        <p:nvPicPr>
          <p:cNvPr id="8194" name="Picture 2" descr="ЗЧЕПЛЕННЯ ГЕНІВ. КРОСИНГОВЕР - ЗАКОНОМІРНОСТІ УСПАДКУВАННЯ ОЗНАК -  Підручник Біологія 9 клас - В. І. Соболь - Абетка 2017">
            <a:extLst>
              <a:ext uri="{FF2B5EF4-FFF2-40B4-BE49-F238E27FC236}">
                <a16:creationId xmlns:a16="http://schemas.microsoft.com/office/drawing/2014/main" id="{C8035D8F-BE51-4CBC-A6AA-83F569C56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841" y="3640890"/>
            <a:ext cx="27432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5EB46AA-0D52-4C8F-B780-9794AD7217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500" t="30750" r="46063" b="33200"/>
          <a:stretch/>
        </p:blipFill>
        <p:spPr>
          <a:xfrm>
            <a:off x="126164" y="3951298"/>
            <a:ext cx="1948679" cy="111508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15427F7-19AC-4171-8FB0-9EEF92FCC4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925" t="26200" r="29913" b="15000"/>
          <a:stretch/>
        </p:blipFill>
        <p:spPr>
          <a:xfrm>
            <a:off x="2627784" y="1700808"/>
            <a:ext cx="5858365" cy="4824536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F9CDFBE3-8B98-4111-85BF-C10278601D84}"/>
              </a:ext>
            </a:extLst>
          </p:cNvPr>
          <p:cNvSpPr txBox="1">
            <a:spLocks/>
          </p:cNvSpPr>
          <p:nvPr/>
        </p:nvSpPr>
        <p:spPr>
          <a:xfrm>
            <a:off x="251520" y="152400"/>
            <a:ext cx="8435280" cy="104435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b="1" dirty="0">
                <a:solidFill>
                  <a:srgbClr val="C00000"/>
                </a:solidFill>
              </a:rPr>
              <a:t>Цитологічний доказ кросинговеру</a:t>
            </a:r>
          </a:p>
          <a:p>
            <a:pPr algn="ctr"/>
            <a:r>
              <a:rPr lang="uk-UA" b="1" dirty="0">
                <a:solidFill>
                  <a:srgbClr val="C00000"/>
                </a:solidFill>
              </a:rPr>
              <a:t> ( К. </a:t>
            </a:r>
            <a:r>
              <a:rPr lang="uk-UA" b="1" dirty="0" err="1">
                <a:solidFill>
                  <a:srgbClr val="C00000"/>
                </a:solidFill>
              </a:rPr>
              <a:t>Штерн</a:t>
            </a:r>
            <a:r>
              <a:rPr lang="uk-UA" b="1" dirty="0">
                <a:solidFill>
                  <a:srgbClr val="C00000"/>
                </a:solidFill>
              </a:rPr>
              <a:t> на дрозофілі)</a:t>
            </a:r>
          </a:p>
        </p:txBody>
      </p:sp>
      <p:pic>
        <p:nvPicPr>
          <p:cNvPr id="9218" name="Picture 2" descr="ШТЕРН Курт">
            <a:extLst>
              <a:ext uri="{FF2B5EF4-FFF2-40B4-BE49-F238E27FC236}">
                <a16:creationId xmlns:a16="http://schemas.microsoft.com/office/drawing/2014/main" id="{6386EA63-A825-4BBB-ADC7-4726CC92A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19050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87634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507288" cy="756320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rgbClr val="C00000"/>
                </a:solidFill>
              </a:rPr>
              <a:t>Цитологічний доказ кросинговеру</a:t>
            </a:r>
            <a:br>
              <a:rPr lang="uk-UA" b="1" dirty="0">
                <a:solidFill>
                  <a:srgbClr val="C00000"/>
                </a:solidFill>
              </a:rPr>
            </a:br>
            <a:r>
              <a:rPr lang="uk-UA" b="1" dirty="0">
                <a:solidFill>
                  <a:srgbClr val="C00000"/>
                </a:solidFill>
              </a:rPr>
              <a:t> (Б. </a:t>
            </a:r>
            <a:r>
              <a:rPr lang="uk-UA" b="1" dirty="0" err="1">
                <a:solidFill>
                  <a:srgbClr val="C00000"/>
                </a:solidFill>
              </a:rPr>
              <a:t>МакКлінток</a:t>
            </a:r>
            <a:r>
              <a:rPr lang="uk-UA" b="1" dirty="0">
                <a:solidFill>
                  <a:srgbClr val="C00000"/>
                </a:solidFill>
              </a:rPr>
              <a:t> на кукурудзі)</a:t>
            </a:r>
          </a:p>
        </p:txBody>
      </p:sp>
      <p:pic>
        <p:nvPicPr>
          <p:cNvPr id="4" name="Содержимое 3"/>
          <p:cNvPicPr>
            <a:picLocks noGrp="1"/>
          </p:cNvPicPr>
          <p:nvPr>
            <p:ph sz="quarter" idx="1"/>
          </p:nvPr>
        </p:nvPicPr>
        <p:blipFill>
          <a:blip r:embed="rId2" cstate="print"/>
          <a:srcRect l="14371" t="26984" r="58947" b="13492"/>
          <a:stretch>
            <a:fillRect/>
          </a:stretch>
        </p:blipFill>
        <p:spPr bwMode="auto">
          <a:xfrm>
            <a:off x="3523702" y="1421227"/>
            <a:ext cx="4536504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442362"/>
            <a:ext cx="3153147" cy="526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 descr="Науковиці: біологія - Освіта і просвіта">
            <a:extLst>
              <a:ext uri="{FF2B5EF4-FFF2-40B4-BE49-F238E27FC236}">
                <a16:creationId xmlns:a16="http://schemas.microsoft.com/office/drawing/2014/main" id="{50EDA450-4E19-452D-A726-04593944A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80189"/>
            <a:ext cx="1647820" cy="164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4312"/>
          </a:xfrm>
        </p:spPr>
        <p:txBody>
          <a:bodyPr/>
          <a:lstStyle/>
          <a:p>
            <a:r>
              <a:rPr lang="uk-UA" b="1" dirty="0">
                <a:solidFill>
                  <a:srgbClr val="C00000"/>
                </a:solidFill>
              </a:rPr>
              <a:t>Мітотичний (соматичний) кросинговер</a:t>
            </a:r>
          </a:p>
        </p:txBody>
      </p:sp>
      <p:pic>
        <p:nvPicPr>
          <p:cNvPr id="4" name="Содержимое 3"/>
          <p:cNvPicPr>
            <a:picLocks noGrp="1"/>
          </p:cNvPicPr>
          <p:nvPr>
            <p:ph sz="quarter" idx="1"/>
          </p:nvPr>
        </p:nvPicPr>
        <p:blipFill>
          <a:blip r:embed="rId2" cstate="print"/>
          <a:srcRect l="54911" t="30556" r="11912" b="16270"/>
          <a:stretch>
            <a:fillRect/>
          </a:stretch>
        </p:blipFill>
        <p:spPr bwMode="auto">
          <a:xfrm>
            <a:off x="3167336" y="1196752"/>
            <a:ext cx="5976664" cy="5286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0" y="1772816"/>
            <a:ext cx="305983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dirty="0"/>
              <a:t>У соматичних клітинах іноді відбуваються обміни між </a:t>
            </a:r>
            <a:r>
              <a:rPr lang="uk-UA" sz="2000" dirty="0" err="1"/>
              <a:t>хроматидами</a:t>
            </a:r>
            <a:r>
              <a:rPr lang="uk-UA" sz="2000" dirty="0"/>
              <a:t> гомологічних хромосом, в результаті яких спостерігається </a:t>
            </a:r>
            <a:r>
              <a:rPr lang="uk-UA" sz="2000" dirty="0" err="1"/>
              <a:t>комбінативна</a:t>
            </a:r>
            <a:r>
              <a:rPr lang="uk-UA" sz="2000" dirty="0"/>
              <a:t> мінливість, подібна до тієї, яка регулярно генерується мейозом. Нерідко, особливо у дрозофіли і нижчих еукаріот, гомологічні хромосоми </a:t>
            </a:r>
            <a:r>
              <a:rPr lang="uk-UA" sz="2000" dirty="0" err="1"/>
              <a:t>синаптують</a:t>
            </a:r>
            <a:r>
              <a:rPr lang="uk-UA" sz="2000" dirty="0"/>
              <a:t> в мітозі.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40296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rgbClr val="C00000"/>
                </a:solidFill>
              </a:rPr>
              <a:t>Регуляція кросинговеру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179512" y="1196752"/>
          <a:ext cx="8964488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31439" y="188640"/>
            <a:ext cx="82296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/>
              <a:t>Зчеплення генів у запашного горошку (досліди </a:t>
            </a:r>
            <a:r>
              <a:rPr lang="uk-UA" dirty="0" err="1"/>
              <a:t>Бетсона</a:t>
            </a:r>
            <a:r>
              <a:rPr lang="uk-UA" dirty="0"/>
              <a:t> і </a:t>
            </a:r>
            <a:r>
              <a:rPr lang="uk-UA" dirty="0" err="1"/>
              <a:t>Пеннета</a:t>
            </a:r>
            <a:r>
              <a:rPr lang="uk-UA" dirty="0"/>
              <a:t>)</a:t>
            </a:r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5450160"/>
          </a:xfrm>
        </p:spPr>
        <p:txBody>
          <a:bodyPr>
            <a:normAutofit fontScale="55000" lnSpcReduction="20000"/>
          </a:bodyPr>
          <a:lstStyle/>
          <a:p>
            <a:endParaRPr lang="uk-UA" dirty="0"/>
          </a:p>
          <a:p>
            <a:pPr algn="ctr">
              <a:buNone/>
            </a:pPr>
            <a:r>
              <a:rPr lang="uk-UA" sz="3600" b="1" i="1" dirty="0"/>
              <a:t>Р</a:t>
            </a:r>
            <a:r>
              <a:rPr lang="uk-UA" sz="3300" i="1" dirty="0"/>
              <a:t> пурпурові квітки 	 червоні квітки</a:t>
            </a:r>
          </a:p>
          <a:p>
            <a:pPr algn="ctr">
              <a:buNone/>
            </a:pPr>
            <a:r>
              <a:rPr lang="uk-UA" sz="3300" i="1" dirty="0"/>
              <a:t> подовжений пилок	 круглий пилок </a:t>
            </a:r>
          </a:p>
          <a:p>
            <a:pPr algn="ctr">
              <a:buNone/>
            </a:pPr>
            <a:r>
              <a:rPr lang="uk-UA" sz="3300" i="1" dirty="0"/>
              <a:t>             </a:t>
            </a:r>
            <a:r>
              <a:rPr lang="en-US" sz="3300" i="1" dirty="0"/>
              <a:t>PPLL</a:t>
            </a:r>
            <a:r>
              <a:rPr lang="uk-UA" sz="3300" i="1" dirty="0"/>
              <a:t>		            </a:t>
            </a:r>
            <a:r>
              <a:rPr lang="en-US" sz="3300" i="1" dirty="0" err="1"/>
              <a:t>ppll</a:t>
            </a:r>
            <a:r>
              <a:rPr lang="en-US" sz="3300" i="1" dirty="0"/>
              <a:t> </a:t>
            </a:r>
            <a:endParaRPr lang="uk-UA" sz="3300" i="1" dirty="0"/>
          </a:p>
          <a:p>
            <a:pPr algn="ctr">
              <a:buNone/>
            </a:pPr>
            <a:endParaRPr lang="uk-UA" sz="3300" i="1" dirty="0"/>
          </a:p>
          <a:p>
            <a:pPr algn="ctr">
              <a:buNone/>
            </a:pPr>
            <a:r>
              <a:rPr lang="en-US" sz="3300" i="1" dirty="0"/>
              <a:t>F</a:t>
            </a:r>
            <a:r>
              <a:rPr lang="en-US" sz="3300" i="1" baseline="-25000" dirty="0"/>
              <a:t>1</a:t>
            </a:r>
            <a:r>
              <a:rPr lang="en-US" sz="3300" i="1" dirty="0"/>
              <a:t> </a:t>
            </a:r>
            <a:r>
              <a:rPr lang="uk-UA" sz="3300" i="1" dirty="0"/>
              <a:t>пурпурові квіти і подовжений пилок </a:t>
            </a:r>
          </a:p>
          <a:p>
            <a:pPr>
              <a:buNone/>
            </a:pPr>
            <a:r>
              <a:rPr lang="uk-UA" sz="3300" i="1" dirty="0"/>
              <a:t>					</a:t>
            </a:r>
            <a:r>
              <a:rPr lang="uk-UA" sz="3300" b="1" i="1" dirty="0"/>
              <a:t>Р</a:t>
            </a:r>
            <a:r>
              <a:rPr lang="en-US" sz="3300" b="1" i="1" dirty="0" err="1"/>
              <a:t>pLl</a:t>
            </a:r>
            <a:endParaRPr lang="uk-UA" sz="3300" b="1" i="1" dirty="0"/>
          </a:p>
          <a:p>
            <a:pPr>
              <a:buNone/>
            </a:pPr>
            <a:endParaRPr lang="uk-UA" sz="3300" b="1" i="1" dirty="0"/>
          </a:p>
          <a:p>
            <a:pPr>
              <a:buNone/>
            </a:pPr>
            <a:r>
              <a:rPr lang="uk-UA" sz="3300" i="1" dirty="0"/>
              <a:t>Ці гібриди в результаті самозапилення дали наступне розщеплення в </a:t>
            </a:r>
            <a:r>
              <a:rPr lang="en-US" sz="3300" i="1" dirty="0"/>
              <a:t>F</a:t>
            </a:r>
            <a:r>
              <a:rPr lang="en-US" sz="3300" i="1" baseline="-25000" dirty="0"/>
              <a:t>2</a:t>
            </a:r>
            <a:r>
              <a:rPr lang="en-US" sz="3300" i="1" dirty="0"/>
              <a:t>: </a:t>
            </a:r>
          </a:p>
          <a:p>
            <a:pPr algn="ctr">
              <a:buNone/>
            </a:pPr>
            <a:r>
              <a:rPr lang="ru-RU" sz="3300" dirty="0" err="1"/>
              <a:t>пурпурні</a:t>
            </a:r>
            <a:r>
              <a:rPr lang="ru-RU" sz="3300" dirty="0"/>
              <a:t> </a:t>
            </a:r>
            <a:r>
              <a:rPr lang="ru-RU" sz="3300" dirty="0" err="1"/>
              <a:t>квітки</a:t>
            </a:r>
            <a:r>
              <a:rPr lang="ru-RU" sz="3300" dirty="0"/>
              <a:t> та </a:t>
            </a:r>
            <a:r>
              <a:rPr lang="ru-RU" sz="3300" dirty="0" err="1"/>
              <a:t>подовжений</a:t>
            </a:r>
            <a:r>
              <a:rPr lang="ru-RU" sz="3300" dirty="0"/>
              <a:t> пилок </a:t>
            </a:r>
          </a:p>
          <a:p>
            <a:pPr algn="ctr">
              <a:buNone/>
            </a:pPr>
            <a:r>
              <a:rPr lang="en-US" sz="3300" dirty="0"/>
              <a:t>(</a:t>
            </a:r>
            <a:r>
              <a:rPr lang="en-US" sz="3300" b="1" i="1" dirty="0"/>
              <a:t>P_L_)- 4831 (69,5%) </a:t>
            </a:r>
          </a:p>
          <a:p>
            <a:pPr algn="ctr">
              <a:buNone/>
            </a:pPr>
            <a:r>
              <a:rPr lang="ru-RU" sz="3300" dirty="0" err="1"/>
              <a:t>пурпурні</a:t>
            </a:r>
            <a:r>
              <a:rPr lang="ru-RU" sz="3300" dirty="0"/>
              <a:t> </a:t>
            </a:r>
            <a:r>
              <a:rPr lang="ru-RU" sz="3300" dirty="0" err="1"/>
              <a:t>квітки</a:t>
            </a:r>
            <a:r>
              <a:rPr lang="ru-RU" sz="3300" dirty="0"/>
              <a:t> та </a:t>
            </a:r>
            <a:r>
              <a:rPr lang="ru-RU" sz="3300" dirty="0" err="1"/>
              <a:t>округлий</a:t>
            </a:r>
            <a:r>
              <a:rPr lang="ru-RU" sz="3300" dirty="0"/>
              <a:t> пилок </a:t>
            </a:r>
          </a:p>
          <a:p>
            <a:pPr algn="ctr">
              <a:buNone/>
            </a:pPr>
            <a:r>
              <a:rPr lang="uk-UA" sz="3300" dirty="0"/>
              <a:t>(</a:t>
            </a:r>
            <a:r>
              <a:rPr lang="uk-UA" sz="3300" b="1" i="1" dirty="0"/>
              <a:t>Р_</a:t>
            </a:r>
            <a:r>
              <a:rPr lang="en-US" sz="3300" b="1" i="1" dirty="0" err="1"/>
              <a:t>ll</a:t>
            </a:r>
            <a:r>
              <a:rPr lang="en-US" sz="3300" b="1" i="1" dirty="0"/>
              <a:t>) – 390 (5,6%) </a:t>
            </a:r>
          </a:p>
          <a:p>
            <a:pPr algn="ctr">
              <a:buNone/>
            </a:pPr>
            <a:r>
              <a:rPr lang="ru-RU" sz="3300" dirty="0" err="1"/>
              <a:t>червоні</a:t>
            </a:r>
            <a:r>
              <a:rPr lang="ru-RU" sz="3300" dirty="0"/>
              <a:t> </a:t>
            </a:r>
            <a:r>
              <a:rPr lang="ru-RU" sz="3300" dirty="0" err="1"/>
              <a:t>квітки</a:t>
            </a:r>
            <a:r>
              <a:rPr lang="ru-RU" sz="3300" dirty="0"/>
              <a:t> та </a:t>
            </a:r>
            <a:r>
              <a:rPr lang="ru-RU" sz="3300" dirty="0" err="1"/>
              <a:t>подовжений</a:t>
            </a:r>
            <a:r>
              <a:rPr lang="ru-RU" sz="3300" dirty="0"/>
              <a:t> пилок </a:t>
            </a:r>
          </a:p>
          <a:p>
            <a:pPr algn="ctr">
              <a:buNone/>
            </a:pPr>
            <a:r>
              <a:rPr lang="en-US" sz="3300" dirty="0"/>
              <a:t>(</a:t>
            </a:r>
            <a:r>
              <a:rPr lang="en-US" sz="3300" b="1" i="1" dirty="0" err="1"/>
              <a:t>ppL</a:t>
            </a:r>
            <a:r>
              <a:rPr lang="en-US" sz="3300" b="1" i="1" dirty="0"/>
              <a:t>_)- 393 (5,6%) </a:t>
            </a:r>
          </a:p>
          <a:p>
            <a:pPr algn="ctr">
              <a:buNone/>
            </a:pPr>
            <a:r>
              <a:rPr lang="ru-RU" sz="3300" dirty="0" err="1"/>
              <a:t>червоні</a:t>
            </a:r>
            <a:r>
              <a:rPr lang="ru-RU" sz="3300" dirty="0"/>
              <a:t> </a:t>
            </a:r>
            <a:r>
              <a:rPr lang="ru-RU" sz="3300" dirty="0" err="1"/>
              <a:t>квітки</a:t>
            </a:r>
            <a:r>
              <a:rPr lang="ru-RU" sz="3300" dirty="0"/>
              <a:t> та </a:t>
            </a:r>
            <a:r>
              <a:rPr lang="ru-RU" sz="3300" dirty="0" err="1"/>
              <a:t>округлий</a:t>
            </a:r>
            <a:r>
              <a:rPr lang="ru-RU" sz="3300" dirty="0"/>
              <a:t> пилок </a:t>
            </a:r>
          </a:p>
          <a:p>
            <a:pPr algn="ctr">
              <a:buNone/>
            </a:pPr>
            <a:r>
              <a:rPr lang="en-US" sz="3300" dirty="0"/>
              <a:t>(</a:t>
            </a:r>
            <a:r>
              <a:rPr lang="en-US" sz="3300" b="1" i="1" dirty="0" err="1"/>
              <a:t>ppll</a:t>
            </a:r>
            <a:r>
              <a:rPr lang="en-US" sz="3300" b="1" i="1" dirty="0"/>
              <a:t>)-1338 (19,3%)</a:t>
            </a:r>
            <a:endParaRPr lang="uk-UA" sz="3300" dirty="0"/>
          </a:p>
        </p:txBody>
      </p:sp>
      <p:sp>
        <p:nvSpPr>
          <p:cNvPr id="10" name="Умножение 9"/>
          <p:cNvSpPr/>
          <p:nvPr/>
        </p:nvSpPr>
        <p:spPr>
          <a:xfrm>
            <a:off x="4572000" y="1916832"/>
            <a:ext cx="432048" cy="360040"/>
          </a:xfrm>
          <a:prstGeom prst="mathMultiply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EFFF07-865D-4224-A6CF-9489792BDA49}"/>
              </a:ext>
            </a:extLst>
          </p:cNvPr>
          <p:cNvSpPr txBox="1"/>
          <p:nvPr/>
        </p:nvSpPr>
        <p:spPr>
          <a:xfrm>
            <a:off x="1187624" y="6381328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FF0000"/>
                </a:solidFill>
                <a:highlight>
                  <a:srgbClr val="FFFF00"/>
                </a:highlight>
              </a:rPr>
              <a:t>І це не відповідало 9:3:3:1 !!!</a:t>
            </a:r>
            <a:endParaRPr lang="ru-UA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55A160-310B-4EE6-9C59-484D9E8097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12" t="38801" r="34250" b="7036"/>
          <a:stretch/>
        </p:blipFill>
        <p:spPr>
          <a:xfrm>
            <a:off x="25354" y="1484784"/>
            <a:ext cx="2373981" cy="2041004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/>
          </p:cNvPicPr>
          <p:nvPr>
            <p:ph sz="quarter" idx="1"/>
          </p:nvPr>
        </p:nvPicPr>
        <p:blipFill>
          <a:blip r:embed="rId2" cstate="print"/>
          <a:srcRect l="20861" t="32979" r="36075" b="15285"/>
          <a:stretch>
            <a:fillRect/>
          </a:stretch>
        </p:blipFill>
        <p:spPr bwMode="auto">
          <a:xfrm>
            <a:off x="1619672" y="188640"/>
            <a:ext cx="5603122" cy="3784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23528" y="4005065"/>
            <a:ext cx="882047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Рис.  </a:t>
            </a:r>
            <a:r>
              <a:rPr lang="uk-UA" b="1" i="1" dirty="0"/>
              <a:t>Придушення кросинговеру у </a:t>
            </a:r>
            <a:r>
              <a:rPr lang="en-US" b="1" i="1" dirty="0"/>
              <a:t>D. melanogaster </a:t>
            </a:r>
            <a:r>
              <a:rPr lang="uk-UA" b="1" i="1" dirty="0"/>
              <a:t>в </a:t>
            </a:r>
            <a:r>
              <a:rPr lang="en-US" b="1" i="1" dirty="0"/>
              <a:t>II </a:t>
            </a:r>
            <a:r>
              <a:rPr lang="uk-UA" b="1" i="1" dirty="0"/>
              <a:t>хромосомі</a:t>
            </a:r>
          </a:p>
          <a:p>
            <a:r>
              <a:rPr lang="uk-UA"/>
              <a:t>Кросинговер </a:t>
            </a:r>
            <a:r>
              <a:rPr lang="uk-UA" dirty="0"/>
              <a:t>відбувається між генами </a:t>
            </a:r>
            <a:r>
              <a:rPr lang="en-US" i="1" dirty="0"/>
              <a:t>b</a:t>
            </a:r>
            <a:r>
              <a:rPr lang="en-US" dirty="0"/>
              <a:t> (</a:t>
            </a:r>
            <a:r>
              <a:rPr lang="uk-UA" dirty="0"/>
              <a:t>чорне тіло) і </a:t>
            </a:r>
            <a:r>
              <a:rPr lang="uk-UA" i="1" dirty="0" err="1"/>
              <a:t>сп</a:t>
            </a:r>
            <a:r>
              <a:rPr lang="uk-UA" dirty="0"/>
              <a:t> (яскраво-червоні очі)</a:t>
            </a:r>
          </a:p>
          <a:p>
            <a:r>
              <a:rPr lang="uk-UA" dirty="0"/>
              <a:t> в умовах часткового </a:t>
            </a:r>
            <a:r>
              <a:rPr lang="uk-UA" dirty="0" err="1"/>
              <a:t>стеринового</a:t>
            </a:r>
            <a:r>
              <a:rPr lang="uk-UA" dirty="0"/>
              <a:t> голодування - нижня крива.  Верхня крива -</a:t>
            </a:r>
          </a:p>
          <a:p>
            <a:r>
              <a:rPr lang="uk-UA" dirty="0"/>
              <a:t> нормальна дієта.  Графіки ілюструють також зміну (падіння) частоти</a:t>
            </a:r>
          </a:p>
          <a:p>
            <a:r>
              <a:rPr lang="uk-UA" dirty="0"/>
              <a:t> кросинговеру зі збільшенням віку самок (в послідовних кладках) і</a:t>
            </a:r>
          </a:p>
          <a:p>
            <a:r>
              <a:rPr lang="uk-UA" dirty="0"/>
              <a:t> залежність частоти кросинговеру від температури: А - при 28 ° С, Б - при 25 ° С.</a:t>
            </a:r>
          </a:p>
          <a:p>
            <a:r>
              <a:rPr lang="uk-UA" dirty="0"/>
              <a:t> Вертикальні риски - розмах варіювання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WordArt 3">
            <a:extLst>
              <a:ext uri="{FF2B5EF4-FFF2-40B4-BE49-F238E27FC236}">
                <a16:creationId xmlns:a16="http://schemas.microsoft.com/office/drawing/2014/main" id="{7E64CD90-2D15-4C33-9C86-6117714FA16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5800" y="533400"/>
            <a:ext cx="7924800" cy="381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ru-RU" sz="3600" b="1" kern="10" spc="720" dirty="0">
                <a:solidFill>
                  <a:srgbClr val="FF0000"/>
                </a:solidFill>
                <a:latin typeface="Arial"/>
                <a:cs typeface="Arial"/>
              </a:rPr>
              <a:t>ХРОМОСОМНА ТЕОРІЯ СПАДКОВОС</a:t>
            </a:r>
            <a:r>
              <a:rPr lang="ru-RU" sz="3600" kern="10" spc="720" dirty="0"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ТІ</a:t>
            </a:r>
          </a:p>
        </p:txBody>
      </p:sp>
      <p:sp>
        <p:nvSpPr>
          <p:cNvPr id="5123" name="Rectangle 4">
            <a:extLst>
              <a:ext uri="{FF2B5EF4-FFF2-40B4-BE49-F238E27FC236}">
                <a16:creationId xmlns:a16="http://schemas.microsoft.com/office/drawing/2014/main" id="{C219F3E2-2ED2-4F37-9848-D2FA18F2C4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295400"/>
            <a:ext cx="8077200" cy="472440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UA"/>
          </a:p>
        </p:txBody>
      </p:sp>
      <p:sp>
        <p:nvSpPr>
          <p:cNvPr id="5124" name="Rectangle 5">
            <a:extLst>
              <a:ext uri="{FF2B5EF4-FFF2-40B4-BE49-F238E27FC236}">
                <a16:creationId xmlns:a16="http://schemas.microsoft.com/office/drawing/2014/main" id="{067C4DAA-22B8-424A-9F9C-C4C81008B8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447800"/>
            <a:ext cx="80772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kumimoji="0" lang="ru-RU" altLang="ru-UA" sz="2400" b="1">
              <a:solidFill>
                <a:schemeClr val="folHlink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125" name="Rectangle 6">
            <a:extLst>
              <a:ext uri="{FF2B5EF4-FFF2-40B4-BE49-F238E27FC236}">
                <a16:creationId xmlns:a16="http://schemas.microsoft.com/office/drawing/2014/main" id="{64A5858C-F74A-40D0-B36C-D832F998BC7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914400"/>
            <a:ext cx="7772400" cy="304800"/>
          </a:xfrm>
          <a:noFill/>
        </p:spPr>
        <p:txBody>
          <a:bodyPr>
            <a:normAutofit fontScale="55000" lnSpcReduction="20000"/>
          </a:bodyPr>
          <a:lstStyle/>
          <a:p>
            <a:pPr eaLnBrk="1" hangingPunct="1">
              <a:lnSpc>
                <a:spcPct val="80000"/>
              </a:lnSpc>
            </a:pPr>
            <a:r>
              <a:rPr lang="uk-UA" altLang="ru-UA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початку ХХ століття</a:t>
            </a:r>
          </a:p>
        </p:txBody>
      </p:sp>
      <p:sp>
        <p:nvSpPr>
          <p:cNvPr id="5126" name="Rectangle 7">
            <a:extLst>
              <a:ext uri="{FF2B5EF4-FFF2-40B4-BE49-F238E27FC236}">
                <a16:creationId xmlns:a16="http://schemas.microsoft.com/office/drawing/2014/main" id="{EFCBCE4C-185F-48AE-A87F-A5E1E032E0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362075"/>
            <a:ext cx="8001000" cy="255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kumimoji="0" lang="uk-UA" altLang="ru-UA" b="1">
                <a:solidFill>
                  <a:srgbClr val="002060"/>
                </a:solidFill>
              </a:rPr>
              <a:t>Німець Теодор Генріх </a:t>
            </a:r>
            <a:r>
              <a:rPr kumimoji="0" lang="uk-UA" altLang="ru-UA" b="1">
                <a:solidFill>
                  <a:srgbClr val="993300"/>
                </a:solidFill>
              </a:rPr>
              <a:t>Бовер</a:t>
            </a:r>
            <a:r>
              <a:rPr kumimoji="0" lang="uk-UA" altLang="ru-UA" b="1">
                <a:solidFill>
                  <a:srgbClr val="002060"/>
                </a:solidFill>
              </a:rPr>
              <a:t>і (1) та американець Уолтер Стенборо </a:t>
            </a:r>
            <a:r>
              <a:rPr kumimoji="0" lang="uk-UA" altLang="ru-UA" b="1">
                <a:solidFill>
                  <a:srgbClr val="993300"/>
                </a:solidFill>
              </a:rPr>
              <a:t>Саттон </a:t>
            </a:r>
            <a:r>
              <a:rPr kumimoji="0" lang="uk-UA" altLang="ru-UA" b="1">
                <a:solidFill>
                  <a:srgbClr val="002060"/>
                </a:solidFill>
              </a:rPr>
              <a:t>(2) теоретично обґрунтували хромосомну теорію спадковості, відмітивши, що хромосоми ведуть себе наче гени (1902-1904 р.)</a:t>
            </a:r>
          </a:p>
          <a:p>
            <a:pPr eaLnBrk="1" hangingPunct="1"/>
            <a:endParaRPr kumimoji="0" lang="uk-UA" altLang="ru-UA" sz="800" b="1">
              <a:solidFill>
                <a:srgbClr val="002060"/>
              </a:solidFill>
            </a:endParaRPr>
          </a:p>
          <a:p>
            <a:pPr eaLnBrk="1" hangingPunct="1"/>
            <a:r>
              <a:rPr kumimoji="0" lang="uk-UA" altLang="ru-UA" b="1">
                <a:solidFill>
                  <a:srgbClr val="002060"/>
                </a:solidFill>
              </a:rPr>
              <a:t>Американець </a:t>
            </a:r>
            <a:r>
              <a:rPr kumimoji="0" lang="uk-UA" altLang="ru-UA" b="1">
                <a:solidFill>
                  <a:srgbClr val="993300"/>
                </a:solidFill>
              </a:rPr>
              <a:t>Томас Гант Морган</a:t>
            </a:r>
            <a:r>
              <a:rPr kumimoji="0" lang="uk-UA" altLang="ru-UA" b="1">
                <a:solidFill>
                  <a:srgbClr val="002060"/>
                </a:solidFill>
              </a:rPr>
              <a:t> експериментально довів, що гени розміщені в хромосомах в лінійному порядку (1908-1911 р.)</a:t>
            </a:r>
          </a:p>
          <a:p>
            <a:pPr eaLnBrk="1" hangingPunct="1"/>
            <a:endParaRPr kumimoji="0" lang="uk-UA" altLang="ru-UA" sz="800" b="1">
              <a:solidFill>
                <a:srgbClr val="002060"/>
              </a:solidFill>
            </a:endParaRPr>
          </a:p>
          <a:p>
            <a:pPr eaLnBrk="1" hangingPunct="1"/>
            <a:r>
              <a:rPr kumimoji="0" lang="uk-UA" altLang="ru-UA" b="1">
                <a:solidFill>
                  <a:srgbClr val="993300"/>
                </a:solidFill>
              </a:rPr>
              <a:t>Учні Моргана </a:t>
            </a:r>
            <a:r>
              <a:rPr kumimoji="0" lang="uk-UA" altLang="ru-UA" b="1">
                <a:solidFill>
                  <a:srgbClr val="002060"/>
                </a:solidFill>
              </a:rPr>
              <a:t>– Германн Джозеф </a:t>
            </a:r>
            <a:r>
              <a:rPr kumimoji="0" lang="uk-UA" altLang="ru-UA" b="1">
                <a:solidFill>
                  <a:srgbClr val="993300"/>
                </a:solidFill>
              </a:rPr>
              <a:t>Меллер </a:t>
            </a:r>
            <a:r>
              <a:rPr kumimoji="0" lang="uk-UA" altLang="ru-UA" b="1">
                <a:solidFill>
                  <a:srgbClr val="002060"/>
                </a:solidFill>
              </a:rPr>
              <a:t>(3), Келвін Блекмен </a:t>
            </a:r>
            <a:r>
              <a:rPr kumimoji="0" lang="uk-UA" altLang="ru-UA" b="1">
                <a:solidFill>
                  <a:srgbClr val="993300"/>
                </a:solidFill>
              </a:rPr>
              <a:t>Бріджес</a:t>
            </a:r>
            <a:r>
              <a:rPr kumimoji="0" lang="uk-UA" altLang="ru-UA" b="1">
                <a:solidFill>
                  <a:srgbClr val="002060"/>
                </a:solidFill>
              </a:rPr>
              <a:t> (4) та Альфред Генрі </a:t>
            </a:r>
            <a:r>
              <a:rPr kumimoji="0" lang="uk-UA" altLang="ru-UA" b="1">
                <a:solidFill>
                  <a:srgbClr val="993300"/>
                </a:solidFill>
              </a:rPr>
              <a:t>Стартевант</a:t>
            </a:r>
            <a:r>
              <a:rPr kumimoji="0" lang="uk-UA" altLang="ru-UA" b="1">
                <a:solidFill>
                  <a:srgbClr val="002060"/>
                </a:solidFill>
              </a:rPr>
              <a:t> (5), доповнили і остаточно </a:t>
            </a:r>
            <a:r>
              <a:rPr kumimoji="0" lang="uk-UA" altLang="ru-UA" b="1">
                <a:solidFill>
                  <a:srgbClr val="993300"/>
                </a:solidFill>
              </a:rPr>
              <a:t>обґрунтували хромосомну теорію (1915 р.)</a:t>
            </a:r>
          </a:p>
        </p:txBody>
      </p:sp>
      <p:pic>
        <p:nvPicPr>
          <p:cNvPr id="5127" name="Picture 9" descr="File:Theodor Boveri.jpg">
            <a:hlinkClick r:id="rId2"/>
            <a:extLst>
              <a:ext uri="{FF2B5EF4-FFF2-40B4-BE49-F238E27FC236}">
                <a16:creationId xmlns:a16="http://schemas.microsoft.com/office/drawing/2014/main" id="{B599CDBB-1244-4DB3-B5B2-8EA06968E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038600"/>
            <a:ext cx="12319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11" descr="File:Walter sutton.jpg">
            <a:hlinkClick r:id="rId4"/>
            <a:extLst>
              <a:ext uri="{FF2B5EF4-FFF2-40B4-BE49-F238E27FC236}">
                <a16:creationId xmlns:a16="http://schemas.microsoft.com/office/drawing/2014/main" id="{F107B2AA-4F00-4669-956A-0C5EA513A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038600"/>
            <a:ext cx="13811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13" descr="SIA2008-0019">
            <a:extLst>
              <a:ext uri="{FF2B5EF4-FFF2-40B4-BE49-F238E27FC236}">
                <a16:creationId xmlns:a16="http://schemas.microsoft.com/office/drawing/2014/main" id="{63F2B51B-BF34-4575-9AD3-41E205A18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038600"/>
            <a:ext cx="1382713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5" descr="11bio">
            <a:extLst>
              <a:ext uri="{FF2B5EF4-FFF2-40B4-BE49-F238E27FC236}">
                <a16:creationId xmlns:a16="http://schemas.microsoft.com/office/drawing/2014/main" id="{7955979E-2420-422F-A393-FFE3911C7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52"/>
          <a:stretch>
            <a:fillRect/>
          </a:stretch>
        </p:blipFill>
        <p:spPr bwMode="auto">
          <a:xfrm>
            <a:off x="7112000" y="4038600"/>
            <a:ext cx="12573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7" descr="220px-Hermann_Joseph_Muller">
            <a:hlinkClick r:id="rId8"/>
            <a:extLst>
              <a:ext uri="{FF2B5EF4-FFF2-40B4-BE49-F238E27FC236}">
                <a16:creationId xmlns:a16="http://schemas.microsoft.com/office/drawing/2014/main" id="{08DBC8D2-2E9E-40E8-8FD7-9BF922D65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038600"/>
            <a:ext cx="134778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2" name="Rectangle 18">
            <a:extLst>
              <a:ext uri="{FF2B5EF4-FFF2-40B4-BE49-F238E27FC236}">
                <a16:creationId xmlns:a16="http://schemas.microsoft.com/office/drawing/2014/main" id="{058BB07F-34A0-4B13-85A0-6D8967B91F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5562600"/>
            <a:ext cx="29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kumimoji="0" lang="uk-UA" altLang="ru-UA" b="1"/>
              <a:t>1</a:t>
            </a:r>
          </a:p>
        </p:txBody>
      </p:sp>
      <p:sp>
        <p:nvSpPr>
          <p:cNvPr id="5133" name="Rectangle 19">
            <a:extLst>
              <a:ext uri="{FF2B5EF4-FFF2-40B4-BE49-F238E27FC236}">
                <a16:creationId xmlns:a16="http://schemas.microsoft.com/office/drawing/2014/main" id="{0AE6C0C3-A703-4A84-9707-3024FA5046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5562600"/>
            <a:ext cx="29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kumimoji="0" lang="uk-UA" altLang="ru-UA" b="1">
                <a:solidFill>
                  <a:schemeClr val="folHlink"/>
                </a:solidFill>
              </a:rPr>
              <a:t>2</a:t>
            </a:r>
          </a:p>
        </p:txBody>
      </p:sp>
      <p:sp>
        <p:nvSpPr>
          <p:cNvPr id="5134" name="Rectangle 20">
            <a:extLst>
              <a:ext uri="{FF2B5EF4-FFF2-40B4-BE49-F238E27FC236}">
                <a16:creationId xmlns:a16="http://schemas.microsoft.com/office/drawing/2014/main" id="{138F5D1C-694A-41C1-9B85-383A4D4593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5562600"/>
            <a:ext cx="29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kumimoji="0" lang="uk-UA" altLang="ru-UA" b="1">
                <a:solidFill>
                  <a:schemeClr val="folHlink"/>
                </a:solidFill>
              </a:rPr>
              <a:t>3</a:t>
            </a:r>
          </a:p>
        </p:txBody>
      </p:sp>
      <p:sp>
        <p:nvSpPr>
          <p:cNvPr id="5135" name="Rectangle 21">
            <a:extLst>
              <a:ext uri="{FF2B5EF4-FFF2-40B4-BE49-F238E27FC236}">
                <a16:creationId xmlns:a16="http://schemas.microsoft.com/office/drawing/2014/main" id="{915C50F4-F8D2-4318-9EE4-84140BFE88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5562600"/>
            <a:ext cx="29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kumimoji="0" lang="uk-UA" altLang="ru-UA" b="1">
                <a:solidFill>
                  <a:schemeClr val="folHlink"/>
                </a:solidFill>
              </a:rPr>
              <a:t>4</a:t>
            </a:r>
          </a:p>
        </p:txBody>
      </p:sp>
      <p:sp>
        <p:nvSpPr>
          <p:cNvPr id="5136" name="Rectangle 22">
            <a:extLst>
              <a:ext uri="{FF2B5EF4-FFF2-40B4-BE49-F238E27FC236}">
                <a16:creationId xmlns:a16="http://schemas.microsoft.com/office/drawing/2014/main" id="{59AFA0DD-C842-483A-A252-9E489983D6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5562600"/>
            <a:ext cx="29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kumimoji="0" lang="uk-UA" altLang="ru-UA" b="1">
                <a:solidFill>
                  <a:schemeClr val="folHlink"/>
                </a:solidFill>
              </a:rPr>
              <a:t>5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>
            <a:extLst>
              <a:ext uri="{FF2B5EF4-FFF2-40B4-BE49-F238E27FC236}">
                <a16:creationId xmlns:a16="http://schemas.microsoft.com/office/drawing/2014/main" id="{7137033C-02B1-4844-98C0-D73DEB239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61925"/>
            <a:ext cx="7924800" cy="1657350"/>
          </a:xfrm>
        </p:spPr>
        <p:txBody>
          <a:bodyPr>
            <a:normAutofit/>
          </a:bodyPr>
          <a:lstStyle/>
          <a:p>
            <a:pPr algn="l"/>
            <a:r>
              <a:rPr lang="ru-RU" altLang="ru-UA" sz="2800" b="1" dirty="0" err="1">
                <a:solidFill>
                  <a:srgbClr val="FF0000"/>
                </a:solidFill>
              </a:rPr>
              <a:t>Зчепленими</a:t>
            </a:r>
            <a:r>
              <a:rPr lang="ru-RU" altLang="ru-UA" sz="2800" b="1" dirty="0">
                <a:solidFill>
                  <a:srgbClr val="FF0000"/>
                </a:solidFill>
              </a:rPr>
              <a:t> генами </a:t>
            </a:r>
            <a:r>
              <a:rPr lang="ru-RU" altLang="ru-UA" sz="2800" b="1" dirty="0" err="1"/>
              <a:t>називають</a:t>
            </a:r>
            <a:r>
              <a:rPr lang="ru-RU" altLang="ru-UA" sz="2800" b="1" dirty="0"/>
              <a:t> </a:t>
            </a:r>
            <a:r>
              <a:rPr lang="ru-RU" altLang="ru-UA" sz="2800" b="1" dirty="0" err="1"/>
              <a:t>гени</a:t>
            </a:r>
            <a:r>
              <a:rPr lang="ru-RU" altLang="ru-UA" sz="2800" b="1" dirty="0"/>
              <a:t>, </a:t>
            </a:r>
            <a:r>
              <a:rPr lang="ru-RU" altLang="ru-UA" sz="2800" b="1" dirty="0" err="1"/>
              <a:t>які</a:t>
            </a:r>
            <a:r>
              <a:rPr lang="ru-RU" altLang="ru-UA" sz="2800" b="1" dirty="0"/>
              <a:t> </a:t>
            </a:r>
            <a:r>
              <a:rPr lang="ru-RU" altLang="ru-UA" sz="2800" b="1" dirty="0" err="1"/>
              <a:t>розташовані</a:t>
            </a:r>
            <a:r>
              <a:rPr lang="ru-RU" altLang="ru-UA" sz="2800" b="1" dirty="0"/>
              <a:t> в </a:t>
            </a:r>
            <a:r>
              <a:rPr lang="ru-RU" altLang="ru-UA" sz="2800" b="1" dirty="0" err="1"/>
              <a:t>одній</a:t>
            </a:r>
            <a:r>
              <a:rPr lang="ru-RU" altLang="ru-UA" sz="2800" b="1" dirty="0"/>
              <a:t> </a:t>
            </a:r>
            <a:r>
              <a:rPr lang="ru-RU" altLang="ru-UA" sz="2800" b="1" dirty="0" err="1"/>
              <a:t>хромосомі</a:t>
            </a:r>
            <a:r>
              <a:rPr lang="ru-RU" altLang="ru-UA" sz="2800" b="1" dirty="0"/>
              <a:t>,  вони </a:t>
            </a:r>
            <a:r>
              <a:rPr lang="ru-RU" altLang="ru-UA" sz="2800" b="1" dirty="0" err="1"/>
              <a:t>успадковуються</a:t>
            </a:r>
            <a:r>
              <a:rPr lang="ru-RU" altLang="ru-UA" sz="2800" b="1" dirty="0"/>
              <a:t> разом (</a:t>
            </a:r>
            <a:r>
              <a:rPr lang="ru-RU" altLang="ru-UA" sz="2800" b="1" dirty="0" err="1"/>
              <a:t>зчеплено</a:t>
            </a:r>
            <a:r>
              <a:rPr lang="ru-RU" altLang="ru-UA" sz="2800" b="1" dirty="0"/>
              <a:t>). </a:t>
            </a:r>
          </a:p>
        </p:txBody>
      </p:sp>
      <p:sp>
        <p:nvSpPr>
          <p:cNvPr id="4099" name="Объект 2">
            <a:extLst>
              <a:ext uri="{FF2B5EF4-FFF2-40B4-BE49-F238E27FC236}">
                <a16:creationId xmlns:a16="http://schemas.microsoft.com/office/drawing/2014/main" id="{0E09E9E3-082F-4E62-B241-AC0AA5029A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2860276"/>
            <a:ext cx="6553200" cy="38671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altLang="ru-UA" sz="2800" b="1" dirty="0" err="1">
                <a:solidFill>
                  <a:srgbClr val="002060"/>
                </a:solidFill>
                <a:latin typeface="SchoolBookC"/>
              </a:rPr>
              <a:t>Усі</a:t>
            </a:r>
            <a:r>
              <a:rPr lang="ru-RU" altLang="ru-UA" sz="2800" b="1" dirty="0">
                <a:solidFill>
                  <a:srgbClr val="002060"/>
                </a:solidFill>
                <a:latin typeface="SchoolBookC"/>
              </a:rPr>
              <a:t> </a:t>
            </a:r>
            <a:r>
              <a:rPr lang="ru-RU" altLang="ru-UA" sz="2800" b="1" dirty="0" err="1">
                <a:solidFill>
                  <a:srgbClr val="002060"/>
                </a:solidFill>
                <a:latin typeface="SchoolBookC"/>
              </a:rPr>
              <a:t>гени</a:t>
            </a:r>
            <a:r>
              <a:rPr lang="ru-RU" altLang="ru-UA" sz="2800" b="1" dirty="0">
                <a:solidFill>
                  <a:srgbClr val="002060"/>
                </a:solidFill>
                <a:latin typeface="SchoolBookC"/>
              </a:rPr>
              <a:t>, </a:t>
            </a:r>
            <a:r>
              <a:rPr lang="ru-RU" altLang="ru-UA" sz="2800" b="1" dirty="0" err="1">
                <a:solidFill>
                  <a:srgbClr val="002060"/>
                </a:solidFill>
                <a:latin typeface="SchoolBookC"/>
              </a:rPr>
              <a:t>які</a:t>
            </a:r>
            <a:r>
              <a:rPr lang="ru-RU" altLang="ru-UA" sz="2800" b="1" dirty="0">
                <a:solidFill>
                  <a:srgbClr val="002060"/>
                </a:solidFill>
                <a:latin typeface="SchoolBookC"/>
              </a:rPr>
              <a:t> </a:t>
            </a:r>
            <a:r>
              <a:rPr lang="ru-RU" altLang="ru-UA" sz="2800" b="1" dirty="0" err="1">
                <a:solidFill>
                  <a:srgbClr val="002060"/>
                </a:solidFill>
                <a:latin typeface="SchoolBookC"/>
              </a:rPr>
              <a:t>розташовані</a:t>
            </a:r>
            <a:r>
              <a:rPr lang="ru-RU" altLang="ru-UA" sz="2800" b="1" dirty="0">
                <a:solidFill>
                  <a:srgbClr val="002060"/>
                </a:solidFill>
                <a:latin typeface="SchoolBookC"/>
              </a:rPr>
              <a:t> в </a:t>
            </a:r>
            <a:r>
              <a:rPr lang="ru-RU" altLang="ru-UA" sz="2800" b="1" dirty="0" err="1">
                <a:solidFill>
                  <a:srgbClr val="002060"/>
                </a:solidFill>
                <a:latin typeface="SchoolBookC"/>
              </a:rPr>
              <a:t>одній</a:t>
            </a:r>
            <a:r>
              <a:rPr lang="ru-RU" altLang="ru-UA" sz="2800" b="1" dirty="0">
                <a:solidFill>
                  <a:srgbClr val="002060"/>
                </a:solidFill>
                <a:latin typeface="SchoolBookC"/>
              </a:rPr>
              <a:t> </a:t>
            </a:r>
            <a:r>
              <a:rPr lang="ru-RU" altLang="ru-UA" sz="2800" b="1" dirty="0" err="1">
                <a:solidFill>
                  <a:srgbClr val="002060"/>
                </a:solidFill>
                <a:latin typeface="SchoolBookC"/>
              </a:rPr>
              <a:t>хромосомі</a:t>
            </a:r>
            <a:r>
              <a:rPr lang="ru-RU" altLang="ru-UA" sz="2800" b="1" dirty="0">
                <a:solidFill>
                  <a:srgbClr val="002060"/>
                </a:solidFill>
                <a:latin typeface="SchoolBookC"/>
              </a:rPr>
              <a:t>, </a:t>
            </a:r>
            <a:r>
              <a:rPr lang="ru-RU" altLang="ru-UA" sz="2800" b="1" dirty="0" err="1">
                <a:solidFill>
                  <a:srgbClr val="002060"/>
                </a:solidFill>
                <a:latin typeface="SchoolBookC"/>
              </a:rPr>
              <a:t>утворюють</a:t>
            </a:r>
            <a:r>
              <a:rPr lang="ru-RU" altLang="ru-UA" sz="2800" b="1" dirty="0">
                <a:solidFill>
                  <a:srgbClr val="002060"/>
                </a:solidFill>
                <a:latin typeface="SchoolBookC"/>
              </a:rPr>
              <a:t>  </a:t>
            </a:r>
            <a:r>
              <a:rPr lang="ru-RU" altLang="ru-UA" sz="2800" b="1" dirty="0" err="1">
                <a:solidFill>
                  <a:srgbClr val="FF0000"/>
                </a:solidFill>
                <a:latin typeface="SchoolBookC"/>
              </a:rPr>
              <a:t>групу</a:t>
            </a:r>
            <a:r>
              <a:rPr lang="ru-RU" altLang="ru-UA" sz="2800" b="1" dirty="0">
                <a:solidFill>
                  <a:srgbClr val="FF0000"/>
                </a:solidFill>
                <a:latin typeface="SchoolBookC"/>
              </a:rPr>
              <a:t> </a:t>
            </a:r>
            <a:r>
              <a:rPr lang="ru-RU" altLang="ru-UA" sz="2800" b="1" dirty="0" err="1">
                <a:solidFill>
                  <a:srgbClr val="FF0000"/>
                </a:solidFill>
                <a:latin typeface="SchoolBookC"/>
              </a:rPr>
              <a:t>зчеплення</a:t>
            </a:r>
            <a:r>
              <a:rPr lang="ru-RU" altLang="ru-UA" sz="2800" dirty="0">
                <a:solidFill>
                  <a:srgbClr val="FF0000"/>
                </a:solidFill>
                <a:latin typeface="SchoolBookC"/>
              </a:rPr>
              <a:t>.</a:t>
            </a:r>
          </a:p>
          <a:p>
            <a:pPr marL="0" indent="0">
              <a:buNone/>
            </a:pPr>
            <a:endParaRPr lang="ru-RU" altLang="ru-UA" sz="2800" dirty="0">
              <a:solidFill>
                <a:srgbClr val="FF0000"/>
              </a:solidFill>
              <a:latin typeface="SchoolBookC"/>
            </a:endParaRPr>
          </a:p>
          <a:p>
            <a:pPr algn="l"/>
            <a:r>
              <a:rPr lang="ru-RU" altLang="ru-UA" sz="2400" b="1" dirty="0" err="1">
                <a:solidFill>
                  <a:srgbClr val="FF0000"/>
                </a:solidFill>
                <a:latin typeface="SchoolBookC"/>
              </a:rPr>
              <a:t>Кількість</a:t>
            </a:r>
            <a:r>
              <a:rPr lang="ru-RU" altLang="ru-UA" sz="2400" b="1" dirty="0">
                <a:solidFill>
                  <a:srgbClr val="FF0000"/>
                </a:solidFill>
                <a:latin typeface="SchoolBookC"/>
              </a:rPr>
              <a:t> </a:t>
            </a:r>
            <a:r>
              <a:rPr lang="ru-RU" altLang="ru-UA" sz="2400" b="1" dirty="0" err="1">
                <a:solidFill>
                  <a:srgbClr val="FF0000"/>
                </a:solidFill>
                <a:latin typeface="SchoolBookC"/>
              </a:rPr>
              <a:t>груп</a:t>
            </a:r>
            <a:r>
              <a:rPr lang="ru-RU" altLang="ru-UA" sz="2400" b="1" dirty="0">
                <a:solidFill>
                  <a:srgbClr val="FF0000"/>
                </a:solidFill>
                <a:latin typeface="SchoolBookC"/>
              </a:rPr>
              <a:t> </a:t>
            </a:r>
            <a:r>
              <a:rPr lang="ru-RU" altLang="ru-UA" sz="2400" b="1" dirty="0" err="1">
                <a:solidFill>
                  <a:srgbClr val="FF0000"/>
                </a:solidFill>
                <a:latin typeface="SchoolBookC"/>
              </a:rPr>
              <a:t>зчеплення</a:t>
            </a:r>
            <a:r>
              <a:rPr lang="ru-RU" altLang="ru-UA" sz="2400" b="1" dirty="0">
                <a:solidFill>
                  <a:srgbClr val="FF0000"/>
                </a:solidFill>
                <a:latin typeface="SchoolBookC"/>
              </a:rPr>
              <a:t> в </a:t>
            </a:r>
            <a:r>
              <a:rPr lang="ru-RU" altLang="ru-UA" sz="2400" b="1" dirty="0" err="1">
                <a:solidFill>
                  <a:srgbClr val="FF0000"/>
                </a:solidFill>
                <a:latin typeface="SchoolBookC"/>
              </a:rPr>
              <a:t>організмів</a:t>
            </a:r>
            <a:r>
              <a:rPr lang="ru-RU" altLang="ru-UA" sz="2400" b="1" dirty="0">
                <a:solidFill>
                  <a:srgbClr val="FF0000"/>
                </a:solidFill>
                <a:latin typeface="SchoolBookC"/>
              </a:rPr>
              <a:t> </a:t>
            </a:r>
            <a:r>
              <a:rPr lang="ru-RU" altLang="ru-UA" sz="2400" b="1" dirty="0" err="1">
                <a:solidFill>
                  <a:srgbClr val="FF0000"/>
                </a:solidFill>
                <a:latin typeface="SchoolBookC"/>
              </a:rPr>
              <a:t>певного</a:t>
            </a:r>
            <a:r>
              <a:rPr lang="ru-RU" altLang="ru-UA" sz="2400" b="1" dirty="0">
                <a:solidFill>
                  <a:srgbClr val="FF0000"/>
                </a:solidFill>
                <a:latin typeface="SchoolBookC"/>
              </a:rPr>
              <a:t> виду </a:t>
            </a:r>
            <a:r>
              <a:rPr lang="ru-RU" altLang="ru-UA" sz="2400" b="1" dirty="0" err="1">
                <a:solidFill>
                  <a:srgbClr val="FF0000"/>
                </a:solidFill>
                <a:latin typeface="SchoolBookC"/>
              </a:rPr>
              <a:t>дорівнює</a:t>
            </a:r>
            <a:r>
              <a:rPr lang="ru-RU" altLang="ru-UA" sz="2400" b="1" dirty="0">
                <a:solidFill>
                  <a:srgbClr val="FF0000"/>
                </a:solidFill>
                <a:latin typeface="SchoolBookC"/>
              </a:rPr>
              <a:t> </a:t>
            </a:r>
            <a:r>
              <a:rPr lang="ru-RU" altLang="ru-UA" sz="2400" b="1" dirty="0" err="1">
                <a:solidFill>
                  <a:srgbClr val="FF0000"/>
                </a:solidFill>
                <a:latin typeface="SchoolBookC"/>
              </a:rPr>
              <a:t>кількості</a:t>
            </a:r>
            <a:r>
              <a:rPr lang="ru-RU" altLang="ru-UA" sz="2400" b="1" dirty="0">
                <a:solidFill>
                  <a:srgbClr val="FF0000"/>
                </a:solidFill>
                <a:latin typeface="SchoolBookC"/>
              </a:rPr>
              <a:t> хромосом одинарному (</a:t>
            </a:r>
            <a:r>
              <a:rPr lang="ru-RU" altLang="ru-UA" sz="2400" b="1" dirty="0" err="1">
                <a:solidFill>
                  <a:srgbClr val="FF0000"/>
                </a:solidFill>
                <a:latin typeface="SchoolBookC"/>
              </a:rPr>
              <a:t>гаплоїдному</a:t>
            </a:r>
            <a:r>
              <a:rPr lang="ru-RU" altLang="ru-UA" sz="2400" b="1" dirty="0">
                <a:solidFill>
                  <a:srgbClr val="FF0000"/>
                </a:solidFill>
                <a:latin typeface="SchoolBookC"/>
              </a:rPr>
              <a:t>) </a:t>
            </a:r>
            <a:r>
              <a:rPr lang="ru-RU" altLang="ru-UA" sz="2400" b="1" dirty="0" err="1">
                <a:solidFill>
                  <a:srgbClr val="FF0000"/>
                </a:solidFill>
                <a:latin typeface="SchoolBookC"/>
              </a:rPr>
              <a:t>наборі</a:t>
            </a:r>
            <a:r>
              <a:rPr lang="ru-RU" altLang="ru-UA" sz="2400" b="1" dirty="0">
                <a:solidFill>
                  <a:srgbClr val="000000"/>
                </a:solidFill>
                <a:latin typeface="SchoolBookC"/>
              </a:rPr>
              <a:t>, </a:t>
            </a:r>
            <a:r>
              <a:rPr lang="ru-RU" altLang="ru-UA" sz="2400" b="1" dirty="0" err="1">
                <a:solidFill>
                  <a:srgbClr val="000000"/>
                </a:solidFill>
                <a:latin typeface="SchoolBookC"/>
              </a:rPr>
              <a:t>Наприклад</a:t>
            </a:r>
            <a:r>
              <a:rPr lang="ru-RU" altLang="ru-UA" sz="2400" b="1" dirty="0">
                <a:solidFill>
                  <a:srgbClr val="000000"/>
                </a:solidFill>
                <a:latin typeface="SchoolBookC"/>
              </a:rPr>
              <a:t>, у </a:t>
            </a:r>
            <a:r>
              <a:rPr lang="ru-RU" altLang="ru-UA" sz="2400" b="1" dirty="0" err="1">
                <a:solidFill>
                  <a:srgbClr val="000000"/>
                </a:solidFill>
                <a:latin typeface="SchoolBookC"/>
              </a:rPr>
              <a:t>дрозофіли</a:t>
            </a:r>
            <a:r>
              <a:rPr lang="ru-RU" altLang="ru-UA" sz="2400" b="1" dirty="0">
                <a:solidFill>
                  <a:srgbClr val="000000"/>
                </a:solidFill>
                <a:latin typeface="SchoolBookC"/>
              </a:rPr>
              <a:t> </a:t>
            </a:r>
            <a:r>
              <a:rPr lang="ru-RU" altLang="ru-UA" sz="2400" b="1" dirty="0" err="1">
                <a:solidFill>
                  <a:srgbClr val="000000"/>
                </a:solidFill>
                <a:latin typeface="SchoolBookC"/>
              </a:rPr>
              <a:t>їх</a:t>
            </a:r>
            <a:r>
              <a:rPr lang="ru-RU" altLang="ru-UA" sz="2400" b="1" dirty="0">
                <a:solidFill>
                  <a:srgbClr val="000000"/>
                </a:solidFill>
                <a:latin typeface="SchoolBookC"/>
              </a:rPr>
              <a:t> 4, у </a:t>
            </a:r>
            <a:r>
              <a:rPr lang="ru-RU" altLang="ru-UA" sz="2400" b="1" dirty="0" err="1">
                <a:solidFill>
                  <a:srgbClr val="000000"/>
                </a:solidFill>
                <a:latin typeface="SchoolBookC"/>
              </a:rPr>
              <a:t>кішки</a:t>
            </a:r>
            <a:r>
              <a:rPr lang="ru-RU" altLang="ru-UA" sz="2400" b="1" dirty="0">
                <a:solidFill>
                  <a:srgbClr val="000000"/>
                </a:solidFill>
                <a:latin typeface="SchoolBookC"/>
              </a:rPr>
              <a:t> — 19, а в </a:t>
            </a:r>
            <a:r>
              <a:rPr lang="ru-RU" altLang="ru-UA" sz="2400" b="1" dirty="0" err="1">
                <a:solidFill>
                  <a:srgbClr val="FF0000"/>
                </a:solidFill>
                <a:latin typeface="SchoolBookC"/>
              </a:rPr>
              <a:t>людини</a:t>
            </a:r>
            <a:r>
              <a:rPr lang="ru-RU" altLang="ru-UA" sz="2400" b="1" dirty="0">
                <a:solidFill>
                  <a:srgbClr val="FF0000"/>
                </a:solidFill>
                <a:latin typeface="SchoolBookC"/>
              </a:rPr>
              <a:t> — 23</a:t>
            </a:r>
            <a:endParaRPr lang="ru-RU" altLang="ru-UA" sz="2400" b="1" dirty="0">
              <a:solidFill>
                <a:srgbClr val="FF0000"/>
              </a:solidFill>
            </a:endParaRPr>
          </a:p>
        </p:txBody>
      </p:sp>
      <p:pic>
        <p:nvPicPr>
          <p:cNvPr id="4100" name="Picture 2">
            <a:extLst>
              <a:ext uri="{FF2B5EF4-FFF2-40B4-BE49-F238E27FC236}">
                <a16:creationId xmlns:a16="http://schemas.microsoft.com/office/drawing/2014/main" id="{0AAE1598-5369-4A27-8191-6C77F0ADF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511" y="1052736"/>
            <a:ext cx="763431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7529878-B5D7-4F20-99B7-AB5CC1770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447" y="5013176"/>
            <a:ext cx="2524532" cy="171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9FA3485-4CD7-4E10-94DC-F85DD645BF9B}"/>
              </a:ext>
            </a:extLst>
          </p:cNvPr>
          <p:cNvSpPr/>
          <p:nvPr/>
        </p:nvSpPr>
        <p:spPr>
          <a:xfrm>
            <a:off x="3198085" y="157768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>
                <a:solidFill>
                  <a:srgbClr val="002060"/>
                </a:solidFill>
                <a:latin typeface="Comic Sans MS" panose="030F0702030302020204" pitchFamily="66" charset="0"/>
              </a:rPr>
              <a:t>(гени розташовані в різних хромосомах, передаються потомству незалежно один від одного відповідно до законів Менделя)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>
            <a:extLst>
              <a:ext uri="{FF2B5EF4-FFF2-40B4-BE49-F238E27FC236}">
                <a16:creationId xmlns:a16="http://schemas.microsoft.com/office/drawing/2014/main" id="{3316133F-B6B4-4C70-BE48-B2D8DF5AEE3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2060848"/>
            <a:ext cx="8686800" cy="5562600"/>
          </a:xfrm>
        </p:spPr>
        <p:txBody>
          <a:bodyPr/>
          <a:lstStyle/>
          <a:p>
            <a:pPr algn="l"/>
            <a:r>
              <a:rPr lang="ru-RU" altLang="ru-UA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1.Матеріальною основою </a:t>
            </a:r>
            <a:r>
              <a:rPr lang="ru-RU" altLang="ru-UA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спадковості</a:t>
            </a:r>
            <a:r>
              <a:rPr lang="ru-RU" altLang="ru-UA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altLang="ru-UA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хромосоми</a:t>
            </a:r>
            <a:r>
              <a:rPr lang="ru-RU" altLang="ru-UA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ru-RU" altLang="ru-UA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altLang="ru-UA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Гени</a:t>
            </a:r>
            <a:r>
              <a:rPr lang="ru-RU" altLang="ru-UA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UA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розташовані</a:t>
            </a:r>
            <a:r>
              <a:rPr lang="ru-RU" altLang="ru-UA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хромосомах у </a:t>
            </a:r>
            <a:r>
              <a:rPr lang="ru-RU" altLang="ru-UA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лінійній</a:t>
            </a:r>
            <a:r>
              <a:rPr lang="ru-RU" altLang="ru-UA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UA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послідовності</a:t>
            </a:r>
            <a:r>
              <a:rPr lang="ru-RU" altLang="ru-UA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ru-RU" altLang="ru-UA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altLang="ru-UA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Гени</a:t>
            </a:r>
            <a:r>
              <a:rPr lang="ru-RU" altLang="ru-UA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UA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altLang="ru-UA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UA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локалізовані</a:t>
            </a:r>
            <a:r>
              <a:rPr lang="ru-RU" altLang="ru-UA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altLang="ru-UA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одній</a:t>
            </a:r>
            <a:r>
              <a:rPr lang="ru-RU" altLang="ru-UA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UA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хромосомі</a:t>
            </a:r>
            <a:r>
              <a:rPr lang="ru-RU" altLang="ru-UA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UA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утворюють</a:t>
            </a:r>
            <a:r>
              <a:rPr lang="ru-RU" altLang="ru-UA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одну </a:t>
            </a:r>
            <a:r>
              <a:rPr lang="ru-RU" altLang="ru-UA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групу</a:t>
            </a:r>
            <a:r>
              <a:rPr lang="ru-RU" altLang="ru-UA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UA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зчеплення</a:t>
            </a:r>
            <a:r>
              <a:rPr lang="ru-RU" altLang="ru-UA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altLang="ru-UA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передаються</a:t>
            </a:r>
            <a:r>
              <a:rPr lang="ru-RU" altLang="ru-UA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UA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нащадкам</a:t>
            </a:r>
            <a:r>
              <a:rPr lang="ru-RU" altLang="ru-UA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разом.</a:t>
            </a:r>
          </a:p>
          <a:p>
            <a:pPr algn="l"/>
            <a:r>
              <a:rPr lang="ru-RU" altLang="ru-UA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altLang="ru-UA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</a:t>
            </a:r>
            <a:r>
              <a:rPr lang="ru-RU" altLang="ru-UA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UA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</a:t>
            </a:r>
            <a:r>
              <a:rPr lang="ru-RU" altLang="ru-UA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UA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зчеплення</a:t>
            </a:r>
            <a:r>
              <a:rPr lang="ru-RU" altLang="ru-UA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UA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дорівнює</a:t>
            </a:r>
            <a:r>
              <a:rPr lang="ru-RU" altLang="ru-UA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UA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гаплоїдному</a:t>
            </a:r>
            <a:r>
              <a:rPr lang="ru-RU" altLang="ru-UA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числу хромосом.</a:t>
            </a:r>
          </a:p>
          <a:p>
            <a:pPr algn="l"/>
            <a:r>
              <a:rPr lang="ru-RU" altLang="ru-UA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altLang="ru-UA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Гаплоїдне</a:t>
            </a:r>
            <a:r>
              <a:rPr lang="ru-RU" altLang="ru-UA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число хромосом є </a:t>
            </a:r>
            <a:r>
              <a:rPr lang="ru-RU" altLang="ru-UA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постійним</a:t>
            </a:r>
            <a:r>
              <a:rPr lang="ru-RU" altLang="ru-UA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кожного виду.</a:t>
            </a:r>
          </a:p>
          <a:p>
            <a:pPr algn="l"/>
            <a:r>
              <a:rPr lang="ru-RU" altLang="ru-UA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altLang="ru-UA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Ознаки</a:t>
            </a:r>
            <a:r>
              <a:rPr lang="ru-RU" altLang="ru-UA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UA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altLang="ru-UA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UA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визначаються</a:t>
            </a:r>
            <a:r>
              <a:rPr lang="ru-RU" altLang="ru-UA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UA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зчепленими</a:t>
            </a:r>
            <a:r>
              <a:rPr lang="ru-RU" altLang="ru-UA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генами, </a:t>
            </a:r>
            <a:r>
              <a:rPr lang="ru-RU" altLang="ru-UA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altLang="ru-UA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UA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успадковуються</a:t>
            </a:r>
            <a:r>
              <a:rPr lang="ru-RU" altLang="ru-UA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UA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зчеплено</a:t>
            </a:r>
            <a:r>
              <a:rPr lang="ru-RU" altLang="ru-UA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l">
              <a:buNone/>
            </a:pPr>
            <a:endParaRPr lang="uk-UA" altLang="ru-UA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4" name="WordArt 4">
            <a:extLst>
              <a:ext uri="{FF2B5EF4-FFF2-40B4-BE49-F238E27FC236}">
                <a16:creationId xmlns:a16="http://schemas.microsoft.com/office/drawing/2014/main" id="{39FF6A75-5282-4667-9407-D51199AA414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5800" y="533400"/>
            <a:ext cx="7848600" cy="609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ru-RU" sz="4400" b="1" kern="10" spc="720" dirty="0">
                <a:solidFill>
                  <a:srgbClr val="FF0000"/>
                </a:solidFill>
                <a:cs typeface="Times New Roman" pitchFamily="18" charset="0"/>
              </a:rPr>
              <a:t>ХРОМОСОМНА ТЕОРІЯ СПАДКОВОСТ</a:t>
            </a:r>
            <a:r>
              <a:rPr lang="uk-UA" sz="4400" b="1" kern="10" spc="720" dirty="0">
                <a:solidFill>
                  <a:srgbClr val="FF0000"/>
                </a:solidFill>
                <a:cs typeface="Times New Roman" pitchFamily="18" charset="0"/>
              </a:rPr>
              <a:t>І</a:t>
            </a:r>
          </a:p>
          <a:p>
            <a:pPr algn="ctr">
              <a:defRPr/>
            </a:pPr>
            <a:r>
              <a:rPr lang="ru-RU" sz="4400" b="1" dirty="0">
                <a:solidFill>
                  <a:srgbClr val="FF0000"/>
                </a:solidFill>
                <a:cs typeface="Arial" charset="0"/>
              </a:rPr>
              <a:t>Т. </a:t>
            </a:r>
            <a:r>
              <a:rPr lang="ru-RU" sz="4400" b="1" dirty="0" err="1">
                <a:solidFill>
                  <a:srgbClr val="FF0000"/>
                </a:solidFill>
                <a:cs typeface="Arial" charset="0"/>
              </a:rPr>
              <a:t>Бовері</a:t>
            </a:r>
            <a:r>
              <a:rPr lang="ru-RU" sz="4400" b="1" dirty="0">
                <a:solidFill>
                  <a:srgbClr val="FF0000"/>
                </a:solidFill>
                <a:cs typeface="Arial" charset="0"/>
              </a:rPr>
              <a:t> та В. </a:t>
            </a:r>
            <a:r>
              <a:rPr lang="ru-RU" sz="4400" b="1" dirty="0" err="1">
                <a:solidFill>
                  <a:srgbClr val="FF0000"/>
                </a:solidFill>
                <a:cs typeface="Arial" charset="0"/>
              </a:rPr>
              <a:t>Саттон</a:t>
            </a:r>
            <a:r>
              <a:rPr lang="ru-RU" sz="4400" b="1" dirty="0">
                <a:solidFill>
                  <a:srgbClr val="FF0000"/>
                </a:solidFill>
                <a:cs typeface="Arial" charset="0"/>
              </a:rPr>
              <a:t> (1902–1903) </a:t>
            </a:r>
            <a:r>
              <a:rPr lang="ru-RU" sz="3600" b="1" kern="10" spc="720" dirty="0"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Arial"/>
                <a:cs typeface="Arial"/>
              </a:rPr>
              <a:t>І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WordArt 4">
            <a:extLst>
              <a:ext uri="{FF2B5EF4-FFF2-40B4-BE49-F238E27FC236}">
                <a16:creationId xmlns:a16="http://schemas.microsoft.com/office/drawing/2014/main" id="{539B12EC-A870-44AB-84B8-702541ED773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38200" y="533400"/>
            <a:ext cx="6953250" cy="2619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UA" sz="3600" b="1" kern="10" spc="72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8197" name="Rectangle 5">
            <a:extLst>
              <a:ext uri="{FF2B5EF4-FFF2-40B4-BE49-F238E27FC236}">
                <a16:creationId xmlns:a16="http://schemas.microsoft.com/office/drawing/2014/main" id="{AD7D7433-D22F-4946-A593-7DF6D4C892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" y="295275"/>
            <a:ext cx="83058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>
              <a:defRPr/>
            </a:pPr>
            <a:r>
              <a:rPr kumimoji="0" lang="uk-UA" sz="2000" i="1" dirty="0">
                <a:latin typeface="Arial" charset="0"/>
                <a:cs typeface="Arial" charset="0"/>
              </a:rPr>
              <a:t>	</a:t>
            </a:r>
            <a:r>
              <a:rPr kumimoji="0" lang="uk-UA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Зчеплене успадкування ознак </a:t>
            </a:r>
            <a:r>
              <a:rPr kumimoji="0" lang="uk-UA" sz="2400" b="1" dirty="0">
                <a:latin typeface="Arial" charset="0"/>
                <a:cs typeface="Arial" charset="0"/>
              </a:rPr>
              <a:t>пов'язане із</a:t>
            </a:r>
            <a:r>
              <a:rPr kumimoji="0" lang="uk-UA" sz="2400" b="1" i="1" dirty="0">
                <a:latin typeface="Arial" charset="0"/>
                <a:cs typeface="Arial" charset="0"/>
              </a:rPr>
              <a:t> </a:t>
            </a:r>
            <a:r>
              <a:rPr kumimoji="0" lang="uk-UA" sz="2400" b="1" dirty="0">
                <a:latin typeface="Arial" charset="0"/>
                <a:cs typeface="Arial" charset="0"/>
              </a:rPr>
              <a:t>генами, які утворюють групу зчеплення в межах якоїсь пари однакових хромосом.</a:t>
            </a:r>
          </a:p>
        </p:txBody>
      </p:sp>
      <p:sp>
        <p:nvSpPr>
          <p:cNvPr id="11268" name="Rectangle 6">
            <a:extLst>
              <a:ext uri="{FF2B5EF4-FFF2-40B4-BE49-F238E27FC236}">
                <a16:creationId xmlns:a16="http://schemas.microsoft.com/office/drawing/2014/main" id="{21336A6C-AB0E-4F6F-815B-7D7D528551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0020" y="1510665"/>
            <a:ext cx="2895600" cy="4038600"/>
          </a:xfrm>
          <a:prstGeom prst="rect">
            <a:avLst/>
          </a:prstGeom>
          <a:solidFill>
            <a:schemeClr val="bg2"/>
          </a:solidFill>
          <a:ln w="38100">
            <a:solidFill>
              <a:srgbClr val="96969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UA"/>
          </a:p>
        </p:txBody>
      </p:sp>
      <p:pic>
        <p:nvPicPr>
          <p:cNvPr id="11269" name="Picture 8">
            <a:extLst>
              <a:ext uri="{FF2B5EF4-FFF2-40B4-BE49-F238E27FC236}">
                <a16:creationId xmlns:a16="http://schemas.microsoft.com/office/drawing/2014/main" id="{C66425F9-31F4-4EF0-9F8E-36A3990B2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538488"/>
            <a:ext cx="26035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70" name="WordArt 9">
            <a:extLst>
              <a:ext uri="{FF2B5EF4-FFF2-40B4-BE49-F238E27FC236}">
                <a16:creationId xmlns:a16="http://schemas.microsoft.com/office/drawing/2014/main" id="{ACF056D4-3C2D-4D2E-A02C-ABBB6DF427D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937250" y="4782307"/>
            <a:ext cx="2457450" cy="6762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spc="720" dirty="0">
                <a:solidFill>
                  <a:srgbClr val="FF0000"/>
                </a:solidFill>
                <a:latin typeface="Arial" panose="020B0604020202020204" pitchFamily="34" charset="0"/>
              </a:rPr>
              <a:t>Томас </a:t>
            </a:r>
            <a:r>
              <a:rPr lang="ru-RU" sz="3600" b="1" kern="10" spc="720" dirty="0" err="1">
                <a:solidFill>
                  <a:srgbClr val="FF0000"/>
                </a:solidFill>
                <a:latin typeface="Arial" panose="020B0604020202020204" pitchFamily="34" charset="0"/>
              </a:rPr>
              <a:t>Гант</a:t>
            </a:r>
            <a:r>
              <a:rPr lang="ru-RU" sz="3600" b="1" kern="10" spc="72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</a:p>
          <a:p>
            <a:pPr algn="ctr"/>
            <a:r>
              <a:rPr lang="ru-RU" sz="3600" b="1" kern="10" spc="720" dirty="0">
                <a:solidFill>
                  <a:srgbClr val="FF0000"/>
                </a:solidFill>
                <a:latin typeface="Arial" panose="020B0604020202020204" pitchFamily="34" charset="0"/>
              </a:rPr>
              <a:t>Морган</a:t>
            </a:r>
            <a:endParaRPr lang="ru-UA" sz="3600" b="1" kern="10" spc="72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1271" name="Rectangle 11">
            <a:extLst>
              <a:ext uri="{FF2B5EF4-FFF2-40B4-BE49-F238E27FC236}">
                <a16:creationId xmlns:a16="http://schemas.microsoft.com/office/drawing/2014/main" id="{BEA935BA-C91B-49D6-8082-AF595ED5A4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360" y="1630363"/>
            <a:ext cx="5029200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kumimoji="0" lang="uk-UA" altLang="ru-UA" sz="2000" i="1" dirty="0">
                <a:latin typeface="Arial" panose="020B0604020202020204" pitchFamily="34" charset="0"/>
              </a:rPr>
              <a:t>	</a:t>
            </a:r>
            <a:r>
              <a:rPr kumimoji="0" lang="uk-UA" altLang="ru-UA" b="1" i="1" dirty="0">
                <a:solidFill>
                  <a:srgbClr val="002060"/>
                </a:solidFill>
                <a:latin typeface="Arial" panose="020B0604020202020204" pitchFamily="34" charset="0"/>
              </a:rPr>
              <a:t>Закономірності </a:t>
            </a:r>
            <a:r>
              <a:rPr kumimoji="0" lang="uk-UA" altLang="ru-UA" b="1" dirty="0">
                <a:solidFill>
                  <a:srgbClr val="002060"/>
                </a:solidFill>
                <a:latin typeface="Arial" panose="020B0604020202020204" pitchFamily="34" charset="0"/>
              </a:rPr>
              <a:t>цього успадкування вивчав американський генетик </a:t>
            </a:r>
          </a:p>
          <a:p>
            <a:pPr eaLnBrk="1" hangingPunct="1"/>
            <a:r>
              <a:rPr kumimoji="0" lang="uk-UA" altLang="ru-UA" sz="2000" b="1" dirty="0">
                <a:solidFill>
                  <a:srgbClr val="FF0000"/>
                </a:solidFill>
                <a:latin typeface="Arial" panose="020B0604020202020204" pitchFamily="34" charset="0"/>
              </a:rPr>
              <a:t>Томас Морган та його учні в Колумбійському </a:t>
            </a:r>
            <a:r>
              <a:rPr kumimoji="0" lang="uk-UA" altLang="ru-UA" b="1" dirty="0">
                <a:solidFill>
                  <a:srgbClr val="002060"/>
                </a:solidFill>
                <a:latin typeface="Arial" panose="020B0604020202020204" pitchFamily="34" charset="0"/>
              </a:rPr>
              <a:t>університеті з </a:t>
            </a:r>
          </a:p>
          <a:p>
            <a:pPr eaLnBrk="1" hangingPunct="1"/>
            <a:r>
              <a:rPr kumimoji="0" lang="uk-UA" altLang="ru-UA" b="1" dirty="0">
                <a:solidFill>
                  <a:srgbClr val="002060"/>
                </a:solidFill>
                <a:latin typeface="Arial" panose="020B0604020202020204" pitchFamily="34" charset="0"/>
              </a:rPr>
              <a:t>1908 по 1910 рік, використовуючи плодових </a:t>
            </a:r>
            <a:r>
              <a:rPr kumimoji="0" lang="uk-UA" altLang="ru-UA" b="1" dirty="0">
                <a:solidFill>
                  <a:srgbClr val="FF0000"/>
                </a:solidFill>
                <a:latin typeface="Arial" panose="020B0604020202020204" pitchFamily="34" charset="0"/>
              </a:rPr>
              <a:t>мушок – дрозофіл </a:t>
            </a:r>
          </a:p>
          <a:p>
            <a:pPr eaLnBrk="1" hangingPunct="1"/>
            <a:r>
              <a:rPr kumimoji="0" lang="uk-UA" altLang="ru-UA" b="1" dirty="0">
                <a:solidFill>
                  <a:srgbClr val="002060"/>
                </a:solidFill>
                <a:latin typeface="Arial" panose="020B0604020202020204" pitchFamily="34" charset="0"/>
              </a:rPr>
              <a:t>        </a:t>
            </a:r>
            <a:endParaRPr kumimoji="0" lang="uk-UA" altLang="ru-UA" b="1" dirty="0">
              <a:solidFill>
                <a:srgbClr val="993300"/>
              </a:solidFill>
              <a:latin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4695E7D-3807-44E0-B964-F871A4AE14B3}"/>
              </a:ext>
            </a:extLst>
          </p:cNvPr>
          <p:cNvSpPr/>
          <p:nvPr/>
        </p:nvSpPr>
        <p:spPr>
          <a:xfrm>
            <a:off x="3707904" y="58629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b="1" dirty="0" err="1">
                <a:solidFill>
                  <a:srgbClr val="002060"/>
                </a:solidFill>
              </a:rPr>
              <a:t>тридцятип’ятиметрова</a:t>
            </a:r>
            <a:r>
              <a:rPr lang="uk-UA" b="1" dirty="0">
                <a:solidFill>
                  <a:srgbClr val="002060"/>
                </a:solidFill>
              </a:rPr>
              <a:t>  кімната для дослідів «</a:t>
            </a:r>
            <a:r>
              <a:rPr lang="en-US" b="1" dirty="0">
                <a:solidFill>
                  <a:srgbClr val="002060"/>
                </a:solidFill>
              </a:rPr>
              <a:t>Fly-room</a:t>
            </a:r>
            <a:r>
              <a:rPr lang="uk-UA" b="1" dirty="0">
                <a:solidFill>
                  <a:srgbClr val="002060"/>
                </a:solidFill>
              </a:rPr>
              <a:t>» (мушача кімната) у Колумбійському університеті</a:t>
            </a:r>
            <a:endParaRPr lang="ru-UA" dirty="0"/>
          </a:p>
        </p:txBody>
      </p:sp>
      <p:pic>
        <p:nvPicPr>
          <p:cNvPr id="7170" name="Picture 2" descr="Vznik „Fly Room“">
            <a:extLst>
              <a:ext uri="{FF2B5EF4-FFF2-40B4-BE49-F238E27FC236}">
                <a16:creationId xmlns:a16="http://schemas.microsoft.com/office/drawing/2014/main" id="{71F18D9D-D922-4E31-8C0A-944C5C6C2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4376257"/>
            <a:ext cx="2667143" cy="2346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The Fly Room">
            <a:extLst>
              <a:ext uri="{FF2B5EF4-FFF2-40B4-BE49-F238E27FC236}">
                <a16:creationId xmlns:a16="http://schemas.microsoft.com/office/drawing/2014/main" id="{34FCE836-3AD2-4D7C-954E-484C75D2D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895" y="3900928"/>
            <a:ext cx="2523859" cy="1762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2008" y="-631899"/>
            <a:ext cx="9144000" cy="1417638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rgbClr val="C00000"/>
                </a:solidFill>
                <a:latin typeface="+mn-lt"/>
              </a:rPr>
              <a:t>Мухи-дрозофіли – ідеальний об’єкт для дослідів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3828459"/>
              </p:ext>
            </p:extLst>
          </p:nvPr>
        </p:nvGraphicFramePr>
        <p:xfrm>
          <a:off x="323528" y="1330534"/>
          <a:ext cx="5616624" cy="210312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56166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58306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sz="20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легко </a:t>
                      </a:r>
                      <a:r>
                        <a:rPr lang="uk-UA" sz="2000" b="1" dirty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розводяться</a:t>
                      </a:r>
                      <a:r>
                        <a:rPr lang="uk-UA" sz="20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 у неволі; невибагливі;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sz="2000" b="1" dirty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життєвий цикл </a:t>
                      </a:r>
                      <a:r>
                        <a:rPr lang="uk-UA" sz="20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– 10-20 діб,</a:t>
                      </a:r>
                      <a:r>
                        <a:rPr lang="uk-UA" sz="2000" b="1" baseline="0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 за який самка дає близько 400 потомків;</a:t>
                      </a:r>
                      <a:endParaRPr lang="uk-UA" sz="2000" b="1" dirty="0">
                        <a:solidFill>
                          <a:srgbClr val="00206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sz="20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легко вивчати протягом усього їхнього життя;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251520" y="3320334"/>
          <a:ext cx="8496944" cy="100584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84969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88420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20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в клітинах слинних залоз личинок є </a:t>
                      </a:r>
                      <a:r>
                        <a:rPr lang="uk-UA" sz="2000" b="1" dirty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гігантські хромосоми</a:t>
                      </a:r>
                      <a:r>
                        <a:rPr lang="uk-UA" sz="2000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, зручні для дослідження,</a:t>
                      </a:r>
                      <a:r>
                        <a:rPr lang="uk-UA" sz="2000" b="1" baseline="0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 оскільки не потребують мікроскопів з надто великим збільшенням; невелика кількість (4);</a:t>
                      </a:r>
                      <a:endParaRPr lang="uk-UA" sz="2000" dirty="0">
                        <a:solidFill>
                          <a:srgbClr val="00206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930" y="1268780"/>
            <a:ext cx="2861550" cy="2016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2796716" y="4365104"/>
          <a:ext cx="6096000" cy="228600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68284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плодові мушки відрізняються за зовнішніми </a:t>
                      </a:r>
                      <a:r>
                        <a:rPr lang="uk-UA" b="1" dirty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ознаками</a:t>
                      </a:r>
                      <a:r>
                        <a:rPr lang="uk-UA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: </a:t>
                      </a:r>
                    </a:p>
                    <a:p>
                      <a:r>
                        <a:rPr lang="uk-UA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 - за кольором очей: червоні, жовті, рожеві, білі;</a:t>
                      </a:r>
                    </a:p>
                    <a:p>
                      <a:r>
                        <a:rPr lang="uk-UA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 - за довжиною крил: довгі, короткі;</a:t>
                      </a:r>
                    </a:p>
                    <a:p>
                      <a:r>
                        <a:rPr lang="uk-UA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 - за формою крил: нормальні, зморщені, не здатні до польоту;</a:t>
                      </a:r>
                    </a:p>
                    <a:p>
                      <a:r>
                        <a:rPr lang="uk-UA" b="1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 - за формою і забарвленням черевця, ніг, антен і навіть щетинок, що вкривають тіло</a:t>
                      </a:r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85" y="4397757"/>
            <a:ext cx="2520280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21584" y="5089321"/>
            <a:ext cx="902811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uk-UA" sz="1050" b="1" dirty="0">
                <a:solidFill>
                  <a:srgbClr val="002060"/>
                </a:solidFill>
                <a:latin typeface="Comic Sans MS" panose="030F0702030302020204" pitchFamily="66" charset="0"/>
              </a:rPr>
              <a:t>Дикий тип</a:t>
            </a:r>
            <a:endParaRPr lang="uk-UA" sz="105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21582" y="6309320"/>
            <a:ext cx="644728" cy="41549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uk-UA" sz="1050" b="1" dirty="0">
                <a:solidFill>
                  <a:srgbClr val="002060"/>
                </a:solidFill>
                <a:latin typeface="Comic Sans MS" panose="030F0702030302020204" pitchFamily="66" charset="0"/>
              </a:rPr>
              <a:t>Жовте </a:t>
            </a:r>
          </a:p>
          <a:p>
            <a:pPr algn="ctr"/>
            <a:r>
              <a:rPr lang="uk-UA" sz="1050" b="1" dirty="0">
                <a:solidFill>
                  <a:srgbClr val="002060"/>
                </a:solidFill>
                <a:latin typeface="Comic Sans MS" panose="030F0702030302020204" pitchFamily="66" charset="0"/>
              </a:rPr>
              <a:t>тіло</a:t>
            </a:r>
            <a:endParaRPr lang="uk-UA" sz="105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124395" y="6274809"/>
            <a:ext cx="660758" cy="41549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uk-UA" sz="1050" b="1" dirty="0">
                <a:solidFill>
                  <a:srgbClr val="002060"/>
                </a:solidFill>
                <a:latin typeface="Comic Sans MS" panose="030F0702030302020204" pitchFamily="66" charset="0"/>
              </a:rPr>
              <a:t>Темне </a:t>
            </a:r>
          </a:p>
          <a:p>
            <a:pPr algn="ctr"/>
            <a:r>
              <a:rPr lang="uk-UA" sz="1050" b="1" dirty="0">
                <a:solidFill>
                  <a:srgbClr val="002060"/>
                </a:solidFill>
                <a:latin typeface="Comic Sans MS" panose="030F0702030302020204" pitchFamily="66" charset="0"/>
              </a:rPr>
              <a:t>тіло</a:t>
            </a:r>
            <a:endParaRPr lang="uk-UA" sz="105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907705" y="6316375"/>
            <a:ext cx="818002" cy="2539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uk-UA" sz="1050" b="1" dirty="0">
                <a:solidFill>
                  <a:srgbClr val="002060"/>
                </a:solidFill>
                <a:latin typeface="Comic Sans MS" panose="030F0702030302020204" pitchFamily="66" charset="0"/>
              </a:rPr>
              <a:t>Білі очі </a:t>
            </a:r>
            <a:endParaRPr lang="uk-UA" sz="105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159361" y="5008530"/>
            <a:ext cx="728084" cy="41549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uk-UA" sz="1050" b="1" dirty="0">
                <a:solidFill>
                  <a:srgbClr val="002060"/>
                </a:solidFill>
                <a:latin typeface="Comic Sans MS" panose="030F0702030302020204" pitchFamily="66" charset="0"/>
              </a:rPr>
              <a:t>Короткі </a:t>
            </a:r>
          </a:p>
          <a:p>
            <a:pPr algn="ctr"/>
            <a:r>
              <a:rPr lang="uk-UA" sz="1050" b="1" dirty="0">
                <a:solidFill>
                  <a:srgbClr val="002060"/>
                </a:solidFill>
                <a:latin typeface="Comic Sans MS" panose="030F0702030302020204" pitchFamily="66" charset="0"/>
              </a:rPr>
              <a:t>крила</a:t>
            </a:r>
            <a:endParaRPr lang="uk-UA" sz="105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907705" y="5008530"/>
            <a:ext cx="870751" cy="41549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uk-UA" sz="1050" b="1" dirty="0">
                <a:solidFill>
                  <a:srgbClr val="002060"/>
                </a:solidFill>
                <a:latin typeface="Comic Sans MS" panose="030F0702030302020204" pitchFamily="66" charset="0"/>
              </a:rPr>
              <a:t>Закручені </a:t>
            </a:r>
          </a:p>
          <a:p>
            <a:pPr algn="ctr"/>
            <a:r>
              <a:rPr lang="uk-UA" sz="1050" b="1" dirty="0">
                <a:solidFill>
                  <a:srgbClr val="002060"/>
                </a:solidFill>
                <a:latin typeface="Comic Sans MS" panose="030F0702030302020204" pitchFamily="66" charset="0"/>
              </a:rPr>
              <a:t>крила</a:t>
            </a:r>
            <a:endParaRPr lang="uk-UA" sz="1050" dirty="0"/>
          </a:p>
        </p:txBody>
      </p:sp>
    </p:spTree>
    <p:extLst>
      <p:ext uri="{BB962C8B-B14F-4D97-AF65-F5344CB8AC3E}">
        <p14:creationId xmlns:p14="http://schemas.microsoft.com/office/powerpoint/2010/main" val="1593349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BB3B30-832D-4F8B-9277-DA8599449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7BC1BBE-F2D1-47B5-A752-8662EDE19BDE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 rotWithShape="1">
          <a:blip r:embed="rId2"/>
          <a:srcRect l="14251" t="15555" r="15749" b="9779"/>
          <a:stretch/>
        </p:blipFill>
        <p:spPr>
          <a:xfrm>
            <a:off x="72339" y="3168277"/>
            <a:ext cx="3241162" cy="194469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0771C69-2E22-4613-98B7-8D44EC9BE6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51" t="17645" r="13775" b="7037"/>
          <a:stretch/>
        </p:blipFill>
        <p:spPr>
          <a:xfrm>
            <a:off x="2195736" y="4701982"/>
            <a:ext cx="3253248" cy="194469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36CD72F-930D-4166-8F43-7BF97866CD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563" t="15001" r="17713" b="5541"/>
          <a:stretch/>
        </p:blipFill>
        <p:spPr>
          <a:xfrm>
            <a:off x="5641079" y="184355"/>
            <a:ext cx="3194018" cy="210793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CB4ABD3-CBCD-46ED-A157-99BC39919B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926" t="15001" r="15351" b="9400"/>
          <a:stretch/>
        </p:blipFill>
        <p:spPr>
          <a:xfrm>
            <a:off x="5648427" y="2345056"/>
            <a:ext cx="3407559" cy="213963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6B1D22B-95E4-4B5A-848B-774E2F3E46E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926" t="17801" r="16926" b="9400"/>
          <a:stretch/>
        </p:blipFill>
        <p:spPr>
          <a:xfrm>
            <a:off x="5641078" y="4701982"/>
            <a:ext cx="3236613" cy="200361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544BF26-8704-4306-A9E3-84D0FBDEE1C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138" t="5541" r="16138" b="21001"/>
          <a:stretch/>
        </p:blipFill>
        <p:spPr>
          <a:xfrm>
            <a:off x="308903" y="75043"/>
            <a:ext cx="4938856" cy="30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81813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чальная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330</TotalTime>
  <Words>1594</Words>
  <Application>Microsoft Office PowerPoint</Application>
  <PresentationFormat>Экран (4:3)</PresentationFormat>
  <Paragraphs>194</Paragraphs>
  <Slides>30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42" baseType="lpstr">
      <vt:lpstr>Arial</vt:lpstr>
      <vt:lpstr>Bookman Old Style</vt:lpstr>
      <vt:lpstr>Calibri</vt:lpstr>
      <vt:lpstr>Cambria</vt:lpstr>
      <vt:lpstr>Comic Sans MS</vt:lpstr>
      <vt:lpstr>Gill Sans MT</vt:lpstr>
      <vt:lpstr>Monotype Corsiva</vt:lpstr>
      <vt:lpstr>SchoolBookC</vt:lpstr>
      <vt:lpstr>Times New Roman</vt:lpstr>
      <vt:lpstr>Wingdings</vt:lpstr>
      <vt:lpstr>Wingdings 3</vt:lpstr>
      <vt:lpstr>Начальная</vt:lpstr>
      <vt:lpstr>Зчеплення  генів </vt:lpstr>
      <vt:lpstr>Презентация PowerPoint</vt:lpstr>
      <vt:lpstr>Зчеплення генів у запашного горошку (досліди Бетсона і Пеннета)</vt:lpstr>
      <vt:lpstr>Презентация PowerPoint</vt:lpstr>
      <vt:lpstr>Зчепленими генами називають гени, які розташовані в одній хромосомі,  вони успадковуються разом (зчеплено). </vt:lpstr>
      <vt:lpstr>Презентация PowerPoint</vt:lpstr>
      <vt:lpstr>Презентация PowerPoint</vt:lpstr>
      <vt:lpstr>Мухи-дрозофіли – ідеальний об’єкт для дослідів</vt:lpstr>
      <vt:lpstr>Презентация PowerPoint</vt:lpstr>
      <vt:lpstr>Чіткий приклад зчеплення був описаний Морганом і його учнями, що досліджували гени black (чорне тіло) і vestigial (зародкові крила). Нормальні алелі цих генів визначають сіре забарвлення тіла мухи і нормальні крила:</vt:lpstr>
      <vt:lpstr>Дослід Моргана</vt:lpstr>
      <vt:lpstr>Дослід Моргана</vt:lpstr>
      <vt:lpstr>Дослід Моргана</vt:lpstr>
      <vt:lpstr>Кросинговер</vt:lpstr>
      <vt:lpstr>Презентация PowerPoint</vt:lpstr>
      <vt:lpstr>Хромосомна теорія Т.Моргана</vt:lpstr>
      <vt:lpstr>Презентация PowerPoint</vt:lpstr>
      <vt:lpstr>Кросинговер — це обмін ділянками гомологічних хромосом у процесі мейозу. </vt:lpstr>
      <vt:lpstr>Інтерференція</vt:lpstr>
      <vt:lpstr>Генетична карта </vt:lpstr>
      <vt:lpstr>Презентация PowerPoint</vt:lpstr>
      <vt:lpstr>Генетичні карти</vt:lpstr>
      <vt:lpstr>Зіставлення цитологічної і генетичної карт для Х-хромосоми D. Melanogaster.  Г - генетична карта: позначені символи генів, над ними - відстані (сМ) від кінця групи зчеплення.  Ц - цитологічна  карта, під якою - стандартні позначення ділянок.  Стрілка вказує на центромеру</vt:lpstr>
      <vt:lpstr>Порівняння відносних розмірів відповідних одна одній ділянок  цитологічних (Ц) і генетичних (Г) карт великих хромосом (I, I I, III)  D. melanogaster</vt:lpstr>
      <vt:lpstr>Механізм кросинговеру</vt:lpstr>
      <vt:lpstr>Презентация PowerPoint</vt:lpstr>
      <vt:lpstr>Цитологічний доказ кросинговеру  (Б. МакКлінток на кукурудзі)</vt:lpstr>
      <vt:lpstr>Мітотичний (соматичний) кросинговер</vt:lpstr>
      <vt:lpstr>Регуляція кросинговеру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Зчеплення генів</dc:title>
  <dc:creator>Саня</dc:creator>
  <cp:lastModifiedBy>helenVoit@gmail.com</cp:lastModifiedBy>
  <cp:revision>33</cp:revision>
  <dcterms:created xsi:type="dcterms:W3CDTF">2019-06-02T07:53:54Z</dcterms:created>
  <dcterms:modified xsi:type="dcterms:W3CDTF">2021-04-08T11:29:37Z</dcterms:modified>
</cp:coreProperties>
</file>