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2483768" cy="6597352"/>
          </a:xfrm>
        </p:spPr>
        <p:txBody>
          <a:bodyPr vert="vert270"/>
          <a:lstStyle/>
          <a:p>
            <a:pPr algn="ctr"/>
            <a:r>
              <a:rPr lang="uk-UA" sz="5400" dirty="0" smtClean="0"/>
              <a:t>ВП з моніторингу довкілля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0"/>
            <a:ext cx="6444208" cy="6858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/>
              <a:t>викладання</a:t>
            </a:r>
            <a:r>
              <a:rPr lang="en-US" sz="2000" dirty="0" smtClean="0"/>
              <a:t> </a:t>
            </a:r>
            <a:r>
              <a:rPr lang="en-US" sz="2000" dirty="0" err="1" smtClean="0"/>
              <a:t>навчальної</a:t>
            </a:r>
            <a:r>
              <a:rPr lang="en-US" sz="2000" dirty="0" smtClean="0"/>
              <a:t> </a:t>
            </a:r>
            <a:r>
              <a:rPr lang="en-US" sz="2000" dirty="0" err="1" smtClean="0"/>
              <a:t>дисципліни</a:t>
            </a:r>
            <a:r>
              <a:rPr lang="en-US" sz="2000" dirty="0" smtClean="0"/>
              <a:t> «</a:t>
            </a:r>
            <a:r>
              <a:rPr lang="en-US" sz="2000" dirty="0" err="1" smtClean="0"/>
              <a:t>Великий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практикум</a:t>
            </a:r>
            <a:r>
              <a:rPr lang="en-US" sz="2000" dirty="0" smtClean="0"/>
              <a:t> з </a:t>
            </a:r>
            <a:r>
              <a:rPr lang="en-US" sz="2000" dirty="0" err="1" smtClean="0"/>
              <a:t>моніторингу</a:t>
            </a:r>
            <a:r>
              <a:rPr lang="en-US" sz="2000" dirty="0" smtClean="0"/>
              <a:t> </a:t>
            </a:r>
            <a:r>
              <a:rPr lang="en-US" sz="2000" dirty="0" err="1" smtClean="0"/>
              <a:t>довкілля</a:t>
            </a:r>
            <a:r>
              <a:rPr lang="en-US" sz="2000" dirty="0" smtClean="0"/>
              <a:t>» є </a:t>
            </a:r>
            <a:r>
              <a:rPr lang="en-US" sz="2000" dirty="0" err="1" smtClean="0"/>
              <a:t>підготовка</a:t>
            </a:r>
            <a:r>
              <a:rPr lang="en-US" sz="2000" dirty="0" smtClean="0"/>
              <a:t> </a:t>
            </a:r>
            <a:r>
              <a:rPr lang="en-US" sz="2000" dirty="0" err="1" smtClean="0"/>
              <a:t>фахівців</a:t>
            </a:r>
            <a:r>
              <a:rPr lang="en-US" sz="2000" dirty="0" smtClean="0"/>
              <a:t> </a:t>
            </a:r>
            <a:r>
              <a:rPr lang="en-US" sz="2000" dirty="0" err="1" smtClean="0"/>
              <a:t>профільної</a:t>
            </a:r>
            <a:r>
              <a:rPr lang="en-US" sz="2000" dirty="0" smtClean="0"/>
              <a:t> </a:t>
            </a:r>
            <a:r>
              <a:rPr lang="en-US" sz="2000" dirty="0" err="1" smtClean="0"/>
              <a:t>галузі</a:t>
            </a:r>
            <a:r>
              <a:rPr lang="en-US" sz="2000" dirty="0" smtClean="0"/>
              <a:t> </a:t>
            </a:r>
            <a:r>
              <a:rPr lang="en-US" sz="2000" dirty="0" err="1" smtClean="0"/>
              <a:t>для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проведення</a:t>
            </a:r>
            <a:r>
              <a:rPr lang="en-US" sz="2000" dirty="0" smtClean="0"/>
              <a:t> </a:t>
            </a:r>
            <a:r>
              <a:rPr lang="en-US" sz="2000" dirty="0" err="1" smtClean="0"/>
              <a:t>моніторингу</a:t>
            </a:r>
            <a:r>
              <a:rPr lang="en-US" sz="2000" dirty="0" smtClean="0"/>
              <a:t> </a:t>
            </a:r>
            <a:r>
              <a:rPr lang="en-US" sz="2000" dirty="0" err="1" smtClean="0"/>
              <a:t>довкілля</a:t>
            </a:r>
            <a:r>
              <a:rPr lang="en-US" sz="2000" dirty="0" smtClean="0"/>
              <a:t>, </a:t>
            </a:r>
            <a:r>
              <a:rPr lang="en-US" sz="2000" dirty="0" err="1" smtClean="0"/>
              <a:t>зокрема</a:t>
            </a:r>
            <a:r>
              <a:rPr lang="en-US" sz="2000" dirty="0" smtClean="0"/>
              <a:t> </a:t>
            </a:r>
            <a:r>
              <a:rPr lang="en-US" sz="2000" dirty="0" err="1" smtClean="0"/>
              <a:t>атмосферного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повітря</a:t>
            </a:r>
            <a:r>
              <a:rPr lang="en-US" sz="2000" dirty="0" smtClean="0"/>
              <a:t>, </a:t>
            </a:r>
            <a:r>
              <a:rPr lang="en-US" sz="2000" dirty="0" err="1" smtClean="0"/>
              <a:t>поверхневих</a:t>
            </a:r>
            <a:r>
              <a:rPr lang="en-US" sz="2000" dirty="0" smtClean="0"/>
              <a:t> </a:t>
            </a:r>
            <a:r>
              <a:rPr lang="en-US" sz="2000" dirty="0" err="1" smtClean="0"/>
              <a:t>вод</a:t>
            </a:r>
            <a:r>
              <a:rPr lang="en-US" sz="2000" dirty="0" smtClean="0"/>
              <a:t>, </a:t>
            </a:r>
            <a:r>
              <a:rPr lang="en-US" sz="2000" dirty="0" err="1" smtClean="0"/>
              <a:t>стану</a:t>
            </a:r>
            <a:r>
              <a:rPr lang="en-US" sz="2000" dirty="0" smtClean="0"/>
              <a:t> </a:t>
            </a:r>
            <a:r>
              <a:rPr lang="en-US" sz="2000" dirty="0" err="1" smtClean="0"/>
              <a:t>ґрунтів</a:t>
            </a:r>
            <a:r>
              <a:rPr lang="en-US" sz="2000" dirty="0" smtClean="0"/>
              <a:t>, </a:t>
            </a:r>
            <a:r>
              <a:rPr lang="en-US" sz="2000" dirty="0" err="1" smtClean="0"/>
              <a:t>радіоактивного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забруднення</a:t>
            </a:r>
            <a:r>
              <a:rPr lang="en-US" sz="2000" dirty="0" smtClean="0"/>
              <a:t> </a:t>
            </a:r>
            <a:r>
              <a:rPr lang="en-US" sz="2000" dirty="0" err="1" smtClean="0"/>
              <a:t>природного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середовища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000" dirty="0" err="1" smtClean="0"/>
              <a:t>оволодіння</a:t>
            </a:r>
            <a:r>
              <a:rPr lang="en-US" sz="2000" dirty="0" smtClean="0"/>
              <a:t> </a:t>
            </a:r>
            <a:r>
              <a:rPr lang="en-US" sz="2000" dirty="0" err="1" smtClean="0"/>
              <a:t>науково-методичною</a:t>
            </a:r>
            <a:r>
              <a:rPr lang="en-US" sz="2000" dirty="0" smtClean="0"/>
              <a:t> </a:t>
            </a:r>
            <a:r>
              <a:rPr lang="en-US" sz="2000" dirty="0" err="1" smtClean="0"/>
              <a:t>базою</a:t>
            </a:r>
            <a:r>
              <a:rPr lang="en-US" sz="2000" dirty="0" smtClean="0"/>
              <a:t> </a:t>
            </a:r>
            <a:r>
              <a:rPr lang="en-US" sz="2000" dirty="0" err="1" smtClean="0"/>
              <a:t>щодо</a:t>
            </a:r>
            <a:r>
              <a:rPr lang="en-US" sz="2000" dirty="0" smtClean="0"/>
              <a:t> </a:t>
            </a:r>
            <a:r>
              <a:rPr lang="en-US" sz="2000" dirty="0" err="1" smtClean="0"/>
              <a:t>вимірювання</a:t>
            </a:r>
            <a:r>
              <a:rPr lang="en-US" sz="2000" dirty="0" smtClean="0"/>
              <a:t> </a:t>
            </a:r>
            <a:r>
              <a:rPr lang="en-US" sz="2000" dirty="0" err="1" smtClean="0"/>
              <a:t>параметрів</a:t>
            </a:r>
            <a:r>
              <a:rPr lang="en-US" sz="2000" dirty="0" smtClean="0"/>
              <a:t> і </a:t>
            </a:r>
            <a:r>
              <a:rPr lang="en-US" sz="2000" dirty="0" err="1" smtClean="0"/>
              <a:t>визначення</a:t>
            </a:r>
            <a:r>
              <a:rPr lang="en-US" sz="2000" dirty="0" smtClean="0"/>
              <a:t> </a:t>
            </a:r>
            <a:r>
              <a:rPr lang="en-US" sz="2000" dirty="0" err="1" smtClean="0"/>
              <a:t>показників</a:t>
            </a:r>
            <a:r>
              <a:rPr lang="en-US" sz="2000" dirty="0" smtClean="0"/>
              <a:t> </a:t>
            </a:r>
            <a:r>
              <a:rPr lang="en-US" sz="2000" dirty="0" err="1" smtClean="0"/>
              <a:t>стану</a:t>
            </a:r>
            <a:r>
              <a:rPr lang="en-US" sz="2000" dirty="0" smtClean="0"/>
              <a:t> </a:t>
            </a:r>
            <a:r>
              <a:rPr lang="en-US" sz="2000" dirty="0" err="1" smtClean="0"/>
              <a:t>довкілля</a:t>
            </a:r>
            <a:r>
              <a:rPr lang="en-US" sz="2000" dirty="0" smtClean="0"/>
              <a:t>; </a:t>
            </a:r>
            <a:endParaRPr lang="uk-UA" sz="2000" dirty="0" smtClean="0"/>
          </a:p>
          <a:p>
            <a:pPr algn="ctr"/>
            <a:r>
              <a:rPr lang="en-US" sz="2000" dirty="0" err="1" smtClean="0"/>
              <a:t>засвоєння</a:t>
            </a:r>
            <a:r>
              <a:rPr lang="en-US" sz="2000" dirty="0" smtClean="0"/>
              <a:t> </a:t>
            </a:r>
            <a:r>
              <a:rPr lang="en-US" sz="2000" dirty="0" err="1" smtClean="0"/>
              <a:t>фізико-хімічних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методів</a:t>
            </a:r>
            <a:r>
              <a:rPr lang="en-US" sz="2000" dirty="0" smtClean="0"/>
              <a:t> </a:t>
            </a:r>
            <a:r>
              <a:rPr lang="en-US" sz="2000" dirty="0" err="1" smtClean="0"/>
              <a:t>моніторингу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екологічного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забруднення</a:t>
            </a:r>
            <a:r>
              <a:rPr lang="en-US" sz="2000" dirty="0" smtClean="0"/>
              <a:t> </a:t>
            </a:r>
            <a:r>
              <a:rPr lang="en-US" sz="2000" dirty="0" err="1" smtClean="0"/>
              <a:t>довкілля</a:t>
            </a:r>
            <a:r>
              <a:rPr lang="en-US" sz="2000" dirty="0" smtClean="0"/>
              <a:t>;</a:t>
            </a:r>
            <a:endParaRPr lang="uk-UA" sz="2000" dirty="0" smtClean="0"/>
          </a:p>
          <a:p>
            <a:pPr algn="ctr"/>
            <a:r>
              <a:rPr lang="en-US" sz="2000" dirty="0" smtClean="0"/>
              <a:t> </a:t>
            </a:r>
            <a:r>
              <a:rPr lang="en-US" sz="2000" dirty="0" err="1" smtClean="0"/>
              <a:t>вивчення</a:t>
            </a:r>
            <a:r>
              <a:rPr lang="en-US" sz="2000" dirty="0" smtClean="0"/>
              <a:t> </a:t>
            </a:r>
            <a:r>
              <a:rPr lang="en-US" sz="2000" dirty="0" err="1" smtClean="0"/>
              <a:t>методів</a:t>
            </a:r>
            <a:r>
              <a:rPr lang="en-US" sz="2000" dirty="0" smtClean="0"/>
              <a:t> </a:t>
            </a:r>
            <a:r>
              <a:rPr lang="en-US" sz="2000" dirty="0" err="1" smtClean="0"/>
              <a:t>біологічного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моніторингу</a:t>
            </a:r>
            <a:r>
              <a:rPr lang="en-US" sz="2000" dirty="0" smtClean="0"/>
              <a:t> </a:t>
            </a:r>
            <a:r>
              <a:rPr lang="en-US" sz="2000" dirty="0" err="1" smtClean="0"/>
              <a:t>довкілля</a:t>
            </a:r>
            <a:r>
              <a:rPr lang="en-US" sz="2000" dirty="0" smtClean="0"/>
              <a:t>.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2483768" cy="6597352"/>
          </a:xfrm>
        </p:spPr>
        <p:txBody>
          <a:bodyPr vert="vert270"/>
          <a:lstStyle/>
          <a:p>
            <a:pPr algn="ctr"/>
            <a:r>
              <a:rPr lang="uk-UA" sz="5400" dirty="0" smtClean="0"/>
              <a:t>ВП з моніторингу довкілля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0"/>
            <a:ext cx="6444208" cy="659735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вимогами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освітньо-професійної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студенти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повинні</a:t>
            </a:r>
            <a:endParaRPr lang="ru-RU" sz="2400" dirty="0" smtClean="0"/>
          </a:p>
          <a:p>
            <a:r>
              <a:rPr lang="uk-UA" sz="2400" dirty="0" smtClean="0">
                <a:solidFill>
                  <a:srgbClr val="FF0000"/>
                </a:solidFill>
              </a:rPr>
              <a:t>знати: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dirty="0" err="1" smtClean="0"/>
              <a:t>базові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уявлення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моніторинг</a:t>
            </a:r>
            <a:r>
              <a:rPr lang="ru-RU" sz="2400" dirty="0" smtClean="0"/>
              <a:t> атмосферного </a:t>
            </a:r>
            <a:r>
              <a:rPr lang="ru-RU" sz="2400" dirty="0" err="1" smtClean="0"/>
              <a:t>повітря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природних</a:t>
            </a:r>
            <a:r>
              <a:rPr lang="ru-RU" sz="2400" dirty="0" smtClean="0"/>
              <a:t> вод, </a:t>
            </a:r>
            <a:r>
              <a:rPr lang="ru-RU" sz="2400" dirty="0" err="1" smtClean="0"/>
              <a:t>ґрунтів</a:t>
            </a:r>
            <a:r>
              <a:rPr lang="ru-RU" sz="2400" dirty="0" smtClean="0"/>
              <a:t> та стану </a:t>
            </a:r>
            <a:r>
              <a:rPr lang="ru-RU" sz="2400" dirty="0" err="1" smtClean="0"/>
              <a:t>біоти</a:t>
            </a:r>
            <a:r>
              <a:rPr lang="ru-RU" sz="2400" dirty="0" smtClean="0"/>
              <a:t>;</a:t>
            </a:r>
          </a:p>
          <a:p>
            <a:pPr lvl="0"/>
            <a:r>
              <a:rPr lang="ru-RU" sz="2400" dirty="0" err="1" smtClean="0"/>
              <a:t>сучасні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контролю стану атмосферного </a:t>
            </a:r>
            <a:r>
              <a:rPr lang="ru-RU" sz="2400" dirty="0" err="1" smtClean="0"/>
              <a:t>повітря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природних</a:t>
            </a:r>
            <a:r>
              <a:rPr lang="ru-RU" sz="2400" dirty="0" smtClean="0"/>
              <a:t> вод, </a:t>
            </a:r>
            <a:r>
              <a:rPr lang="ru-RU" sz="2400" dirty="0" err="1" smtClean="0"/>
              <a:t>ґрунтів</a:t>
            </a:r>
            <a:r>
              <a:rPr lang="ru-RU" sz="2400" dirty="0" smtClean="0"/>
              <a:t> та стану </a:t>
            </a:r>
            <a:r>
              <a:rPr lang="ru-RU" sz="2400" dirty="0" err="1" smtClean="0"/>
              <a:t>біоти</a:t>
            </a:r>
            <a:r>
              <a:rPr lang="ru-RU" sz="2400" dirty="0" smtClean="0"/>
              <a:t>;</a:t>
            </a:r>
          </a:p>
          <a:p>
            <a:pPr lvl="0"/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шляхів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надходження</a:t>
            </a:r>
            <a:r>
              <a:rPr lang="ru-RU" sz="2400" dirty="0" smtClean="0"/>
              <a:t> у </a:t>
            </a:r>
            <a:r>
              <a:rPr lang="ru-RU" sz="2400" dirty="0" err="1" smtClean="0"/>
              <a:t>навколишнє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середовище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шкідливих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компонентів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здатність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</a:t>
            </a:r>
            <a:r>
              <a:rPr lang="ru-RU" sz="2400" dirty="0" smtClean="0"/>
              <a:t> на стан </a:t>
            </a:r>
            <a:r>
              <a:rPr lang="ru-RU" sz="2400" dirty="0" err="1" smtClean="0"/>
              <a:t>здоров’я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якість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довкілля</a:t>
            </a:r>
            <a:r>
              <a:rPr lang="ru-RU" sz="2400" dirty="0" smtClean="0"/>
              <a:t>.</a:t>
            </a:r>
          </a:p>
          <a:p>
            <a:pPr algn="ctr"/>
            <a:endParaRPr lang="ru-RU" sz="2000" b="1" dirty="0" smtClean="0"/>
          </a:p>
          <a:p>
            <a:pPr algn="ctr"/>
            <a:endParaRPr lang="ru-RU" sz="1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2483768" cy="6597352"/>
          </a:xfrm>
        </p:spPr>
        <p:txBody>
          <a:bodyPr vert="vert270"/>
          <a:lstStyle/>
          <a:p>
            <a:pPr algn="ctr"/>
            <a:r>
              <a:rPr lang="uk-UA" sz="5400" dirty="0" smtClean="0"/>
              <a:t>ВП з моніторингу довкілля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88640"/>
            <a:ext cx="6228184" cy="66693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Вміти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ru-RU" sz="1800" b="1" dirty="0" err="1" smtClean="0"/>
              <a:t>використовувати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знання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практичні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навички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</a:t>
            </a:r>
            <a:r>
              <a:rPr lang="ru-RU" sz="1800" b="1" dirty="0" smtClean="0"/>
              <a:t> курсу «Великий практикум </a:t>
            </a:r>
            <a:r>
              <a:rPr lang="ru-RU" sz="1800" b="1" dirty="0" err="1" smtClean="0"/>
              <a:t>з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моніторингу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довкілля</a:t>
            </a:r>
            <a:r>
              <a:rPr lang="ru-RU" sz="1800" b="1" dirty="0" smtClean="0"/>
              <a:t>» для </a:t>
            </a:r>
            <a:r>
              <a:rPr lang="ru-RU" sz="1800" b="1" dirty="0" err="1" smtClean="0"/>
              <a:t>оцінки</a:t>
            </a:r>
            <a:r>
              <a:rPr lang="ru-RU" sz="1800" b="1" dirty="0" smtClean="0"/>
              <a:t> стану </a:t>
            </a:r>
            <a:r>
              <a:rPr lang="ru-RU" sz="1800" b="1" dirty="0" err="1" smtClean="0"/>
              <a:t>довкілля</a:t>
            </a:r>
            <a:r>
              <a:rPr lang="ru-RU" sz="1800" b="1" dirty="0" smtClean="0"/>
              <a:t>;</a:t>
            </a:r>
          </a:p>
          <a:p>
            <a:pPr lvl="0"/>
            <a:r>
              <a:rPr lang="ru-RU" sz="1800" b="1" dirty="0" err="1" smtClean="0"/>
              <a:t>використовувати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математичні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знання</a:t>
            </a:r>
            <a:r>
              <a:rPr lang="ru-RU" sz="1800" b="1" dirty="0" smtClean="0"/>
              <a:t> для </a:t>
            </a:r>
            <a:r>
              <a:rPr lang="ru-RU" sz="1800" b="1" dirty="0" err="1" smtClean="0"/>
              <a:t>статистичної</a:t>
            </a:r>
            <a:r>
              <a:rPr lang="ru-RU" sz="1800" b="1" dirty="0" smtClean="0"/>
              <a:t>  </a:t>
            </a:r>
            <a:r>
              <a:rPr lang="ru-RU" sz="1800" b="1" dirty="0" err="1" smtClean="0"/>
              <a:t>обробки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даних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спостережень</a:t>
            </a:r>
            <a:r>
              <a:rPr lang="ru-RU" sz="1800" b="1" dirty="0" smtClean="0"/>
              <a:t> за станом </a:t>
            </a:r>
            <a:r>
              <a:rPr lang="ru-RU" sz="1800" b="1" dirty="0" err="1" smtClean="0"/>
              <a:t>довкілля</a:t>
            </a:r>
            <a:r>
              <a:rPr lang="ru-RU" sz="1800" b="1" dirty="0" smtClean="0"/>
              <a:t>;</a:t>
            </a:r>
          </a:p>
          <a:p>
            <a:pPr lvl="0"/>
            <a:r>
              <a:rPr lang="ru-RU" sz="1800" b="1" dirty="0" err="1" smtClean="0"/>
              <a:t>використовувати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знання</a:t>
            </a:r>
            <a:r>
              <a:rPr lang="ru-RU" sz="1800" b="1" dirty="0" smtClean="0"/>
              <a:t> наук про Землю (</a:t>
            </a:r>
            <a:r>
              <a:rPr lang="ru-RU" sz="1800" b="1" dirty="0" err="1" smtClean="0"/>
              <a:t>гідрології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ґрунтознавства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метеорології</a:t>
            </a:r>
            <a:r>
              <a:rPr lang="ru-RU" sz="1800" b="1" dirty="0" smtClean="0"/>
              <a:t> та </a:t>
            </a:r>
            <a:r>
              <a:rPr lang="ru-RU" sz="1800" b="1" dirty="0" err="1" smtClean="0"/>
              <a:t>кліматології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геології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</a:t>
            </a:r>
            <a:r>
              <a:rPr lang="ru-RU" sz="1800" b="1" dirty="0" smtClean="0"/>
              <a:t> основами </a:t>
            </a:r>
            <a:r>
              <a:rPr lang="ru-RU" sz="1800" b="1" dirty="0" err="1" smtClean="0"/>
              <a:t>геоморфології</a:t>
            </a:r>
            <a:r>
              <a:rPr lang="ru-RU" sz="1800" b="1" dirty="0" smtClean="0"/>
              <a:t>) для </a:t>
            </a:r>
            <a:r>
              <a:rPr lang="ru-RU" sz="1800" b="1" dirty="0" err="1" smtClean="0"/>
              <a:t>дослідження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явищ</a:t>
            </a:r>
            <a:r>
              <a:rPr lang="ru-RU" sz="1800" b="1" dirty="0" smtClean="0"/>
              <a:t> та </a:t>
            </a:r>
            <a:r>
              <a:rPr lang="ru-RU" sz="1800" b="1" dirty="0" err="1" smtClean="0"/>
              <a:t>процесів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що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відбуваються</a:t>
            </a:r>
            <a:r>
              <a:rPr lang="ru-RU" sz="1800" b="1" dirty="0" smtClean="0"/>
              <a:t> в природному </a:t>
            </a:r>
            <a:r>
              <a:rPr lang="ru-RU" sz="1800" b="1" dirty="0" err="1" smtClean="0"/>
              <a:t>середовищі</a:t>
            </a:r>
            <a:r>
              <a:rPr lang="ru-RU" sz="1800" b="1" dirty="0" smtClean="0"/>
              <a:t>;</a:t>
            </a:r>
          </a:p>
          <a:p>
            <a:pPr lvl="0"/>
            <a:r>
              <a:rPr lang="ru-RU" sz="1800" b="1" dirty="0" err="1" smtClean="0"/>
              <a:t>використовувати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знання</a:t>
            </a:r>
            <a:r>
              <a:rPr lang="ru-RU" sz="1800" b="1" dirty="0" smtClean="0"/>
              <a:t> про </a:t>
            </a:r>
            <a:r>
              <a:rPr lang="ru-RU" sz="1800" b="1" dirty="0" err="1" smtClean="0"/>
              <a:t>біорізноманіття</a:t>
            </a:r>
            <a:r>
              <a:rPr lang="ru-RU" sz="1800" b="1" dirty="0" smtClean="0"/>
              <a:t> та </a:t>
            </a:r>
            <a:r>
              <a:rPr lang="ru-RU" sz="1800" b="1" dirty="0" err="1" smtClean="0"/>
              <a:t>біологічні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об’єкти</a:t>
            </a:r>
            <a:r>
              <a:rPr lang="ru-RU" sz="1800" b="1" dirty="0" smtClean="0"/>
              <a:t> для </a:t>
            </a:r>
            <a:r>
              <a:rPr lang="ru-RU" sz="1800" b="1" dirty="0" err="1" smtClean="0"/>
              <a:t>індикації</a:t>
            </a:r>
            <a:r>
              <a:rPr lang="ru-RU" sz="1800" b="1" dirty="0" smtClean="0"/>
              <a:t> стану </a:t>
            </a:r>
            <a:r>
              <a:rPr lang="ru-RU" sz="1800" b="1" dirty="0" err="1" smtClean="0"/>
              <a:t>довкілля</a:t>
            </a:r>
            <a:r>
              <a:rPr lang="ru-RU" sz="1800" b="1" dirty="0" smtClean="0"/>
              <a:t>;</a:t>
            </a:r>
          </a:p>
          <a:p>
            <a:pPr lvl="0"/>
            <a:r>
              <a:rPr lang="ru-RU" sz="1800" b="1" dirty="0" err="1" smtClean="0"/>
              <a:t>здобути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навички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роботи</a:t>
            </a:r>
            <a:r>
              <a:rPr lang="ru-RU" sz="1800" b="1" dirty="0" smtClean="0"/>
              <a:t> в </a:t>
            </a:r>
            <a:r>
              <a:rPr lang="ru-RU" sz="1800" b="1" dirty="0" err="1" smtClean="0"/>
              <a:t>комп’ютерних</a:t>
            </a:r>
            <a:r>
              <a:rPr lang="ru-RU" sz="1800" b="1" dirty="0" smtClean="0"/>
              <a:t> мережах для </a:t>
            </a:r>
            <a:r>
              <a:rPr lang="ru-RU" sz="1800" b="1" dirty="0" err="1" smtClean="0"/>
              <a:t>збору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аналізу</a:t>
            </a:r>
            <a:r>
              <a:rPr lang="ru-RU" sz="1800" b="1" dirty="0" smtClean="0"/>
              <a:t> 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обробки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 про стан </a:t>
            </a:r>
            <a:r>
              <a:rPr lang="ru-RU" sz="1800" b="1" dirty="0" err="1" smtClean="0"/>
              <a:t>довкілля</a:t>
            </a:r>
            <a:r>
              <a:rPr lang="ru-RU" sz="1800" b="1" dirty="0" smtClean="0"/>
              <a:t>;</a:t>
            </a:r>
          </a:p>
          <a:p>
            <a:pPr lvl="0"/>
            <a:r>
              <a:rPr lang="ru-RU" sz="1800" b="1" dirty="0" err="1" smtClean="0"/>
              <a:t>здобути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навички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роботи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приладами</a:t>
            </a:r>
            <a:r>
              <a:rPr lang="ru-RU" sz="1800" b="1" dirty="0" smtClean="0"/>
              <a:t> для </a:t>
            </a:r>
            <a:r>
              <a:rPr lang="ru-RU" sz="1800" b="1" dirty="0" err="1" smtClean="0"/>
              <a:t>оцінки</a:t>
            </a:r>
            <a:r>
              <a:rPr lang="ru-RU" sz="1800" b="1" dirty="0" smtClean="0"/>
              <a:t> стану </a:t>
            </a:r>
            <a:r>
              <a:rPr lang="ru-RU" sz="1800" b="1" dirty="0" err="1" smtClean="0"/>
              <a:t>компонентів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довкілля</a:t>
            </a:r>
            <a:r>
              <a:rPr lang="ru-RU" sz="1800" b="1" dirty="0" smtClean="0"/>
              <a:t>;</a:t>
            </a:r>
          </a:p>
          <a:p>
            <a:pPr lvl="0"/>
            <a:r>
              <a:rPr lang="ru-RU" sz="1800" b="1" dirty="0" err="1" smtClean="0"/>
              <a:t>здобути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навички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відбору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зразків</a:t>
            </a:r>
            <a:r>
              <a:rPr lang="ru-RU" sz="1800" b="1" dirty="0" smtClean="0"/>
              <a:t> (проб) </a:t>
            </a:r>
            <a:r>
              <a:rPr lang="ru-RU" sz="1800" b="1" dirty="0" err="1" smtClean="0"/>
              <a:t>природних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компонентів</a:t>
            </a:r>
            <a:r>
              <a:rPr lang="ru-RU" sz="1800" b="1" dirty="0" smtClean="0"/>
              <a:t> для </a:t>
            </a:r>
            <a:r>
              <a:rPr lang="ru-RU" sz="1800" b="1" dirty="0" err="1" smtClean="0"/>
              <a:t>аналізів</a:t>
            </a:r>
            <a:r>
              <a:rPr lang="ru-RU" sz="1800" b="1" dirty="0" smtClean="0"/>
              <a:t>;</a:t>
            </a:r>
          </a:p>
          <a:p>
            <a:pPr lvl="0"/>
            <a:r>
              <a:rPr lang="en-US" sz="1800" b="1" dirty="0" err="1" smtClean="0"/>
              <a:t>здобути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навички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польових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досліджень</a:t>
            </a:r>
            <a:r>
              <a:rPr lang="en-US" sz="1800" b="1" dirty="0" smtClean="0"/>
              <a:t>;</a:t>
            </a:r>
            <a:endParaRPr lang="ru-RU" sz="1800" b="1" dirty="0" smtClean="0"/>
          </a:p>
          <a:p>
            <a:pPr algn="ctr"/>
            <a:endParaRPr lang="ru-RU" sz="1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2483768" cy="6597352"/>
          </a:xfrm>
        </p:spPr>
        <p:txBody>
          <a:bodyPr vert="vert270"/>
          <a:lstStyle/>
          <a:p>
            <a:pPr algn="ctr"/>
            <a:r>
              <a:rPr lang="uk-UA" sz="5400" dirty="0" smtClean="0"/>
              <a:t>ВП з моніторингу довкілля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88640"/>
            <a:ext cx="6228184" cy="6669360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</a:rPr>
              <a:t>компетентності</a:t>
            </a:r>
            <a:r>
              <a:rPr lang="ru-RU" sz="2000" b="1" dirty="0" smtClean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ru-RU" sz="1400" b="1" dirty="0" err="1" smtClean="0"/>
              <a:t>базові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знання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фундаментальних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розділів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екології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обсязі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необхідному</a:t>
            </a:r>
            <a:r>
              <a:rPr lang="ru-RU" sz="1400" b="1" dirty="0" smtClean="0"/>
              <a:t> для </a:t>
            </a:r>
            <a:r>
              <a:rPr lang="ru-RU" sz="1400" b="1" dirty="0" err="1" smtClean="0"/>
              <a:t>вивчення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професійних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дисциплін</a:t>
            </a:r>
            <a:r>
              <a:rPr lang="ru-RU" sz="1400" b="1" dirty="0" smtClean="0"/>
              <a:t> та для </a:t>
            </a:r>
            <a:r>
              <a:rPr lang="ru-RU" sz="1400" b="1" dirty="0" err="1" smtClean="0"/>
              <a:t>використання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обраній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професії</a:t>
            </a:r>
            <a:r>
              <a:rPr lang="ru-RU" sz="1400" b="1" dirty="0" smtClean="0"/>
              <a:t>;</a:t>
            </a:r>
          </a:p>
          <a:p>
            <a:pPr lvl="0"/>
            <a:r>
              <a:rPr lang="ru-RU" sz="1400" b="1" dirty="0" err="1" smtClean="0"/>
              <a:t>базові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уявлення</a:t>
            </a:r>
            <a:r>
              <a:rPr lang="ru-RU" sz="1400" b="1" dirty="0" smtClean="0"/>
              <a:t> про </a:t>
            </a:r>
            <a:r>
              <a:rPr lang="ru-RU" sz="1400" b="1" dirty="0" err="1" smtClean="0"/>
              <a:t>моніторинг</a:t>
            </a:r>
            <a:r>
              <a:rPr lang="ru-RU" sz="1400" b="1" dirty="0" smtClean="0"/>
              <a:t> атмосферного </a:t>
            </a:r>
            <a:r>
              <a:rPr lang="ru-RU" sz="1400" b="1" dirty="0" err="1" smtClean="0"/>
              <a:t>повітря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природних</a:t>
            </a:r>
            <a:r>
              <a:rPr lang="ru-RU" sz="1400" b="1" dirty="0" smtClean="0"/>
              <a:t> вод, </a:t>
            </a:r>
            <a:r>
              <a:rPr lang="ru-RU" sz="1400" b="1" dirty="0" err="1" smtClean="0"/>
              <a:t>ґрунтів</a:t>
            </a:r>
            <a:r>
              <a:rPr lang="ru-RU" sz="1400" b="1" dirty="0" smtClean="0"/>
              <a:t> та стану </a:t>
            </a:r>
            <a:r>
              <a:rPr lang="ru-RU" sz="1400" b="1" dirty="0" err="1" smtClean="0"/>
              <a:t>біоти</a:t>
            </a:r>
            <a:r>
              <a:rPr lang="ru-RU" sz="1400" b="1" dirty="0" smtClean="0"/>
              <a:t>;</a:t>
            </a:r>
          </a:p>
          <a:p>
            <a:pPr lvl="0"/>
            <a:r>
              <a:rPr lang="ru-RU" sz="1400" b="1" dirty="0" err="1" smtClean="0"/>
              <a:t>володіння</a:t>
            </a:r>
            <a:r>
              <a:rPr lang="ru-RU" sz="1400" b="1" dirty="0" smtClean="0"/>
              <a:t> методами </a:t>
            </a:r>
            <a:r>
              <a:rPr lang="ru-RU" sz="1400" b="1" dirty="0" err="1" smtClean="0"/>
              <a:t>обробки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екологічної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інформації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здатність</a:t>
            </a:r>
            <a:r>
              <a:rPr lang="ru-RU" sz="1400" b="1" dirty="0" smtClean="0"/>
              <a:t> провести </a:t>
            </a:r>
            <a:r>
              <a:rPr lang="ru-RU" sz="1400" b="1" dirty="0" err="1" smtClean="0"/>
              <a:t>оцінку</a:t>
            </a:r>
            <a:r>
              <a:rPr lang="ru-RU" sz="1400" b="1" dirty="0" smtClean="0"/>
              <a:t> стану </a:t>
            </a:r>
            <a:r>
              <a:rPr lang="ru-RU" sz="1400" b="1" dirty="0" err="1" smtClean="0"/>
              <a:t>природних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об’єктів</a:t>
            </a:r>
            <a:r>
              <a:rPr lang="ru-RU" sz="1400" b="1" dirty="0" smtClean="0"/>
              <a:t> за результатами </a:t>
            </a:r>
            <a:r>
              <a:rPr lang="ru-RU" sz="1400" b="1" dirty="0" err="1" smtClean="0"/>
              <a:t>моніторингу</a:t>
            </a:r>
            <a:r>
              <a:rPr lang="ru-RU" sz="1400" b="1" dirty="0" smtClean="0"/>
              <a:t>;</a:t>
            </a:r>
          </a:p>
          <a:p>
            <a:pPr lvl="0"/>
            <a:r>
              <a:rPr lang="ru-RU" sz="1400" b="1" dirty="0" err="1" smtClean="0"/>
              <a:t>здатність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використовувати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професійно-профільні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знання</a:t>
            </a:r>
            <a:r>
              <a:rPr lang="ru-RU" sz="1400" b="1" dirty="0" smtClean="0"/>
              <a:t> для </a:t>
            </a:r>
            <a:r>
              <a:rPr lang="ru-RU" sz="1400" b="1" dirty="0" err="1" smtClean="0"/>
              <a:t>розробки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методичних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нормативних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документів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охорони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природи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створення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природоохоронних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територій</a:t>
            </a:r>
            <a:r>
              <a:rPr lang="ru-RU" sz="1400" b="1" dirty="0" smtClean="0"/>
              <a:t>;</a:t>
            </a:r>
          </a:p>
          <a:p>
            <a:pPr lvl="0"/>
            <a:r>
              <a:rPr lang="ru-RU" sz="1400" b="1" dirty="0" err="1" smtClean="0"/>
              <a:t>здатність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планувати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проводити</a:t>
            </a:r>
            <a:r>
              <a:rPr lang="ru-RU" sz="1400" b="1" dirty="0" smtClean="0"/>
              <a:t> заходи </a:t>
            </a:r>
            <a:r>
              <a:rPr lang="ru-RU" sz="1400" b="1" dirty="0" err="1" smtClean="0"/>
              <a:t>щодо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оцінки</a:t>
            </a:r>
            <a:r>
              <a:rPr lang="ru-RU" sz="1400" b="1" dirty="0" smtClean="0"/>
              <a:t> стану та </a:t>
            </a:r>
            <a:r>
              <a:rPr lang="ru-RU" sz="1400" b="1" dirty="0" err="1" smtClean="0"/>
              <a:t>охорони</a:t>
            </a:r>
            <a:r>
              <a:rPr lang="ru-RU" sz="1400" b="1" dirty="0" smtClean="0"/>
              <a:t> природного </a:t>
            </a:r>
            <a:r>
              <a:rPr lang="ru-RU" sz="1400" b="1" dirty="0" err="1" smtClean="0"/>
              <a:t>середовища</a:t>
            </a:r>
            <a:endParaRPr lang="ru-RU" sz="1400" b="1" dirty="0" smtClean="0"/>
          </a:p>
          <a:p>
            <a:pPr lvl="0"/>
            <a:r>
              <a:rPr lang="ru-RU" sz="1400" b="1" dirty="0" err="1" smtClean="0"/>
              <a:t>здатність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планувати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організовувати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здійснювати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моніторинг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оцінку</a:t>
            </a:r>
            <a:r>
              <a:rPr lang="ru-RU" sz="1400" b="1" dirty="0" smtClean="0"/>
              <a:t> стану </a:t>
            </a:r>
            <a:r>
              <a:rPr lang="ru-RU" sz="1400" b="1" dirty="0" err="1" smtClean="0"/>
              <a:t>природних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комплексів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популяцій</a:t>
            </a:r>
            <a:r>
              <a:rPr lang="ru-RU" sz="1400" b="1" dirty="0" smtClean="0"/>
              <a:t>; </a:t>
            </a:r>
          </a:p>
          <a:p>
            <a:pPr lvl="0"/>
            <a:r>
              <a:rPr lang="ru-RU" sz="1400" b="1" dirty="0" err="1" smtClean="0"/>
              <a:t>здатність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застосовувати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сучасні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методи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засоби</a:t>
            </a:r>
            <a:r>
              <a:rPr lang="ru-RU" sz="1400" b="1" dirty="0" smtClean="0"/>
              <a:t> контролю стану атмосферного </a:t>
            </a:r>
            <a:r>
              <a:rPr lang="ru-RU" sz="1400" b="1" dirty="0" err="1" smtClean="0"/>
              <a:t>повітря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природних</a:t>
            </a:r>
            <a:r>
              <a:rPr lang="ru-RU" sz="1400" b="1" dirty="0" smtClean="0"/>
              <a:t> вод, </a:t>
            </a:r>
            <a:r>
              <a:rPr lang="ru-RU" sz="1400" b="1" dirty="0" err="1" smtClean="0"/>
              <a:t>ґрунтів</a:t>
            </a:r>
            <a:r>
              <a:rPr lang="ru-RU" sz="1400" b="1" dirty="0" smtClean="0"/>
              <a:t> та стану </a:t>
            </a:r>
            <a:r>
              <a:rPr lang="ru-RU" sz="1400" b="1" dirty="0" err="1" smtClean="0"/>
              <a:t>біоти</a:t>
            </a:r>
            <a:r>
              <a:rPr lang="ru-RU" sz="1400" b="1" dirty="0" smtClean="0"/>
              <a:t>;</a:t>
            </a:r>
          </a:p>
          <a:p>
            <a:pPr lvl="0"/>
            <a:r>
              <a:rPr lang="ru-RU" sz="1400" b="1" dirty="0" err="1" smtClean="0"/>
              <a:t>володіння</a:t>
            </a:r>
            <a:r>
              <a:rPr lang="ru-RU" sz="1400" b="1" dirty="0" smtClean="0"/>
              <a:t> методами </a:t>
            </a:r>
            <a:r>
              <a:rPr lang="ru-RU" sz="1400" b="1" dirty="0" err="1" smtClean="0"/>
              <a:t>визначення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джерел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шляхів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надходження</a:t>
            </a:r>
            <a:r>
              <a:rPr lang="ru-RU" sz="1400" b="1" dirty="0" smtClean="0"/>
              <a:t> у </a:t>
            </a:r>
            <a:r>
              <a:rPr lang="ru-RU" sz="1400" b="1" dirty="0" err="1" smtClean="0"/>
              <a:t>навколишнє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природне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середовище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шкідливих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компонентів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здатність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оцінити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їх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вплив</a:t>
            </a:r>
            <a:r>
              <a:rPr lang="ru-RU" sz="1400" b="1" dirty="0" smtClean="0"/>
              <a:t> на стан </a:t>
            </a:r>
            <a:r>
              <a:rPr lang="ru-RU" sz="1400" b="1" dirty="0" err="1" smtClean="0"/>
              <a:t>здоров’я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людини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якість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довкілля</a:t>
            </a:r>
            <a:r>
              <a:rPr lang="ru-RU" sz="1400" b="1" dirty="0" smtClean="0"/>
              <a:t>; </a:t>
            </a:r>
          </a:p>
          <a:p>
            <a:pPr lvl="0"/>
            <a:r>
              <a:rPr lang="ru-RU" sz="1400" b="1" dirty="0" err="1" smtClean="0"/>
              <a:t>навички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роботи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із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сучасними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приладами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оцінки</a:t>
            </a:r>
            <a:r>
              <a:rPr lang="ru-RU" sz="1400" b="1" dirty="0" smtClean="0"/>
              <a:t> стану </a:t>
            </a:r>
            <a:r>
              <a:rPr lang="ru-RU" sz="1400" b="1" dirty="0" err="1" smtClean="0"/>
              <a:t>компонентів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довкілля</a:t>
            </a:r>
            <a:r>
              <a:rPr lang="ru-RU" sz="1400" b="1" dirty="0" smtClean="0"/>
              <a:t>;</a:t>
            </a:r>
          </a:p>
          <a:p>
            <a:r>
              <a:rPr lang="ru-RU" sz="1400" b="1" dirty="0" err="1" smtClean="0"/>
              <a:t>базові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знання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правових</a:t>
            </a:r>
            <a:r>
              <a:rPr lang="ru-RU" sz="1400" b="1" dirty="0" smtClean="0"/>
              <a:t> основ у </a:t>
            </a:r>
            <a:r>
              <a:rPr lang="ru-RU" sz="1400" b="1" dirty="0" err="1" smtClean="0"/>
              <a:t>галузі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природокористування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України</a:t>
            </a:r>
            <a:endParaRPr lang="ru-RU" sz="1400" b="1" dirty="0" smtClean="0"/>
          </a:p>
          <a:p>
            <a:pPr algn="ctr"/>
            <a:endParaRPr lang="ru-RU" sz="1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2483768" cy="6597352"/>
          </a:xfrm>
        </p:spPr>
        <p:txBody>
          <a:bodyPr vert="vert270"/>
          <a:lstStyle/>
          <a:p>
            <a:pPr algn="ctr"/>
            <a:r>
              <a:rPr lang="uk-UA" sz="5400" dirty="0" smtClean="0"/>
              <a:t>ВП з моніторингу довкілля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0"/>
            <a:ext cx="6372200" cy="6858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Курс «</a:t>
            </a:r>
            <a:r>
              <a:rPr lang="ru-RU" sz="2800" dirty="0" smtClean="0">
                <a:solidFill>
                  <a:srgbClr val="FF0000"/>
                </a:solidFill>
              </a:rPr>
              <a:t>Великий практикум </a:t>
            </a:r>
            <a:r>
              <a:rPr lang="ru-RU" sz="2800" dirty="0" err="1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моніторингу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довкілля</a:t>
            </a:r>
            <a:r>
              <a:rPr lang="ru-RU" sz="2800" dirty="0" smtClean="0"/>
              <a:t>» </a:t>
            </a:r>
            <a:r>
              <a:rPr lang="ru-RU" sz="2800" dirty="0" err="1" smtClean="0"/>
              <a:t>пов’язаний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такими </a:t>
            </a:r>
            <a:r>
              <a:rPr lang="ru-RU" sz="2800" dirty="0" err="1" smtClean="0"/>
              <a:t>навчальними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дисциплінами</a:t>
            </a:r>
            <a:r>
              <a:rPr lang="ru-RU" sz="2800" dirty="0" smtClean="0"/>
              <a:t>, як «</a:t>
            </a:r>
            <a:r>
              <a:rPr lang="ru-RU" sz="2800" dirty="0" err="1" smtClean="0"/>
              <a:t>Моніторинг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довкілля</a:t>
            </a:r>
            <a:r>
              <a:rPr lang="ru-RU" sz="2800" dirty="0" smtClean="0"/>
              <a:t>»,  «</a:t>
            </a:r>
            <a:r>
              <a:rPr lang="ru-RU" sz="2800" dirty="0" err="1" smtClean="0"/>
              <a:t>Біоіндикація</a:t>
            </a:r>
            <a:r>
              <a:rPr lang="ru-RU" sz="2800" dirty="0" smtClean="0"/>
              <a:t>  та  </a:t>
            </a:r>
            <a:r>
              <a:rPr lang="ru-RU" sz="2800" dirty="0" err="1" smtClean="0"/>
              <a:t>біометрія</a:t>
            </a:r>
            <a:r>
              <a:rPr lang="ru-RU" sz="2800" dirty="0" smtClean="0"/>
              <a:t>»,  «</a:t>
            </a:r>
            <a:r>
              <a:rPr lang="ru-RU" sz="2800" dirty="0" err="1" smtClean="0"/>
              <a:t>Екологія</a:t>
            </a:r>
            <a:r>
              <a:rPr lang="ru-RU" sz="2800" dirty="0" smtClean="0"/>
              <a:t>»,  «</a:t>
            </a:r>
            <a:r>
              <a:rPr lang="ru-RU" sz="2800" dirty="0" err="1" smtClean="0"/>
              <a:t>Зоологія</a:t>
            </a:r>
            <a:r>
              <a:rPr lang="ru-RU" sz="2800" dirty="0" smtClean="0"/>
              <a:t>», «</a:t>
            </a:r>
            <a:r>
              <a:rPr lang="ru-RU" sz="2800" dirty="0" err="1" smtClean="0"/>
              <a:t>Ботаніка</a:t>
            </a:r>
            <a:r>
              <a:rPr lang="ru-RU" sz="2800" dirty="0" smtClean="0"/>
              <a:t>», «</a:t>
            </a:r>
            <a:r>
              <a:rPr lang="ru-RU" sz="2800" dirty="0" err="1" smtClean="0"/>
              <a:t>Хімія</a:t>
            </a:r>
            <a:r>
              <a:rPr lang="ru-RU" sz="2800" dirty="0" smtClean="0"/>
              <a:t>», «</a:t>
            </a:r>
            <a:r>
              <a:rPr lang="ru-RU" sz="2800" dirty="0" err="1" smtClean="0"/>
              <a:t>Фізика</a:t>
            </a:r>
            <a:r>
              <a:rPr lang="ru-RU" sz="2800" dirty="0" smtClean="0"/>
              <a:t>».</a:t>
            </a:r>
            <a:r>
              <a:rPr lang="uk-UA" sz="2800" dirty="0" smtClean="0"/>
              <a:t> Уміння, які студент отримав під час опанування «Великого практикуму з моніторингу довкілля» будуть використанні під час виробничої практики.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493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ВП з моніторингу довкілля</vt:lpstr>
      <vt:lpstr>ВП з моніторингу довкілля</vt:lpstr>
      <vt:lpstr>ВП з моніторингу довкілля</vt:lpstr>
      <vt:lpstr>ВП з моніторингу довкілля</vt:lpstr>
      <vt:lpstr>ВП з моніторингу довкілля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ентомологія</dc:title>
  <dc:creator>Пользователь Windows</dc:creator>
  <cp:lastModifiedBy>Пользователь Windows</cp:lastModifiedBy>
  <cp:revision>3</cp:revision>
  <dcterms:created xsi:type="dcterms:W3CDTF">2016-12-13T12:28:04Z</dcterms:created>
  <dcterms:modified xsi:type="dcterms:W3CDTF">2021-02-25T08:19:42Z</dcterms:modified>
</cp:coreProperties>
</file>