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6" r:id="rId9"/>
    <p:sldId id="268" r:id="rId10"/>
    <p:sldId id="263" r:id="rId11"/>
    <p:sldId id="264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0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1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2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31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5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70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62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12407-B690-42C2-91D7-D92548DB81E1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6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0255" y="1427161"/>
            <a:ext cx="9448799" cy="3075565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АНТИКРИЗОВЕ УПРАВЛІННЯ КОРПОРАЦІЄЮ</a:t>
            </a: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Викладач: </a:t>
            </a:r>
            <a:r>
              <a:rPr lang="uk-UA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к.е.н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</a:t>
            </a:r>
            <a:r>
              <a:rPr lang="uk-UA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Щебликіна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Інна Олександрівна</a:t>
            </a:r>
            <a:endParaRPr lang="en-US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71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0327"/>
            <a:ext cx="10515600" cy="5636636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навчання</a:t>
            </a:r>
          </a:p>
          <a:p>
            <a:pPr marL="0" indent="0" algn="ctr">
              <a:buNone/>
            </a:pP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практичні заняття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репродуктивний метод (лекція, пояснення, доповідь); наочні методи (презентації, діаграми, ілюстрації, схеми); метод проблемного викладу (постановка проблем і розкриття шляху їхнього вирішення); дискусійні методи (дискусії, презентації, робота в групах, мозковий штурм, дебати); економіко-статистичні методи.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репродуктивний метод, дослідницький метод, метод навчання з використанням Інтернет-технологій (електронне навчання), аналіз, синтез, індукція, дедукція, узагальнення.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07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5" y="374073"/>
            <a:ext cx="11526981" cy="62068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 курсу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Проблематика антикризового управління корпорацією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Концепція життєвого циклу корпорації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Криза збуту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Виробничо-технологічна криза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криза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Криза управління персоналом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 криза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Діагностика банкрутства корпорації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антикризової стратегії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Формування антикризової стратегії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12. Реструктуризація та санація корпорації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687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38545" y="715633"/>
            <a:ext cx="1136072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Пітер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Друкер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(Peter Drucker)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Найбільша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небезпека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турбулентності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самій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кризі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продовженні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логікою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минулого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вислів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перегляду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Майкл Портер (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Michael Porter)</a:t>
            </a:r>
            <a:endParaRPr kumimoji="0" lang="uk-UA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Конкурентна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зростанні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у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виживати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несприятливих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».Думка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актуалізує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антикризовому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081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2054" y="775855"/>
            <a:ext cx="10515600" cy="50685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викладання навчальної дисципліни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«Антикризове управління корпорацією»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формування у здобувачів сучасної системи поглядів та спеціальних знань у галузі антикризового управління корпорацією, набуття практичних вмінь та навичок щодо діагностики кризових явищ, визначення шляхів уникнення та подолання кризи на підприємстві.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44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6745" y="554182"/>
            <a:ext cx="10785764" cy="59020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«Антикризове управління корпорацією»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сприяння оволодінню здобувачами практичних навичок щодо знання теорії та практики менеджменту в умовах кризового стану, самостійної роботи з діагностування кризових явищ на підприємстві, прийняття економічно грамотного управлінського рішення в умовах визначення шляхів уникнення чи подолання кризи; вміння використовувати основні теоретичні положення при керівництві різноманітними службами та підрозділами під час уникнення чи подолання кризи на підприємстві.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65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945" y="734290"/>
            <a:ext cx="10515600" cy="55556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дисципліни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«Антикризове управління корпорацією»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теоретичних і практичних засад, методів та інструментів управління підприємством (корпорацією) для запобігання, мінімізації та подолання кризових явищ, забезпечення її фінансово-господарської стійкості, оздоровлення та сталого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 охоплює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діагностику криз, розробку антикризових стратегій, організацію кризового менеджменту та впровадження оперативних заходів для виведення бізнесу з кризового стану, враховуючи особливості корпоративного управління.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07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7473" y="1409989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«Антикризове управління корпорацією»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повʼязана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такими дисциплінами економічного та фінансового спрямування: Управління стратегічними змінами», «Маркетинговий менеджмент», «Корпоративні конфлікти та методи їх подолання», «Конкурентний аналіз та конкурентна політика», «Комунікації в менеджменті», «Соціальне партнерство та відповідальність у менеджменті».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334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0436"/>
            <a:ext cx="10515600" cy="5456527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навчальної дисципліни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90309"/>
              </p:ext>
            </p:extLst>
          </p:nvPr>
        </p:nvGraphicFramePr>
        <p:xfrm>
          <a:off x="838199" y="1413163"/>
          <a:ext cx="10515601" cy="4943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6727">
                  <a:extLst>
                    <a:ext uri="{9D8B030D-6E8A-4147-A177-3AD203B41FA5}">
                      <a16:colId xmlns:a16="http://schemas.microsoft.com/office/drawing/2014/main" val="4180658097"/>
                    </a:ext>
                  </a:extLst>
                </a:gridCol>
                <a:gridCol w="3555368">
                  <a:extLst>
                    <a:ext uri="{9D8B030D-6E8A-4147-A177-3AD203B41FA5}">
                      <a16:colId xmlns:a16="http://schemas.microsoft.com/office/drawing/2014/main" val="182630570"/>
                    </a:ext>
                  </a:extLst>
                </a:gridCol>
                <a:gridCol w="3713506">
                  <a:extLst>
                    <a:ext uri="{9D8B030D-6E8A-4147-A177-3AD203B41FA5}">
                      <a16:colId xmlns:a16="http://schemas.microsoft.com/office/drawing/2014/main" val="2347336299"/>
                    </a:ext>
                  </a:extLst>
                </a:gridCol>
              </a:tblGrid>
              <a:tr h="7045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Нормативні показники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 форма здобуття освіти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 форма здобуття освіти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5236365"/>
                  </a:ext>
                </a:extLst>
              </a:tr>
              <a:tr h="24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8416822"/>
                  </a:ext>
                </a:extLst>
              </a:tr>
              <a:tr h="291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дисципліни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Обов’язкова 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142167"/>
                  </a:ext>
                </a:extLst>
              </a:tr>
              <a:tr h="2459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Семестр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2 -й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2 -й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90235642"/>
                  </a:ext>
                </a:extLst>
              </a:tr>
              <a:tr h="407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ECTS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953449"/>
                  </a:ext>
                </a:extLst>
              </a:tr>
              <a:tr h="290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годин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886788"/>
                  </a:ext>
                </a:extLst>
              </a:tr>
              <a:tr h="2459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 заняття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11072080"/>
                  </a:ext>
                </a:extLst>
              </a:tr>
              <a:tr h="5417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9137363"/>
                  </a:ext>
                </a:extLst>
              </a:tr>
              <a:tr h="252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7847530"/>
                  </a:ext>
                </a:extLst>
              </a:tr>
              <a:tr h="491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Консультації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 Четвер 8:00-9:20. Проспект Соборний,74 (V корп., к. 114) або дистанційно </a:t>
                      </a: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ZOOM</a:t>
                      </a: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конференція (ідентифікатор 3238585040. Код 7</a:t>
                      </a: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FtFY</a:t>
                      </a:r>
                      <a:r>
                        <a:rPr lang="ru-RU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189044"/>
                  </a:ext>
                </a:extLst>
              </a:tr>
              <a:tr h="491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підсумкового семестрового контролю: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587107"/>
                  </a:ext>
                </a:extLst>
              </a:tr>
              <a:tr h="7085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Посилання на електронний курс у СЕЗН ЗНУ (платформа Moodle)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https://moodle.znu.edu.ua/course/view.php?id=17764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902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790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7927"/>
            <a:ext cx="10515600" cy="57890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Заплановані освітньою програмою компетентності і результати </a:t>
            </a:r>
            <a:r>
              <a:rPr lang="uk-UA" sz="2400" b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навчання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ЗК4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мотивувати людей та рухатися до спільної мети.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ЗК6. Здатність генерувати нові ідеї (креативність).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СК1. Здатність обирати та використовувати концепції, методи та інструментарій менеджменту, в тому числі у відповідності до визначених цілей та міжнародних стандартів.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СК2. Здатність встановлювати цінності, бачення, місію, цілі та критерії, за якими організація визначає подальші напрями розвитку, розробляти і реалізовувати відповідні стратегії та плани.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СК9. Здатність аналізувати й структурувати проблеми організації, приймати ефективні управлінські рішення та забезпечувати їх реалізацію.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362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2508"/>
            <a:ext cx="10515600" cy="622069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СК11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здійснювати аналітичну, експертну, консультаційну, організаційну й  управлінську діяльність, спрямовану на антикризове управління суб’єктом господарювання.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СК12. Здатність визначати фактори та показники, що приводять до кризового стану суб’єкта господарювання, оцінювати його рівень, застосовувати інноваційні підходи для забезпечення антикризової  господарської діяльності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ПРН01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Критично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осмислювати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ПРН03.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ефективні системи управління організаціями.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ПРН05. Планувати діяльність організації в стратегічному та тактичному розрізах.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060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90945"/>
            <a:ext cx="10515600" cy="5886018"/>
          </a:xfrm>
        </p:spPr>
        <p:txBody>
          <a:bodyPr>
            <a:noAutofit/>
          </a:bodyPr>
          <a:lstStyle/>
          <a:p>
            <a:pPr marL="3175" marR="56515" algn="just">
              <a:spcAft>
                <a:spcPts val="0"/>
              </a:spcAft>
            </a:pPr>
            <a:r>
              <a:rPr lang="uk-UA" kern="100" dirty="0"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ПРН07. Організовувати та здійснювати ефективні комунікації всередині колективу, з представниками різних професійних груп та в міжнародному контексті. </a:t>
            </a:r>
            <a:endParaRPr lang="en-US" kern="100" dirty="0">
              <a:latin typeface="Times New Roman" panose="02020603050405020304" pitchFamily="18" charset="0"/>
              <a:ea typeface="Droid Sans Fallback"/>
              <a:cs typeface="Times New Roman" panose="02020603050405020304" pitchFamily="18" charset="0"/>
            </a:endParaRPr>
          </a:p>
          <a:p>
            <a:pPr marL="3175" marR="56515" algn="just">
              <a:spcAft>
                <a:spcPts val="0"/>
              </a:spcAft>
            </a:pPr>
            <a:r>
              <a:rPr lang="uk-UA" kern="100" dirty="0"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ПРН12. Вміти делегувати повноваження та керівництво організацією (підрозділом). </a:t>
            </a:r>
            <a:endParaRPr lang="en-US" kern="100" dirty="0">
              <a:latin typeface="Times New Roman" panose="02020603050405020304" pitchFamily="18" charset="0"/>
              <a:ea typeface="Droid Sans Fallback"/>
              <a:cs typeface="Times New Roman" panose="02020603050405020304" pitchFamily="18" charset="0"/>
            </a:endParaRPr>
          </a:p>
          <a:p>
            <a:pPr marR="444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ПРН14. Здійснювати</a:t>
            </a:r>
            <a:r>
              <a:rPr lang="uk-UA" spc="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uk-UA" spc="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антикризового</a:t>
            </a:r>
            <a:r>
              <a:rPr lang="uk-UA" spc="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uk-UA" spc="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r>
              <a:rPr lang="uk-UA" spc="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процесами,</a:t>
            </a:r>
            <a:r>
              <a:rPr lang="uk-UA" spc="-8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uk-UA" spc="-7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uk-UA" spc="-7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uk-UA" spc="-6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uk-UA" spc="-7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розв'язання</a:t>
            </a:r>
            <a:r>
              <a:rPr lang="uk-UA" spc="-7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uk-UA" spc="-7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</a:t>
            </a:r>
            <a:r>
              <a:rPr lang="uk-UA" spc="-6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pc="-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підприємства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444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ПРН15. Вміти застосовувати інноваційні підходи та інструменти менеджменту (планування, організація, облік, аналіз, оцінка, контроль тощо), сучасні моделі, підходи та технології, міжнародний досвід при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реорганізації управлінських та загально-організаційних структур.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5850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857</Words>
  <Application>Microsoft Office PowerPoint</Application>
  <PresentationFormat>Широкоэкранный</PresentationFormat>
  <Paragraphs>78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Droid Sans Fallback</vt:lpstr>
      <vt:lpstr>MS Mincho</vt:lpstr>
      <vt:lpstr>Times New Roman</vt:lpstr>
      <vt:lpstr>Тема Office</vt:lpstr>
      <vt:lpstr>АНТИКРИЗОВЕ УПРАВЛІННЯ КОРПОРАЦІЄЮ  Викладач: к.е.н., доцент Щебликіна Інна Олександрівна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ІННОВАЦІЙНИЙ РОЗВИТОК ПІДПРИЄМСТВ</dc:title>
  <dc:creator>Инна</dc:creator>
  <cp:lastModifiedBy>Инна</cp:lastModifiedBy>
  <cp:revision>18</cp:revision>
  <dcterms:created xsi:type="dcterms:W3CDTF">2025-03-29T16:57:10Z</dcterms:created>
  <dcterms:modified xsi:type="dcterms:W3CDTF">2026-01-17T14:22:58Z</dcterms:modified>
</cp:coreProperties>
</file>