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42" r:id="rId2"/>
    <p:sldId id="548" r:id="rId3"/>
    <p:sldId id="549" r:id="rId4"/>
    <p:sldId id="265" r:id="rId5"/>
    <p:sldId id="473" r:id="rId6"/>
    <p:sldId id="470" r:id="rId7"/>
    <p:sldId id="471" r:id="rId8"/>
    <p:sldId id="472" r:id="rId9"/>
    <p:sldId id="463" r:id="rId10"/>
    <p:sldId id="464" r:id="rId11"/>
    <p:sldId id="349" r:id="rId12"/>
    <p:sldId id="455" r:id="rId13"/>
    <p:sldId id="449" r:id="rId14"/>
    <p:sldId id="465" r:id="rId15"/>
    <p:sldId id="466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9"/>
    <p:restoredTop sz="94656"/>
  </p:normalViewPr>
  <p:slideViewPr>
    <p:cSldViewPr snapToGrid="0">
      <p:cViewPr varScale="1">
        <p:scale>
          <a:sx n="94" d="100"/>
          <a:sy n="94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6975-657B-9A4F-89A0-7845FAE494A4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FE5EC-EDAA-4B41-BF7A-D4863BBDAE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695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F7A46-5E19-086C-4E75-619D8946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60BB6-A664-4501-B65C-8749E69A4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70FF8-14B6-FA81-4682-88BE336CC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937AA-5034-A55E-D3D9-20D2A993F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C66A2-2C5A-83AD-62A2-AF839A86D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F8E3D2-02DF-B7F7-32C0-80A1C8FBA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41CEF-4BA6-0F9B-DE46-1B6A5140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B2D16-6C55-A69C-A154-C683AA60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42FEF-A121-B4C1-DB14-694B489B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942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42D3-D314-D548-331B-55252192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88AB8A-9ECB-96FC-E776-D316CA62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CB7B-25CB-6A09-8511-7A8801D8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C16B8-CCF7-2963-87F2-D1C99B49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BC3B2-985B-355B-9254-BFE0A9FA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85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07AFE5-27FA-C4BB-7549-CBCB89088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955E88-70E0-C239-8841-088B6F3C8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116DE-E30B-9BF9-3E77-CE960CBF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A0AB3-5769-7B35-35C6-57CF5A87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A92D-A028-6474-B1FE-1A86EE9A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960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47701" y="6477944"/>
            <a:ext cx="10934700" cy="214631"/>
          </a:xfrm>
          <a:prstGeom prst="rect">
            <a:avLst/>
          </a:prstGeom>
        </p:spPr>
        <p:txBody>
          <a:bodyPr/>
          <a:lstStyle>
            <a:lvl1pPr defTabSz="212503">
              <a:spcBef>
                <a:spcPts val="1163"/>
              </a:spcBef>
              <a:defRPr sz="728" spc="-2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/>
          </p:nvPr>
        </p:nvSpPr>
        <p:spPr>
          <a:xfrm>
            <a:off x="647701" y="1771727"/>
            <a:ext cx="10934700" cy="347028"/>
          </a:xfrm>
          <a:prstGeom prst="rect">
            <a:avLst/>
          </a:prstGeom>
        </p:spPr>
        <p:txBody>
          <a:bodyPr/>
          <a:lstStyle>
            <a:lvl1pPr defTabSz="214694">
              <a:defRPr sz="1286" spc="-38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7701" y="2559050"/>
            <a:ext cx="10934700" cy="3568700"/>
          </a:xfrm>
          <a:prstGeom prst="rect">
            <a:avLst/>
          </a:prstGeom>
        </p:spPr>
        <p:txBody>
          <a:bodyPr/>
          <a:lstStyle>
            <a:lvl1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1pPr>
            <a:lvl2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2pPr>
            <a:lvl3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3pPr>
            <a:lvl4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4pPr>
            <a:lvl5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/>
          </p:nvPr>
        </p:nvSpPr>
        <p:spPr>
          <a:xfrm>
            <a:off x="647701" y="810350"/>
            <a:ext cx="10934700" cy="889001"/>
          </a:xfrm>
          <a:prstGeom prst="rect">
            <a:avLst/>
          </a:prstGeom>
        </p:spPr>
        <p:txBody>
          <a:bodyPr anchor="t"/>
          <a:lstStyle>
            <a:lvl1pPr defTabSz="219075">
              <a:defRPr sz="3750" spc="-15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4B4D3388-ABC6-410B-91C7-9BA3170956F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BBF4-E93C-43EC-B6B1-F09A8AB2AF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3647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8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C5C65-AEA3-1D15-DDF3-DF6F96A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5B3D3-5F83-9642-70F2-DA945112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F8995-6C19-93A7-EDFE-6D272F0D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92A00-4572-446F-FC44-E977CBAE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21CC4-5FF1-C397-F7F1-CB3F44B1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58A-2232-A845-AA7B-960D1E4D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A3872-3F26-F4A8-2975-70B0BD6B6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19E74-72D1-565A-4418-AC3B5F1F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0D90A-90EB-7A2D-D1EE-77FBA456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E8921-21D3-87A5-D9FB-75DEFF09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48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FB4D3-1AD2-222A-A98E-34CD178A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5E815-8FC6-9272-4DA3-1ECA398B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878F6-B029-DC34-CB53-48497A7F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89E1B-BA5A-A5C0-371F-988CCEBB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1800F-5908-79B5-3BA7-64D1D169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8DC68A-7675-4A49-0608-F0DCBD0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74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777E2-C569-FCF1-52AE-8D615625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6AF94-330A-B9A6-CB56-921083A4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364C94-D2E3-FA6D-632F-9551A19F2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D4C347-A805-8EB9-3F55-04EE3371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8B34FF-E30D-E290-C0CE-F86BA13F4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5C09CF-5F03-D61A-02FD-B1A0A726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038287-7F82-9D46-4B4E-809AB33C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7B329E-0581-8C63-B716-08FA357B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486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C6EC1-06F4-97A4-8907-10A8ED65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754268-4E13-75A5-7066-B41F80E6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2A7CC-3877-24B2-D9E7-ED5CB68E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8CC2B5-12D1-7AF4-2155-AD39119D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14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E350ED-1C89-7237-FC6F-CDD4923F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7CF697-30AB-844A-31A2-5634B055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044B9-3523-EF02-963C-CB4568EA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65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FDA33-9AD0-2023-EF19-277AB292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C5BFC-7872-84DC-1173-9D13F8764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11D57-DC1F-B86D-6C0C-9BE3FDAE3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D8BA65-CBCE-6500-8C5E-B90E3681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D46D2-95F0-4EA5-4546-52343CEC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14CB9-AACB-624C-6F31-F18D8890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71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3E324-2752-280B-1E91-D60B7287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681024-A571-C06C-469E-95252FDD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33196-9031-549C-2B12-AA09FA048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0B2456-6A65-FF44-4578-BB1BD102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B9F28-DD3D-0B51-C8F9-6FAF044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EEBF6-ECF1-BBDB-984B-9F578D80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9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21F0F-4501-72B9-1EB6-CA41A194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D486D-260C-065F-02B9-699DF29C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6B71D-FCE4-DB65-5026-CF43429C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EF3D-C5E2-3D46-BB19-DE931E3E6B0E}" type="datetimeFigureOut">
              <a:rPr lang="ru-UA" smtClean="0"/>
              <a:t>06.02.2026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680FC-D64F-DDAF-BF97-2D021A2F4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B8B4A-8101-7023-0D43-47B96ECA1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76E5-16B8-6B46-A09E-B82B8D85DA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057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info@uniclinic.u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D58-B745-6DE7-9664-0D68836E6681}"/>
              </a:ext>
            </a:extLst>
          </p:cNvPr>
          <p:cNvSpPr txBox="1"/>
          <p:nvPr/>
        </p:nvSpPr>
        <p:spPr>
          <a:xfrm>
            <a:off x="1658471" y="1614935"/>
            <a:ext cx="6096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7000" dirty="0">
                <a:latin typeface="Arial Black" panose="020B0A04020102020204" pitchFamily="34" charset="0"/>
              </a:rPr>
              <a:t>Р</a:t>
            </a:r>
            <a:r>
              <a:rPr lang="uk-UA" dirty="0">
                <a:latin typeface="Arial Black" panose="020B0A04020102020204" pitchFamily="34" charset="0"/>
              </a:rPr>
              <a:t>озробка рекламних креативів.</a:t>
            </a:r>
            <a:r>
              <a:rPr lang="ru-UA" dirty="0">
                <a:latin typeface="Arial Black" panose="020B0A04020102020204" pitchFamily="34" charset="0"/>
              </a:rPr>
              <a:t> </a:t>
            </a:r>
            <a:endParaRPr lang="uk-UA" dirty="0">
              <a:latin typeface="Arial Black" panose="020B0A04020102020204" pitchFamily="34" charset="0"/>
            </a:endParaRPr>
          </a:p>
          <a:p>
            <a:endParaRPr lang="uk-UA" dirty="0">
              <a:latin typeface="Arial Black" panose="020B0A04020102020204" pitchFamily="34" charset="0"/>
            </a:endParaRPr>
          </a:p>
          <a:p>
            <a:r>
              <a:rPr lang="uk-UA" sz="70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крипти. </a:t>
            </a:r>
            <a:endParaRPr lang="ru-RU" dirty="0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1908ED2A-73CD-14D1-E94E-2C12E9C2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90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CE9FFF-66CD-747C-C60A-07C5C2F49020}"/>
              </a:ext>
            </a:extLst>
          </p:cNvPr>
          <p:cNvSpPr txBox="1"/>
          <p:nvPr/>
        </p:nvSpPr>
        <p:spPr>
          <a:xfrm>
            <a:off x="2418670" y="3268262"/>
            <a:ext cx="654665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23232"/>
                </a:solidFill>
                <a:latin typeface="Geometria"/>
              </a:rPr>
              <a:t>Доброго дня, вас вітає клініка </a:t>
            </a:r>
            <a:r>
              <a:rPr lang="uk-UA" b="1" dirty="0" err="1">
                <a:solidFill>
                  <a:srgbClr val="323232"/>
                </a:solidFill>
                <a:latin typeface="Geometria"/>
              </a:rPr>
              <a:t>майбутного</a:t>
            </a:r>
            <a:r>
              <a:rPr lang="uk-UA" b="1" dirty="0">
                <a:solidFill>
                  <a:srgbClr val="323232"/>
                </a:solidFill>
                <a:latin typeface="Geometria"/>
              </a:rPr>
              <a:t> </a:t>
            </a:r>
            <a:r>
              <a:rPr lang="en" b="1" i="0" u="sng" strike="noStrike" dirty="0">
                <a:solidFill>
                  <a:srgbClr val="FF0000"/>
                </a:solidFill>
                <a:effectLst/>
                <a:latin typeface="Geometr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uniclinic</a:t>
            </a:r>
            <a:r>
              <a:rPr lang="uk-UA" dirty="0">
                <a:solidFill>
                  <a:srgbClr val="505A64"/>
                </a:solidFill>
                <a:latin typeface="Geometria"/>
              </a:rPr>
              <a:t> </a:t>
            </a:r>
            <a:r>
              <a:rPr lang="uk-UA" b="1" dirty="0">
                <a:solidFill>
                  <a:srgbClr val="323232"/>
                </a:solidFill>
                <a:latin typeface="Geometria"/>
              </a:rPr>
              <a:t> .</a:t>
            </a:r>
          </a:p>
          <a:p>
            <a:pPr algn="ctr"/>
            <a:r>
              <a:rPr lang="uk-UA" b="1" i="1" u="none" strike="noStrike" dirty="0">
                <a:solidFill>
                  <a:srgbClr val="323232"/>
                </a:solidFill>
                <a:effectLst/>
                <a:latin typeface="Geometria"/>
              </a:rPr>
              <a:t>Пані Анно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, </a:t>
            </a:r>
          </a:p>
          <a:p>
            <a:pPr algn="ctr"/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минулого року ви користувалися послугою </a:t>
            </a:r>
            <a:r>
              <a:rPr lang="en" b="1" i="1" u="sng" strike="noStrike" dirty="0">
                <a:solidFill>
                  <a:srgbClr val="323232"/>
                </a:solidFill>
                <a:effectLst/>
                <a:latin typeface="Geometria"/>
              </a:rPr>
              <a:t>check-up</a:t>
            </a:r>
            <a:endParaRPr lang="uk-UA" b="1" i="1" u="sng" strike="noStrike" dirty="0">
              <a:solidFill>
                <a:srgbClr val="323232"/>
              </a:solidFill>
              <a:effectLst/>
              <a:latin typeface="Geometria"/>
            </a:endParaRPr>
          </a:p>
          <a:p>
            <a:pPr algn="ctr"/>
            <a:r>
              <a:rPr lang="uk-UA" b="1" dirty="0">
                <a:solidFill>
                  <a:srgbClr val="323232"/>
                </a:solidFill>
                <a:latin typeface="Geometria"/>
              </a:rPr>
              <a:t>Нагадуємо, що прийшов час повторно перевірити стан вашого </a:t>
            </a:r>
            <a:r>
              <a:rPr lang="uk-UA" b="1" dirty="0" err="1">
                <a:solidFill>
                  <a:srgbClr val="323232"/>
                </a:solidFill>
                <a:latin typeface="Geometria"/>
              </a:rPr>
              <a:t>здоров</a:t>
            </a:r>
            <a:r>
              <a:rPr lang="uk-UA" b="1" dirty="0">
                <a:solidFill>
                  <a:srgbClr val="323232"/>
                </a:solidFill>
                <a:latin typeface="Geometria"/>
              </a:rPr>
              <a:t>’</a:t>
            </a:r>
            <a:r>
              <a:rPr lang="en-US" b="1" dirty="0" err="1">
                <a:solidFill>
                  <a:srgbClr val="323232"/>
                </a:solidFill>
                <a:latin typeface="Geometria"/>
              </a:rPr>
              <a:t>я</a:t>
            </a:r>
            <a:r>
              <a:rPr lang="uk-UA" b="1" dirty="0">
                <a:solidFill>
                  <a:srgbClr val="323232"/>
                </a:solidFill>
                <a:latin typeface="Geometria"/>
              </a:rPr>
              <a:t>. Запрошуємо вас на </a:t>
            </a:r>
            <a:r>
              <a:rPr lang="en" b="1" i="1" u="sng" strike="noStrike" dirty="0">
                <a:solidFill>
                  <a:srgbClr val="323232"/>
                </a:solidFill>
                <a:effectLst/>
                <a:latin typeface="Geometria"/>
              </a:rPr>
              <a:t>check-up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, та даруємо </a:t>
            </a:r>
            <a:r>
              <a:rPr lang="uk-UA" sz="2800" b="1" i="0" u="none" strike="noStrike" dirty="0">
                <a:solidFill>
                  <a:srgbClr val="FF0000"/>
                </a:solidFill>
                <a:effectLst/>
                <a:latin typeface="Geometria"/>
              </a:rPr>
              <a:t>5%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 знижки на повторний візит.</a:t>
            </a:r>
            <a:endParaRPr lang="en" b="1" i="0" u="none" strike="noStrike" dirty="0">
              <a:solidFill>
                <a:srgbClr val="323232"/>
              </a:solidFill>
              <a:effectLst/>
              <a:latin typeface="Geometri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8118D-FD09-02B7-CE79-D48C19605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/>
          <a:stretch/>
        </p:blipFill>
        <p:spPr>
          <a:xfrm>
            <a:off x="397143" y="457199"/>
            <a:ext cx="9460839" cy="24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60BB-2C4C-4765-B1AE-801E3E8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1" y="0"/>
            <a:ext cx="10241280" cy="123444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Формула успішної реклами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31ED0-4379-4D12-8743-54F3630A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33765"/>
            <a:ext cx="10241280" cy="395935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Offer</a:t>
            </a:r>
            <a:r>
              <a:rPr lang="en-US" sz="3000" b="1" dirty="0"/>
              <a:t> + </a:t>
            </a:r>
            <a:r>
              <a:rPr lang="en-US" sz="3000" b="1" dirty="0">
                <a:solidFill>
                  <a:srgbClr val="7030A0"/>
                </a:solidFill>
              </a:rPr>
              <a:t>Deadline</a:t>
            </a:r>
            <a:r>
              <a:rPr lang="en-US" sz="3000" b="1" dirty="0"/>
              <a:t>+ </a:t>
            </a:r>
            <a:r>
              <a:rPr lang="en-US" sz="3000" b="1" dirty="0">
                <a:solidFill>
                  <a:srgbClr val="00B050"/>
                </a:solidFill>
              </a:rPr>
              <a:t>Call to action</a:t>
            </a:r>
          </a:p>
          <a:p>
            <a:pPr algn="ctr"/>
            <a:endParaRPr lang="en-US" sz="3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rgbClr val="FF0000"/>
                </a:solidFill>
              </a:rPr>
              <a:t>Сильна пропозиція (перевага)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</a:t>
            </a:r>
            <a:r>
              <a:rPr lang="uk-UA" sz="3000" b="1" dirty="0">
                <a:solidFill>
                  <a:srgbClr val="7030A0"/>
                </a:solidFill>
              </a:rPr>
              <a:t>по часу, розміру, кількості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призив до дії</a:t>
            </a:r>
            <a:endParaRPr lang="ru-RU" sz="3000" b="1" dirty="0">
              <a:solidFill>
                <a:srgbClr val="00B050"/>
              </a:solidFill>
            </a:endParaRPr>
          </a:p>
          <a:p>
            <a:endParaRPr lang="ru-RU" sz="3000" dirty="0"/>
          </a:p>
          <a:p>
            <a:r>
              <a:rPr lang="ru-RU" sz="3000" dirty="0" err="1"/>
              <a:t>Безкоштована</a:t>
            </a:r>
            <a:r>
              <a:rPr lang="ru-RU" sz="3000" dirty="0"/>
              <a:t> доставка + </a:t>
            </a:r>
            <a:r>
              <a:rPr lang="ru-RU" sz="3000" dirty="0" err="1"/>
              <a:t>тільки</a:t>
            </a:r>
            <a:r>
              <a:rPr lang="ru-RU" sz="3000" dirty="0"/>
              <a:t> </a:t>
            </a:r>
            <a:r>
              <a:rPr lang="ru-RU" sz="3000" dirty="0" err="1"/>
              <a:t>сьогодні</a:t>
            </a:r>
            <a:r>
              <a:rPr lang="ru-RU" sz="3000" dirty="0"/>
              <a:t> (</a:t>
            </a:r>
            <a:r>
              <a:rPr lang="ru-RU" sz="3000" dirty="0" err="1"/>
              <a:t>останній</a:t>
            </a:r>
            <a:r>
              <a:rPr lang="ru-RU" sz="3000" dirty="0"/>
              <a:t> </a:t>
            </a:r>
            <a:r>
              <a:rPr lang="ru-RU" sz="3000" dirty="0" err="1"/>
              <a:t>розмір</a:t>
            </a:r>
            <a:r>
              <a:rPr lang="ru-RU" sz="3000" dirty="0"/>
              <a:t>, доставка </a:t>
            </a:r>
            <a:r>
              <a:rPr lang="ru-RU" sz="3000" dirty="0" err="1"/>
              <a:t>тільки</a:t>
            </a:r>
            <a:r>
              <a:rPr lang="ru-RU" sz="3000" dirty="0"/>
              <a:t> до…) + </a:t>
            </a:r>
            <a:r>
              <a:rPr lang="ru-RU" sz="3000" dirty="0" err="1"/>
              <a:t>зареєструйся</a:t>
            </a:r>
            <a:r>
              <a:rPr lang="ru-RU" sz="3000" dirty="0"/>
              <a:t>!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обмежена</a:t>
            </a:r>
            <a:r>
              <a:rPr lang="ru-RU" sz="3000" dirty="0"/>
              <a:t>, </a:t>
            </a:r>
            <a:r>
              <a:rPr lang="ru-RU" sz="3000" dirty="0" err="1"/>
              <a:t>поспіши</a:t>
            </a:r>
            <a:r>
              <a:rPr lang="ru-RU" sz="3000" dirty="0"/>
              <a:t> </a:t>
            </a:r>
            <a:r>
              <a:rPr lang="ru-RU" sz="3000" dirty="0" err="1"/>
              <a:t>замовити</a:t>
            </a:r>
            <a:r>
              <a:rPr lang="ru-RU" sz="3000" dirty="0"/>
              <a:t>, внеси предоплату…</a:t>
            </a:r>
          </a:p>
        </p:txBody>
      </p:sp>
    </p:spTree>
    <p:extLst>
      <p:ext uri="{BB962C8B-B14F-4D97-AF65-F5344CB8AC3E}">
        <p14:creationId xmlns:p14="http://schemas.microsoft.com/office/powerpoint/2010/main" val="399434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FE94F-5DD3-F8B7-83AF-E4428963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0826"/>
            <a:ext cx="9903417" cy="4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510C-2D18-3D0E-AA6B-6240FDB4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8" y="0"/>
            <a:ext cx="3734608" cy="6620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E43EA-3C4D-5AB3-A07C-DB0A66CF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25"/>
            <a:ext cx="3460965" cy="6152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E9978-5A9C-E9C8-95E4-EBD28683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79" y="418454"/>
            <a:ext cx="3784916" cy="47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954704-E8E6-9F28-DB11-3ED5D0B2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11111"/>
          <a:stretch/>
        </p:blipFill>
        <p:spPr>
          <a:xfrm>
            <a:off x="4756230" y="0"/>
            <a:ext cx="3508393" cy="622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24707-0563-E64E-266A-7353D4B8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6" y="304800"/>
            <a:ext cx="4166138" cy="5269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0A8FD-A7C5-2868-1C49-00C43A06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11" y="0"/>
            <a:ext cx="3237904" cy="62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6CAD9A-52D4-AC31-4A7D-680974CF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741"/>
          <a:stretch/>
        </p:blipFill>
        <p:spPr>
          <a:xfrm>
            <a:off x="508000" y="0"/>
            <a:ext cx="3784600" cy="6781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8F4C8E-B854-586A-779B-10B35D40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b="11507"/>
          <a:stretch/>
        </p:blipFill>
        <p:spPr>
          <a:xfrm>
            <a:off x="4496296" y="0"/>
            <a:ext cx="3889653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659BA3-B9FF-32C3-4E16-B9CAAA56A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5" y="0"/>
            <a:ext cx="3150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F1A5D-C335-752F-475C-67715F13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9237A95-0D63-ACA3-AA98-E28F9D10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2FE71F90-16C8-4A4F-5D5B-92B4C4BBDD3C}"/>
              </a:ext>
            </a:extLst>
          </p:cNvPr>
          <p:cNvSpPr/>
          <p:nvPr/>
        </p:nvSpPr>
        <p:spPr>
          <a:xfrm>
            <a:off x="661492" y="1432719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Ретеншн маркетинг: Утримання клієнтів</a:t>
            </a:r>
            <a:endParaRPr lang="en-US" sz="3708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ECA69A9D-36E5-9E7A-383F-5C7C519A9E90}"/>
              </a:ext>
            </a:extLst>
          </p:cNvPr>
          <p:cNvSpPr/>
          <p:nvPr/>
        </p:nvSpPr>
        <p:spPr>
          <a:xfrm>
            <a:off x="661491" y="2897485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EDED6E76-A8DE-0D60-EC14-0AF2AF1BD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83" y="2932907"/>
            <a:ext cx="283468" cy="354409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967A65D9-2ADF-7208-2382-99E25CA1DAF3}"/>
              </a:ext>
            </a:extLst>
          </p:cNvPr>
          <p:cNvSpPr/>
          <p:nvPr/>
        </p:nvSpPr>
        <p:spPr>
          <a:xfrm>
            <a:off x="1275755" y="2962374"/>
            <a:ext cx="24161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Персоналізовані листи</a:t>
            </a:r>
            <a:endParaRPr lang="en-US" sz="1833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C8A8BD1-779E-196F-98C3-D10DF0ECEF1B}"/>
              </a:ext>
            </a:extLst>
          </p:cNvPr>
          <p:cNvSpPr/>
          <p:nvPr/>
        </p:nvSpPr>
        <p:spPr>
          <a:xfrm>
            <a:off x="1275755" y="3666332"/>
            <a:ext cx="24161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Залучення через індивідуальні пропозиції</a:t>
            </a:r>
            <a:endParaRPr lang="en-US" sz="1458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806F7931-B0B9-4CCA-9718-9101FBCD6264}"/>
              </a:ext>
            </a:extLst>
          </p:cNvPr>
          <p:cNvSpPr/>
          <p:nvPr/>
        </p:nvSpPr>
        <p:spPr>
          <a:xfrm>
            <a:off x="3928169" y="2897485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D3ACC5E4-CC28-6C61-0B83-691C0212A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62" y="2932907"/>
            <a:ext cx="283468" cy="354409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F51921C3-071D-F0BC-68AD-F85B15E10DB9}"/>
              </a:ext>
            </a:extLst>
          </p:cNvPr>
          <p:cNvSpPr/>
          <p:nvPr/>
        </p:nvSpPr>
        <p:spPr>
          <a:xfrm>
            <a:off x="4542433" y="2962374"/>
            <a:ext cx="24161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Програми лояльності</a:t>
            </a:r>
            <a:endParaRPr lang="en-US" sz="1833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654FA3F9-499E-2B04-E379-7F5515A5BE79}"/>
              </a:ext>
            </a:extLst>
          </p:cNvPr>
          <p:cNvSpPr/>
          <p:nvPr/>
        </p:nvSpPr>
        <p:spPr>
          <a:xfrm>
            <a:off x="4542433" y="3666332"/>
            <a:ext cx="24161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Нагороди за повторні покупки</a:t>
            </a:r>
            <a:endParaRPr lang="en-US" sz="1458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6EE41D0F-1F9A-F914-1078-777DBBD8174E}"/>
              </a:ext>
            </a:extLst>
          </p:cNvPr>
          <p:cNvSpPr/>
          <p:nvPr/>
        </p:nvSpPr>
        <p:spPr>
          <a:xfrm>
            <a:off x="661491" y="4649192"/>
            <a:ext cx="425252" cy="42525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D3AAEA53-6D95-85A7-FA64-85731304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83" y="4684614"/>
            <a:ext cx="283468" cy="354409"/>
          </a:xfrm>
          <a:prstGeom prst="rect">
            <a:avLst/>
          </a:prstGeom>
        </p:spPr>
      </p:pic>
      <p:sp>
        <p:nvSpPr>
          <p:cNvPr id="14" name="Text 8">
            <a:extLst>
              <a:ext uri="{FF2B5EF4-FFF2-40B4-BE49-F238E27FC236}">
                <a16:creationId xmlns:a16="http://schemas.microsoft.com/office/drawing/2014/main" id="{6C5E68CD-83D0-3C1B-3AC4-D7458C2EEA54}"/>
              </a:ext>
            </a:extLst>
          </p:cNvPr>
          <p:cNvSpPr/>
          <p:nvPr/>
        </p:nvSpPr>
        <p:spPr>
          <a:xfrm>
            <a:off x="1275755" y="471408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Зворотній зв'язок</a:t>
            </a:r>
            <a:endParaRPr lang="en-US" sz="1833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9E780571-6C48-6669-9200-24EE29BA0993}"/>
              </a:ext>
            </a:extLst>
          </p:cNvPr>
          <p:cNvSpPr/>
          <p:nvPr/>
        </p:nvSpPr>
        <p:spPr>
          <a:xfrm>
            <a:off x="1275756" y="5122764"/>
            <a:ext cx="568275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Активне слухання і реагування на клієнтів</a:t>
            </a:r>
            <a:endParaRPr lang="en-US" sz="1458" dirty="0"/>
          </a:p>
        </p:txBody>
      </p:sp>
    </p:spTree>
    <p:extLst>
      <p:ext uri="{BB962C8B-B14F-4D97-AF65-F5344CB8AC3E}">
        <p14:creationId xmlns:p14="http://schemas.microsoft.com/office/powerpoint/2010/main" val="29223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76659-AC3C-DB7A-BFC3-6DF7351B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BC5C8-835E-DE55-6ED3-907834CD8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7"/>
            <a:ext cx="12192000" cy="67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Існує кілька способів збору даних для сегментації.…">
            <a:extLst>
              <a:ext uri="{FF2B5EF4-FFF2-40B4-BE49-F238E27FC236}">
                <a16:creationId xmlns:a16="http://schemas.microsoft.com/office/drawing/2014/main" id="{123E33AE-234A-43CA-95D2-F2119096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" y="350272"/>
            <a:ext cx="10401966" cy="1023357"/>
          </a:xfrm>
          <a:prstGeom prst="rect">
            <a:avLst/>
          </a:prstGeom>
          <a:solidFill>
            <a:srgbClr val="E3FDE3"/>
          </a:solidFill>
          <a:ln>
            <a:noFill/>
          </a:ln>
        </p:spPr>
        <p:txBody>
          <a:bodyPr wrap="square"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Існує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кілька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способів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збору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даних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для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algn="just"/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Можно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звернутися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своєї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аудиторії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безпосередньо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за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опитувань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соціальних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мережах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через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опитувач</a:t>
            </a:r>
            <a:r>
              <a:rPr lang="uk-UA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 у соціальних мережах ,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спеціальну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форму на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сайті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або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e-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mail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розсилці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До ваших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послуг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також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аналітика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Google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Analytics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Яндекс.Метрики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  <p:sp>
        <p:nvSpPr>
          <p:cNvPr id="226" name="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">
            <a:extLst>
              <a:ext uri="{FF2B5EF4-FFF2-40B4-BE49-F238E27FC236}">
                <a16:creationId xmlns:a16="http://schemas.microsoft.com/office/drawing/2014/main" id="{2E9EC6A9-09F7-4B18-882D-8CD37BD2C688}"/>
              </a:ext>
            </a:extLst>
          </p:cNvPr>
          <p:cNvSpPr txBox="1"/>
          <p:nvPr/>
        </p:nvSpPr>
        <p:spPr>
          <a:xfrm>
            <a:off x="1005840" y="1483276"/>
            <a:ext cx="10591065" cy="502445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Що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вам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важливо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знати як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про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свій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сегмент з метою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ефективного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ведення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подальшому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Стать,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вік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професія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статок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статус (студент, директор, мама в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декреті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Проблеми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потреби.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Геолокація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(робота,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проживання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Є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поняття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!</a:t>
            </a:r>
          </a:p>
          <a:p>
            <a:pPr algn="just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Інтернет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клієнт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має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страх: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Переплатити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Купити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вдалу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річ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(не за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розміром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Бути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обманутим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товар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реклами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як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можете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endParaRPr lang="ru-RU" altLang="ru-RU" dirty="0">
              <a:solidFill>
                <a:srgbClr val="00B050"/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ці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! (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знайдете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дешевше-повернемо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гроші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не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підійде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обміняємо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/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повертайте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без проблем, оплата при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отриманні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</p:txBody>
      </p:sp>
      <p:pic>
        <p:nvPicPr>
          <p:cNvPr id="19462" name="Изображение" descr="Изображение">
            <a:extLst>
              <a:ext uri="{FF2B5EF4-FFF2-40B4-BE49-F238E27FC236}">
                <a16:creationId xmlns:a16="http://schemas.microsoft.com/office/drawing/2014/main" id="{8C1A29DE-5E14-44F2-9ABC-1B2417D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47" y="2905295"/>
            <a:ext cx="37576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0BC01-0799-0F75-36ED-1F8F7A64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0" y="740145"/>
            <a:ext cx="9975850" cy="53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A2D14E-E16E-51FD-9177-BA1904C4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565150"/>
            <a:ext cx="7772400" cy="56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883239-FBF1-853F-A28A-7171043E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6556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3DD9-AAE1-F7C2-F016-52F183D4926C}"/>
              </a:ext>
            </a:extLst>
          </p:cNvPr>
          <p:cNvSpPr txBox="1"/>
          <p:nvPr/>
        </p:nvSpPr>
        <p:spPr>
          <a:xfrm>
            <a:off x="145212" y="5699960"/>
            <a:ext cx="120467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 err="1"/>
              <a:t>Оберіть</a:t>
            </a:r>
            <a:r>
              <a:rPr lang="ru-RU" sz="1100" i="1" dirty="0"/>
              <a:t> товар </a:t>
            </a:r>
            <a:r>
              <a:rPr lang="ru-RU" sz="1100" i="1" dirty="0" err="1"/>
              <a:t>або</a:t>
            </a:r>
            <a:r>
              <a:rPr lang="ru-RU" sz="1100" i="1" dirty="0"/>
              <a:t> </a:t>
            </a:r>
            <a:r>
              <a:rPr lang="ru-RU" sz="1100" i="1" dirty="0" err="1"/>
              <a:t>послугу</a:t>
            </a:r>
            <a:r>
              <a:rPr lang="ru-RU" sz="1100" i="1" dirty="0"/>
              <a:t> та </a:t>
            </a:r>
            <a:r>
              <a:rPr lang="ru-RU" sz="1100" i="1" dirty="0" err="1"/>
              <a:t>спробуйте</a:t>
            </a:r>
            <a:r>
              <a:rPr lang="ru-RU" sz="1100" i="1" dirty="0"/>
              <a:t> </a:t>
            </a:r>
          </a:p>
          <a:p>
            <a:r>
              <a:rPr lang="ru-RU" sz="1100" i="1" dirty="0" err="1"/>
              <a:t>її</a:t>
            </a:r>
            <a:r>
              <a:rPr lang="ru-RU" sz="1100" i="1" dirty="0"/>
              <a:t> </a:t>
            </a:r>
            <a:r>
              <a:rPr lang="ru-RU" sz="1100" i="1" dirty="0" err="1"/>
              <a:t>продати</a:t>
            </a:r>
            <a:r>
              <a:rPr lang="ru-RU" sz="1100" i="1" dirty="0"/>
              <a:t> </a:t>
            </a:r>
            <a:r>
              <a:rPr lang="ru-RU" sz="1100" i="1" dirty="0" err="1"/>
              <a:t>закривши</a:t>
            </a:r>
            <a:r>
              <a:rPr lang="ru-RU" sz="1100" i="1" dirty="0"/>
              <a:t> </a:t>
            </a:r>
            <a:r>
              <a:rPr lang="ru-RU" sz="1100" i="1" dirty="0" err="1"/>
              <a:t>заперечення</a:t>
            </a:r>
            <a:r>
              <a:rPr lang="ru-RU" sz="1100" i="1" dirty="0"/>
              <a:t>.</a:t>
            </a:r>
          </a:p>
          <a:p>
            <a:r>
              <a:rPr lang="ru-RU" sz="1100" i="1" dirty="0" err="1"/>
              <a:t>Сформувати</a:t>
            </a:r>
            <a:r>
              <a:rPr lang="ru-RU" sz="1100" i="1" dirty="0"/>
              <a:t> </a:t>
            </a:r>
            <a:r>
              <a:rPr lang="ru-RU" sz="1100" i="1" dirty="0" err="1"/>
              <a:t>відповідь</a:t>
            </a:r>
            <a:r>
              <a:rPr lang="ru-RU" sz="1100" i="1" dirty="0"/>
              <a:t> на на </a:t>
            </a:r>
            <a:r>
              <a:rPr lang="ru-RU" sz="1100" i="1" dirty="0" err="1"/>
              <a:t>кожен</a:t>
            </a:r>
            <a:r>
              <a:rPr lang="ru-RU" sz="1100" i="1" dirty="0"/>
              <a:t> вид </a:t>
            </a:r>
            <a:r>
              <a:rPr lang="ru-RU" sz="1100" i="1" dirty="0" err="1"/>
              <a:t>заперечення</a:t>
            </a:r>
            <a:r>
              <a:rPr lang="ru-RU" sz="1100" i="1" dirty="0"/>
              <a:t>)</a:t>
            </a:r>
            <a:endParaRPr lang="ru-UA" sz="1100" i="1" dirty="0"/>
          </a:p>
        </p:txBody>
      </p:sp>
    </p:spTree>
    <p:extLst>
      <p:ext uri="{BB962C8B-B14F-4D97-AF65-F5344CB8AC3E}">
        <p14:creationId xmlns:p14="http://schemas.microsoft.com/office/powerpoint/2010/main" val="330472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FD2B8-7D18-224B-18E7-4D26242C5AC2}"/>
              </a:ext>
            </a:extLst>
          </p:cNvPr>
          <p:cNvSpPr txBox="1"/>
          <p:nvPr/>
        </p:nvSpPr>
        <p:spPr>
          <a:xfrm>
            <a:off x="271733" y="5303145"/>
            <a:ext cx="12046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Ретеншн</a:t>
            </a:r>
            <a:r>
              <a:rPr lang="ru-RU" dirty="0"/>
              <a:t>-маркетингу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напрямки, як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залучаючий</a:t>
            </a:r>
            <a:r>
              <a:rPr lang="ru-RU" dirty="0"/>
              <a:t> контент,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 та </a:t>
            </a:r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довготривалі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D8DB-51D6-12A8-0D4E-7300989F4DCC}"/>
              </a:ext>
            </a:extLst>
          </p:cNvPr>
          <p:cNvSpPr txBox="1"/>
          <p:nvPr/>
        </p:nvSpPr>
        <p:spPr>
          <a:xfrm>
            <a:off x="271733" y="4656814"/>
            <a:ext cx="11463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solidFill>
                  <a:srgbClr val="0432FF"/>
                </a:solidFill>
              </a:rPr>
              <a:t>https://marsh-steam-644.notion.site/122bc8cc0708814eb0e4d4a3962eb37e#122bc8cc07088067b944f4b25614b540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ADE97-D209-0B71-F799-0B250255A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5" y="118671"/>
            <a:ext cx="5013809" cy="449992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31334-4DBF-52B0-0B7E-E04E36E27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2" y="0"/>
            <a:ext cx="5634663" cy="49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1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E93F6-8430-6EDB-E6D9-B4F09A02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3" y="383408"/>
            <a:ext cx="4819225" cy="28432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365B05-1315-16C5-C053-E92F9019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3" y="3326490"/>
            <a:ext cx="3892776" cy="3231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869AE-A046-0DD2-D89E-331C79CA76A0}"/>
              </a:ext>
            </a:extLst>
          </p:cNvPr>
          <p:cNvSpPr txBox="1"/>
          <p:nvPr/>
        </p:nvSpPr>
        <p:spPr>
          <a:xfrm>
            <a:off x="5540243" y="835353"/>
            <a:ext cx="65466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23232"/>
                </a:solidFill>
                <a:latin typeface="Geometria"/>
              </a:rPr>
              <a:t>Доброго ранку, вас вітає служба таксі </a:t>
            </a:r>
            <a:r>
              <a:rPr lang="en-US" b="1" dirty="0">
                <a:solidFill>
                  <a:srgbClr val="323232"/>
                </a:solidFill>
                <a:highlight>
                  <a:srgbClr val="FFFF00"/>
                </a:highlight>
                <a:latin typeface="Geometria"/>
              </a:rPr>
              <a:t>SHARK</a:t>
            </a:r>
            <a:endParaRPr lang="uk-UA" b="1" dirty="0">
              <a:solidFill>
                <a:srgbClr val="323232"/>
              </a:solidFill>
              <a:highlight>
                <a:srgbClr val="FFFF00"/>
              </a:highlight>
              <a:latin typeface="Geometria"/>
            </a:endParaRPr>
          </a:p>
          <a:p>
            <a:pPr algn="ctr"/>
            <a:r>
              <a:rPr lang="uk-UA" b="1" i="1" u="none" strike="noStrike" dirty="0">
                <a:solidFill>
                  <a:srgbClr val="323232"/>
                </a:solidFill>
                <a:effectLst/>
                <a:latin typeface="Geometria"/>
              </a:rPr>
              <a:t>Пан </a:t>
            </a:r>
            <a:r>
              <a:rPr lang="uk-UA" b="1" i="1" dirty="0">
                <a:solidFill>
                  <a:srgbClr val="323232"/>
                </a:solidFill>
                <a:latin typeface="Geometria"/>
              </a:rPr>
              <a:t>Андрій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, </a:t>
            </a:r>
          </a:p>
          <a:p>
            <a:pPr algn="ctr"/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Наразі в вашому районі є доступні авто, можемо підвезти вас на роботу. </a:t>
            </a:r>
          </a:p>
          <a:p>
            <a:pPr algn="ctr"/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Нагадуймо, кожна </a:t>
            </a:r>
            <a:r>
              <a:rPr lang="uk-UA" sz="2800" b="1" i="0" u="none" strike="noStrike" dirty="0">
                <a:effectLst/>
                <a:highlight>
                  <a:srgbClr val="FFFF00"/>
                </a:highlight>
                <a:latin typeface="Geometria"/>
              </a:rPr>
              <a:t>10-та</a:t>
            </a:r>
            <a:r>
              <a:rPr lang="uk-UA" sz="2800" b="1" i="0" u="none" strike="noStrike" dirty="0">
                <a:solidFill>
                  <a:srgbClr val="FF0000"/>
                </a:solidFill>
                <a:effectLst/>
                <a:latin typeface="Geometria"/>
              </a:rPr>
              <a:t> 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поїздка з нами -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highlight>
                  <a:srgbClr val="FFFF00"/>
                </a:highlight>
                <a:latin typeface="Geometria"/>
              </a:rPr>
              <a:t>безкоштовна.</a:t>
            </a:r>
            <a:endParaRPr lang="en" b="1" i="0" u="none" strike="noStrike" dirty="0">
              <a:solidFill>
                <a:srgbClr val="323232"/>
              </a:solidFill>
              <a:effectLst/>
              <a:highlight>
                <a:srgbClr val="FFFF00"/>
              </a:highlight>
              <a:latin typeface="Geometr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9E216-B0E0-9FEA-C73A-E1C26D38B472}"/>
              </a:ext>
            </a:extLst>
          </p:cNvPr>
          <p:cNvSpPr txBox="1"/>
          <p:nvPr/>
        </p:nvSpPr>
        <p:spPr>
          <a:xfrm>
            <a:off x="409247" y="3929767"/>
            <a:ext cx="65466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23232"/>
                </a:solidFill>
                <a:latin typeface="Geometria"/>
              </a:rPr>
              <a:t>Доброго дня, вас вітає ресторан «Прага»</a:t>
            </a:r>
            <a:endParaRPr lang="uk-UA" b="1" dirty="0">
              <a:solidFill>
                <a:srgbClr val="323232"/>
              </a:solidFill>
              <a:highlight>
                <a:srgbClr val="FFFF00"/>
              </a:highlight>
              <a:latin typeface="Geometria"/>
            </a:endParaRPr>
          </a:p>
          <a:p>
            <a:pPr algn="ctr"/>
            <a:r>
              <a:rPr lang="uk-UA" b="1" i="1" u="none" strike="noStrike" dirty="0">
                <a:solidFill>
                  <a:srgbClr val="323232"/>
                </a:solidFill>
                <a:effectLst/>
                <a:latin typeface="Geometria"/>
              </a:rPr>
              <a:t>Пані </a:t>
            </a:r>
            <a:r>
              <a:rPr lang="uk-UA" b="1" i="1" dirty="0">
                <a:solidFill>
                  <a:srgbClr val="323232"/>
                </a:solidFill>
                <a:latin typeface="Geometria"/>
              </a:rPr>
              <a:t>Оксано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, </a:t>
            </a:r>
          </a:p>
          <a:p>
            <a:pPr algn="ctr"/>
            <a:r>
              <a:rPr lang="uk-UA" b="1" dirty="0">
                <a:solidFill>
                  <a:srgbClr val="323232"/>
                </a:solidFill>
                <a:latin typeface="Geometria"/>
              </a:rPr>
              <a:t>п</a:t>
            </a:r>
            <a:r>
              <a:rPr lang="uk-UA" b="1" i="0" u="none" strike="noStrike" dirty="0">
                <a:solidFill>
                  <a:srgbClr val="323232"/>
                </a:solidFill>
                <a:effectLst/>
                <a:latin typeface="Geometria"/>
              </a:rPr>
              <a:t>ропонуємо замовити бізнес-</a:t>
            </a:r>
            <a:r>
              <a:rPr lang="uk-UA" b="1" dirty="0">
                <a:solidFill>
                  <a:srgbClr val="323232"/>
                </a:solidFill>
                <a:latin typeface="Geometria"/>
              </a:rPr>
              <a:t>ланч зі знижкою 5%</a:t>
            </a:r>
          </a:p>
          <a:p>
            <a:pPr algn="ctr"/>
            <a:endParaRPr lang="uk-UA" b="1" dirty="0">
              <a:solidFill>
                <a:srgbClr val="323232"/>
              </a:solidFill>
              <a:latin typeface="Geometria"/>
            </a:endParaRPr>
          </a:p>
          <a:p>
            <a:pPr algn="ctr"/>
            <a:r>
              <a:rPr lang="uk-UA" b="1" i="0" u="none" strike="noStrike" dirty="0">
                <a:solidFill>
                  <a:srgbClr val="323232"/>
                </a:solidFill>
                <a:effectLst/>
                <a:highlight>
                  <a:srgbClr val="FF00FF"/>
                </a:highlight>
                <a:latin typeface="Geometria"/>
              </a:rPr>
              <a:t>Акція діє з 12:00 до 13:00</a:t>
            </a:r>
            <a:endParaRPr lang="en" b="1" i="0" u="none" strike="noStrike" dirty="0">
              <a:solidFill>
                <a:srgbClr val="323232"/>
              </a:solidFill>
              <a:effectLst/>
              <a:highlight>
                <a:srgbClr val="FF00FF"/>
              </a:highlight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26646676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408</Words>
  <Application>Microsoft Macintosh PowerPoint</Application>
  <PresentationFormat>Широкоэкранный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Avenir Next Medium</vt:lpstr>
      <vt:lpstr>Calibri</vt:lpstr>
      <vt:lpstr>Calibri Light</vt:lpstr>
      <vt:lpstr>Geometria</vt:lpstr>
      <vt:lpstr>Helvetica</vt:lpstr>
      <vt:lpstr>Instrument Sans Medium</vt:lpstr>
      <vt:lpstr>Instrument Sans Semi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успішної реклами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2026-02-06T13:15:27Z</dcterms:created>
  <dcterms:modified xsi:type="dcterms:W3CDTF">2026-02-06T13:18:01Z</dcterms:modified>
</cp:coreProperties>
</file>