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Підприємництво як сучасна форма господарювання.</a:t>
            </a:r>
            <a:br>
              <a:rPr lang="uk-UA" sz="3200" dirty="0"/>
            </a:br>
            <a:r>
              <a:rPr lang="uk-UA" sz="3200" dirty="0"/>
              <a:t>2. Місце фінансової діяльності серед інших видів діяльності суб’єктів підприємництва.</a:t>
            </a:r>
            <a:br>
              <a:rPr lang="uk-UA" sz="3200" dirty="0"/>
            </a:br>
            <a:r>
              <a:rPr lang="uk-UA" sz="3200" dirty="0"/>
              <a:t>3. Організація фінансової діяльності суб’єктів підприємництва.</a:t>
            </a:r>
            <a:br>
              <a:rPr lang="uk-UA" sz="3200" dirty="0"/>
            </a:br>
            <a:r>
              <a:rPr lang="uk-UA" sz="3200" dirty="0"/>
              <a:t>4. Форми фінансування суб’єктів підприємництва.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1. </a:t>
            </a:r>
            <a:r>
              <a:rPr lang="uk-UA" b="1" dirty="0"/>
              <a:t>Основи фінансової діяльності суб’єктів підприємництва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55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Підприємництво – </a:t>
            </a:r>
            <a:r>
              <a:rPr lang="uk-UA" sz="4500" dirty="0">
                <a:solidFill>
                  <a:schemeClr val="tx1"/>
                </a:solidFill>
              </a:rPr>
              <a:t>це самостійна, ініціативна, на власний ризик господарська діяльність, що здійснюється суб’єктами господарювання (підприємцями) з метою одержання економічних і соціальних результатів та одержання прибутку.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endParaRPr lang="uk-UA" sz="4500" b="1" dirty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Підприємницька </a:t>
            </a:r>
            <a:r>
              <a:rPr lang="uk-UA" sz="4500" b="1" dirty="0">
                <a:solidFill>
                  <a:schemeClr val="tx1"/>
                </a:solidFill>
              </a:rPr>
              <a:t>діяльність – </a:t>
            </a:r>
            <a:r>
              <a:rPr lang="uk-UA" sz="4500" dirty="0">
                <a:solidFill>
                  <a:schemeClr val="tx1"/>
                </a:solidFill>
              </a:rPr>
              <a:t>це діяльність, яка здійснюється від свого імені, на власний ризик і під особисту майнову відповідальність окремої фізичної особи – підприємця або юридичної особи – підприємства (організації).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Основні функції підприємницької діяльності:</a:t>
            </a:r>
          </a:p>
          <a:p>
            <a:pPr marL="0" indent="0" algn="just">
              <a:buNone/>
            </a:pPr>
            <a:r>
              <a:rPr lang="uk-UA" dirty="0"/>
              <a:t>1) </a:t>
            </a:r>
            <a:r>
              <a:rPr lang="uk-UA" dirty="0" smtClean="0"/>
              <a:t>творча;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2) </a:t>
            </a:r>
            <a:r>
              <a:rPr lang="uk-UA" dirty="0" smtClean="0"/>
              <a:t>ресурсна;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3) </a:t>
            </a:r>
            <a:r>
              <a:rPr lang="uk-UA" dirty="0" smtClean="0"/>
              <a:t>організаційно-супровідна.</a:t>
            </a:r>
            <a:endParaRPr lang="uk-UA" dirty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Принципи </a:t>
            </a:r>
            <a:r>
              <a:rPr lang="uk-UA" b="1" dirty="0"/>
              <a:t>підприємницької діяльності:</a:t>
            </a:r>
          </a:p>
          <a:p>
            <a:pPr marL="0" indent="0">
              <a:buNone/>
            </a:pPr>
            <a:r>
              <a:rPr lang="uk-UA" dirty="0"/>
              <a:t>1) вільний вибір видів підприємницької діяльності;</a:t>
            </a:r>
          </a:p>
          <a:p>
            <a:pPr marL="0" indent="0">
              <a:buNone/>
            </a:pPr>
            <a:r>
              <a:rPr lang="uk-UA" dirty="0"/>
              <a:t>2) самостійне формування програми діяльності, вибір постачальників та споживачів продукції, що виробляється, залучення матеріально-технічних, фінансових та інших видів ресурсів, встановлення цін на продукцію та послуги;</a:t>
            </a:r>
          </a:p>
          <a:p>
            <a:pPr marL="0" indent="0">
              <a:buNone/>
            </a:pPr>
            <a:r>
              <a:rPr lang="uk-UA" dirty="0"/>
              <a:t>3) вільний найм робочої сили;</a:t>
            </a:r>
          </a:p>
          <a:p>
            <a:pPr marL="0" indent="0">
              <a:buNone/>
            </a:pPr>
            <a:r>
              <a:rPr lang="uk-UA" dirty="0"/>
              <a:t>4) комерційний розрахунок та власний комерційний ризик;</a:t>
            </a:r>
          </a:p>
          <a:p>
            <a:pPr marL="0" indent="0">
              <a:buNone/>
            </a:pPr>
            <a:r>
              <a:rPr lang="uk-UA" dirty="0"/>
              <a:t>5) вільне розпорядження прибутком, що залишився після сплати податків, зборів та інших платежів;</a:t>
            </a:r>
          </a:p>
          <a:p>
            <a:pPr marL="0" indent="0">
              <a:buNone/>
            </a:pPr>
            <a:r>
              <a:rPr lang="uk-UA" dirty="0"/>
              <a:t>6) самостійне здійснення зовнішньоекономічної діяльності, використання належної частки валютної виручки на власний розсуд.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400" b="1" dirty="0" smtClean="0"/>
              <a:t>Моделі </a:t>
            </a:r>
            <a:r>
              <a:rPr lang="uk-UA" sz="2400" b="1" dirty="0"/>
              <a:t>підприємницької діяльності</a:t>
            </a:r>
            <a:r>
              <a:rPr lang="uk-UA" sz="2400" b="1" dirty="0" smtClean="0"/>
              <a:t>: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класична;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інноваційна.</a:t>
            </a:r>
          </a:p>
          <a:p>
            <a:pPr algn="just">
              <a:buFontTx/>
              <a:buChar char="-"/>
            </a:pPr>
            <a:endParaRPr lang="uk-UA" sz="2400" dirty="0"/>
          </a:p>
          <a:p>
            <a:pPr marL="0" indent="0" algn="ctr">
              <a:buNone/>
            </a:pPr>
            <a:r>
              <a:rPr lang="uk-UA" sz="2400" b="1" dirty="0"/>
              <a:t>Класична модель підприємницької </a:t>
            </a:r>
            <a:r>
              <a:rPr lang="uk-UA" sz="2400" b="1" dirty="0" smtClean="0"/>
              <a:t>діяльності:</a:t>
            </a: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– аналітична оцінка наявних ресурсів;</a:t>
            </a:r>
          </a:p>
          <a:p>
            <a:pPr marL="0" indent="0" algn="just">
              <a:buNone/>
            </a:pPr>
            <a:r>
              <a:rPr lang="uk-UA" sz="2400" dirty="0"/>
              <a:t>– виявлення реальних можливостей досягнення поставленої мети бізнесової діяльності;</a:t>
            </a:r>
          </a:p>
          <a:p>
            <a:pPr marL="0" indent="0" algn="just">
              <a:buNone/>
            </a:pPr>
            <a:r>
              <a:rPr lang="uk-UA" sz="2400" dirty="0"/>
              <a:t>– використання саме тієї реальної можливості, яка здатна забезпечити максимально ефективну віддачу від наявних фінансових, матеріальних і нематеріальних ресурсів.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Інноваційна </a:t>
            </a:r>
            <a:r>
              <a:rPr lang="uk-UA" sz="2400" b="1" dirty="0"/>
              <a:t>модель </a:t>
            </a:r>
            <a:r>
              <a:rPr lang="uk-UA" sz="2400" b="1" dirty="0" smtClean="0"/>
              <a:t>підприємництва:</a:t>
            </a: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1) науково обґрунтоване формулювання головної підприємницької мети;</a:t>
            </a:r>
          </a:p>
          <a:p>
            <a:pPr marL="0" indent="0" algn="just">
              <a:buNone/>
            </a:pPr>
            <a:r>
              <a:rPr lang="uk-UA" sz="2400" dirty="0"/>
              <a:t>2) усебічна оцінка зовнішнього ринкового середовища з погляду пошуку альтернативних можливостей реалізації запропонованої підприємницької ідеї;</a:t>
            </a:r>
          </a:p>
          <a:p>
            <a:pPr marL="0" indent="0" algn="just">
              <a:buNone/>
            </a:pPr>
            <a:r>
              <a:rPr lang="uk-UA" sz="2400" dirty="0"/>
              <a:t>3) неупереджена порівняльна оцінка власних матеріально-фінансових ресурсів і </a:t>
            </a:r>
            <a:r>
              <a:rPr lang="uk-UA" sz="2400" dirty="0" err="1"/>
              <a:t>спрогнозованих</a:t>
            </a:r>
            <a:r>
              <a:rPr lang="uk-UA" sz="2400" dirty="0"/>
              <a:t> можливостей;</a:t>
            </a:r>
          </a:p>
          <a:p>
            <a:pPr marL="0" indent="0" algn="just">
              <a:buNone/>
            </a:pPr>
            <a:r>
              <a:rPr lang="uk-UA" sz="2400" dirty="0"/>
              <a:t>4) конструктивний пошук зовнішніх додаткових джерел відповідних видів ресурсів (за потреби);</a:t>
            </a:r>
          </a:p>
          <a:p>
            <a:pPr marL="0" indent="0" algn="just">
              <a:buNone/>
            </a:pPr>
            <a:r>
              <a:rPr lang="uk-UA" sz="2400" dirty="0"/>
              <a:t>5) ґрунтовний аналіз потенційних можливостей конкурентів у відповідній ніші ринку;</a:t>
            </a:r>
          </a:p>
          <a:p>
            <a:pPr marL="0" indent="0" algn="just">
              <a:buNone/>
            </a:pPr>
            <a:r>
              <a:rPr lang="uk-UA" sz="2400" dirty="0"/>
              <a:t>6) практична реалізація завдань інноваційного характеру згідно з прийнятою концепцією підприємницької діяльності.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Інвестиційна </a:t>
            </a:r>
            <a:r>
              <a:rPr lang="uk-UA" sz="2100" b="1" dirty="0"/>
              <a:t>діяльність — </a:t>
            </a:r>
            <a:r>
              <a:rPr lang="uk-UA" sz="2100" dirty="0"/>
              <a:t>це придбання та реалізація тих необоротних активів, а також тих фінансових інвестицій, які не є складовою еквівалентів грошових коштів.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Операційна діяльність - </a:t>
            </a:r>
            <a:r>
              <a:rPr lang="uk-UA" sz="2100" dirty="0" smtClean="0"/>
              <a:t>це </a:t>
            </a:r>
            <a:r>
              <a:rPr lang="uk-UA" sz="2100" dirty="0"/>
              <a:t>основна діяльність підприємства, пов’язана з виробництвом та реалізацією продукції (товарів, робіт, послуг), що є головною метою створення підприємства і забезпечує основну частку його доходу, а також інші види діяльності, які не підпадають під категорію інвестиційної чи фінансової діяльності.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Фінансова </a:t>
            </a:r>
            <a:r>
              <a:rPr lang="uk-UA" sz="2100" b="1" dirty="0"/>
              <a:t>діяльність — </a:t>
            </a:r>
            <a:r>
              <a:rPr lang="uk-UA" sz="2100" dirty="0" smtClean="0"/>
              <a:t>це діяльність</a:t>
            </a:r>
            <a:r>
              <a:rPr lang="uk-UA" sz="2100" dirty="0"/>
              <a:t>, яка веде до змін розміру і складу власного та позичкового капіталу підприємства (який не є результатом операційної діяльності). 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Функції фінансової служби суб’єктів підприємництва: </a:t>
            </a:r>
          </a:p>
          <a:p>
            <a:pPr marL="0" indent="0" algn="just">
              <a:buNone/>
            </a:pPr>
            <a:r>
              <a:rPr lang="uk-UA" sz="2100" dirty="0"/>
              <a:t>– забезпечення фінансування </a:t>
            </a:r>
            <a:r>
              <a:rPr lang="uk-UA" sz="2100" dirty="0" err="1"/>
              <a:t>виробничо</a:t>
            </a:r>
            <a:r>
              <a:rPr lang="uk-UA" sz="2100" dirty="0"/>
              <a:t> – господарської діяльності;</a:t>
            </a:r>
          </a:p>
          <a:p>
            <a:pPr marL="0" indent="0" algn="just">
              <a:buNone/>
            </a:pPr>
            <a:r>
              <a:rPr lang="uk-UA" sz="2100" dirty="0" smtClean="0"/>
              <a:t>- організація </a:t>
            </a:r>
            <a:r>
              <a:rPr lang="uk-UA" sz="2100" dirty="0"/>
              <a:t>річного та оперативного фінансового планування;</a:t>
            </a:r>
          </a:p>
          <a:p>
            <a:pPr marL="0" indent="0" algn="just">
              <a:buNone/>
            </a:pPr>
            <a:r>
              <a:rPr lang="uk-UA" sz="2100" dirty="0" smtClean="0"/>
              <a:t>- розробка </a:t>
            </a:r>
            <a:r>
              <a:rPr lang="uk-UA" sz="2100" dirty="0"/>
              <a:t>кредитної політики;</a:t>
            </a:r>
          </a:p>
          <a:p>
            <a:pPr marL="0" indent="0" algn="just">
              <a:buNone/>
            </a:pPr>
            <a:r>
              <a:rPr lang="uk-UA" sz="2100" dirty="0" smtClean="0"/>
              <a:t>- розробка </a:t>
            </a:r>
            <a:r>
              <a:rPr lang="uk-UA" sz="2100" dirty="0"/>
              <a:t>інвестиційної політики;</a:t>
            </a:r>
          </a:p>
          <a:p>
            <a:pPr marL="0" indent="0" algn="just">
              <a:buNone/>
            </a:pPr>
            <a:r>
              <a:rPr lang="uk-UA" sz="2100" dirty="0" smtClean="0"/>
              <a:t>- розробка </a:t>
            </a:r>
            <a:r>
              <a:rPr lang="uk-UA" sz="2100" dirty="0"/>
              <a:t>зовнішньоекономічної політики;</a:t>
            </a:r>
          </a:p>
          <a:p>
            <a:pPr marL="0" indent="0" algn="just">
              <a:buNone/>
            </a:pPr>
            <a:r>
              <a:rPr lang="uk-UA" sz="2100" dirty="0" smtClean="0"/>
              <a:t>- розробка </a:t>
            </a:r>
            <a:r>
              <a:rPr lang="uk-UA" sz="2100" dirty="0"/>
              <a:t>дивідендної політики;</a:t>
            </a:r>
          </a:p>
          <a:p>
            <a:pPr marL="0" indent="0" algn="just">
              <a:buNone/>
            </a:pPr>
            <a:r>
              <a:rPr lang="uk-UA" sz="2100" dirty="0" smtClean="0"/>
              <a:t>- проведення </a:t>
            </a:r>
            <a:r>
              <a:rPr lang="uk-UA" sz="2100" dirty="0"/>
              <a:t>лізингових, заставних та ін. операцій;</a:t>
            </a:r>
          </a:p>
          <a:p>
            <a:pPr marL="0" indent="0" algn="just">
              <a:buNone/>
            </a:pPr>
            <a:r>
              <a:rPr lang="uk-UA" sz="2100" dirty="0" smtClean="0"/>
              <a:t>- формування </a:t>
            </a:r>
            <a:r>
              <a:rPr lang="uk-UA" sz="2100" dirty="0"/>
              <a:t>оптимальної структури капіталу;</a:t>
            </a:r>
          </a:p>
          <a:p>
            <a:pPr marL="0" indent="0" algn="just">
              <a:buNone/>
            </a:pPr>
            <a:r>
              <a:rPr lang="uk-UA" sz="2100" dirty="0" smtClean="0"/>
              <a:t>- управління </a:t>
            </a:r>
            <a:r>
              <a:rPr lang="uk-UA" sz="2100" dirty="0"/>
              <a:t>активами;</a:t>
            </a:r>
          </a:p>
          <a:p>
            <a:pPr marL="0" indent="0" algn="just">
              <a:buNone/>
            </a:pPr>
            <a:r>
              <a:rPr lang="uk-UA" sz="2100" dirty="0" smtClean="0"/>
              <a:t>- інше</a:t>
            </a:r>
            <a:r>
              <a:rPr lang="uk-UA" sz="2100" dirty="0"/>
              <a:t>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Основні форми фінансування суб’єктів підприємництва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а) залежно від цілей фінансування (</a:t>
            </a:r>
            <a:r>
              <a:rPr lang="uk-UA" sz="2100" dirty="0" err="1"/>
              <a:t>фінансування</a:t>
            </a:r>
            <a:r>
              <a:rPr lang="uk-UA" sz="2100" dirty="0"/>
              <a:t> при заснуванні підприємства; на розширення діяльності; рефінансування; санаційне фінансування);</a:t>
            </a:r>
          </a:p>
          <a:p>
            <a:pPr marL="0" indent="0" algn="just">
              <a:buNone/>
            </a:pPr>
            <a:r>
              <a:rPr lang="uk-UA" sz="2100" dirty="0"/>
              <a:t>б) за джерелами надходження капіталу (зовнішнє та внутрішнє фінансування);</a:t>
            </a:r>
          </a:p>
          <a:p>
            <a:pPr marL="0" indent="0" algn="just">
              <a:buNone/>
            </a:pPr>
            <a:r>
              <a:rPr lang="uk-UA" sz="2100" dirty="0"/>
              <a:t>в) за правовим статусом </a:t>
            </a:r>
            <a:r>
              <a:rPr lang="uk-UA" sz="2100" dirty="0" err="1"/>
              <a:t>капіталодавців</a:t>
            </a:r>
            <a:r>
              <a:rPr lang="uk-UA" sz="2100" dirty="0"/>
              <a:t> щодо підприємства (власний капітал і позичковий капітал).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543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Підприємництво як сучасна форма господарювання. 2. Місце фінансової діяльності серед інших видів діяльності суб’єктів підприємництва. 3. Організація фінансової діяльності суб’єктів підприємництва. 4. Форми фінансування суб’єктів підприємництва.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2020-08-26T06:53:27Z</dcterms:created>
  <dcterms:modified xsi:type="dcterms:W3CDTF">2022-01-31T08:46:41Z</dcterms:modified>
</cp:coreProperties>
</file>