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1D30B-6191-42FD-AA32-F072694181C8}" type="datetimeFigureOut">
              <a:rPr lang="ru-RU"/>
              <a:pPr>
                <a:defRPr/>
              </a:pPr>
              <a:t>04.11.2024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ED7A2-2F07-4AFF-807A-43C17D74D3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1AB3D-C4F5-4E93-9B0E-318DABE41C55}" type="datetimeFigureOut">
              <a:rPr lang="ru-RU"/>
              <a:pPr>
                <a:defRPr/>
              </a:pPr>
              <a:t>04.11.2024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15AFF-FC74-44E1-A17F-16077D85F3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62F2C-2451-4D0A-A819-412751D44798}" type="datetimeFigureOut">
              <a:rPr lang="ru-RU"/>
              <a:pPr>
                <a:defRPr/>
              </a:pPr>
              <a:t>04.11.2024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5C449-62B1-484D-840D-0DA43D438F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9B978-85DB-4B8F-88AF-3CE6C0605080}" type="datetimeFigureOut">
              <a:rPr lang="ru-RU"/>
              <a:pPr>
                <a:defRPr/>
              </a:pPr>
              <a:t>04.11.2024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B5C3A-3EC4-45C9-A68B-484E465F39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B2BBB-FC1A-49C9-8CE1-C64CE202CF77}" type="datetimeFigureOut">
              <a:rPr lang="ru-RU"/>
              <a:pPr>
                <a:defRPr/>
              </a:pPr>
              <a:t>04.11.2024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488C6-3E5B-4DB9-9163-BF9A3C25E7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6124D-BB03-4C6E-8A66-EDE490F312D4}" type="datetimeFigureOut">
              <a:rPr lang="ru-RU"/>
              <a:pPr>
                <a:defRPr/>
              </a:pPr>
              <a:t>04.11.2024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750C0-1388-49DC-BEC3-C50324D6E4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ADFEA-FBB8-40DF-ADDF-0A6D70701F2F}" type="datetimeFigureOut">
              <a:rPr lang="ru-RU"/>
              <a:pPr>
                <a:defRPr/>
              </a:pPr>
              <a:t>04.11.2024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9A3FD-AE75-4B7C-86C7-2AA3105A04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6ED8B-B1A0-4693-B8F2-E63E9BB9C96B}" type="datetimeFigureOut">
              <a:rPr lang="ru-RU"/>
              <a:pPr>
                <a:defRPr/>
              </a:pPr>
              <a:t>04.11.2024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63D8F-98E7-47D0-8E7F-4B9508254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CBE7C-672F-41C3-9F44-69B58459CA66}" type="datetimeFigureOut">
              <a:rPr lang="ru-RU"/>
              <a:pPr>
                <a:defRPr/>
              </a:pPr>
              <a:t>04.11.2024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E95CF-875D-4043-A620-5BABAD190D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7F534-DAFF-4F94-A11A-312C921CE82F}" type="datetimeFigureOut">
              <a:rPr lang="ru-RU"/>
              <a:pPr>
                <a:defRPr/>
              </a:pPr>
              <a:t>04.11.2024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47B2E-AAF2-46E7-9841-37F95BEACA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3FC69-C3A6-4A67-B004-64E442F39224}" type="datetimeFigureOut">
              <a:rPr lang="ru-RU"/>
              <a:pPr>
                <a:defRPr/>
              </a:pPr>
              <a:t>04.11.2024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43F7F-7C94-46E5-9454-E4F5467B42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DDEB07D-400F-48D1-938F-3DF82E3641D1}" type="datetimeFigureOut">
              <a:rPr lang="ru-RU"/>
              <a:pPr>
                <a:defRPr/>
              </a:pPr>
              <a:t>04.11.2024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514E92-CB4D-4257-BBCE-0A064DEEDB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5" r:id="rId5"/>
    <p:sldLayoutId id="2147483670" r:id="rId6"/>
    <p:sldLayoutId id="2147483676" r:id="rId7"/>
    <p:sldLayoutId id="2147483677" r:id="rId8"/>
    <p:sldLayoutId id="2147483678" r:id="rId9"/>
    <p:sldLayoutId id="2147483669" r:id="rId10"/>
    <p:sldLayoutId id="214748367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2625" y="2297536"/>
            <a:ext cx="8458200" cy="1222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err="1" smtClean="0"/>
              <a:t>Еколог</a:t>
            </a:r>
            <a:r>
              <a:rPr lang="uk-UA" dirty="0" err="1" smtClean="0"/>
              <a:t>ічна</a:t>
            </a:r>
            <a:r>
              <a:rPr lang="uk-UA" dirty="0" smtClean="0"/>
              <a:t> безпека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dirty="0" smtClean="0"/>
              <a:t>Екологічна безпека</a:t>
            </a:r>
            <a:endParaRPr lang="ru-RU" dirty="0"/>
          </a:p>
        </p:txBody>
      </p:sp>
      <p:pic>
        <p:nvPicPr>
          <p:cNvPr id="14338" name="Содержимое 4" descr="ekologiya_2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 rot="20811049">
            <a:off x="457200" y="1695450"/>
            <a:ext cx="4186238" cy="4186238"/>
          </a:xfrm>
        </p:spPr>
      </p:pic>
      <p:sp>
        <p:nvSpPr>
          <p:cNvPr id="14339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b="1" smtClean="0"/>
              <a:t>Екологі́чна безпе́ка</a:t>
            </a:r>
            <a:r>
              <a:rPr lang="ru-RU" smtClean="0"/>
              <a:t> — це такий стан навколишнього середовища, коли гарантується запобігання погіршення екологічної ситуації та здоров'я людини.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сукупність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, </a:t>
            </a:r>
            <a:r>
              <a:rPr lang="ru-RU" dirty="0" err="1" smtClean="0"/>
              <a:t>станів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прямо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побічно</a:t>
            </a:r>
            <a:r>
              <a:rPr lang="ru-RU" dirty="0" smtClean="0"/>
              <a:t> не </a:t>
            </a:r>
            <a:r>
              <a:rPr lang="ru-RU" dirty="0" err="1" smtClean="0"/>
              <a:t>приводять</a:t>
            </a:r>
            <a:r>
              <a:rPr lang="ru-RU" dirty="0" smtClean="0"/>
              <a:t> до </a:t>
            </a:r>
            <a:r>
              <a:rPr lang="ru-RU" dirty="0" err="1" smtClean="0"/>
              <a:t>життєво</a:t>
            </a:r>
            <a:r>
              <a:rPr lang="ru-RU" dirty="0" smtClean="0"/>
              <a:t> </a:t>
            </a:r>
            <a:r>
              <a:rPr lang="ru-RU" dirty="0" err="1" smtClean="0"/>
              <a:t>важливих</a:t>
            </a:r>
            <a:r>
              <a:rPr lang="ru-RU" dirty="0" smtClean="0"/>
              <a:t> </a:t>
            </a:r>
            <a:r>
              <a:rPr lang="ru-RU" dirty="0" err="1" smtClean="0"/>
              <a:t>втрат</a:t>
            </a:r>
            <a:r>
              <a:rPr lang="ru-RU" dirty="0" smtClean="0"/>
              <a:t> (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погроз</a:t>
            </a:r>
            <a:r>
              <a:rPr lang="ru-RU" dirty="0" smtClean="0"/>
              <a:t> таких </a:t>
            </a:r>
            <a:r>
              <a:rPr lang="ru-RU" dirty="0" err="1" smtClean="0"/>
              <a:t>втрат</a:t>
            </a:r>
            <a:r>
              <a:rPr lang="ru-RU" dirty="0" smtClean="0"/>
              <a:t>), </a:t>
            </a:r>
            <a:r>
              <a:rPr lang="ru-RU" dirty="0" err="1" smtClean="0"/>
              <a:t>що</a:t>
            </a:r>
            <a:r>
              <a:rPr lang="ru-RU" dirty="0" smtClean="0"/>
              <a:t> наноситься природному </a:t>
            </a:r>
            <a:r>
              <a:rPr lang="ru-RU" dirty="0" err="1" smtClean="0"/>
              <a:t>середовищу</a:t>
            </a:r>
            <a:r>
              <a:rPr lang="ru-RU" dirty="0" smtClean="0"/>
              <a:t>, </a:t>
            </a:r>
            <a:r>
              <a:rPr lang="ru-RU" dirty="0" err="1" smtClean="0"/>
              <a:t>окремим</a:t>
            </a:r>
            <a:r>
              <a:rPr lang="ru-RU" dirty="0" smtClean="0"/>
              <a:t> людям </a:t>
            </a:r>
            <a:r>
              <a:rPr lang="ru-RU" dirty="0" err="1" smtClean="0"/>
              <a:t>і</a:t>
            </a:r>
            <a:r>
              <a:rPr lang="ru-RU" dirty="0" smtClean="0"/>
              <a:t> </a:t>
            </a:r>
            <a:r>
              <a:rPr lang="ru-RU" dirty="0" err="1" smtClean="0"/>
              <a:t>людству</a:t>
            </a:r>
            <a:r>
              <a:rPr lang="ru-RU" dirty="0" smtClean="0"/>
              <a:t>; комплекс </a:t>
            </a:r>
            <a:r>
              <a:rPr lang="ru-RU" dirty="0" err="1" smtClean="0"/>
              <a:t>станів</a:t>
            </a:r>
            <a:r>
              <a:rPr lang="ru-RU" dirty="0" smtClean="0"/>
              <a:t>, </a:t>
            </a:r>
            <a:r>
              <a:rPr lang="ru-RU" dirty="0" err="1" smtClean="0"/>
              <a:t>явищ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 </a:t>
            </a:r>
            <a:r>
              <a:rPr lang="ru-RU" dirty="0" err="1" smtClean="0"/>
              <a:t>екологічний</a:t>
            </a:r>
            <a:r>
              <a:rPr lang="ru-RU" dirty="0" smtClean="0"/>
              <a:t> баланс на </a:t>
            </a:r>
            <a:r>
              <a:rPr lang="ru-RU" dirty="0" err="1" smtClean="0"/>
              <a:t>Землі</a:t>
            </a:r>
            <a:r>
              <a:rPr lang="ru-RU" dirty="0" smtClean="0"/>
              <a:t> 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 smtClean="0"/>
              <a:t>будь-яких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регіонах</a:t>
            </a:r>
            <a:r>
              <a:rPr lang="ru-RU" dirty="0" smtClean="0"/>
              <a:t> на </a:t>
            </a:r>
            <a:r>
              <a:rPr lang="ru-RU" dirty="0" err="1" smtClean="0"/>
              <a:t>рівні</a:t>
            </a:r>
            <a:r>
              <a:rPr lang="ru-RU" dirty="0" smtClean="0"/>
              <a:t>, до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фізично</a:t>
            </a:r>
            <a:r>
              <a:rPr lang="ru-RU" dirty="0" smtClean="0"/>
              <a:t>, </a:t>
            </a:r>
            <a:r>
              <a:rPr lang="ru-RU" dirty="0" err="1" smtClean="0"/>
              <a:t>соціально-економічно</a:t>
            </a:r>
            <a:r>
              <a:rPr lang="ru-RU" dirty="0" smtClean="0"/>
              <a:t>, </a:t>
            </a:r>
            <a:r>
              <a:rPr lang="ru-RU" dirty="0" err="1" smtClean="0"/>
              <a:t>технологічно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політично</a:t>
            </a:r>
            <a:r>
              <a:rPr lang="ru-RU" dirty="0" smtClean="0"/>
              <a:t> </a:t>
            </a:r>
            <a:r>
              <a:rPr lang="ru-RU" dirty="0" err="1" smtClean="0"/>
              <a:t>готове</a:t>
            </a:r>
            <a:r>
              <a:rPr lang="ru-RU" dirty="0" smtClean="0"/>
              <a:t> (</a:t>
            </a:r>
            <a:r>
              <a:rPr lang="ru-RU" dirty="0" err="1" smtClean="0"/>
              <a:t>може</a:t>
            </a:r>
            <a:r>
              <a:rPr lang="ru-RU" dirty="0" smtClean="0"/>
              <a:t> без </a:t>
            </a:r>
            <a:r>
              <a:rPr lang="ru-RU" dirty="0" err="1" smtClean="0"/>
              <a:t>серйозних</a:t>
            </a:r>
            <a:r>
              <a:rPr lang="ru-RU" dirty="0" smtClean="0"/>
              <a:t> </a:t>
            </a:r>
            <a:r>
              <a:rPr lang="ru-RU" dirty="0" err="1" smtClean="0"/>
              <a:t>втрат</a:t>
            </a:r>
            <a:r>
              <a:rPr lang="ru-RU" dirty="0" smtClean="0"/>
              <a:t> </a:t>
            </a:r>
            <a:r>
              <a:rPr lang="ru-RU" dirty="0" err="1" smtClean="0"/>
              <a:t>адаптуватися</a:t>
            </a:r>
            <a:r>
              <a:rPr lang="ru-RU" dirty="0" smtClean="0"/>
              <a:t>) </a:t>
            </a:r>
            <a:r>
              <a:rPr lang="ru-RU" dirty="0" err="1" smtClean="0"/>
              <a:t>людство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5362" name="Содержимое 4" descr="ecologia-fakty-cigry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 rot="528692">
            <a:off x="4821238" y="1725613"/>
            <a:ext cx="3416300" cy="352742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Содержимое 4" descr="1366272078_image001.gif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 rot="21072702">
            <a:off x="606425" y="2051050"/>
            <a:ext cx="3830638" cy="3571875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err="1" smtClean="0"/>
              <a:t>Екологічна</a:t>
            </a:r>
            <a:r>
              <a:rPr lang="ru-RU" dirty="0" smtClean="0"/>
              <a:t> </a:t>
            </a:r>
            <a:r>
              <a:rPr lang="ru-RU" dirty="0" err="1" smtClean="0"/>
              <a:t>безпека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по </a:t>
            </a:r>
            <a:r>
              <a:rPr lang="ru-RU" dirty="0" err="1" smtClean="0"/>
              <a:t>відношенню</a:t>
            </a:r>
            <a:r>
              <a:rPr lang="ru-RU" dirty="0" smtClean="0"/>
              <a:t> до </a:t>
            </a:r>
            <a:r>
              <a:rPr lang="ru-RU" dirty="0" err="1" smtClean="0"/>
              <a:t>територій</a:t>
            </a:r>
            <a:r>
              <a:rPr lang="ru-RU" dirty="0" smtClean="0"/>
              <a:t> </a:t>
            </a:r>
            <a:r>
              <a:rPr lang="ru-RU" dirty="0" err="1" smtClean="0"/>
              <a:t>держави</a:t>
            </a:r>
            <a:r>
              <a:rPr lang="ru-RU" dirty="0" smtClean="0"/>
              <a:t>, </a:t>
            </a:r>
            <a:r>
              <a:rPr lang="ru-RU" dirty="0" err="1" smtClean="0"/>
              <a:t>регіону</a:t>
            </a:r>
            <a:r>
              <a:rPr lang="ru-RU" dirty="0" smtClean="0"/>
              <a:t>, </a:t>
            </a:r>
            <a:r>
              <a:rPr lang="ru-RU" dirty="0" err="1" smtClean="0"/>
              <a:t>адміністративних</a:t>
            </a:r>
            <a:r>
              <a:rPr lang="ru-RU" dirty="0" smtClean="0"/>
              <a:t> областей </a:t>
            </a:r>
            <a:r>
              <a:rPr lang="ru-RU" dirty="0" err="1" smtClean="0"/>
              <a:t>і</a:t>
            </a:r>
            <a:r>
              <a:rPr lang="ru-RU" dirty="0" smtClean="0"/>
              <a:t> </a:t>
            </a:r>
            <a:r>
              <a:rPr lang="ru-RU" dirty="0" err="1" smtClean="0"/>
              <a:t>районів</a:t>
            </a:r>
            <a:r>
              <a:rPr lang="ru-RU" dirty="0" smtClean="0"/>
              <a:t>, </a:t>
            </a:r>
            <a:r>
              <a:rPr lang="ru-RU" dirty="0" err="1" smtClean="0"/>
              <a:t>населених</a:t>
            </a:r>
            <a:r>
              <a:rPr lang="ru-RU" dirty="0" smtClean="0"/>
              <a:t> </a:t>
            </a:r>
            <a:r>
              <a:rPr lang="ru-RU" dirty="0" err="1" smtClean="0"/>
              <a:t>пунктів</a:t>
            </a:r>
            <a:r>
              <a:rPr lang="ru-RU" dirty="0" smtClean="0"/>
              <a:t> (</a:t>
            </a:r>
            <a:r>
              <a:rPr lang="ru-RU" dirty="0" err="1" smtClean="0"/>
              <a:t>міст</a:t>
            </a:r>
            <a:r>
              <a:rPr lang="ru-RU" dirty="0" smtClean="0"/>
              <a:t> </a:t>
            </a:r>
            <a:r>
              <a:rPr lang="ru-RU" dirty="0" err="1" smtClean="0"/>
              <a:t>і</a:t>
            </a:r>
            <a:r>
              <a:rPr lang="ru-RU" dirty="0" smtClean="0"/>
              <a:t> </a:t>
            </a:r>
            <a:r>
              <a:rPr lang="ru-RU" dirty="0" err="1" smtClean="0"/>
              <a:t>сіл</a:t>
            </a:r>
            <a:r>
              <a:rPr lang="ru-RU" dirty="0" smtClean="0"/>
              <a:t>) </a:t>
            </a:r>
            <a:r>
              <a:rPr lang="ru-RU" dirty="0" err="1" smtClean="0"/>
              <a:t>або</a:t>
            </a:r>
            <a:r>
              <a:rPr lang="ru-RU" dirty="0" smtClean="0"/>
              <a:t> до </a:t>
            </a:r>
            <a:r>
              <a:rPr lang="ru-RU" dirty="0" err="1" smtClean="0"/>
              <a:t>народногосподарських</a:t>
            </a:r>
            <a:r>
              <a:rPr lang="ru-RU" dirty="0" smtClean="0"/>
              <a:t> </a:t>
            </a:r>
            <a:r>
              <a:rPr lang="ru-RU" dirty="0" err="1" smtClean="0"/>
              <a:t>об'єктів</a:t>
            </a:r>
            <a:r>
              <a:rPr lang="ru-RU" dirty="0" smtClean="0"/>
              <a:t> — </a:t>
            </a:r>
            <a:r>
              <a:rPr lang="ru-RU" dirty="0" err="1" smtClean="0"/>
              <a:t>нафтогазопромислових</a:t>
            </a:r>
            <a:r>
              <a:rPr lang="ru-RU" dirty="0" smtClean="0"/>
              <a:t> </a:t>
            </a:r>
            <a:r>
              <a:rPr lang="ru-RU" dirty="0" err="1" smtClean="0"/>
              <a:t>районів</a:t>
            </a:r>
            <a:r>
              <a:rPr lang="ru-RU" dirty="0" smtClean="0"/>
              <a:t>, </a:t>
            </a:r>
            <a:r>
              <a:rPr lang="ru-RU" dirty="0" err="1" smtClean="0"/>
              <a:t>промвузлів</a:t>
            </a:r>
            <a:r>
              <a:rPr lang="ru-RU" dirty="0" smtClean="0"/>
              <a:t>, </a:t>
            </a:r>
            <a:r>
              <a:rPr lang="ru-RU" dirty="0" err="1" smtClean="0"/>
              <a:t>заводів</a:t>
            </a:r>
            <a:r>
              <a:rPr lang="ru-RU" dirty="0" smtClean="0"/>
              <a:t>, фабрик 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об'єктів</a:t>
            </a:r>
            <a:r>
              <a:rPr lang="ru-RU" dirty="0" smtClean="0"/>
              <a:t> </a:t>
            </a:r>
            <a:r>
              <a:rPr lang="ru-RU" dirty="0" err="1" smtClean="0"/>
              <a:t>промисловості</a:t>
            </a:r>
            <a:r>
              <a:rPr lang="ru-RU" dirty="0" smtClean="0"/>
              <a:t>, транспорту, </a:t>
            </a:r>
            <a:r>
              <a:rPr lang="ru-RU" dirty="0" err="1" smtClean="0"/>
              <a:t>енергетики</a:t>
            </a:r>
            <a:r>
              <a:rPr lang="ru-RU" dirty="0" smtClean="0"/>
              <a:t>, </a:t>
            </a:r>
            <a:r>
              <a:rPr lang="ru-RU" dirty="0" err="1" smtClean="0"/>
              <a:t>хімії</a:t>
            </a:r>
            <a:r>
              <a:rPr lang="ru-RU" dirty="0" smtClean="0"/>
              <a:t>, </a:t>
            </a:r>
            <a:r>
              <a:rPr lang="ru-RU" dirty="0" err="1" smtClean="0"/>
              <a:t>гірництва,зв'язку</a:t>
            </a:r>
            <a:r>
              <a:rPr lang="ru-RU" dirty="0" smtClean="0"/>
              <a:t> 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err="1" smtClean="0"/>
              <a:t>Екологічна</a:t>
            </a:r>
            <a:r>
              <a:rPr lang="ru-RU" dirty="0" smtClean="0"/>
              <a:t> </a:t>
            </a:r>
            <a:r>
              <a:rPr lang="ru-RU" dirty="0" err="1" smtClean="0"/>
              <a:t>безпека</a:t>
            </a:r>
            <a:r>
              <a:rPr lang="ru-RU" dirty="0" smtClean="0"/>
              <a:t> </a:t>
            </a:r>
            <a:r>
              <a:rPr lang="ru-RU" dirty="0" err="1" smtClean="0"/>
              <a:t>ґрунтується</a:t>
            </a:r>
            <a:r>
              <a:rPr lang="ru-RU" dirty="0" smtClean="0"/>
              <a:t> на: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450"/>
          </a:xfrm>
        </p:spPr>
        <p:txBody>
          <a:bodyPr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err="1" smtClean="0"/>
              <a:t>усвідомленні</a:t>
            </a:r>
            <a:r>
              <a:rPr lang="ru-RU" dirty="0" smtClean="0"/>
              <a:t> того,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людство</a:t>
            </a:r>
            <a:r>
              <a:rPr lang="ru-RU" dirty="0" smtClean="0"/>
              <a:t> — </a:t>
            </a:r>
            <a:r>
              <a:rPr lang="ru-RU" dirty="0" err="1" smtClean="0"/>
              <a:t>невід'ємна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природи</a:t>
            </a:r>
            <a:r>
              <a:rPr lang="ru-RU" dirty="0" smtClean="0"/>
              <a:t>, </a:t>
            </a:r>
            <a:r>
              <a:rPr lang="ru-RU" dirty="0" err="1" smtClean="0"/>
              <a:t>повністю</a:t>
            </a:r>
            <a:r>
              <a:rPr lang="ru-RU" dirty="0" smtClean="0"/>
              <a:t> </a:t>
            </a:r>
            <a:r>
              <a:rPr lang="ru-RU" dirty="0" err="1" smtClean="0"/>
              <a:t>залежна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навколишнього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err="1" smtClean="0"/>
              <a:t>визнанні</a:t>
            </a:r>
            <a:r>
              <a:rPr lang="ru-RU" dirty="0" smtClean="0"/>
              <a:t> </a:t>
            </a:r>
            <a:r>
              <a:rPr lang="ru-RU" dirty="0" err="1" smtClean="0"/>
              <a:t>обмеженості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конечності</a:t>
            </a:r>
            <a:r>
              <a:rPr lang="ru-RU" dirty="0" smtClean="0"/>
              <a:t> природно-ресурсного (</a:t>
            </a:r>
            <a:r>
              <a:rPr lang="ru-RU" dirty="0" err="1" smtClean="0"/>
              <a:t>екологічного</a:t>
            </a:r>
            <a:r>
              <a:rPr lang="ru-RU" dirty="0" smtClean="0"/>
              <a:t>) </a:t>
            </a:r>
            <a:r>
              <a:rPr lang="ru-RU" dirty="0" err="1" smtClean="0"/>
              <a:t>потенціалу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регіонів</a:t>
            </a:r>
            <a:r>
              <a:rPr lang="ru-RU" dirty="0" smtClean="0"/>
              <a:t>, </a:t>
            </a:r>
            <a:r>
              <a:rPr lang="ru-RU" dirty="0" err="1" smtClean="0"/>
              <a:t>необхідності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якісної</a:t>
            </a:r>
            <a:r>
              <a:rPr lang="ru-RU" dirty="0" smtClean="0"/>
              <a:t> та </a:t>
            </a:r>
            <a:r>
              <a:rPr lang="ru-RU" dirty="0" err="1" smtClean="0"/>
              <a:t>кількісної</a:t>
            </a:r>
            <a:r>
              <a:rPr lang="ru-RU" dirty="0" smtClean="0"/>
              <a:t> </a:t>
            </a:r>
            <a:r>
              <a:rPr lang="ru-RU" dirty="0" err="1" smtClean="0"/>
              <a:t>інвентаризації</a:t>
            </a:r>
            <a:r>
              <a:rPr lang="ru-RU" dirty="0" smtClean="0"/>
              <a:t>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err="1" smtClean="0"/>
              <a:t>неможливості</a:t>
            </a:r>
            <a:r>
              <a:rPr lang="ru-RU" dirty="0" smtClean="0"/>
              <a:t> штучного </a:t>
            </a:r>
            <a:r>
              <a:rPr lang="ru-RU" dirty="0" err="1" smtClean="0"/>
              <a:t>розширення</a:t>
            </a:r>
            <a:r>
              <a:rPr lang="ru-RU" dirty="0" smtClean="0"/>
              <a:t> природно-ресурсного (</a:t>
            </a:r>
            <a:r>
              <a:rPr lang="ru-RU" dirty="0" err="1" smtClean="0"/>
              <a:t>екологічного</a:t>
            </a:r>
            <a:r>
              <a:rPr lang="ru-RU" dirty="0" smtClean="0"/>
              <a:t>) </a:t>
            </a:r>
            <a:r>
              <a:rPr lang="ru-RU" dirty="0" err="1" smtClean="0"/>
              <a:t>потенціалу</a:t>
            </a:r>
            <a:r>
              <a:rPr lang="ru-RU" dirty="0" smtClean="0"/>
              <a:t> </a:t>
            </a:r>
            <a:r>
              <a:rPr lang="ru-RU" dirty="0" err="1" smtClean="0"/>
              <a:t>понад</a:t>
            </a:r>
            <a:r>
              <a:rPr lang="ru-RU" dirty="0" smtClean="0"/>
              <a:t> </a:t>
            </a:r>
            <a:r>
              <a:rPr lang="ru-RU" dirty="0" err="1" smtClean="0"/>
              <a:t>природно-системні</a:t>
            </a:r>
            <a:r>
              <a:rPr lang="ru-RU" dirty="0" smtClean="0"/>
              <a:t> </a:t>
            </a:r>
            <a:r>
              <a:rPr lang="ru-RU" dirty="0" err="1" smtClean="0"/>
              <a:t>обмеження</a:t>
            </a:r>
            <a:r>
              <a:rPr lang="ru-RU" dirty="0" smtClean="0"/>
              <a:t>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err="1" smtClean="0"/>
              <a:t>визначенні</a:t>
            </a:r>
            <a:r>
              <a:rPr lang="ru-RU" dirty="0" smtClean="0"/>
              <a:t> допустимого максимуму </a:t>
            </a:r>
            <a:r>
              <a:rPr lang="ru-RU" dirty="0" err="1" smtClean="0"/>
              <a:t>вилучення</a:t>
            </a:r>
            <a:r>
              <a:rPr lang="ru-RU" dirty="0" smtClean="0"/>
              <a:t> </a:t>
            </a:r>
            <a:r>
              <a:rPr lang="ru-RU" dirty="0" err="1" smtClean="0"/>
              <a:t>природних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екосистем</a:t>
            </a:r>
            <a:r>
              <a:rPr lang="ru-RU" dirty="0" smtClean="0"/>
              <a:t> як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err="1" smtClean="0"/>
              <a:t>необхідності</a:t>
            </a:r>
            <a:r>
              <a:rPr lang="ru-RU" dirty="0" smtClean="0"/>
              <a:t> </a:t>
            </a:r>
            <a:r>
              <a:rPr lang="ru-RU" dirty="0" err="1" smtClean="0"/>
              <a:t>вироблення</a:t>
            </a:r>
            <a:r>
              <a:rPr lang="ru-RU" dirty="0" smtClean="0"/>
              <a:t> </a:t>
            </a:r>
            <a:r>
              <a:rPr lang="ru-RU" dirty="0" err="1" smtClean="0"/>
              <a:t>превентивних</a:t>
            </a:r>
            <a:r>
              <a:rPr lang="ru-RU" dirty="0" smtClean="0"/>
              <a:t> </a:t>
            </a:r>
            <a:r>
              <a:rPr lang="ru-RU" dirty="0" err="1" smtClean="0"/>
              <a:t>екологічних</a:t>
            </a:r>
            <a:r>
              <a:rPr lang="ru-RU" dirty="0" smtClean="0"/>
              <a:t> </a:t>
            </a:r>
            <a:r>
              <a:rPr lang="ru-RU" dirty="0" err="1" smtClean="0"/>
              <a:t>заборон</a:t>
            </a:r>
            <a:r>
              <a:rPr lang="ru-RU" dirty="0" smtClean="0"/>
              <a:t> </a:t>
            </a:r>
            <a:r>
              <a:rPr lang="ru-RU" dirty="0" err="1" smtClean="0"/>
              <a:t>задовго</a:t>
            </a:r>
            <a:r>
              <a:rPr lang="ru-RU" dirty="0" smtClean="0"/>
              <a:t> до </a:t>
            </a:r>
            <a:r>
              <a:rPr lang="ru-RU" dirty="0" err="1" smtClean="0"/>
              <a:t>економічного</a:t>
            </a:r>
            <a:r>
              <a:rPr lang="ru-RU" dirty="0" smtClean="0"/>
              <a:t> </a:t>
            </a:r>
            <a:r>
              <a:rPr lang="ru-RU" dirty="0" err="1" smtClean="0"/>
              <a:t>вичерпання</a:t>
            </a:r>
            <a:r>
              <a:rPr lang="ru-RU" dirty="0" smtClean="0"/>
              <a:t> </a:t>
            </a:r>
            <a:r>
              <a:rPr lang="ru-RU" dirty="0" err="1" smtClean="0"/>
              <a:t>природних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непрямого </a:t>
            </a:r>
            <a:r>
              <a:rPr lang="ru-RU" dirty="0" err="1" smtClean="0"/>
              <a:t>руйнування</a:t>
            </a:r>
            <a:r>
              <a:rPr lang="ru-RU" dirty="0" smtClean="0"/>
              <a:t>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eaLnBrk="1" hangingPunct="1"/>
            <a:r>
              <a:rPr lang="ru-RU" sz="2000" smtClean="0"/>
              <a:t>обов'язковості створення соціально-економічного механізму гомеостазу в системі «людина — природа» типу «природа — товар — гроші — природа» (аналогічно механізму «товар — гроші — товар»);</a:t>
            </a:r>
          </a:p>
          <a:p>
            <a:pPr eaLnBrk="1" hangingPunct="1"/>
            <a:r>
              <a:rPr lang="ru-RU" sz="2000" smtClean="0"/>
              <a:t>нагальної і обов'язкової необхідності регулювання чисельності людей, їх тиску на природне середовище на локальному, регіональному та глобальному рівнях;</a:t>
            </a:r>
          </a:p>
          <a:p>
            <a:pPr eaLnBrk="1" hangingPunct="1"/>
            <a:r>
              <a:rPr lang="ru-RU" sz="2000" smtClean="0"/>
              <a:t>прийнятності тільки «екологосумісних» технологій і техніки в усіх галузях господарювання;</a:t>
            </a:r>
          </a:p>
          <a:p>
            <a:pPr eaLnBrk="1" hangingPunct="1"/>
            <a:r>
              <a:rPr lang="ru-RU" sz="2000" smtClean="0"/>
              <a:t>переході до ресурсоекономних технологій і мініатюризації виробів, до безпечних для природи і людей господарських прийомів;</a:t>
            </a:r>
          </a:p>
          <a:p>
            <a:pPr eaLnBrk="1" hangingPunct="1"/>
            <a:r>
              <a:rPr lang="ru-RU" sz="2000" smtClean="0"/>
              <a:t>визнанні закону оптимальності, а в господарюванні — принципу розумної достатності у використанні способів отримання життєвих благ в просторових і часових конкретних рамках (обмеження по факторах екологічного, соціального і економічного ризику);</a:t>
            </a:r>
          </a:p>
          <a:p>
            <a:pPr eaLnBrk="1" hangingPunct="1"/>
            <a:r>
              <a:rPr lang="ru-RU" sz="2000" smtClean="0"/>
              <a:t>розумінні, що без адекватного середовища життя (цілісності екосистем) неможливе збереження нічого живого, в тому числі його видів (включаючи людину) і природних систем більш низького рівня ієрархії.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err="1" smtClean="0"/>
              <a:t>Екологічна</a:t>
            </a:r>
            <a:r>
              <a:rPr lang="ru-RU" dirty="0" smtClean="0"/>
              <a:t> </a:t>
            </a:r>
            <a:r>
              <a:rPr lang="ru-RU" dirty="0" err="1" smtClean="0"/>
              <a:t>безпека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endParaRPr lang="ru-RU" dirty="0"/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екологічного аудиту,</a:t>
            </a:r>
          </a:p>
          <a:p>
            <a:pPr eaLnBrk="1" hangingPunct="1"/>
            <a:r>
              <a:rPr lang="ru-RU" smtClean="0"/>
              <a:t>моніторингу,</a:t>
            </a:r>
          </a:p>
          <a:p>
            <a:pPr eaLnBrk="1" hangingPunct="1"/>
            <a:r>
              <a:rPr lang="ru-RU" smtClean="0"/>
              <a:t>прогнозу розвитку екологічної ситуації</a:t>
            </a:r>
          </a:p>
          <a:p>
            <a:pPr eaLnBrk="1" hangingPunct="1"/>
            <a:r>
              <a:rPr lang="ru-RU" smtClean="0"/>
              <a:t>екологічного менеджменту</a:t>
            </a:r>
          </a:p>
          <a:p>
            <a:pPr eaLnBrk="1" hangingPunct="1"/>
            <a:r>
              <a:rPr lang="ru-RU" smtClean="0"/>
              <a:t>Екологічна проблема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185</TotalTime>
  <Words>307</Words>
  <Application>Microsoft Office PowerPoint</Application>
  <PresentationFormat>Экран (4:3)</PresentationFormat>
  <Paragraphs>19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9</vt:i4>
      </vt:variant>
      <vt:variant>
        <vt:lpstr>Заголовки слайдов</vt:lpstr>
      </vt:variant>
      <vt:variant>
        <vt:i4>7</vt:i4>
      </vt:variant>
    </vt:vector>
  </HeadingPairs>
  <TitlesOfParts>
    <vt:vector size="21" baseType="lpstr">
      <vt:lpstr>Arial</vt:lpstr>
      <vt:lpstr>Franklin Gothic Medium</vt:lpstr>
      <vt:lpstr>Franklin Gothic Book</vt:lpstr>
      <vt:lpstr>Wingdings 2</vt:lpstr>
      <vt:lpstr>Calibri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Екологічна безпека</dc:title>
  <cp:lastModifiedBy>Microsoft Office</cp:lastModifiedBy>
  <cp:revision>6</cp:revision>
  <dcterms:modified xsi:type="dcterms:W3CDTF">2024-11-04T08:48:55Z</dcterms:modified>
</cp:coreProperties>
</file>