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7" r:id="rId11"/>
    <p:sldId id="315" r:id="rId12"/>
    <p:sldId id="295" r:id="rId13"/>
    <p:sldId id="296" r:id="rId14"/>
    <p:sldId id="297" r:id="rId15"/>
    <p:sldId id="299" r:id="rId16"/>
    <p:sldId id="300" r:id="rId17"/>
    <p:sldId id="301" r:id="rId18"/>
    <p:sldId id="302" r:id="rId19"/>
    <p:sldId id="303" r:id="rId20"/>
    <p:sldId id="304" r:id="rId21"/>
    <p:sldId id="320" r:id="rId22"/>
    <p:sldId id="321" r:id="rId23"/>
    <p:sldId id="337" r:id="rId24"/>
    <p:sldId id="338" r:id="rId25"/>
    <p:sldId id="339" r:id="rId26"/>
    <p:sldId id="323" r:id="rId27"/>
    <p:sldId id="325" r:id="rId28"/>
    <p:sldId id="326" r:id="rId29"/>
    <p:sldId id="327" r:id="rId30"/>
    <p:sldId id="328" r:id="rId31"/>
    <p:sldId id="330" r:id="rId32"/>
    <p:sldId id="331" r:id="rId33"/>
    <p:sldId id="332" r:id="rId34"/>
    <p:sldId id="333" r:id="rId35"/>
    <p:sldId id="334" r:id="rId36"/>
    <p:sldId id="335" r:id="rId37"/>
    <p:sldId id="336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48BE1-5FD4-4604-9CCE-0D7CAA0BC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92CAA-8D74-4C8A-A9B4-BEB3209A5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4DA94-1D45-42E7-9BE6-891BDA2ED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2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54A38-E2C0-4769-8DBE-F0A11ECC6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3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2CF5D-B9D9-4B7C-8BF4-5170F38925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6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E1232-0B39-4C3C-91E9-A08A17B96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9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9BDC3-A553-4329-9E3C-A378FAD12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9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3A6EA-EB2E-431E-973F-4E495AA80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7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FE765-4580-47B2-9ADF-33A4C1505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54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464D-CAB1-44E1-ACBF-C37E58C3A4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68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C72E3-442F-4AEF-8670-C09FD8725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17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E8F796C-E9BB-4056-9687-E14AEA6600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3.png"/><Relationship Id="rId7" Type="http://schemas.openxmlformats.org/officeDocument/2006/relationships/image" Target="../media/image8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65.png"/><Relationship Id="rId10" Type="http://schemas.openxmlformats.org/officeDocument/2006/relationships/image" Target="../media/image87.png"/><Relationship Id="rId4" Type="http://schemas.openxmlformats.org/officeDocument/2006/relationships/image" Target="../media/image64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/D:\&#1073;&#1072;&#1088;&#1072;&#1093;&#1086;&#1083;&#1082;&#1072;\&#1058;&#1054;&#1069;\toehelp\image010-4.gif" TargetMode="External"/><Relationship Id="rId13" Type="http://schemas.openxmlformats.org/officeDocument/2006/relationships/image" Target="../media/image195.png"/><Relationship Id="rId18" Type="http://schemas.openxmlformats.org/officeDocument/2006/relationships/image" Target="../media/image199.png"/><Relationship Id="rId3" Type="http://schemas.openxmlformats.org/officeDocument/2006/relationships/image" Target="../media/image188.png"/><Relationship Id="rId21" Type="http://schemas.openxmlformats.org/officeDocument/2006/relationships/image" Target="../media/image202.png"/><Relationship Id="rId7" Type="http://schemas.openxmlformats.org/officeDocument/2006/relationships/image" Target="../media/image192.png"/><Relationship Id="rId12" Type="http://schemas.openxmlformats.org/officeDocument/2006/relationships/image" Target="file:///D:\&#1073;&#1072;&#1088;&#1072;&#1093;&#1086;&#1083;&#1082;&#1072;\&#1058;&#1054;&#1069;\toehelp\image014-4.gif" TargetMode="External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image" Target="../media/image187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4.png"/><Relationship Id="rId24" Type="http://schemas.openxmlformats.org/officeDocument/2006/relationships/image" Target="../media/image205.png"/><Relationship Id="rId5" Type="http://schemas.openxmlformats.org/officeDocument/2006/relationships/image" Target="../media/image190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10" Type="http://schemas.openxmlformats.org/officeDocument/2006/relationships/image" Target="file:///D:\&#1073;&#1072;&#1088;&#1072;&#1093;&#1086;&#1083;&#1082;&#1072;\&#1058;&#1054;&#1069;\toehelp\image012-4.gif" TargetMode="External"/><Relationship Id="rId19" Type="http://schemas.openxmlformats.org/officeDocument/2006/relationships/image" Target="../media/image200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Relationship Id="rId14" Type="http://schemas.openxmlformats.org/officeDocument/2006/relationships/image" Target="file:///D:\&#1073;&#1072;&#1088;&#1072;&#1093;&#1086;&#1083;&#1082;&#1072;\&#1058;&#1054;&#1069;\toehelp\image016-4.gif" TargetMode="External"/><Relationship Id="rId22" Type="http://schemas.openxmlformats.org/officeDocument/2006/relationships/image" Target="../media/image2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3" Type="http://schemas.openxmlformats.org/officeDocument/2006/relationships/image" Target="../media/image231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237.png"/><Relationship Id="rId5" Type="http://schemas.openxmlformats.org/officeDocument/2006/relationships/image" Target="../media/image175.png"/><Relationship Id="rId10" Type="http://schemas.openxmlformats.org/officeDocument/2006/relationships/image" Target="../media/image236.png"/><Relationship Id="rId4" Type="http://schemas.openxmlformats.org/officeDocument/2006/relationships/image" Target="../media/image232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uk-UA" altLang="ru-RU" sz="4400" smtClean="0"/>
              <a:t>ЕЛЕКТРОННІПРОЦЕСИ В СХЕМНИХ КОЛАХ </a:t>
            </a:r>
            <a:endParaRPr lang="ru-RU" altLang="ru-RU" sz="4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ru-RU" smtClean="0"/>
          </a:p>
          <a:p>
            <a:pPr eaLnBrk="1" hangingPunct="1">
              <a:lnSpc>
                <a:spcPct val="90000"/>
              </a:lnSpc>
            </a:pPr>
            <a:r>
              <a:rPr lang="uk-UA" altLang="ru-RU" smtClean="0"/>
              <a:t>ОСНОВНІ МЕТОДИ РОЗРАХУНКУ ЕПСК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15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1800" smtClean="0"/>
              <a:t>Сполучення зірка-трикутник</a:t>
            </a:r>
            <a:endParaRPr lang="ru-RU" altLang="ru-RU" sz="18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590391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73238"/>
            <a:ext cx="30956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r>
              <a:rPr lang="uk-UA" altLang="ru-RU" sz="2400" smtClean="0">
                <a:latin typeface="Times New Roman" pitchFamily="18" charset="0"/>
              </a:rPr>
              <a:t>Види сигналів</a:t>
            </a:r>
            <a:endParaRPr lang="ru-RU" altLang="ru-RU" sz="2400" smtClean="0">
              <a:latin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61025"/>
            <a:ext cx="1511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5843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13684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5746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1295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37648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28082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867400" y="1484313"/>
            <a:ext cx="2160588" cy="460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200" smtClean="0"/>
              <a:t>Неперіодичні сигнали</a:t>
            </a:r>
            <a:endParaRPr lang="ru-RU" altLang="ru-RU" sz="1200" smtClean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31913" y="112553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Періодичні сигнали</a:t>
            </a:r>
            <a:endParaRPr lang="ru-RU" altLang="ru-RU" sz="1200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180181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44675"/>
            <a:ext cx="1657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580063" y="3068638"/>
            <a:ext cx="309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Сигнали, що не змінюються з часом</a:t>
            </a:r>
            <a:endParaRPr lang="ru-RU" altLang="ru-RU" sz="1200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8732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643438" y="4581525"/>
            <a:ext cx="2881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Спектральне представлення сигналів</a:t>
            </a:r>
            <a:endParaRPr lang="ru-RU" altLang="ru-RU" sz="120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41888"/>
            <a:ext cx="2049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443663" y="5157788"/>
            <a:ext cx="1944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а – часове представлення сигналу,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1200"/>
              <a:t>б – частотне представлення сигналу </a:t>
            </a:r>
            <a:endParaRPr lang="ru-RU" altLang="ru-RU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03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баланс потужності</a:t>
            </a:r>
          </a:p>
          <a:p>
            <a:pPr algn="ctr"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3708400" y="17002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1600" b="1"/>
              <a:t>Закон Ома</a:t>
            </a:r>
            <a:endParaRPr lang="ru-RU" altLang="ru-RU" sz="1600" b="1"/>
          </a:p>
        </p:txBody>
      </p:sp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12969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1285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9366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1314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4398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810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2000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1042988" y="3933825"/>
            <a:ext cx="75612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	У любому електричному колі повинен справджуватися енергетичний баланс – </a:t>
            </a:r>
            <a:r>
              <a:rPr lang="uk-UA" altLang="ru-RU" sz="1200" b="1"/>
              <a:t>баланс потужностей</a:t>
            </a:r>
            <a:r>
              <a:rPr lang="uk-UA" altLang="ru-RU" sz="1200"/>
              <a:t> – алгебраїчна сума потужностей усіх джерел повинна дорівнювати арифметичній сумі усіх приймачів енергії</a:t>
            </a:r>
            <a:endParaRPr lang="ru-RU" altLang="ru-RU" sz="1200"/>
          </a:p>
        </p:txBody>
      </p:sp>
      <p:pic>
        <p:nvPicPr>
          <p:cNvPr id="13325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652963"/>
            <a:ext cx="2087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2520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6372225" y="5445125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А –</a:t>
            </a:r>
            <a:r>
              <a:rPr lang="uk-UA" altLang="ru-RU" sz="1200"/>
              <a:t>робота струму</a:t>
            </a:r>
            <a:endParaRPr lang="ru-RU" altLang="ru-RU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705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1</a:t>
            </a:r>
            <a:r>
              <a:rPr lang="uk-UA" altLang="ru-RU" sz="1400"/>
              <a:t>. Задана схема характеризується наступними параметрами: Е=312 В, </a:t>
            </a:r>
            <a:r>
              <a:rPr lang="en-US" altLang="ru-RU" sz="1400"/>
              <a:t>R</a:t>
            </a:r>
            <a:r>
              <a:rPr lang="en-US" altLang="ru-RU" sz="1400" baseline="-25000"/>
              <a:t>01</a:t>
            </a:r>
            <a:r>
              <a:rPr lang="en-US" altLang="ru-RU" sz="1400"/>
              <a:t>=</a:t>
            </a:r>
            <a:r>
              <a:rPr lang="uk-UA" altLang="ru-RU" sz="1400"/>
              <a:t>1 Ом, </a:t>
            </a:r>
            <a:r>
              <a:rPr lang="en-US" altLang="ru-RU" sz="1400"/>
              <a:t> R</a:t>
            </a:r>
            <a:r>
              <a:rPr lang="uk-UA" altLang="ru-RU" sz="1400" baseline="-25000"/>
              <a:t>1</a:t>
            </a:r>
            <a:r>
              <a:rPr lang="en-US" altLang="ru-RU" sz="1400"/>
              <a:t>=</a:t>
            </a:r>
            <a:r>
              <a:rPr lang="uk-UA" altLang="ru-RU" sz="1400"/>
              <a:t>3 Ом,</a:t>
            </a:r>
            <a:r>
              <a:rPr lang="en-US" altLang="ru-RU" sz="1400"/>
              <a:t> R</a:t>
            </a:r>
            <a:r>
              <a:rPr lang="en-US" altLang="ru-RU" sz="1400" baseline="-25000"/>
              <a:t>2</a:t>
            </a:r>
            <a:r>
              <a:rPr lang="en-US" altLang="ru-RU" sz="1400"/>
              <a:t>=</a:t>
            </a:r>
            <a:r>
              <a:rPr lang="uk-UA" altLang="ru-RU" sz="1400"/>
              <a:t>6 Ом,</a:t>
            </a:r>
            <a:r>
              <a:rPr lang="en-US" altLang="ru-RU" sz="1400"/>
              <a:t> 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20 Ом,</a:t>
            </a:r>
            <a:r>
              <a:rPr lang="en-US" altLang="ru-RU" sz="1400"/>
              <a:t> 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8 Ом,</a:t>
            </a:r>
            <a:r>
              <a:rPr lang="en-US" altLang="ru-RU" sz="1400"/>
              <a:t> 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16 Ом,</a:t>
            </a:r>
            <a:r>
              <a:rPr lang="en-US" altLang="ru-RU" sz="1400"/>
              <a:t> 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7 Ом. Розрахувати струми у всіх гілках, падіння напруги на окремих ділянках, споживану потужність та скласти баланс потужностей.</a:t>
            </a:r>
            <a:endParaRPr lang="ru-RU" altLang="ru-RU" sz="1400"/>
          </a:p>
        </p:txBody>
      </p:sp>
      <p:pic>
        <p:nvPicPr>
          <p:cNvPr id="1434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39608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1</a:t>
            </a:r>
            <a:endParaRPr lang="ru-RU" altLang="ru-RU" sz="1400"/>
          </a:p>
        </p:txBody>
      </p:sp>
      <p:pic>
        <p:nvPicPr>
          <p:cNvPr id="153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54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2320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9388" y="17732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1</a:t>
            </a:r>
            <a:endParaRPr lang="ru-RU" alt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16238" y="17002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2</a:t>
            </a:r>
            <a:endParaRPr lang="ru-RU" alt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372225" y="16287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3</a:t>
            </a:r>
            <a:endParaRPr lang="ru-RU" altLang="ru-RU"/>
          </a:p>
        </p:txBody>
      </p:sp>
      <p:pic>
        <p:nvPicPr>
          <p:cNvPr id="1537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184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3122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28775"/>
            <a:ext cx="14732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357563"/>
            <a:ext cx="2921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1319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313" y="42211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4</a:t>
            </a:r>
            <a:endParaRPr lang="ru-RU" altLang="ru-RU"/>
          </a:p>
        </p:txBody>
      </p:sp>
      <p:pic>
        <p:nvPicPr>
          <p:cNvPr id="15376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4050"/>
            <a:ext cx="27193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256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2814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84763"/>
            <a:ext cx="20431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Рисунок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89588"/>
            <a:ext cx="21621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092825"/>
            <a:ext cx="25892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Рисунок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208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Рисунок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5288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Рисунок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89588"/>
            <a:ext cx="3384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Рисунок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439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</a:p>
          <a:p>
            <a:pPr algn="ct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3453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2</a:t>
            </a:r>
            <a:r>
              <a:rPr lang="uk-UA" altLang="ru-RU" sz="1400"/>
              <a:t>. Визначити вхідний опір електричного кола відносно затискачів живлення: </a:t>
            </a:r>
            <a:r>
              <a:rPr lang="en-US" altLang="ru-RU" sz="1400"/>
              <a:t>R</a:t>
            </a:r>
            <a:r>
              <a:rPr lang="uk-UA" altLang="ru-RU" sz="1400" baseline="-25000"/>
              <a:t>1</a:t>
            </a:r>
            <a:r>
              <a:rPr lang="en-US" altLang="ru-RU" sz="1400"/>
              <a:t>=R</a:t>
            </a:r>
            <a:r>
              <a:rPr lang="uk-UA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4 Ом,</a:t>
            </a:r>
            <a:r>
              <a:rPr lang="en-US" altLang="ru-RU" sz="1400"/>
              <a:t> R</a:t>
            </a:r>
            <a:r>
              <a:rPr lang="uk-UA" altLang="ru-RU" sz="1400" baseline="-25000"/>
              <a:t>2</a:t>
            </a:r>
            <a:r>
              <a:rPr lang="en-US" altLang="ru-RU" sz="1400"/>
              <a:t>=R</a:t>
            </a:r>
            <a:r>
              <a:rPr lang="uk-UA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3 Ом,</a:t>
            </a:r>
            <a:r>
              <a:rPr lang="en-US" altLang="ru-RU" sz="1400"/>
              <a:t> R</a:t>
            </a:r>
            <a:r>
              <a:rPr lang="en-US" altLang="ru-RU" sz="1400" baseline="-25000"/>
              <a:t>5</a:t>
            </a:r>
            <a:r>
              <a:rPr lang="en-US" altLang="ru-RU" sz="1400"/>
              <a:t>=R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9 Ом.</a:t>
            </a:r>
            <a:endParaRPr lang="ru-RU" altLang="ru-RU" sz="1400"/>
          </a:p>
        </p:txBody>
      </p:sp>
      <p:pic>
        <p:nvPicPr>
          <p:cNvPr id="1638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43211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 Ома, еквівалентні перетворення</a:t>
            </a:r>
            <a:endParaRPr lang="ru-RU" altLang="ru-RU" sz="1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2</a:t>
            </a:r>
            <a:endParaRPr lang="ru-RU" altLang="ru-RU" sz="1400"/>
          </a:p>
        </p:txBody>
      </p:sp>
      <p:pic>
        <p:nvPicPr>
          <p:cNvPr id="1741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34559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92600"/>
            <a:ext cx="3024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</a:t>
            </a:r>
            <a:endParaRPr lang="ru-RU" altLang="ru-RU" sz="18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Перший закон Кірхгофа</a:t>
            </a:r>
            <a:endParaRPr lang="ru-RU" altLang="ru-RU" sz="14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92725" y="1557338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Другий закон Кірхгофа</a:t>
            </a:r>
            <a:endParaRPr lang="ru-RU" altLang="ru-RU" sz="1400"/>
          </a:p>
        </p:txBody>
      </p:sp>
      <p:pic>
        <p:nvPicPr>
          <p:cNvPr id="184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1152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844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27368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19446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76925"/>
            <a:ext cx="12969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205038"/>
            <a:ext cx="99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11413" y="2276475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або</a:t>
            </a:r>
            <a:endParaRPr lang="ru-RU" altLang="ru-RU" sz="1200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804025" y="2349500"/>
            <a:ext cx="504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або</a:t>
            </a:r>
            <a:endParaRPr lang="ru-RU" altLang="ru-RU" sz="1200"/>
          </a:p>
        </p:txBody>
      </p:sp>
      <p:pic>
        <p:nvPicPr>
          <p:cNvPr id="1844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2981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732588" y="37893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Напрям обходу</a:t>
            </a:r>
            <a:endParaRPr lang="ru-RU" altLang="ru-RU" sz="1000"/>
          </a:p>
        </p:txBody>
      </p:sp>
      <p:pic>
        <p:nvPicPr>
          <p:cNvPr id="18449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373688"/>
            <a:ext cx="2190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688"/>
            <a:ext cx="10858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1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950"/>
            <a:ext cx="2533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7235825" y="6021388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Другий закон Кірхгофа у загальному вигляді</a:t>
            </a:r>
            <a:endParaRPr lang="ru-RU" altLang="ru-RU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652462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4248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3</a:t>
            </a:r>
            <a:r>
              <a:rPr lang="uk-UA" altLang="ru-RU" sz="1400"/>
              <a:t> У електричній схемі, що має наступні параметри: Е</a:t>
            </a:r>
            <a:r>
              <a:rPr lang="uk-UA" altLang="ru-RU" sz="1400" baseline="-25000"/>
              <a:t>1</a:t>
            </a:r>
            <a:r>
              <a:rPr lang="uk-UA" altLang="ru-RU" sz="1400"/>
              <a:t>=52 В, Е</a:t>
            </a:r>
            <a:r>
              <a:rPr lang="uk-UA" altLang="ru-RU" sz="1400" baseline="-25000"/>
              <a:t>2</a:t>
            </a:r>
            <a:r>
              <a:rPr lang="uk-UA" altLang="ru-RU" sz="1400"/>
              <a:t>=69 В, </a:t>
            </a:r>
            <a:r>
              <a:rPr lang="en-US" altLang="ru-RU" sz="1400"/>
              <a:t>R</a:t>
            </a:r>
            <a:r>
              <a:rPr lang="en-US" altLang="ru-RU" sz="1400" baseline="-25000"/>
              <a:t>01</a:t>
            </a:r>
            <a:r>
              <a:rPr lang="en-US" altLang="ru-RU" sz="1400"/>
              <a:t>=</a:t>
            </a:r>
            <a:r>
              <a:rPr lang="uk-UA" altLang="ru-RU" sz="1400"/>
              <a:t>1 Ом,</a:t>
            </a:r>
            <a:r>
              <a:rPr lang="en-US" altLang="ru-RU" sz="1400"/>
              <a:t> R</a:t>
            </a:r>
            <a:r>
              <a:rPr lang="en-US" altLang="ru-RU" sz="1400" baseline="-25000"/>
              <a:t>02</a:t>
            </a:r>
            <a:r>
              <a:rPr lang="en-US" altLang="ru-RU" sz="1400"/>
              <a:t>=</a:t>
            </a:r>
            <a:r>
              <a:rPr lang="uk-UA" altLang="ru-RU" sz="1400"/>
              <a:t>2 Ом,</a:t>
            </a:r>
            <a:r>
              <a:rPr lang="en-US" altLang="ru-RU" sz="1400"/>
              <a:t> 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5 Ом, </a:t>
            </a:r>
            <a:r>
              <a:rPr lang="en-US" altLang="ru-RU" sz="1400"/>
              <a:t>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2 Ом, </a:t>
            </a:r>
            <a:r>
              <a:rPr lang="en-US" altLang="ru-RU" sz="1400"/>
              <a:t>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6 Ом, </a:t>
            </a:r>
            <a:r>
              <a:rPr lang="en-US" altLang="ru-RU" sz="1400"/>
              <a:t>R</a:t>
            </a:r>
            <a:r>
              <a:rPr lang="en-US" altLang="ru-RU" sz="1400" baseline="-25000"/>
              <a:t>6</a:t>
            </a:r>
            <a:r>
              <a:rPr lang="en-US" altLang="ru-RU" sz="1400"/>
              <a:t>=</a:t>
            </a:r>
            <a:r>
              <a:rPr lang="uk-UA" altLang="ru-RU" sz="1400"/>
              <a:t>3 Ом, розрахувати струми у всіх гілках та скласти рівняння балансу потужностей. </a:t>
            </a:r>
            <a:endParaRPr lang="ru-RU" altLang="ru-RU" sz="140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31311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13811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24300" y="2133600"/>
            <a:ext cx="2303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Рішення прикладу 3</a:t>
            </a:r>
            <a:endParaRPr lang="ru-RU" altLang="ru-RU" sz="140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267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152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34099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259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Із системи шести рівнянь маємо:</a:t>
            </a:r>
            <a:endParaRPr lang="ru-RU" altLang="ru-RU" sz="1200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44640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356100" y="436562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Баланс потужностей</a:t>
            </a:r>
            <a:endParaRPr lang="ru-RU" altLang="ru-RU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 (метод контурних струмів)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z="16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33131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u="sng"/>
              <a:t>Приклад 4</a:t>
            </a:r>
            <a:r>
              <a:rPr lang="uk-UA" altLang="ru-RU" sz="1200"/>
              <a:t> Використовуючи схему прикладу 3 методом контурних струмів розрахувати параметри, задані у прикладі 3 </a:t>
            </a:r>
            <a:endParaRPr lang="ru-RU" altLang="ru-RU" sz="12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209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1809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2047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4295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5746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br>
              <a:rPr lang="uk-UA" altLang="ru-RU" sz="3200" smtClean="0">
                <a:latin typeface="Times New Roman" pitchFamily="18" charset="0"/>
              </a:rPr>
            </a:b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675687" cy="5616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ЗАГАЛЬНІ ПОЛОЖЕННЯ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Електричне коло</a:t>
            </a:r>
            <a:r>
              <a:rPr lang="uk-UA" altLang="ru-RU" sz="1400" smtClean="0"/>
              <a:t> – сукупність пристроїв та об'єктів, які складають шлях для електричного струму, електромагнітні процеси в яких можуть бути описані за допомогою понять про електрорушійну силу (ЕРС), струм і напругу.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Елементи електричного кола</a:t>
            </a:r>
            <a:r>
              <a:rPr lang="uk-UA" altLang="ru-RU" sz="1400" smtClean="0"/>
              <a:t> діляться на </a:t>
            </a:r>
            <a:r>
              <a:rPr lang="uk-UA" altLang="ru-RU" sz="1400" u="sng" smtClean="0"/>
              <a:t>активні</a:t>
            </a:r>
            <a:r>
              <a:rPr lang="uk-UA" altLang="ru-RU" sz="1400" smtClean="0"/>
              <a:t> (ті, в яких індукується ЕРС – джерела ЕРС, електричні двигуни, акумулятори в процесі заряджання та ін.) та </a:t>
            </a:r>
            <a:r>
              <a:rPr lang="uk-UA" altLang="ru-RU" sz="1400" u="sng" smtClean="0"/>
              <a:t>пасивні </a:t>
            </a:r>
            <a:r>
              <a:rPr lang="uk-UA" altLang="ru-RU" sz="1400" smtClean="0"/>
              <a:t>(електроприймачі – резистори, конденсатори, котушки індуктивності, а також провідники з'єднання).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smtClean="0"/>
              <a:t>	Основними характеристиками елементів кола являються їх </a:t>
            </a:r>
            <a:r>
              <a:rPr lang="uk-UA" altLang="ru-RU" sz="1400" u="sng" smtClean="0"/>
              <a:t>вольт-амперні характеристики (ВАХ)</a:t>
            </a:r>
            <a:r>
              <a:rPr lang="uk-UA" altLang="ru-RU" sz="1400" smtClean="0"/>
              <a:t>, вебер-амперні характеристики, кулон-вольтні характеристики, які описуються за допомогою диференційних або алгебраїчних рівнянь. Якщо елементи описуються за допомогою лінійних диференційних або алгебраїчних рівнянь, то такі елементи називаються </a:t>
            </a:r>
            <a:r>
              <a:rPr lang="uk-UA" altLang="ru-RU" sz="1400" u="sng" smtClean="0"/>
              <a:t>лінійними</a:t>
            </a:r>
            <a:r>
              <a:rPr lang="uk-UA" altLang="ru-RU" sz="1400" smtClean="0"/>
              <a:t>, в іншому випадку – </a:t>
            </a:r>
            <a:r>
              <a:rPr lang="uk-UA" altLang="ru-RU" sz="1400" u="sng" smtClean="0"/>
              <a:t>нелінійними</a:t>
            </a:r>
            <a:r>
              <a:rPr lang="uk-UA" altLang="ru-RU" sz="1400" smtClean="0"/>
              <a:t>. Коефіцієнти, які пов'язують змінні, похідні та інтеграли в рівняннях називаються </a:t>
            </a:r>
            <a:r>
              <a:rPr lang="uk-UA" altLang="ru-RU" sz="1400" u="sng" smtClean="0"/>
              <a:t>параметрами елемента</a:t>
            </a:r>
            <a:r>
              <a:rPr lang="uk-UA" altLang="ru-RU" sz="1400" smtClean="0"/>
              <a:t>. Якщо параметри елемента не являються функцією просторових координат, що визначають його геометричні розміри, то елемент називається </a:t>
            </a:r>
            <a:r>
              <a:rPr lang="uk-UA" altLang="ru-RU" sz="1400" u="sng" smtClean="0"/>
              <a:t>елементом із зосередженими параметрами</a:t>
            </a:r>
            <a:r>
              <a:rPr lang="uk-UA" altLang="ru-RU" sz="1400" smtClean="0"/>
              <a:t>. Якщо елемент описується рівняннями, до яких входять просторові змінні, то елемент відноситься до класу </a:t>
            </a:r>
            <a:r>
              <a:rPr lang="uk-UA" altLang="ru-RU" sz="1400" u="sng" smtClean="0"/>
              <a:t>елементів із розподіленими параметрами</a:t>
            </a:r>
            <a:r>
              <a:rPr lang="uk-UA" altLang="ru-RU" sz="1400" smtClean="0"/>
              <a:t> (лінія передачі електричної енергії або довга лінія). У кожного елемента можна виділити певну кількість </a:t>
            </a:r>
            <a:r>
              <a:rPr lang="uk-UA" altLang="ru-RU" sz="1400" u="sng" smtClean="0"/>
              <a:t>затискачів (полюсів)</a:t>
            </a:r>
            <a:r>
              <a:rPr lang="uk-UA" altLang="ru-RU" sz="1400" smtClean="0"/>
              <a:t>, за допомогою яких він приєднується до інших елементів. Розрізняють </a:t>
            </a:r>
            <a:r>
              <a:rPr lang="uk-UA" altLang="ru-RU" sz="1400" u="sng" smtClean="0"/>
              <a:t>двух-</a:t>
            </a:r>
            <a:r>
              <a:rPr lang="uk-UA" altLang="ru-RU" sz="1400" smtClean="0"/>
              <a:t> та </a:t>
            </a:r>
            <a:r>
              <a:rPr lang="uk-UA" altLang="ru-RU" sz="1400" u="sng" smtClean="0"/>
              <a:t>багатополюсні</a:t>
            </a:r>
            <a:r>
              <a:rPr lang="uk-UA" altLang="ru-RU" sz="1400" smtClean="0"/>
              <a:t> елементи.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Схема</a:t>
            </a:r>
            <a:r>
              <a:rPr lang="uk-UA" altLang="ru-RU" sz="1400" smtClean="0"/>
              <a:t> – графічне зображення електричного кола, яке містить умовні позначення його елементів, та яке показує їх з'єднання.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Гілка</a:t>
            </a:r>
            <a:r>
              <a:rPr lang="uk-UA" altLang="ru-RU" sz="1400" smtClean="0"/>
              <a:t> – ділянка кола з одним і тим же значенням електричного струму.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Вузол </a:t>
            </a:r>
            <a:r>
              <a:rPr lang="uk-UA" altLang="ru-RU" sz="1400" smtClean="0"/>
              <a:t>– місце з'єднання гілок кола (на схемі позначається крапкою).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Контур</a:t>
            </a:r>
            <a:r>
              <a:rPr lang="uk-UA" altLang="ru-RU" sz="1400" smtClean="0"/>
              <a:t> – любий замкнений шлях, який проходить по декільком гілкам.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1400" b="1" smtClean="0"/>
              <a:t>Граф електричного кола</a:t>
            </a:r>
            <a:r>
              <a:rPr lang="uk-UA" altLang="ru-RU" sz="1400" smtClean="0"/>
              <a:t> – умовне зображення схеми, у якому кожна гілка замінюється відрізком лінії.</a:t>
            </a:r>
            <a:endParaRPr lang="ru-RU" altLang="ru-RU" sz="1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229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Закони Кірхгофа (метод контурних струмів)</a:t>
            </a:r>
            <a:endParaRPr lang="ru-RU" altLang="ru-RU" sz="180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8280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u="sng"/>
              <a:t>Приклад 4</a:t>
            </a:r>
            <a:r>
              <a:rPr lang="uk-UA" altLang="ru-RU" sz="1400"/>
              <a:t> У електричній схемі, що має наступні параметри: Е</a:t>
            </a:r>
            <a:r>
              <a:rPr lang="uk-UA" altLang="ru-RU" sz="1400" baseline="-25000"/>
              <a:t>1</a:t>
            </a:r>
            <a:r>
              <a:rPr lang="uk-UA" altLang="ru-RU" sz="1400"/>
              <a:t>=80 В, Е</a:t>
            </a:r>
            <a:r>
              <a:rPr lang="uk-UA" altLang="ru-RU" sz="1400" baseline="-25000"/>
              <a:t>2</a:t>
            </a:r>
            <a:r>
              <a:rPr lang="uk-UA" altLang="ru-RU" sz="1400"/>
              <a:t>=70 В, Е</a:t>
            </a:r>
            <a:r>
              <a:rPr lang="uk-UA" altLang="ru-RU" sz="1400" baseline="-25000"/>
              <a:t>3</a:t>
            </a:r>
            <a:r>
              <a:rPr lang="uk-UA" altLang="ru-RU" sz="1400"/>
              <a:t>=20 В, Е</a:t>
            </a:r>
            <a:r>
              <a:rPr lang="uk-UA" altLang="ru-RU" sz="1400" baseline="-25000"/>
              <a:t>4</a:t>
            </a:r>
            <a:r>
              <a:rPr lang="uk-UA" altLang="ru-RU" sz="1400"/>
              <a:t>=50 В, </a:t>
            </a:r>
            <a:r>
              <a:rPr lang="en-US" altLang="ru-RU" sz="1400"/>
              <a:t>R</a:t>
            </a:r>
            <a:r>
              <a:rPr lang="en-US" altLang="ru-RU" sz="1400" baseline="-25000"/>
              <a:t>1</a:t>
            </a:r>
            <a:r>
              <a:rPr lang="en-US" altLang="ru-RU" sz="1400"/>
              <a:t>=</a:t>
            </a:r>
            <a:r>
              <a:rPr lang="uk-UA" altLang="ru-RU" sz="1400"/>
              <a:t>40 Ом,</a:t>
            </a:r>
            <a:r>
              <a:rPr lang="en-US" altLang="ru-RU" sz="1400"/>
              <a:t> R</a:t>
            </a:r>
            <a:r>
              <a:rPr lang="en-US" altLang="ru-RU" sz="1400" baseline="-25000"/>
              <a:t>2</a:t>
            </a:r>
            <a:r>
              <a:rPr lang="en-US" altLang="ru-RU" sz="1400"/>
              <a:t>=R</a:t>
            </a:r>
            <a:r>
              <a:rPr lang="en-US" altLang="ru-RU" sz="1400" baseline="-25000"/>
              <a:t>3</a:t>
            </a:r>
            <a:r>
              <a:rPr lang="en-US" altLang="ru-RU" sz="1400"/>
              <a:t>=</a:t>
            </a:r>
            <a:r>
              <a:rPr lang="uk-UA" altLang="ru-RU" sz="1400"/>
              <a:t>10 Ом, </a:t>
            </a:r>
            <a:r>
              <a:rPr lang="en-US" altLang="ru-RU" sz="1400"/>
              <a:t>R</a:t>
            </a:r>
            <a:r>
              <a:rPr lang="en-US" altLang="ru-RU" sz="1400" baseline="-25000"/>
              <a:t>4</a:t>
            </a:r>
            <a:r>
              <a:rPr lang="en-US" altLang="ru-RU" sz="1400"/>
              <a:t>=</a:t>
            </a:r>
            <a:r>
              <a:rPr lang="uk-UA" altLang="ru-RU" sz="1400"/>
              <a:t>20 Ом, </a:t>
            </a:r>
            <a:r>
              <a:rPr lang="en-US" altLang="ru-RU" sz="1400"/>
              <a:t>R</a:t>
            </a:r>
            <a:r>
              <a:rPr lang="en-US" altLang="ru-RU" sz="1400" baseline="-25000"/>
              <a:t>5</a:t>
            </a:r>
            <a:r>
              <a:rPr lang="en-US" altLang="ru-RU" sz="1400"/>
              <a:t>=</a:t>
            </a:r>
            <a:r>
              <a:rPr lang="uk-UA" altLang="ru-RU" sz="1400"/>
              <a:t>25 Ом, </a:t>
            </a:r>
            <a:r>
              <a:rPr lang="en-US" altLang="ru-RU" sz="1400"/>
              <a:t>J</a:t>
            </a:r>
            <a:r>
              <a:rPr lang="en-US" altLang="ru-RU" sz="1400" baseline="-25000"/>
              <a:t>k</a:t>
            </a:r>
            <a:r>
              <a:rPr lang="en-US" altLang="ru-RU" sz="1400"/>
              <a:t>=5</a:t>
            </a:r>
            <a:r>
              <a:rPr lang="uk-UA" altLang="ru-RU" sz="1400"/>
              <a:t> </a:t>
            </a:r>
            <a:r>
              <a:rPr lang="en-US" altLang="ru-RU" sz="1400"/>
              <a:t>A</a:t>
            </a:r>
            <a:r>
              <a:rPr lang="uk-UA" altLang="ru-RU" sz="1400"/>
              <a:t>, розрахувати струми у всіх гілках та скласти рівняння балансу потужностей. </a:t>
            </a:r>
            <a:endParaRPr lang="ru-RU" altLang="ru-RU" sz="1400"/>
          </a:p>
          <a:p>
            <a:pPr eaLnBrk="1" hangingPunct="1">
              <a:spcBef>
                <a:spcPct val="50000"/>
              </a:spcBef>
            </a:pPr>
            <a:r>
              <a:rPr lang="uk-UA" altLang="ru-RU" sz="1400"/>
              <a:t> Рішення прикладу 4:</a:t>
            </a:r>
            <a:endParaRPr lang="ru-RU" altLang="ru-RU" sz="1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619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143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600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28765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2852738"/>
            <a:ext cx="1944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Згідно законів Кірхгофа</a:t>
            </a:r>
            <a:endParaRPr lang="ru-RU" altLang="ru-RU" sz="12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627313" y="4149725"/>
            <a:ext cx="3097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Методом контурних струмів</a:t>
            </a:r>
            <a:endParaRPr lang="ru-RU" altLang="ru-RU" sz="1200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162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45125"/>
            <a:ext cx="4210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805488"/>
            <a:ext cx="4333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08725"/>
            <a:ext cx="1247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37288"/>
            <a:ext cx="4714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36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253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52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3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206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315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590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593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1709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643438" y="31416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Формула Ейлера</a:t>
            </a:r>
            <a:endParaRPr lang="ru-RU" altLang="ru-RU"/>
          </a:p>
        </p:txBody>
      </p:sp>
      <p:pic>
        <p:nvPicPr>
          <p:cNvPr id="22541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344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7193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2517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355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576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10525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Закон Ома</a:t>
            </a:r>
            <a:endParaRPr lang="ru-RU" altLang="ru-RU"/>
          </a:p>
        </p:txBody>
      </p:sp>
      <p:pic>
        <p:nvPicPr>
          <p:cNvPr id="235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1733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1366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098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276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2588"/>
            <a:ext cx="4505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81088"/>
            <a:ext cx="5713412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33450"/>
            <a:ext cx="39481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92825"/>
            <a:ext cx="364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2482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33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Розгалужені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76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5923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143986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800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165576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3095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15843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431800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Символьний метод розрахунку кіл змінного струму</a:t>
            </a:r>
          </a:p>
          <a:p>
            <a:pPr algn="ctr" eaLnBrk="1" hangingPunct="1">
              <a:buFontTx/>
              <a:buNone/>
            </a:pPr>
            <a:endParaRPr lang="ru-RU" altLang="ru-RU" sz="1600" b="1" smtClean="0"/>
          </a:p>
        </p:txBody>
      </p:sp>
      <p:pic>
        <p:nvPicPr>
          <p:cNvPr id="28676" name="Picture 4" descr="image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Закони Кірхгофа для змінного струму</a:t>
            </a:r>
            <a:endParaRPr lang="ru-RU" altLang="ru-RU" sz="1400"/>
          </a:p>
        </p:txBody>
      </p:sp>
      <p:pic>
        <p:nvPicPr>
          <p:cNvPr id="28678" name="Picture 6" descr="image0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65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image0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image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685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image023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847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image025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66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image031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160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image033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49950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image035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37288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image041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229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image044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4086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image046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3629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image048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3467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image050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image052-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3629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image054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229225"/>
            <a:ext cx="524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image058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838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image060-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2362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3" descr="image056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3619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Резонансні явища в контурі синусоїдального струму</a:t>
            </a:r>
            <a:endParaRPr lang="ru-RU" altLang="ru-RU" sz="1600" b="1" smtClean="0"/>
          </a:p>
        </p:txBody>
      </p:sp>
      <p:pic>
        <p:nvPicPr>
          <p:cNvPr id="2970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напруги</a:t>
            </a:r>
            <a:endParaRPr lang="ru-RU" altLang="ru-RU" sz="1400"/>
          </a:p>
        </p:txBody>
      </p:sp>
      <p:pic>
        <p:nvPicPr>
          <p:cNvPr id="29702" name="Picture 6" descr="image002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219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image004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image006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01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image008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1628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D:\барахолка\ТОЭ\toehelp\image010-4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22513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D:\барахолка\ТОЭ\toehelp\image012-4.g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33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D:\барахолка\ТОЭ\toehelp\image014-4.gif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D:\барахолка\ТОЭ\toehelp\image016-4.gif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mage018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176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mage020-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mage022-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image024-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image026-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image044-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1038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image050-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276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image052-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923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image054-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00663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image058-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704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04025" y="5661025"/>
            <a:ext cx="2160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Характеристичний опір</a:t>
            </a:r>
            <a:endParaRPr lang="ru-RU" altLang="ru-RU" sz="1000"/>
          </a:p>
        </p:txBody>
      </p:sp>
      <p:pic>
        <p:nvPicPr>
          <p:cNvPr id="29721" name="Picture 25" descr="image060-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13325"/>
            <a:ext cx="21605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360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600" b="1" smtClean="0"/>
              <a:t>Резонансні явища в контурі синусоїдального струму</a:t>
            </a:r>
            <a:endParaRPr lang="ru-RU" altLang="ru-RU" sz="1600" b="1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струмів</a:t>
            </a:r>
            <a:endParaRPr lang="ru-RU" altLang="ru-RU" sz="1400"/>
          </a:p>
        </p:txBody>
      </p:sp>
      <p:pic>
        <p:nvPicPr>
          <p:cNvPr id="307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223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image064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image062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image066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914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image068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1323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image074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5467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076-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image078-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image080-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image082-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image084-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image086-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141663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image088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image090-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13325"/>
            <a:ext cx="1400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image092-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39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image094-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45125"/>
            <a:ext cx="5600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image098-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21388"/>
            <a:ext cx="1095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 </a:t>
            </a:r>
            <a:br>
              <a:rPr lang="uk-UA" altLang="ru-RU" sz="3200" smtClean="0">
                <a:latin typeface="Times New Roman" pitchFamily="18" charset="0"/>
              </a:rPr>
            </a:b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ЗАГАЛЬНІ ПОЛОЖЕННЯ</a:t>
            </a:r>
            <a:endParaRPr lang="ru-RU" altLang="ru-RU" sz="18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41036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448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гілки</a:t>
            </a:r>
            <a:endParaRPr lang="ru-RU" altLang="ru-RU" sz="120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7191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3850" y="44370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вузли</a:t>
            </a:r>
            <a:endParaRPr lang="ru-RU" altLang="ru-RU" sz="120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941888"/>
            <a:ext cx="25923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3850" y="494188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контури</a:t>
            </a:r>
            <a:endParaRPr lang="ru-RU" altLang="ru-RU" sz="120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68413"/>
            <a:ext cx="18002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156325" y="14843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Граф схеми</a:t>
            </a:r>
            <a:endParaRPr lang="ru-RU" altLang="ru-RU" sz="120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1409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84888" y="2852738"/>
            <a:ext cx="2087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Направлений граф схеми</a:t>
            </a:r>
            <a:endParaRPr lang="ru-RU" altLang="ru-RU" sz="120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4591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787900" y="4508500"/>
            <a:ext cx="3240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u="sng"/>
              <a:t>Дерево графа схеми</a:t>
            </a:r>
            <a:r>
              <a:rPr lang="uk-UA" altLang="ru-RU" sz="1200"/>
              <a:t> – люба система із мінімальної кількості гілок, що з'єднує всі вузли без утворення контурів</a:t>
            </a:r>
            <a:endParaRPr lang="ru-RU" altLang="ru-RU" sz="12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867400" y="630872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(Суцільна лінія – гілка дерева, пунктирна – гілка зв'язку) </a:t>
            </a:r>
            <a:endParaRPr lang="ru-RU" altLang="ru-RU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15913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1800" b="1" smtClean="0"/>
              <a:t>Резонансні явища в контурі синусоїдального струму</a:t>
            </a:r>
            <a:endParaRPr lang="ru-RU" altLang="ru-RU" sz="1800" b="1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71775" y="1196975"/>
            <a:ext cx="251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у складному колі</a:t>
            </a:r>
            <a:endParaRPr lang="ru-RU" altLang="ru-RU" sz="1400"/>
          </a:p>
        </p:txBody>
      </p:sp>
      <p:pic>
        <p:nvPicPr>
          <p:cNvPr id="31749" name="Picture 5" descr="image12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image12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6219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image12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1590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58888" y="494188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Резонанс напруги</a:t>
            </a:r>
            <a:endParaRPr lang="ru-RU" altLang="ru-RU" sz="1200"/>
          </a:p>
        </p:txBody>
      </p:sp>
      <p:pic>
        <p:nvPicPr>
          <p:cNvPr id="31753" name="Picture 9" descr="image124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949950"/>
            <a:ext cx="676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image12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45125"/>
            <a:ext cx="1590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59338" y="494188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Резонанс струмів</a:t>
            </a:r>
            <a:endParaRPr lang="ru-RU" altLang="ru-RU" sz="1200"/>
          </a:p>
        </p:txBody>
      </p:sp>
      <p:pic>
        <p:nvPicPr>
          <p:cNvPr id="31756" name="Picture 12" descr="image129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7692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image127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08725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15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z="1600" b="1" smtClean="0"/>
          </a:p>
        </p:txBody>
      </p:sp>
      <p:pic>
        <p:nvPicPr>
          <p:cNvPr id="32772" name="Picture 4" descr="image00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714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image004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1143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mage006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image008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image010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image012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mage014-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1409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image016-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image018-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1514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image020-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28082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image024-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430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image026-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16563"/>
            <a:ext cx="4200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image028-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49950"/>
            <a:ext cx="4448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276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032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41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7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314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Векторні та топографічні діаграми</a:t>
            </a:r>
            <a:endParaRPr lang="ru-RU" altLang="ru-RU" sz="1600" b="1" smtClean="0"/>
          </a:p>
        </p:txBody>
      </p:sp>
      <p:pic>
        <p:nvPicPr>
          <p:cNvPr id="37892" name="Picture 4" descr="image020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3053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Потенційна діаграма</a:t>
            </a:r>
            <a:endParaRPr lang="ru-RU" altLang="ru-RU" sz="1800" smtClean="0"/>
          </a:p>
        </p:txBody>
      </p:sp>
      <p:pic>
        <p:nvPicPr>
          <p:cNvPr id="38916" name="Picture 4" descr="image03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038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image036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771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image038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image040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image042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image044-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image046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790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image048-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733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image050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65625"/>
            <a:ext cx="762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image052-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762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image054-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image056-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16113"/>
            <a:ext cx="1362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image058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590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 descr="image032-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2705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 </a:t>
            </a:r>
            <a:br>
              <a:rPr lang="uk-UA" altLang="ru-RU" sz="3200" smtClean="0">
                <a:latin typeface="Times New Roman" pitchFamily="18" charset="0"/>
              </a:rPr>
            </a:b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Джерело електричної енергії</a:t>
            </a:r>
            <a:endParaRPr lang="ru-RU" altLang="ru-RU" sz="1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647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866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43213" y="1268413"/>
            <a:ext cx="2447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 b="1"/>
              <a:t>Джерело постійної напруги</a:t>
            </a:r>
            <a:endParaRPr lang="ru-RU" altLang="ru-RU" sz="1200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3095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Точка а – режим холостого ходу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200"/>
          </a:p>
        </p:txBody>
      </p:sp>
      <p:pic>
        <p:nvPicPr>
          <p:cNvPr id="5128" name="Picture 8" descr="Image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19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825" y="3716338"/>
            <a:ext cx="3097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Точка б – режим короткого замкнення</a:t>
            </a:r>
            <a:endParaRPr lang="ru-RU" altLang="ru-RU"/>
          </a:p>
        </p:txBody>
      </p:sp>
      <p:pic>
        <p:nvPicPr>
          <p:cNvPr id="5130" name="Picture 10" descr="Image116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112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mage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05038"/>
            <a:ext cx="1152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003800" y="1628775"/>
            <a:ext cx="259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Пряма 1 – нелінійна ВАХ</a:t>
            </a:r>
            <a:endParaRPr lang="ru-RU" altLang="ru-RU" sz="12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076825" y="19891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Пряма 2 – описується наступним рівнянням:</a:t>
            </a:r>
            <a:endParaRPr lang="ru-RU" altLang="ru-RU" sz="1200"/>
          </a:p>
        </p:txBody>
      </p:sp>
      <p:pic>
        <p:nvPicPr>
          <p:cNvPr id="5134" name="Picture 14" descr="Image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1076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24525" y="25654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U</a:t>
            </a:r>
            <a:r>
              <a:rPr lang="en-US" altLang="ru-RU" baseline="-25000"/>
              <a:t>xx</a:t>
            </a:r>
            <a:r>
              <a:rPr lang="en-US" altLang="ru-RU" sz="1200"/>
              <a:t> – </a:t>
            </a:r>
            <a:r>
              <a:rPr lang="uk-UA" altLang="ru-RU" sz="1200"/>
              <a:t>напруга при розімкненому ключі К</a:t>
            </a:r>
            <a:endParaRPr lang="ru-RU" altLang="ru-RU" sz="12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877050" y="30686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внутрішній опір джерела</a:t>
            </a:r>
            <a:endParaRPr lang="ru-RU" altLang="ru-RU" sz="1200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800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79388" y="5805488"/>
            <a:ext cx="352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Еквівалента схема - ідеальне джерело ЕРС </a:t>
            </a:r>
            <a:endParaRPr lang="ru-RU" altLang="ru-RU" sz="120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1512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Image120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190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Image1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0872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859338" y="5084763"/>
            <a:ext cx="352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Еквівалента схема - ідеальне джерело струму </a:t>
            </a:r>
            <a:endParaRPr lang="ru-RU" altLang="ru-RU" sz="1200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12652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 descr="Image1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 descr="Image125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92825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Image1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542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 descr="Image127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74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524750" y="5445125"/>
            <a:ext cx="1477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внутрішня провідність джерела</a:t>
            </a:r>
            <a:endParaRPr lang="ru-RU" altLang="ru-RU" sz="1000"/>
          </a:p>
        </p:txBody>
      </p:sp>
      <p:pic>
        <p:nvPicPr>
          <p:cNvPr id="5150" name="Picture 30" descr="Image129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45318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Image1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453188"/>
            <a:ext cx="619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Image1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76925"/>
            <a:ext cx="962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7667625" y="5949950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Максимальна потужність</a:t>
            </a:r>
            <a:endParaRPr lang="ru-RU" altLang="ru-RU" sz="1000"/>
          </a:p>
        </p:txBody>
      </p:sp>
      <p:pic>
        <p:nvPicPr>
          <p:cNvPr id="5154" name="Picture 34" descr="Image133-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453188"/>
            <a:ext cx="723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638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146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95738" y="119697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Резистор</a:t>
            </a:r>
            <a:endParaRPr lang="ru-RU" alt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4213" y="2781300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Лінійний резистор</a:t>
            </a:r>
            <a:endParaRPr lang="ru-RU" altLang="ru-RU" sz="12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32138" y="2708275"/>
            <a:ext cx="194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Нелінійний резистор</a:t>
            </a:r>
            <a:endParaRPr lang="ru-RU" altLang="ru-RU" sz="12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2028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Image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85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95513" y="3357563"/>
            <a:ext cx="1512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статичний опір</a:t>
            </a:r>
            <a:endParaRPr lang="ru-RU" altLang="ru-RU" sz="1200"/>
          </a:p>
        </p:txBody>
      </p:sp>
      <p:pic>
        <p:nvPicPr>
          <p:cNvPr id="6156" name="Picture 12" descr="Image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742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68538" y="4221163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диференційний опір</a:t>
            </a:r>
            <a:endParaRPr lang="ru-RU" altLang="ru-RU" sz="120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68863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2000" y="4868863"/>
            <a:ext cx="403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itchFamily="18" charset="2"/>
              <a:buChar char="r"/>
            </a:pPr>
            <a:r>
              <a:rPr lang="ru-RU" altLang="ru-RU">
                <a:latin typeface="Times New Roman" pitchFamily="18" charset="0"/>
                <a:sym typeface="Symbol" pitchFamily="18" charset="2"/>
              </a:rPr>
              <a:t>- </a:t>
            </a:r>
            <a:r>
              <a:rPr lang="ru-RU" altLang="ru-RU" sz="1200">
                <a:latin typeface="Times New Roman" pitchFamily="18" charset="0"/>
                <a:sym typeface="Symbol" pitchFamily="18" charset="2"/>
              </a:rPr>
              <a:t>питомий опір, 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– </a:t>
            </a:r>
            <a:r>
              <a:rPr lang="uk-UA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довжина провідника, 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– </a:t>
            </a:r>
            <a:r>
              <a:rPr lang="uk-UA" altLang="ru-RU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площа поперечного перерізу провідника</a:t>
            </a:r>
            <a:endParaRPr lang="en-US" altLang="ru-RU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63938" y="16287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/>
              <a:t>Індуктивність</a:t>
            </a:r>
            <a:endParaRPr lang="ru-RU" alt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1476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1495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22764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00113" y="2924175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Лінійна індуктивність</a:t>
            </a:r>
            <a:endParaRPr lang="ru-RU" altLang="ru-RU" sz="12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03575" y="2852738"/>
            <a:ext cx="2089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Нелінійна індуктивність</a:t>
            </a:r>
            <a:endParaRPr lang="ru-RU" altLang="ru-RU" sz="1200"/>
          </a:p>
        </p:txBody>
      </p:sp>
      <p:pic>
        <p:nvPicPr>
          <p:cNvPr id="7178" name="Picture 10" descr="Image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842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Image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985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Image101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24400"/>
            <a:ext cx="890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Image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45125"/>
            <a:ext cx="320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68538" y="3644900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індуктивність</a:t>
            </a:r>
            <a:endParaRPr lang="ru-RU" altLang="ru-RU" sz="100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411413" y="4221163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потокозчеплення</a:t>
            </a:r>
            <a:endParaRPr lang="ru-RU" altLang="ru-RU" sz="1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11413" y="4724400"/>
            <a:ext cx="180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Потік магнітного поля</a:t>
            </a:r>
            <a:endParaRPr lang="ru-RU" altLang="ru-RU" sz="1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908175" y="544512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Вебер-амперна характеристика</a:t>
            </a:r>
            <a:endParaRPr lang="ru-RU" altLang="ru-RU" sz="1000"/>
          </a:p>
        </p:txBody>
      </p:sp>
      <p:pic>
        <p:nvPicPr>
          <p:cNvPr id="7186" name="Picture 18" descr="Image105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6889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227763" y="4724400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Статична індуктивність</a:t>
            </a:r>
            <a:endParaRPr lang="ru-RU" altLang="ru-RU" sz="100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372225" y="5734050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Диференційна  індуктивність</a:t>
            </a:r>
            <a:endParaRPr lang="ru-RU" altLang="ru-RU" sz="1000"/>
          </a:p>
        </p:txBody>
      </p:sp>
      <p:pic>
        <p:nvPicPr>
          <p:cNvPr id="7189" name="Picture 21" descr="Image1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661025"/>
            <a:ext cx="795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ПАСИВНІ ЕЛЕМЕНТИ ЕЛЕКТРИЧНИХ КІЛ</a:t>
            </a:r>
            <a:endParaRPr lang="ru-RU" alt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76600" y="15573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/>
              <a:t>Ємність</a:t>
            </a:r>
            <a:endParaRPr lang="ru-RU" alt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143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00113" y="2781300"/>
            <a:ext cx="172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Лінійний конденсатор</a:t>
            </a:r>
            <a:endParaRPr lang="ru-RU" altLang="ru-RU" sz="1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76600" y="2852738"/>
            <a:ext cx="215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Нелінійний конденсатор</a:t>
            </a:r>
            <a:endParaRPr lang="ru-RU" altLang="ru-RU" sz="120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24669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Image108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7604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Image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339975" y="4581525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Статична ємність</a:t>
            </a:r>
            <a:endParaRPr lang="ru-RU" altLang="ru-RU" sz="10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411413" y="50847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Диференційна  ємність</a:t>
            </a:r>
            <a:endParaRPr lang="ru-RU" altLang="ru-RU" sz="1000"/>
          </a:p>
        </p:txBody>
      </p:sp>
      <p:pic>
        <p:nvPicPr>
          <p:cNvPr id="8206" name="Picture 14" descr="Image112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795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endParaRPr lang="ru-RU" altLang="ru-RU" sz="3200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1223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800" smtClean="0"/>
              <a:t>Види з'єднань елементів електричних кіл</a:t>
            </a:r>
          </a:p>
          <a:p>
            <a:pPr algn="just" eaLnBrk="1" hangingPunct="1">
              <a:buFontTx/>
              <a:buNone/>
            </a:pPr>
            <a:r>
              <a:rPr lang="uk-UA" altLang="ru-RU" sz="1400" smtClean="0"/>
              <a:t>Електричні кола з одним джерелом живлення можуть бути </a:t>
            </a:r>
            <a:r>
              <a:rPr lang="uk-UA" altLang="ru-RU" sz="1400" u="sng" smtClean="0"/>
              <a:t>розгалуженими і нерозгалуженими</a:t>
            </a:r>
            <a:r>
              <a:rPr lang="uk-UA" altLang="ru-RU" sz="1400" smtClean="0"/>
              <a:t>. При цьому розрізняють </a:t>
            </a:r>
            <a:r>
              <a:rPr lang="uk-UA" altLang="ru-RU" sz="1400" u="sng" smtClean="0"/>
              <a:t>послідовне, паралельне</a:t>
            </a:r>
            <a:r>
              <a:rPr lang="uk-UA" altLang="ru-RU" sz="1400" smtClean="0"/>
              <a:t> з'єднання пасивних елементів, а також їх з'єднання </a:t>
            </a:r>
            <a:r>
              <a:rPr lang="uk-UA" altLang="ru-RU" sz="1400" u="sng" smtClean="0"/>
              <a:t>зіркою, трикутником та змішане</a:t>
            </a:r>
            <a:r>
              <a:rPr lang="uk-UA" altLang="ru-RU" sz="1400" smtClean="0"/>
              <a:t>.</a:t>
            </a:r>
          </a:p>
          <a:p>
            <a:pPr algn="ctr" eaLnBrk="1" hangingPunct="1">
              <a:buFontTx/>
              <a:buNone/>
            </a:pPr>
            <a:endParaRPr lang="ru-RU" altLang="ru-RU" sz="18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916238" y="2276475"/>
            <a:ext cx="331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 b="1"/>
              <a:t>Послідовне з'єднання елементів</a:t>
            </a:r>
            <a:endParaRPr lang="ru-RU" altLang="ru-RU" sz="1400" b="1"/>
          </a:p>
        </p:txBody>
      </p:sp>
      <p:pic>
        <p:nvPicPr>
          <p:cNvPr id="92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29448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1425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29225"/>
            <a:ext cx="866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223361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23764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2963"/>
            <a:ext cx="12239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1163"/>
            <a:ext cx="1533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600" smtClean="0">
                <a:latin typeface="Times New Roman" pitchFamily="18" charset="0"/>
              </a:rPr>
              <a:t>ЕПСК</a:t>
            </a:r>
            <a:endParaRPr lang="ru-RU" altLang="ru-RU" sz="3600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6762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Види з'єднань елементів електричних кіл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800" smtClean="0"/>
              <a:t>Паралельне з'єднання елементів</a:t>
            </a:r>
            <a:endParaRPr lang="ru-RU" altLang="ru-RU" sz="18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2276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1377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1055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20542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1057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484438" y="3789363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/>
              <a:t>G - </a:t>
            </a:r>
            <a:r>
              <a:rPr lang="uk-UA" altLang="ru-RU" sz="1400"/>
              <a:t>провідність</a:t>
            </a:r>
            <a:endParaRPr lang="ru-RU" altLang="ru-RU" sz="1400"/>
          </a:p>
        </p:txBody>
      </p:sp>
      <p:pic>
        <p:nvPicPr>
          <p:cNvPr id="10250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23987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76600" y="6308725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згідно закону Ома</a:t>
            </a:r>
            <a:endParaRPr lang="ru-RU" altLang="ru-RU" sz="100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16563"/>
            <a:ext cx="828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1285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165850"/>
            <a:ext cx="581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2825"/>
            <a:ext cx="1314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1752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723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197643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29000"/>
            <a:ext cx="14398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784</Words>
  <Application>Microsoft Office PowerPoint</Application>
  <PresentationFormat>Экран (4:3)</PresentationFormat>
  <Paragraphs>168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Symbol</vt:lpstr>
      <vt:lpstr>Оформление по умолчанию</vt:lpstr>
      <vt:lpstr>ЕЛЕКТРОННІПРОЦЕСИ В СХЕМНИХ КОЛАХ </vt:lpstr>
      <vt:lpstr>ЕПСК </vt:lpstr>
      <vt:lpstr>ЕПСК  </vt:lpstr>
      <vt:lpstr>ЕПСК  </vt:lpstr>
      <vt:lpstr>ЕПСК</vt:lpstr>
      <vt:lpstr>ЕПСК</vt:lpstr>
      <vt:lpstr>ЕПСК</vt:lpstr>
      <vt:lpstr>ЕПСК</vt:lpstr>
      <vt:lpstr>ЕПСК</vt:lpstr>
      <vt:lpstr>ЕПСК  </vt:lpstr>
      <vt:lpstr>ЕПСК  Види сигналів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  </vt:lpstr>
      <vt:lpstr>ЕПСК  </vt:lpstr>
      <vt:lpstr>ЕПСК  </vt:lpstr>
      <vt:lpstr>ЕПСК  </vt:lpstr>
      <vt:lpstr>ЕПСК  </vt:lpstr>
      <vt:lpstr>ЕПСК</vt:lpstr>
      <vt:lpstr>ЕПСК  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</vt:lpstr>
      <vt:lpstr>ЕПСК</vt:lpstr>
    </vt:vector>
  </TitlesOfParts>
  <Company>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ЕЛЕКТРОННИХ СХЕМ</dc:title>
  <dc:creator>СНВ</dc:creator>
  <cp:lastModifiedBy>Николай</cp:lastModifiedBy>
  <cp:revision>45</cp:revision>
  <dcterms:created xsi:type="dcterms:W3CDTF">2009-12-18T11:28:06Z</dcterms:created>
  <dcterms:modified xsi:type="dcterms:W3CDTF">2024-10-23T06:55:56Z</dcterms:modified>
</cp:coreProperties>
</file>