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0" r:id="rId33"/>
    <p:sldId id="287" r:id="rId34"/>
    <p:sldId id="28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FB9804-E460-4638-887D-63DE3AB4DAAC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44E0CD-E667-4672-9D30-46A1F1481FB7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3600" b="1" dirty="0" smtClean="0"/>
            <a:t>Наукова гіпотеза </a:t>
          </a:r>
        </a:p>
        <a:p>
          <a:pPr algn="ctr">
            <a:spcAft>
              <a:spcPts val="0"/>
            </a:spcAft>
          </a:pPr>
          <a:r>
            <a:rPr lang="uk-UA" sz="3600" dirty="0" smtClean="0"/>
            <a:t>(первинна, змістова) </a:t>
          </a:r>
          <a:endParaRPr lang="ru-RU" sz="3600" dirty="0"/>
        </a:p>
      </dgm:t>
    </dgm:pt>
    <dgm:pt modelId="{D60D6CB8-A482-4A90-964B-096CE4D41893}" type="parTrans" cxnId="{6004752C-73FB-41F2-85CA-73E8147D52B2}">
      <dgm:prSet/>
      <dgm:spPr/>
      <dgm:t>
        <a:bodyPr/>
        <a:lstStyle/>
        <a:p>
          <a:endParaRPr lang="ru-RU"/>
        </a:p>
      </dgm:t>
    </dgm:pt>
    <dgm:pt modelId="{FC797477-AC4D-43E5-A99E-77AA82E0EC95}" type="sibTrans" cxnId="{6004752C-73FB-41F2-85CA-73E8147D52B2}">
      <dgm:prSet/>
      <dgm:spPr/>
      <dgm:t>
        <a:bodyPr/>
        <a:lstStyle/>
        <a:p>
          <a:endParaRPr lang="ru-RU"/>
        </a:p>
      </dgm:t>
    </dgm:pt>
    <dgm:pt modelId="{F2647815-79F9-401C-8183-584130EC4011}">
      <dgm:prSet phldrT="[Текст]" custT="1"/>
      <dgm:spPr/>
      <dgm:t>
        <a:bodyPr/>
        <a:lstStyle/>
        <a:p>
          <a:pPr algn="ctr"/>
          <a:r>
            <a:rPr lang="uk-UA" sz="3600" b="1" dirty="0" smtClean="0"/>
            <a:t>Статистична</a:t>
          </a:r>
          <a:r>
            <a:rPr lang="uk-UA" sz="3600" dirty="0" smtClean="0"/>
            <a:t> (вторинна) </a:t>
          </a:r>
          <a:r>
            <a:rPr lang="uk-UA" sz="3600" b="1" dirty="0" smtClean="0"/>
            <a:t>гіпотеза</a:t>
          </a:r>
          <a:endParaRPr lang="ru-RU" sz="3600" b="1" dirty="0"/>
        </a:p>
      </dgm:t>
    </dgm:pt>
    <dgm:pt modelId="{943C47AF-B340-4D85-A954-0F08414C3D41}" type="parTrans" cxnId="{4294BDA8-C08B-4435-B6AB-4824C21FBFB5}">
      <dgm:prSet/>
      <dgm:spPr/>
      <dgm:t>
        <a:bodyPr/>
        <a:lstStyle/>
        <a:p>
          <a:endParaRPr lang="ru-RU"/>
        </a:p>
      </dgm:t>
    </dgm:pt>
    <dgm:pt modelId="{CB1815B8-E8A9-4DF7-BCAB-F73F290C0267}" type="sibTrans" cxnId="{4294BDA8-C08B-4435-B6AB-4824C21FBFB5}">
      <dgm:prSet/>
      <dgm:spPr/>
      <dgm:t>
        <a:bodyPr/>
        <a:lstStyle/>
        <a:p>
          <a:endParaRPr lang="ru-RU"/>
        </a:p>
      </dgm:t>
    </dgm:pt>
    <dgm:pt modelId="{E0343988-2623-4CAE-8774-F00AC6441B54}">
      <dgm:prSet phldrT="[Текст]" custT="1"/>
      <dgm:spPr/>
      <dgm:t>
        <a:bodyPr/>
        <a:lstStyle/>
        <a:p>
          <a:r>
            <a:rPr lang="uk-UA" sz="2600" dirty="0" smtClean="0"/>
            <a:t>слугує для організації експерименту</a:t>
          </a:r>
          <a:endParaRPr lang="ru-RU" sz="2600" dirty="0"/>
        </a:p>
      </dgm:t>
    </dgm:pt>
    <dgm:pt modelId="{7F7F18E2-6F09-4115-9E8C-8F6E0B10B24A}" type="parTrans" cxnId="{4919D36F-913C-4190-B823-3E2A6C7C2441}">
      <dgm:prSet/>
      <dgm:spPr/>
      <dgm:t>
        <a:bodyPr/>
        <a:lstStyle/>
        <a:p>
          <a:endParaRPr lang="ru-RU"/>
        </a:p>
      </dgm:t>
    </dgm:pt>
    <dgm:pt modelId="{500CCA6C-20C1-4EE8-B51A-8C6ADEEC96B9}" type="sibTrans" cxnId="{4919D36F-913C-4190-B823-3E2A6C7C2441}">
      <dgm:prSet/>
      <dgm:spPr/>
      <dgm:t>
        <a:bodyPr/>
        <a:lstStyle/>
        <a:p>
          <a:endParaRPr lang="ru-RU"/>
        </a:p>
      </dgm:t>
    </dgm:pt>
    <dgm:pt modelId="{883FE3A7-8F5E-4780-A182-146812857C00}">
      <dgm:prSet phldrT="[Текст]" custT="1"/>
      <dgm:spPr/>
      <dgm:t>
        <a:bodyPr/>
        <a:lstStyle/>
        <a:p>
          <a:r>
            <a:rPr lang="uk-UA" sz="2600" dirty="0" smtClean="0"/>
            <a:t>слугує для здійснення процедури порівняння реєстрових параметрів, тобто вона необхідна на етапі математичної інтерпретації емпіричних даних  </a:t>
          </a:r>
          <a:endParaRPr lang="ru-RU" sz="2600" dirty="0"/>
        </a:p>
      </dgm:t>
    </dgm:pt>
    <dgm:pt modelId="{EDC37830-38A7-4D4B-97C3-027136D99F32}" type="parTrans" cxnId="{C72D577F-E21D-4C7F-9E57-F69E6CF6030B}">
      <dgm:prSet/>
      <dgm:spPr/>
      <dgm:t>
        <a:bodyPr/>
        <a:lstStyle/>
        <a:p>
          <a:endParaRPr lang="ru-RU"/>
        </a:p>
      </dgm:t>
    </dgm:pt>
    <dgm:pt modelId="{CAF9AD15-D490-4563-A8EF-4155D64A8679}" type="sibTrans" cxnId="{C72D577F-E21D-4C7F-9E57-F69E6CF6030B}">
      <dgm:prSet/>
      <dgm:spPr/>
      <dgm:t>
        <a:bodyPr/>
        <a:lstStyle/>
        <a:p>
          <a:endParaRPr lang="ru-RU"/>
        </a:p>
      </dgm:t>
    </dgm:pt>
    <dgm:pt modelId="{7D0015C1-EF97-4492-AE00-B97FC7DECA02}" type="pres">
      <dgm:prSet presAssocID="{62FB9804-E460-4638-887D-63DE3AB4DA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2B589-866F-42AB-9041-AC41D3C71C4E}" type="pres">
      <dgm:prSet presAssocID="{6144E0CD-E667-4672-9D30-46A1F1481FB7}" presName="parentLin" presStyleCnt="0"/>
      <dgm:spPr/>
    </dgm:pt>
    <dgm:pt modelId="{95EC212D-D398-4FA1-AEB9-72F94DC39190}" type="pres">
      <dgm:prSet presAssocID="{6144E0CD-E667-4672-9D30-46A1F1481FB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0C7FE75-B1B5-480B-B11A-9D037CABC5BB}" type="pres">
      <dgm:prSet presAssocID="{6144E0CD-E667-4672-9D30-46A1F1481FB7}" presName="parentText" presStyleLbl="node1" presStyleIdx="0" presStyleCnt="2" custScaleX="114782" custScaleY="780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828B6-843A-43AB-8C3E-59ECC3E3AC31}" type="pres">
      <dgm:prSet presAssocID="{6144E0CD-E667-4672-9D30-46A1F1481FB7}" presName="negativeSpace" presStyleCnt="0"/>
      <dgm:spPr/>
    </dgm:pt>
    <dgm:pt modelId="{BEF602F5-6587-4EFD-9D4C-BE914E8D31F3}" type="pres">
      <dgm:prSet presAssocID="{6144E0CD-E667-4672-9D30-46A1F1481FB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1BB31-A68E-4504-8C87-30646EF69153}" type="pres">
      <dgm:prSet presAssocID="{FC797477-AC4D-43E5-A99E-77AA82E0EC95}" presName="spaceBetweenRectangles" presStyleCnt="0"/>
      <dgm:spPr/>
    </dgm:pt>
    <dgm:pt modelId="{3CE1262F-045C-471D-8499-4A42DDA96B25}" type="pres">
      <dgm:prSet presAssocID="{F2647815-79F9-401C-8183-584130EC4011}" presName="parentLin" presStyleCnt="0"/>
      <dgm:spPr/>
    </dgm:pt>
    <dgm:pt modelId="{C73D96C1-07F0-46D3-BE03-36086CA84EDA}" type="pres">
      <dgm:prSet presAssocID="{F2647815-79F9-401C-8183-584130EC401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F7BEAB9-3D60-458B-A3C4-276F3F410E0F}" type="pres">
      <dgm:prSet presAssocID="{F2647815-79F9-401C-8183-584130EC4011}" presName="parentText" presStyleLbl="node1" presStyleIdx="1" presStyleCnt="2" custScaleX="114782" custScaleY="780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91D8A-0B14-4498-A9AF-BC94F7BBDF7C}" type="pres">
      <dgm:prSet presAssocID="{F2647815-79F9-401C-8183-584130EC4011}" presName="negativeSpace" presStyleCnt="0"/>
      <dgm:spPr/>
    </dgm:pt>
    <dgm:pt modelId="{AC56E1ED-86BB-4E25-8BD7-DD7D495AC683}" type="pres">
      <dgm:prSet presAssocID="{F2647815-79F9-401C-8183-584130EC401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A12E46-C4F1-41D3-8B20-73B5CEAF2707}" type="presOf" srcId="{883FE3A7-8F5E-4780-A182-146812857C00}" destId="{AC56E1ED-86BB-4E25-8BD7-DD7D495AC683}" srcOrd="0" destOrd="0" presId="urn:microsoft.com/office/officeart/2005/8/layout/list1"/>
    <dgm:cxn modelId="{C72D577F-E21D-4C7F-9E57-F69E6CF6030B}" srcId="{F2647815-79F9-401C-8183-584130EC4011}" destId="{883FE3A7-8F5E-4780-A182-146812857C00}" srcOrd="0" destOrd="0" parTransId="{EDC37830-38A7-4D4B-97C3-027136D99F32}" sibTransId="{CAF9AD15-D490-4563-A8EF-4155D64A8679}"/>
    <dgm:cxn modelId="{DAE19B27-5F70-4AED-9AAC-85D525918C70}" type="presOf" srcId="{F2647815-79F9-401C-8183-584130EC4011}" destId="{C73D96C1-07F0-46D3-BE03-36086CA84EDA}" srcOrd="0" destOrd="0" presId="urn:microsoft.com/office/officeart/2005/8/layout/list1"/>
    <dgm:cxn modelId="{6004752C-73FB-41F2-85CA-73E8147D52B2}" srcId="{62FB9804-E460-4638-887D-63DE3AB4DAAC}" destId="{6144E0CD-E667-4672-9D30-46A1F1481FB7}" srcOrd="0" destOrd="0" parTransId="{D60D6CB8-A482-4A90-964B-096CE4D41893}" sibTransId="{FC797477-AC4D-43E5-A99E-77AA82E0EC95}"/>
    <dgm:cxn modelId="{86A181E2-4C72-447F-86B6-B1D048DCACC7}" type="presOf" srcId="{E0343988-2623-4CAE-8774-F00AC6441B54}" destId="{BEF602F5-6587-4EFD-9D4C-BE914E8D31F3}" srcOrd="0" destOrd="0" presId="urn:microsoft.com/office/officeart/2005/8/layout/list1"/>
    <dgm:cxn modelId="{E15C7F97-B78D-487A-8732-3952221E3D23}" type="presOf" srcId="{6144E0CD-E667-4672-9D30-46A1F1481FB7}" destId="{95EC212D-D398-4FA1-AEB9-72F94DC39190}" srcOrd="0" destOrd="0" presId="urn:microsoft.com/office/officeart/2005/8/layout/list1"/>
    <dgm:cxn modelId="{4919D36F-913C-4190-B823-3E2A6C7C2441}" srcId="{6144E0CD-E667-4672-9D30-46A1F1481FB7}" destId="{E0343988-2623-4CAE-8774-F00AC6441B54}" srcOrd="0" destOrd="0" parTransId="{7F7F18E2-6F09-4115-9E8C-8F6E0B10B24A}" sibTransId="{500CCA6C-20C1-4EE8-B51A-8C6ADEEC96B9}"/>
    <dgm:cxn modelId="{4294BDA8-C08B-4435-B6AB-4824C21FBFB5}" srcId="{62FB9804-E460-4638-887D-63DE3AB4DAAC}" destId="{F2647815-79F9-401C-8183-584130EC4011}" srcOrd="1" destOrd="0" parTransId="{943C47AF-B340-4D85-A954-0F08414C3D41}" sibTransId="{CB1815B8-E8A9-4DF7-BCAB-F73F290C0267}"/>
    <dgm:cxn modelId="{2BC71229-AFC7-4260-9FAC-A29BEBF6461B}" type="presOf" srcId="{62FB9804-E460-4638-887D-63DE3AB4DAAC}" destId="{7D0015C1-EF97-4492-AE00-B97FC7DECA02}" srcOrd="0" destOrd="0" presId="urn:microsoft.com/office/officeart/2005/8/layout/list1"/>
    <dgm:cxn modelId="{D854B08A-BBD1-4365-AE6C-B3F4CD83E62B}" type="presOf" srcId="{F2647815-79F9-401C-8183-584130EC4011}" destId="{AF7BEAB9-3D60-458B-A3C4-276F3F410E0F}" srcOrd="1" destOrd="0" presId="urn:microsoft.com/office/officeart/2005/8/layout/list1"/>
    <dgm:cxn modelId="{32ED53F9-4A46-46DD-BE97-B1758AC88F00}" type="presOf" srcId="{6144E0CD-E667-4672-9D30-46A1F1481FB7}" destId="{70C7FE75-B1B5-480B-B11A-9D037CABC5BB}" srcOrd="1" destOrd="0" presId="urn:microsoft.com/office/officeart/2005/8/layout/list1"/>
    <dgm:cxn modelId="{490BAF3D-05AD-4D44-858A-1F8F188AEBE5}" type="presParOf" srcId="{7D0015C1-EF97-4492-AE00-B97FC7DECA02}" destId="{3FE2B589-866F-42AB-9041-AC41D3C71C4E}" srcOrd="0" destOrd="0" presId="urn:microsoft.com/office/officeart/2005/8/layout/list1"/>
    <dgm:cxn modelId="{26AA45C4-D497-402E-AC59-67D71F5C801C}" type="presParOf" srcId="{3FE2B589-866F-42AB-9041-AC41D3C71C4E}" destId="{95EC212D-D398-4FA1-AEB9-72F94DC39190}" srcOrd="0" destOrd="0" presId="urn:microsoft.com/office/officeart/2005/8/layout/list1"/>
    <dgm:cxn modelId="{48441A7E-D708-432F-B7A7-8AA9DE8DCFF8}" type="presParOf" srcId="{3FE2B589-866F-42AB-9041-AC41D3C71C4E}" destId="{70C7FE75-B1B5-480B-B11A-9D037CABC5BB}" srcOrd="1" destOrd="0" presId="urn:microsoft.com/office/officeart/2005/8/layout/list1"/>
    <dgm:cxn modelId="{29C11469-540E-4227-9D1B-5E3A0333BD5B}" type="presParOf" srcId="{7D0015C1-EF97-4492-AE00-B97FC7DECA02}" destId="{243828B6-843A-43AB-8C3E-59ECC3E3AC31}" srcOrd="1" destOrd="0" presId="urn:microsoft.com/office/officeart/2005/8/layout/list1"/>
    <dgm:cxn modelId="{48194FEB-A41A-4418-B404-4D613FF96F34}" type="presParOf" srcId="{7D0015C1-EF97-4492-AE00-B97FC7DECA02}" destId="{BEF602F5-6587-4EFD-9D4C-BE914E8D31F3}" srcOrd="2" destOrd="0" presId="urn:microsoft.com/office/officeart/2005/8/layout/list1"/>
    <dgm:cxn modelId="{9E2E97EE-BEB3-4261-809A-66CB153504BD}" type="presParOf" srcId="{7D0015C1-EF97-4492-AE00-B97FC7DECA02}" destId="{53B1BB31-A68E-4504-8C87-30646EF69153}" srcOrd="3" destOrd="0" presId="urn:microsoft.com/office/officeart/2005/8/layout/list1"/>
    <dgm:cxn modelId="{73696DF6-54A1-4B4A-83F5-0270F4BB776F}" type="presParOf" srcId="{7D0015C1-EF97-4492-AE00-B97FC7DECA02}" destId="{3CE1262F-045C-471D-8499-4A42DDA96B25}" srcOrd="4" destOrd="0" presId="urn:microsoft.com/office/officeart/2005/8/layout/list1"/>
    <dgm:cxn modelId="{DF06D8AA-F256-4BDC-A5C5-764E7F26F5C7}" type="presParOf" srcId="{3CE1262F-045C-471D-8499-4A42DDA96B25}" destId="{C73D96C1-07F0-46D3-BE03-36086CA84EDA}" srcOrd="0" destOrd="0" presId="urn:microsoft.com/office/officeart/2005/8/layout/list1"/>
    <dgm:cxn modelId="{91551EE6-97E5-4CAB-AA8D-69254E2FC167}" type="presParOf" srcId="{3CE1262F-045C-471D-8499-4A42DDA96B25}" destId="{AF7BEAB9-3D60-458B-A3C4-276F3F410E0F}" srcOrd="1" destOrd="0" presId="urn:microsoft.com/office/officeart/2005/8/layout/list1"/>
    <dgm:cxn modelId="{F454DA4B-F61E-485F-951F-88257649BFCA}" type="presParOf" srcId="{7D0015C1-EF97-4492-AE00-B97FC7DECA02}" destId="{7B591D8A-0B14-4498-A9AF-BC94F7BBDF7C}" srcOrd="5" destOrd="0" presId="urn:microsoft.com/office/officeart/2005/8/layout/list1"/>
    <dgm:cxn modelId="{58891B67-71AB-4B77-9212-7F344987F816}" type="presParOf" srcId="{7D0015C1-EF97-4492-AE00-B97FC7DECA02}" destId="{AC56E1ED-86BB-4E25-8BD7-DD7D495AC68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3A77C6-7B1A-4A06-91F7-BF294639952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C5B654-8D8C-449D-BB81-72BE35589445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Статистична гіпотеза</a:t>
          </a:r>
          <a:endParaRPr lang="ru-RU" b="1" dirty="0"/>
        </a:p>
      </dgm:t>
    </dgm:pt>
    <dgm:pt modelId="{BA441795-6BF8-4E77-8179-5B90C9325864}" type="parTrans" cxnId="{450D2282-2BF6-4272-9D03-17C1AFACD417}">
      <dgm:prSet/>
      <dgm:spPr/>
      <dgm:t>
        <a:bodyPr/>
        <a:lstStyle/>
        <a:p>
          <a:endParaRPr lang="ru-RU"/>
        </a:p>
      </dgm:t>
    </dgm:pt>
    <dgm:pt modelId="{F15C0FF3-5C2E-4B44-A931-6E82E5DA7300}" type="sibTrans" cxnId="{450D2282-2BF6-4272-9D03-17C1AFACD417}">
      <dgm:prSet/>
      <dgm:spPr/>
      <dgm:t>
        <a:bodyPr/>
        <a:lstStyle/>
        <a:p>
          <a:endParaRPr lang="ru-RU"/>
        </a:p>
      </dgm:t>
    </dgm:pt>
    <dgm:pt modelId="{C0E5963C-1470-476B-8104-B75BCCB18063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це</a:t>
          </a:r>
          <a:r>
            <a:rPr lang="uk-UA" dirty="0" smtClean="0"/>
            <a:t> твердження щодо невідомого параметра генеральної сукупності, яке </a:t>
          </a:r>
          <a:r>
            <a:rPr lang="uk-UA" dirty="0" err="1" smtClean="0"/>
            <a:t>формулюється</a:t>
          </a:r>
          <a:r>
            <a:rPr lang="uk-UA" dirty="0" smtClean="0"/>
            <a:t> для перевірки надійності зв'язку і яке можна перевірити за результатами дослідження</a:t>
          </a:r>
          <a:endParaRPr lang="ru-RU" dirty="0"/>
        </a:p>
      </dgm:t>
    </dgm:pt>
    <dgm:pt modelId="{B9016BA8-0154-49EA-8D88-A3D8B2EF66EB}" type="parTrans" cxnId="{D0A6EC58-7EC8-4282-BA38-EA01F4F7EC61}">
      <dgm:prSet/>
      <dgm:spPr/>
      <dgm:t>
        <a:bodyPr/>
        <a:lstStyle/>
        <a:p>
          <a:endParaRPr lang="ru-RU"/>
        </a:p>
      </dgm:t>
    </dgm:pt>
    <dgm:pt modelId="{6B6AD9F1-CAB0-4D32-9773-5DC51FE8F627}" type="sibTrans" cxnId="{D0A6EC58-7EC8-4282-BA38-EA01F4F7EC61}">
      <dgm:prSet/>
      <dgm:spPr/>
      <dgm:t>
        <a:bodyPr/>
        <a:lstStyle/>
        <a:p>
          <a:endParaRPr lang="ru-RU"/>
        </a:p>
      </dgm:t>
    </dgm:pt>
    <dgm:pt modelId="{C6343714-0E66-497E-949B-A16E53C642B0}" type="pres">
      <dgm:prSet presAssocID="{603A77C6-7B1A-4A06-91F7-BF29463995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DA1175-F985-4314-AB7A-8435E96CE095}" type="pres">
      <dgm:prSet presAssocID="{23C5B654-8D8C-449D-BB81-72BE35589445}" presName="composite" presStyleCnt="0"/>
      <dgm:spPr/>
    </dgm:pt>
    <dgm:pt modelId="{B588E220-0E63-43DB-BA64-7AAB9A4F202D}" type="pres">
      <dgm:prSet presAssocID="{23C5B654-8D8C-449D-BB81-72BE35589445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D194A-BB0F-48E5-8781-5FC32F8A5129}" type="pres">
      <dgm:prSet presAssocID="{23C5B654-8D8C-449D-BB81-72BE35589445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ABC1F9B-61A0-4F9F-AE59-ECE0ED5073E6}" type="presOf" srcId="{C0E5963C-1470-476B-8104-B75BCCB18063}" destId="{B588E220-0E63-43DB-BA64-7AAB9A4F202D}" srcOrd="0" destOrd="1" presId="urn:microsoft.com/office/officeart/2008/layout/PictureStrips"/>
    <dgm:cxn modelId="{1A1D07F1-5220-40F7-8D11-056BB92F56F7}" type="presOf" srcId="{603A77C6-7B1A-4A06-91F7-BF2946399522}" destId="{C6343714-0E66-497E-949B-A16E53C642B0}" srcOrd="0" destOrd="0" presId="urn:microsoft.com/office/officeart/2008/layout/PictureStrips"/>
    <dgm:cxn modelId="{450D2282-2BF6-4272-9D03-17C1AFACD417}" srcId="{603A77C6-7B1A-4A06-91F7-BF2946399522}" destId="{23C5B654-8D8C-449D-BB81-72BE35589445}" srcOrd="0" destOrd="0" parTransId="{BA441795-6BF8-4E77-8179-5B90C9325864}" sibTransId="{F15C0FF3-5C2E-4B44-A931-6E82E5DA7300}"/>
    <dgm:cxn modelId="{D0A6EC58-7EC8-4282-BA38-EA01F4F7EC61}" srcId="{23C5B654-8D8C-449D-BB81-72BE35589445}" destId="{C0E5963C-1470-476B-8104-B75BCCB18063}" srcOrd="0" destOrd="0" parTransId="{B9016BA8-0154-49EA-8D88-A3D8B2EF66EB}" sibTransId="{6B6AD9F1-CAB0-4D32-9773-5DC51FE8F627}"/>
    <dgm:cxn modelId="{8248E617-1176-4441-B37B-7AB9DDF15F6C}" type="presOf" srcId="{23C5B654-8D8C-449D-BB81-72BE35589445}" destId="{B588E220-0E63-43DB-BA64-7AAB9A4F202D}" srcOrd="0" destOrd="0" presId="urn:microsoft.com/office/officeart/2008/layout/PictureStrips"/>
    <dgm:cxn modelId="{B31837A8-923B-40FF-A1A8-6FB8FF2EE61E}" type="presParOf" srcId="{C6343714-0E66-497E-949B-A16E53C642B0}" destId="{8ADA1175-F985-4314-AB7A-8435E96CE095}" srcOrd="0" destOrd="0" presId="urn:microsoft.com/office/officeart/2008/layout/PictureStrips"/>
    <dgm:cxn modelId="{DFB3E4BA-7A5F-404F-A629-77B1009EEF62}" type="presParOf" srcId="{8ADA1175-F985-4314-AB7A-8435E96CE095}" destId="{B588E220-0E63-43DB-BA64-7AAB9A4F202D}" srcOrd="0" destOrd="0" presId="urn:microsoft.com/office/officeart/2008/layout/PictureStrips"/>
    <dgm:cxn modelId="{5BC9A7DB-DE98-4697-841F-C4B90CD2DD14}" type="presParOf" srcId="{8ADA1175-F985-4314-AB7A-8435E96CE095}" destId="{0EFD194A-BB0F-48E5-8781-5FC32F8A512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D66820-32E7-4A20-8794-237292026679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35D014-AC02-460A-AAAC-19CDCE1F890E}">
      <dgm:prSet phldrT="[Текст]"/>
      <dgm:spPr/>
      <dgm:t>
        <a:bodyPr/>
        <a:lstStyle/>
        <a:p>
          <a:pPr algn="ctr"/>
          <a:r>
            <a:rPr lang="uk-UA" dirty="0" smtClean="0"/>
            <a:t>Нульова гіпотеза </a:t>
          </a:r>
          <a:r>
            <a:rPr lang="uk-UA" b="1" dirty="0" smtClean="0"/>
            <a:t>H</a:t>
          </a:r>
          <a:r>
            <a:rPr lang="uk-UA" b="1" baseline="-25000" dirty="0" smtClean="0"/>
            <a:t>0</a:t>
          </a:r>
          <a:r>
            <a:rPr lang="uk-UA" dirty="0" smtClean="0"/>
            <a:t> </a:t>
          </a:r>
          <a:endParaRPr lang="ru-RU" dirty="0"/>
        </a:p>
      </dgm:t>
    </dgm:pt>
    <dgm:pt modelId="{9C2AEF1B-2E2D-4179-85CB-E32908F976AB}" type="parTrans" cxnId="{1839F576-C716-45C2-84EA-AFDBF5D4C543}">
      <dgm:prSet/>
      <dgm:spPr/>
      <dgm:t>
        <a:bodyPr/>
        <a:lstStyle/>
        <a:p>
          <a:endParaRPr lang="ru-RU"/>
        </a:p>
      </dgm:t>
    </dgm:pt>
    <dgm:pt modelId="{1F888DC5-A9BD-48ED-A713-8E86A5C630DC}" type="sibTrans" cxnId="{1839F576-C716-45C2-84EA-AFDBF5D4C543}">
      <dgm:prSet/>
      <dgm:spPr/>
      <dgm:t>
        <a:bodyPr/>
        <a:lstStyle/>
        <a:p>
          <a:endParaRPr lang="ru-RU"/>
        </a:p>
      </dgm:t>
    </dgm:pt>
    <dgm:pt modelId="{59CA7DE0-4B74-48B0-A5C6-9D98DD8B755C}">
      <dgm:prSet phldrT="[Текст]"/>
      <dgm:spPr/>
      <dgm:t>
        <a:bodyPr/>
        <a:lstStyle/>
        <a:p>
          <a:r>
            <a:rPr lang="uk-UA" dirty="0" smtClean="0"/>
            <a:t>це гіпотеза про схожість</a:t>
          </a:r>
          <a:endParaRPr lang="ru-RU" dirty="0"/>
        </a:p>
      </dgm:t>
    </dgm:pt>
    <dgm:pt modelId="{8E64B13B-ACC0-4889-9169-483AE752CAEC}" type="parTrans" cxnId="{62E9390C-7675-4605-8B1A-2411EE0BFCDE}">
      <dgm:prSet/>
      <dgm:spPr/>
      <dgm:t>
        <a:bodyPr/>
        <a:lstStyle/>
        <a:p>
          <a:endParaRPr lang="ru-RU"/>
        </a:p>
      </dgm:t>
    </dgm:pt>
    <dgm:pt modelId="{07556A39-BF23-411E-9B26-A1CA5264281B}" type="sibTrans" cxnId="{62E9390C-7675-4605-8B1A-2411EE0BFCDE}">
      <dgm:prSet/>
      <dgm:spPr/>
      <dgm:t>
        <a:bodyPr/>
        <a:lstStyle/>
        <a:p>
          <a:endParaRPr lang="ru-RU"/>
        </a:p>
      </dgm:t>
    </dgm:pt>
    <dgm:pt modelId="{7DA25066-E005-40EB-B041-78DEF8F60CB5}">
      <dgm:prSet phldrT="[Текст]"/>
      <dgm:spPr/>
      <dgm:t>
        <a:bodyPr/>
        <a:lstStyle/>
        <a:p>
          <a:pPr algn="ctr"/>
          <a:r>
            <a:rPr lang="uk-UA" dirty="0" smtClean="0"/>
            <a:t>Альтернативна гіпотеза </a:t>
          </a:r>
          <a:r>
            <a:rPr lang="uk-UA" b="1" dirty="0" smtClean="0"/>
            <a:t>Н</a:t>
          </a:r>
          <a:r>
            <a:rPr lang="uk-UA" b="1" baseline="-25000" dirty="0" smtClean="0"/>
            <a:t>1</a:t>
          </a:r>
          <a:r>
            <a:rPr lang="uk-UA" baseline="-25000" dirty="0" smtClean="0"/>
            <a:t> </a:t>
          </a:r>
          <a:r>
            <a:rPr lang="uk-UA" dirty="0" smtClean="0"/>
            <a:t> </a:t>
          </a:r>
          <a:endParaRPr lang="ru-RU" dirty="0"/>
        </a:p>
      </dgm:t>
    </dgm:pt>
    <dgm:pt modelId="{88606CCB-A6EF-4524-8C2F-C4D5C8F66CE4}" type="parTrans" cxnId="{3E53FCC2-59F9-4EC9-823C-C6DD69FB573A}">
      <dgm:prSet/>
      <dgm:spPr/>
      <dgm:t>
        <a:bodyPr/>
        <a:lstStyle/>
        <a:p>
          <a:endParaRPr lang="ru-RU"/>
        </a:p>
      </dgm:t>
    </dgm:pt>
    <dgm:pt modelId="{1B200F1C-D77F-414C-86E6-ADFDF8162F4E}" type="sibTrans" cxnId="{3E53FCC2-59F9-4EC9-823C-C6DD69FB573A}">
      <dgm:prSet/>
      <dgm:spPr/>
      <dgm:t>
        <a:bodyPr/>
        <a:lstStyle/>
        <a:p>
          <a:endParaRPr lang="ru-RU"/>
        </a:p>
      </dgm:t>
    </dgm:pt>
    <dgm:pt modelId="{58381407-410D-40CD-ADB0-14116BA3CF8E}">
      <dgm:prSet phldrT="[Текст]"/>
      <dgm:spPr/>
      <dgm:t>
        <a:bodyPr/>
        <a:lstStyle/>
        <a:p>
          <a:r>
            <a:rPr lang="uk-UA" dirty="0" smtClean="0"/>
            <a:t>це гіпотеза про відмінність</a:t>
          </a:r>
          <a:endParaRPr lang="ru-RU" dirty="0"/>
        </a:p>
      </dgm:t>
    </dgm:pt>
    <dgm:pt modelId="{78805D0A-5161-4D10-B9FC-7BC5493B9B79}" type="parTrans" cxnId="{31D4711E-94A0-4008-96C7-33D60C1DE63A}">
      <dgm:prSet/>
      <dgm:spPr/>
      <dgm:t>
        <a:bodyPr/>
        <a:lstStyle/>
        <a:p>
          <a:endParaRPr lang="ru-RU"/>
        </a:p>
      </dgm:t>
    </dgm:pt>
    <dgm:pt modelId="{12FA00FF-A419-4216-9EC1-24541CF0461B}" type="sibTrans" cxnId="{31D4711E-94A0-4008-96C7-33D60C1DE63A}">
      <dgm:prSet/>
      <dgm:spPr/>
      <dgm:t>
        <a:bodyPr/>
        <a:lstStyle/>
        <a:p>
          <a:endParaRPr lang="ru-RU"/>
        </a:p>
      </dgm:t>
    </dgm:pt>
    <dgm:pt modelId="{672754B8-22C1-444C-BD3E-2A48D5F25180}" type="pres">
      <dgm:prSet presAssocID="{77D66820-32E7-4A20-8794-23729202667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B47E9CA-F84A-4DC8-820E-62B915CB0670}" type="pres">
      <dgm:prSet presAssocID="{F735D014-AC02-460A-AAAC-19CDCE1F890E}" presName="root" presStyleCnt="0">
        <dgm:presLayoutVars>
          <dgm:chMax/>
          <dgm:chPref/>
        </dgm:presLayoutVars>
      </dgm:prSet>
      <dgm:spPr/>
    </dgm:pt>
    <dgm:pt modelId="{1FB81EFB-6F44-4E7E-84E2-EF600B3B2D8F}" type="pres">
      <dgm:prSet presAssocID="{F735D014-AC02-460A-AAAC-19CDCE1F890E}" presName="rootComposite" presStyleCnt="0">
        <dgm:presLayoutVars/>
      </dgm:prSet>
      <dgm:spPr/>
    </dgm:pt>
    <dgm:pt modelId="{045F40A4-BF94-426A-B30F-958E33C6C8DD}" type="pres">
      <dgm:prSet presAssocID="{F735D014-AC02-460A-AAAC-19CDCE1F890E}" presName="ParentAccent" presStyleLbl="alignNode1" presStyleIdx="0" presStyleCnt="2"/>
      <dgm:spPr/>
    </dgm:pt>
    <dgm:pt modelId="{5B629A02-425F-467F-9D5A-6D1855BAECBF}" type="pres">
      <dgm:prSet presAssocID="{F735D014-AC02-460A-AAAC-19CDCE1F890E}" presName="ParentSmallAccent" presStyleLbl="fgAcc1" presStyleIdx="0" presStyleCnt="2"/>
      <dgm:spPr/>
    </dgm:pt>
    <dgm:pt modelId="{4389F29C-D303-4218-ADCF-FD95F99D6AFF}" type="pres">
      <dgm:prSet presAssocID="{F735D014-AC02-460A-AAAC-19CDCE1F890E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8B335-5242-4106-851A-74133DDD0EE5}" type="pres">
      <dgm:prSet presAssocID="{F735D014-AC02-460A-AAAC-19CDCE1F890E}" presName="childShape" presStyleCnt="0">
        <dgm:presLayoutVars>
          <dgm:chMax val="0"/>
          <dgm:chPref val="0"/>
        </dgm:presLayoutVars>
      </dgm:prSet>
      <dgm:spPr/>
    </dgm:pt>
    <dgm:pt modelId="{552C34AA-9A33-4900-8D95-285E2996DB28}" type="pres">
      <dgm:prSet presAssocID="{59CA7DE0-4B74-48B0-A5C6-9D98DD8B755C}" presName="childComposite" presStyleCnt="0">
        <dgm:presLayoutVars>
          <dgm:chMax val="0"/>
          <dgm:chPref val="0"/>
        </dgm:presLayoutVars>
      </dgm:prSet>
      <dgm:spPr/>
    </dgm:pt>
    <dgm:pt modelId="{34B561B2-F975-4CED-86F9-B54E3AE500E1}" type="pres">
      <dgm:prSet presAssocID="{59CA7DE0-4B74-48B0-A5C6-9D98DD8B755C}" presName="ChildAccent" presStyleLbl="solidFgAcc1" presStyleIdx="0" presStyleCnt="2"/>
      <dgm:spPr/>
    </dgm:pt>
    <dgm:pt modelId="{1B71B0A2-D740-4E54-9776-B7EB369A871B}" type="pres">
      <dgm:prSet presAssocID="{59CA7DE0-4B74-48B0-A5C6-9D98DD8B755C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9FC56-DE29-41FE-9947-38D813296203}" type="pres">
      <dgm:prSet presAssocID="{7DA25066-E005-40EB-B041-78DEF8F60CB5}" presName="root" presStyleCnt="0">
        <dgm:presLayoutVars>
          <dgm:chMax/>
          <dgm:chPref/>
        </dgm:presLayoutVars>
      </dgm:prSet>
      <dgm:spPr/>
    </dgm:pt>
    <dgm:pt modelId="{4E851E2E-5506-4A88-AE5A-F54D1F1A2A61}" type="pres">
      <dgm:prSet presAssocID="{7DA25066-E005-40EB-B041-78DEF8F60CB5}" presName="rootComposite" presStyleCnt="0">
        <dgm:presLayoutVars/>
      </dgm:prSet>
      <dgm:spPr/>
    </dgm:pt>
    <dgm:pt modelId="{F2C5EBB8-548F-4B05-A162-47C2283614FC}" type="pres">
      <dgm:prSet presAssocID="{7DA25066-E005-40EB-B041-78DEF8F60CB5}" presName="ParentAccent" presStyleLbl="alignNode1" presStyleIdx="1" presStyleCnt="2"/>
      <dgm:spPr/>
    </dgm:pt>
    <dgm:pt modelId="{09D0E95E-34B8-486A-B126-C04F898507FF}" type="pres">
      <dgm:prSet presAssocID="{7DA25066-E005-40EB-B041-78DEF8F60CB5}" presName="ParentSmallAccent" presStyleLbl="fgAcc1" presStyleIdx="1" presStyleCnt="2"/>
      <dgm:spPr/>
    </dgm:pt>
    <dgm:pt modelId="{AE98B509-43A7-46A9-8D63-84ED5A11C683}" type="pres">
      <dgm:prSet presAssocID="{7DA25066-E005-40EB-B041-78DEF8F60CB5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D3AF8-74E7-494B-B088-6F5B2D99D396}" type="pres">
      <dgm:prSet presAssocID="{7DA25066-E005-40EB-B041-78DEF8F60CB5}" presName="childShape" presStyleCnt="0">
        <dgm:presLayoutVars>
          <dgm:chMax val="0"/>
          <dgm:chPref val="0"/>
        </dgm:presLayoutVars>
      </dgm:prSet>
      <dgm:spPr/>
    </dgm:pt>
    <dgm:pt modelId="{9EB02E4C-599B-46D5-8D66-52F5002FD395}" type="pres">
      <dgm:prSet presAssocID="{58381407-410D-40CD-ADB0-14116BA3CF8E}" presName="childComposite" presStyleCnt="0">
        <dgm:presLayoutVars>
          <dgm:chMax val="0"/>
          <dgm:chPref val="0"/>
        </dgm:presLayoutVars>
      </dgm:prSet>
      <dgm:spPr/>
    </dgm:pt>
    <dgm:pt modelId="{4343D8EF-23E4-45EC-B0A3-19A42EA5B4D9}" type="pres">
      <dgm:prSet presAssocID="{58381407-410D-40CD-ADB0-14116BA3CF8E}" presName="ChildAccent" presStyleLbl="solidFgAcc1" presStyleIdx="1" presStyleCnt="2"/>
      <dgm:spPr/>
    </dgm:pt>
    <dgm:pt modelId="{AC2A426E-062B-40AF-960F-2A1B4BDFFF93}" type="pres">
      <dgm:prSet presAssocID="{58381407-410D-40CD-ADB0-14116BA3CF8E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77C9F3-110F-4093-81DC-9123C8EB84FD}" type="presOf" srcId="{7DA25066-E005-40EB-B041-78DEF8F60CB5}" destId="{AE98B509-43A7-46A9-8D63-84ED5A11C683}" srcOrd="0" destOrd="0" presId="urn:microsoft.com/office/officeart/2008/layout/SquareAccentList"/>
    <dgm:cxn modelId="{31D4711E-94A0-4008-96C7-33D60C1DE63A}" srcId="{7DA25066-E005-40EB-B041-78DEF8F60CB5}" destId="{58381407-410D-40CD-ADB0-14116BA3CF8E}" srcOrd="0" destOrd="0" parTransId="{78805D0A-5161-4D10-B9FC-7BC5493B9B79}" sibTransId="{12FA00FF-A419-4216-9EC1-24541CF0461B}"/>
    <dgm:cxn modelId="{62E9390C-7675-4605-8B1A-2411EE0BFCDE}" srcId="{F735D014-AC02-460A-AAAC-19CDCE1F890E}" destId="{59CA7DE0-4B74-48B0-A5C6-9D98DD8B755C}" srcOrd="0" destOrd="0" parTransId="{8E64B13B-ACC0-4889-9169-483AE752CAEC}" sibTransId="{07556A39-BF23-411E-9B26-A1CA5264281B}"/>
    <dgm:cxn modelId="{3F0AC75B-E8BD-49C8-B7AD-72F6B2648E83}" type="presOf" srcId="{58381407-410D-40CD-ADB0-14116BA3CF8E}" destId="{AC2A426E-062B-40AF-960F-2A1B4BDFFF93}" srcOrd="0" destOrd="0" presId="urn:microsoft.com/office/officeart/2008/layout/SquareAccentList"/>
    <dgm:cxn modelId="{2B32A127-E0D7-415B-BAF6-3CA307E3012A}" type="presOf" srcId="{F735D014-AC02-460A-AAAC-19CDCE1F890E}" destId="{4389F29C-D303-4218-ADCF-FD95F99D6AFF}" srcOrd="0" destOrd="0" presId="urn:microsoft.com/office/officeart/2008/layout/SquareAccentList"/>
    <dgm:cxn modelId="{1839F576-C716-45C2-84EA-AFDBF5D4C543}" srcId="{77D66820-32E7-4A20-8794-237292026679}" destId="{F735D014-AC02-460A-AAAC-19CDCE1F890E}" srcOrd="0" destOrd="0" parTransId="{9C2AEF1B-2E2D-4179-85CB-E32908F976AB}" sibTransId="{1F888DC5-A9BD-48ED-A713-8E86A5C630DC}"/>
    <dgm:cxn modelId="{E0C8953D-D3DC-49AF-8A42-958487C15BC7}" type="presOf" srcId="{59CA7DE0-4B74-48B0-A5C6-9D98DD8B755C}" destId="{1B71B0A2-D740-4E54-9776-B7EB369A871B}" srcOrd="0" destOrd="0" presId="urn:microsoft.com/office/officeart/2008/layout/SquareAccentList"/>
    <dgm:cxn modelId="{49D87139-FFDE-48EE-9C36-24FB583044D0}" type="presOf" srcId="{77D66820-32E7-4A20-8794-237292026679}" destId="{672754B8-22C1-444C-BD3E-2A48D5F25180}" srcOrd="0" destOrd="0" presId="urn:microsoft.com/office/officeart/2008/layout/SquareAccentList"/>
    <dgm:cxn modelId="{3E53FCC2-59F9-4EC9-823C-C6DD69FB573A}" srcId="{77D66820-32E7-4A20-8794-237292026679}" destId="{7DA25066-E005-40EB-B041-78DEF8F60CB5}" srcOrd="1" destOrd="0" parTransId="{88606CCB-A6EF-4524-8C2F-C4D5C8F66CE4}" sibTransId="{1B200F1C-D77F-414C-86E6-ADFDF8162F4E}"/>
    <dgm:cxn modelId="{324B3BBC-B3D5-4229-B59B-63270D740EFE}" type="presParOf" srcId="{672754B8-22C1-444C-BD3E-2A48D5F25180}" destId="{5B47E9CA-F84A-4DC8-820E-62B915CB0670}" srcOrd="0" destOrd="0" presId="urn:microsoft.com/office/officeart/2008/layout/SquareAccentList"/>
    <dgm:cxn modelId="{4F3BA810-2BD9-441A-BDA0-B76EBD3DFECB}" type="presParOf" srcId="{5B47E9CA-F84A-4DC8-820E-62B915CB0670}" destId="{1FB81EFB-6F44-4E7E-84E2-EF600B3B2D8F}" srcOrd="0" destOrd="0" presId="urn:microsoft.com/office/officeart/2008/layout/SquareAccentList"/>
    <dgm:cxn modelId="{0785D2EF-1554-4A8F-A40A-70C7A074174E}" type="presParOf" srcId="{1FB81EFB-6F44-4E7E-84E2-EF600B3B2D8F}" destId="{045F40A4-BF94-426A-B30F-958E33C6C8DD}" srcOrd="0" destOrd="0" presId="urn:microsoft.com/office/officeart/2008/layout/SquareAccentList"/>
    <dgm:cxn modelId="{22F94B89-BDE5-486F-9348-2F03BB5BA3FB}" type="presParOf" srcId="{1FB81EFB-6F44-4E7E-84E2-EF600B3B2D8F}" destId="{5B629A02-425F-467F-9D5A-6D1855BAECBF}" srcOrd="1" destOrd="0" presId="urn:microsoft.com/office/officeart/2008/layout/SquareAccentList"/>
    <dgm:cxn modelId="{ECACC512-8A85-4452-BC99-F50CFE3532B1}" type="presParOf" srcId="{1FB81EFB-6F44-4E7E-84E2-EF600B3B2D8F}" destId="{4389F29C-D303-4218-ADCF-FD95F99D6AFF}" srcOrd="2" destOrd="0" presId="urn:microsoft.com/office/officeart/2008/layout/SquareAccentList"/>
    <dgm:cxn modelId="{5E8AA267-0B57-4716-86AE-2A5FF70E112D}" type="presParOf" srcId="{5B47E9CA-F84A-4DC8-820E-62B915CB0670}" destId="{2468B335-5242-4106-851A-74133DDD0EE5}" srcOrd="1" destOrd="0" presId="urn:microsoft.com/office/officeart/2008/layout/SquareAccentList"/>
    <dgm:cxn modelId="{2361A354-5114-4348-9B61-3F76C2185F7A}" type="presParOf" srcId="{2468B335-5242-4106-851A-74133DDD0EE5}" destId="{552C34AA-9A33-4900-8D95-285E2996DB28}" srcOrd="0" destOrd="0" presId="urn:microsoft.com/office/officeart/2008/layout/SquareAccentList"/>
    <dgm:cxn modelId="{44CCC31C-BC0F-466A-A12B-C6EEDBA7EEA2}" type="presParOf" srcId="{552C34AA-9A33-4900-8D95-285E2996DB28}" destId="{34B561B2-F975-4CED-86F9-B54E3AE500E1}" srcOrd="0" destOrd="0" presId="urn:microsoft.com/office/officeart/2008/layout/SquareAccentList"/>
    <dgm:cxn modelId="{74DD7F2A-3EEE-4327-ADB1-26FCBA9691D7}" type="presParOf" srcId="{552C34AA-9A33-4900-8D95-285E2996DB28}" destId="{1B71B0A2-D740-4E54-9776-B7EB369A871B}" srcOrd="1" destOrd="0" presId="urn:microsoft.com/office/officeart/2008/layout/SquareAccentList"/>
    <dgm:cxn modelId="{D1B54EA2-E650-4D3B-959B-2516E865F650}" type="presParOf" srcId="{672754B8-22C1-444C-BD3E-2A48D5F25180}" destId="{C969FC56-DE29-41FE-9947-38D813296203}" srcOrd="1" destOrd="0" presId="urn:microsoft.com/office/officeart/2008/layout/SquareAccentList"/>
    <dgm:cxn modelId="{5CA89561-E5E6-433E-90D9-9E60AC7885E9}" type="presParOf" srcId="{C969FC56-DE29-41FE-9947-38D813296203}" destId="{4E851E2E-5506-4A88-AE5A-F54D1F1A2A61}" srcOrd="0" destOrd="0" presId="urn:microsoft.com/office/officeart/2008/layout/SquareAccentList"/>
    <dgm:cxn modelId="{F2A7F0F4-81A1-411D-951F-5C95FD2A6D11}" type="presParOf" srcId="{4E851E2E-5506-4A88-AE5A-F54D1F1A2A61}" destId="{F2C5EBB8-548F-4B05-A162-47C2283614FC}" srcOrd="0" destOrd="0" presId="urn:microsoft.com/office/officeart/2008/layout/SquareAccentList"/>
    <dgm:cxn modelId="{BDF5EB65-400D-4A92-BB31-A9C3B69C9B5A}" type="presParOf" srcId="{4E851E2E-5506-4A88-AE5A-F54D1F1A2A61}" destId="{09D0E95E-34B8-486A-B126-C04F898507FF}" srcOrd="1" destOrd="0" presId="urn:microsoft.com/office/officeart/2008/layout/SquareAccentList"/>
    <dgm:cxn modelId="{2356F5AA-E6C3-43C8-86E0-818964E44AD4}" type="presParOf" srcId="{4E851E2E-5506-4A88-AE5A-F54D1F1A2A61}" destId="{AE98B509-43A7-46A9-8D63-84ED5A11C683}" srcOrd="2" destOrd="0" presId="urn:microsoft.com/office/officeart/2008/layout/SquareAccentList"/>
    <dgm:cxn modelId="{49D51668-B46A-4BB1-A4FD-C22FE7F12560}" type="presParOf" srcId="{C969FC56-DE29-41FE-9947-38D813296203}" destId="{A7ED3AF8-74E7-494B-B088-6F5B2D99D396}" srcOrd="1" destOrd="0" presId="urn:microsoft.com/office/officeart/2008/layout/SquareAccentList"/>
    <dgm:cxn modelId="{D3B2F96F-B185-43FE-8DB1-171BACD5AD18}" type="presParOf" srcId="{A7ED3AF8-74E7-494B-B088-6F5B2D99D396}" destId="{9EB02E4C-599B-46D5-8D66-52F5002FD395}" srcOrd="0" destOrd="0" presId="urn:microsoft.com/office/officeart/2008/layout/SquareAccentList"/>
    <dgm:cxn modelId="{9423FF47-5391-4DC7-B019-CE3D14A366F8}" type="presParOf" srcId="{9EB02E4C-599B-46D5-8D66-52F5002FD395}" destId="{4343D8EF-23E4-45EC-B0A3-19A42EA5B4D9}" srcOrd="0" destOrd="0" presId="urn:microsoft.com/office/officeart/2008/layout/SquareAccentList"/>
    <dgm:cxn modelId="{9DAD7A54-5DA2-4FA4-A997-49197E52D1E2}" type="presParOf" srcId="{9EB02E4C-599B-46D5-8D66-52F5002FD395}" destId="{AC2A426E-062B-40AF-960F-2A1B4BDFFF9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602F5-6587-4EFD-9D4C-BE914E8D31F3}">
      <dsp:nvSpPr>
        <dsp:cNvPr id="0" name=""/>
        <dsp:cNvSpPr/>
      </dsp:nvSpPr>
      <dsp:spPr>
        <a:xfrm>
          <a:off x="0" y="436277"/>
          <a:ext cx="9666664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0241" tIns="1083056" rIns="750241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/>
            <a:t>слугує для організації експерименту</a:t>
          </a:r>
          <a:endParaRPr lang="ru-RU" sz="2600" kern="1200" dirty="0"/>
        </a:p>
      </dsp:txBody>
      <dsp:txXfrm>
        <a:off x="0" y="436277"/>
        <a:ext cx="9666664" cy="1638000"/>
      </dsp:txXfrm>
    </dsp:sp>
    <dsp:sp modelId="{70C7FE75-B1B5-480B-B11A-9D037CABC5BB}">
      <dsp:nvSpPr>
        <dsp:cNvPr id="0" name=""/>
        <dsp:cNvSpPr/>
      </dsp:nvSpPr>
      <dsp:spPr>
        <a:xfrm>
          <a:off x="483333" y="5422"/>
          <a:ext cx="7766913" cy="1198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5764" tIns="0" rIns="255764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600" b="1" kern="1200" dirty="0" smtClean="0"/>
            <a:t>Наукова гіпотеза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600" kern="1200" dirty="0" smtClean="0"/>
            <a:t>(первинна, змістова) </a:t>
          </a:r>
          <a:endParaRPr lang="ru-RU" sz="3600" kern="1200" dirty="0"/>
        </a:p>
      </dsp:txBody>
      <dsp:txXfrm>
        <a:off x="541833" y="63922"/>
        <a:ext cx="7649913" cy="1081375"/>
      </dsp:txXfrm>
    </dsp:sp>
    <dsp:sp modelId="{AC56E1ED-86BB-4E25-8BD7-DD7D495AC683}">
      <dsp:nvSpPr>
        <dsp:cNvPr id="0" name=""/>
        <dsp:cNvSpPr/>
      </dsp:nvSpPr>
      <dsp:spPr>
        <a:xfrm>
          <a:off x="0" y="2785932"/>
          <a:ext cx="9666664" cy="278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0241" tIns="1083056" rIns="750241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/>
            <a:t>слугує для здійснення процедури порівняння реєстрових параметрів, тобто вона необхідна на етапі математичної інтерпретації емпіричних даних  </a:t>
          </a:r>
          <a:endParaRPr lang="ru-RU" sz="2600" kern="1200" dirty="0"/>
        </a:p>
      </dsp:txBody>
      <dsp:txXfrm>
        <a:off x="0" y="2785932"/>
        <a:ext cx="9666664" cy="2784600"/>
      </dsp:txXfrm>
    </dsp:sp>
    <dsp:sp modelId="{AF7BEAB9-3D60-458B-A3C4-276F3F410E0F}">
      <dsp:nvSpPr>
        <dsp:cNvPr id="0" name=""/>
        <dsp:cNvSpPr/>
      </dsp:nvSpPr>
      <dsp:spPr>
        <a:xfrm>
          <a:off x="483333" y="2355077"/>
          <a:ext cx="7766913" cy="1198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5764" tIns="0" rIns="255764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Статистична</a:t>
          </a:r>
          <a:r>
            <a:rPr lang="uk-UA" sz="3600" kern="1200" dirty="0" smtClean="0"/>
            <a:t> (вторинна) </a:t>
          </a:r>
          <a:r>
            <a:rPr lang="uk-UA" sz="3600" b="1" kern="1200" dirty="0" smtClean="0"/>
            <a:t>гіпотеза</a:t>
          </a:r>
          <a:endParaRPr lang="ru-RU" sz="3600" b="1" kern="1200" dirty="0"/>
        </a:p>
      </dsp:txBody>
      <dsp:txXfrm>
        <a:off x="541833" y="2413577"/>
        <a:ext cx="7649913" cy="1081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8E220-0E63-43DB-BA64-7AAB9A4F202D}">
      <dsp:nvSpPr>
        <dsp:cNvPr id="0" name=""/>
        <dsp:cNvSpPr/>
      </dsp:nvSpPr>
      <dsp:spPr>
        <a:xfrm>
          <a:off x="402126" y="1955628"/>
          <a:ext cx="9651037" cy="30159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2803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chemeClr val="tx1"/>
              </a:solidFill>
            </a:rPr>
            <a:t>Статистична гіпотеза</a:t>
          </a:r>
          <a:endParaRPr lang="ru-RU" sz="35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>
              <a:solidFill>
                <a:schemeClr val="tx1"/>
              </a:solidFill>
            </a:rPr>
            <a:t>це</a:t>
          </a:r>
          <a:r>
            <a:rPr lang="uk-UA" sz="2700" kern="1200" dirty="0" smtClean="0"/>
            <a:t> твердження щодо невідомого параметра генеральної сукупності, яке </a:t>
          </a:r>
          <a:r>
            <a:rPr lang="uk-UA" sz="2700" kern="1200" dirty="0" err="1" smtClean="0"/>
            <a:t>формулюється</a:t>
          </a:r>
          <a:r>
            <a:rPr lang="uk-UA" sz="2700" kern="1200" dirty="0" smtClean="0"/>
            <a:t> для перевірки надійності зв'язку і яке можна перевірити за результатами дослідження</a:t>
          </a:r>
          <a:endParaRPr lang="ru-RU" sz="2700" kern="1200" dirty="0"/>
        </a:p>
      </dsp:txBody>
      <dsp:txXfrm>
        <a:off x="402126" y="1955628"/>
        <a:ext cx="9651037" cy="3015949"/>
      </dsp:txXfrm>
    </dsp:sp>
    <dsp:sp modelId="{0EFD194A-BB0F-48E5-8781-5FC32F8A5129}">
      <dsp:nvSpPr>
        <dsp:cNvPr id="0" name=""/>
        <dsp:cNvSpPr/>
      </dsp:nvSpPr>
      <dsp:spPr>
        <a:xfrm>
          <a:off x="0" y="1519991"/>
          <a:ext cx="2111164" cy="31667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F40A4-BF94-426A-B30F-958E33C6C8DD}">
      <dsp:nvSpPr>
        <dsp:cNvPr id="0" name=""/>
        <dsp:cNvSpPr/>
      </dsp:nvSpPr>
      <dsp:spPr>
        <a:xfrm>
          <a:off x="5244" y="1012661"/>
          <a:ext cx="4791540" cy="5637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29A02-425F-467F-9D5A-6D1855BAECBF}">
      <dsp:nvSpPr>
        <dsp:cNvPr id="0" name=""/>
        <dsp:cNvSpPr/>
      </dsp:nvSpPr>
      <dsp:spPr>
        <a:xfrm>
          <a:off x="5244" y="1224368"/>
          <a:ext cx="352003" cy="3520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9F29C-D303-4218-ADCF-FD95F99D6AFF}">
      <dsp:nvSpPr>
        <dsp:cNvPr id="0" name=""/>
        <dsp:cNvSpPr/>
      </dsp:nvSpPr>
      <dsp:spPr>
        <a:xfrm>
          <a:off x="5244" y="0"/>
          <a:ext cx="4791540" cy="101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Нульова гіпотеза </a:t>
          </a:r>
          <a:r>
            <a:rPr lang="uk-UA" sz="3300" b="1" kern="1200" dirty="0" smtClean="0"/>
            <a:t>H</a:t>
          </a:r>
          <a:r>
            <a:rPr lang="uk-UA" sz="3300" b="1" kern="1200" baseline="-25000" dirty="0" smtClean="0"/>
            <a:t>0</a:t>
          </a:r>
          <a:r>
            <a:rPr lang="uk-UA" sz="3300" kern="1200" dirty="0" smtClean="0"/>
            <a:t> </a:t>
          </a:r>
          <a:endParaRPr lang="ru-RU" sz="3300" kern="1200" dirty="0"/>
        </a:p>
      </dsp:txBody>
      <dsp:txXfrm>
        <a:off x="5244" y="0"/>
        <a:ext cx="4791540" cy="1012661"/>
      </dsp:txXfrm>
    </dsp:sp>
    <dsp:sp modelId="{34B561B2-F975-4CED-86F9-B54E3AE500E1}">
      <dsp:nvSpPr>
        <dsp:cNvPr id="0" name=""/>
        <dsp:cNvSpPr/>
      </dsp:nvSpPr>
      <dsp:spPr>
        <a:xfrm>
          <a:off x="5244" y="2044878"/>
          <a:ext cx="351995" cy="351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1B0A2-D740-4E54-9776-B7EB369A871B}">
      <dsp:nvSpPr>
        <dsp:cNvPr id="0" name=""/>
        <dsp:cNvSpPr/>
      </dsp:nvSpPr>
      <dsp:spPr>
        <a:xfrm>
          <a:off x="340652" y="1810625"/>
          <a:ext cx="4456132" cy="82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це гіпотеза про схожість</a:t>
          </a:r>
          <a:endParaRPr lang="ru-RU" sz="2400" kern="1200" dirty="0"/>
        </a:p>
      </dsp:txBody>
      <dsp:txXfrm>
        <a:off x="340652" y="1810625"/>
        <a:ext cx="4456132" cy="820501"/>
      </dsp:txXfrm>
    </dsp:sp>
    <dsp:sp modelId="{F2C5EBB8-548F-4B05-A162-47C2283614FC}">
      <dsp:nvSpPr>
        <dsp:cNvPr id="0" name=""/>
        <dsp:cNvSpPr/>
      </dsp:nvSpPr>
      <dsp:spPr>
        <a:xfrm>
          <a:off x="5036362" y="1012661"/>
          <a:ext cx="4791540" cy="5637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0E95E-34B8-486A-B126-C04F898507FF}">
      <dsp:nvSpPr>
        <dsp:cNvPr id="0" name=""/>
        <dsp:cNvSpPr/>
      </dsp:nvSpPr>
      <dsp:spPr>
        <a:xfrm>
          <a:off x="5036362" y="1224368"/>
          <a:ext cx="352003" cy="3520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8B509-43A7-46A9-8D63-84ED5A11C683}">
      <dsp:nvSpPr>
        <dsp:cNvPr id="0" name=""/>
        <dsp:cNvSpPr/>
      </dsp:nvSpPr>
      <dsp:spPr>
        <a:xfrm>
          <a:off x="5036362" y="0"/>
          <a:ext cx="4791540" cy="101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Альтернативна гіпотеза </a:t>
          </a:r>
          <a:r>
            <a:rPr lang="uk-UA" sz="3300" b="1" kern="1200" dirty="0" smtClean="0"/>
            <a:t>Н</a:t>
          </a:r>
          <a:r>
            <a:rPr lang="uk-UA" sz="3300" b="1" kern="1200" baseline="-25000" dirty="0" smtClean="0"/>
            <a:t>1</a:t>
          </a:r>
          <a:r>
            <a:rPr lang="uk-UA" sz="3300" kern="1200" baseline="-25000" dirty="0" smtClean="0"/>
            <a:t> </a:t>
          </a:r>
          <a:r>
            <a:rPr lang="uk-UA" sz="3300" kern="1200" dirty="0" smtClean="0"/>
            <a:t> </a:t>
          </a:r>
          <a:endParaRPr lang="ru-RU" sz="3300" kern="1200" dirty="0"/>
        </a:p>
      </dsp:txBody>
      <dsp:txXfrm>
        <a:off x="5036362" y="0"/>
        <a:ext cx="4791540" cy="1012661"/>
      </dsp:txXfrm>
    </dsp:sp>
    <dsp:sp modelId="{4343D8EF-23E4-45EC-B0A3-19A42EA5B4D9}">
      <dsp:nvSpPr>
        <dsp:cNvPr id="0" name=""/>
        <dsp:cNvSpPr/>
      </dsp:nvSpPr>
      <dsp:spPr>
        <a:xfrm>
          <a:off x="5036362" y="2044878"/>
          <a:ext cx="351995" cy="351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A426E-062B-40AF-960F-2A1B4BDFFF93}">
      <dsp:nvSpPr>
        <dsp:cNvPr id="0" name=""/>
        <dsp:cNvSpPr/>
      </dsp:nvSpPr>
      <dsp:spPr>
        <a:xfrm>
          <a:off x="5371770" y="1810625"/>
          <a:ext cx="4456132" cy="82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це гіпотеза про відмінність</a:t>
          </a:r>
          <a:endParaRPr lang="ru-RU" sz="2400" kern="1200" dirty="0"/>
        </a:p>
      </dsp:txBody>
      <dsp:txXfrm>
        <a:off x="5371770" y="1810625"/>
        <a:ext cx="4456132" cy="820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CE4D0-420A-4D74-B44C-46075A07015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2A0FB-491F-45DE-A27B-3C25E4084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A0FB-491F-45DE-A27B-3C25E40846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48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A0FB-491F-45DE-A27B-3C25E408464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39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A0FB-491F-45DE-A27B-3C25E408464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4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A0FB-491F-45DE-A27B-3C25E408464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F4E0C0D-6208-4EE2-AF62-6CEF39BE8EE6}" type="datetime1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6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BB3A-FE85-4D2D-AFFF-96C51BAB5408}" type="datetime1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5689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BB3A-FE85-4D2D-AFFF-96C51BAB5408}" type="datetime1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7784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BB3A-FE85-4D2D-AFFF-96C51BAB5408}" type="datetime1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2483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BB3A-FE85-4D2D-AFFF-96C51BAB5408}" type="datetime1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6386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BB3A-FE85-4D2D-AFFF-96C51BAB5408}" type="datetime1">
              <a:rPr lang="ru-RU" smtClean="0"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3638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BB3A-FE85-4D2D-AFFF-96C51BAB5408}" type="datetime1">
              <a:rPr lang="ru-RU" smtClean="0"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4415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9D0A4ED-CD2A-4DC4-8EF6-4A91957E3985}" type="datetime1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73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EAE5E22-33A5-4C4D-A5A4-EE7A9A94906F}" type="datetime1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41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CFF7-1741-445B-97A6-28842B1B97C1}" type="datetime1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2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841D-3920-495A-BE3C-CF4663C608FD}" type="datetime1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5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38F1-DD32-449A-AE37-D0810B5C27CB}" type="datetime1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91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5209-2710-446C-BD0D-54C08C0B7DEE}" type="datetime1">
              <a:rPr lang="ru-RU" smtClean="0"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0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6832-783C-4530-A637-D9D95836E9CB}" type="datetime1">
              <a:rPr lang="ru-RU" smtClean="0"/>
              <a:t>18.03.2021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13BB-5FF0-4F72-BF1C-60C9FD5CF100}" type="datetime1">
              <a:rPr lang="ru-RU" smtClean="0"/>
              <a:t>18.03.2021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9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769D-63E7-4F5C-A76F-6E6EAA92D6A4}" type="datetime1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6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D61F-1B88-47CF-BE99-ED4701429F88}" type="datetime1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017BB3A-FE85-4D2D-AFFF-96C51BAB5408}" type="datetime1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C77F892-04F6-489B-A12A-BDF7294F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2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1292" y="1456535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/>
              <a:t>ПЕРЕВІРКА СТАТИСТИЧНИХ </a:t>
            </a:r>
            <a:r>
              <a:rPr lang="uk-UA" sz="7200" b="1" dirty="0" smtClean="0"/>
              <a:t>ГІПОТЕЗ</a:t>
            </a:r>
            <a:endParaRPr lang="ru-RU" sz="7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0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69111841"/>
              </p:ext>
            </p:extLst>
          </p:nvPr>
        </p:nvGraphicFramePr>
        <p:xfrm>
          <a:off x="749954" y="295729"/>
          <a:ext cx="10053164" cy="649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64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/>
              <a:t>Статистичні гіпотези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3600" b="1" dirty="0" smtClean="0"/>
              <a:t>Нульова 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01278" y="3429572"/>
            <a:ext cx="5178834" cy="3428428"/>
          </a:xfrm>
        </p:spPr>
        <p:txBody>
          <a:bodyPr>
            <a:normAutofit/>
          </a:bodyPr>
          <a:lstStyle/>
          <a:p>
            <a:r>
              <a:rPr lang="uk-UA" sz="2400" dirty="0"/>
              <a:t>це гіпотеза про відсутність </a:t>
            </a:r>
            <a:r>
              <a:rPr lang="uk-UA" sz="2400" dirty="0" smtClean="0"/>
              <a:t>відмінностей</a:t>
            </a:r>
          </a:p>
          <a:p>
            <a:pPr marL="0" indent="0">
              <a:buNone/>
            </a:pPr>
            <a:r>
              <a:rPr lang="uk-UA" sz="2200" dirty="0" smtClean="0"/>
              <a:t>Вона </a:t>
            </a:r>
            <a:r>
              <a:rPr lang="uk-UA" sz="2200" dirty="0"/>
              <a:t>позначається </a:t>
            </a:r>
            <a:r>
              <a:rPr lang="uk-UA" sz="2200" b="1" dirty="0"/>
              <a:t>H</a:t>
            </a:r>
            <a:r>
              <a:rPr lang="uk-UA" sz="2200" b="1" baseline="-25000" dirty="0"/>
              <a:t>0</a:t>
            </a:r>
            <a:r>
              <a:rPr lang="uk-UA" sz="2200" dirty="0"/>
              <a:t> і називається нульовою тому, що містить </a:t>
            </a:r>
            <a:r>
              <a:rPr lang="uk-UA" sz="2200" b="1" dirty="0"/>
              <a:t>0</a:t>
            </a:r>
            <a:r>
              <a:rPr lang="uk-UA" sz="2200" dirty="0"/>
              <a:t>: </a:t>
            </a:r>
            <a:endParaRPr lang="uk-UA" sz="2200" dirty="0" smtClean="0"/>
          </a:p>
          <a:p>
            <a:pPr marL="0" indent="0">
              <a:buNone/>
            </a:pPr>
            <a:r>
              <a:rPr lang="uk-UA" sz="2200" b="1" i="1" dirty="0" smtClean="0"/>
              <a:t>Х</a:t>
            </a:r>
            <a:r>
              <a:rPr lang="uk-UA" sz="2200" b="1" baseline="-25000" dirty="0" smtClean="0"/>
              <a:t>1</a:t>
            </a:r>
            <a:r>
              <a:rPr lang="uk-UA" sz="2200" b="1" dirty="0" smtClean="0"/>
              <a:t>-</a:t>
            </a:r>
            <a:r>
              <a:rPr lang="uk-UA" sz="2200" b="1" i="1" dirty="0" smtClean="0"/>
              <a:t>Х</a:t>
            </a:r>
            <a:r>
              <a:rPr lang="uk-UA" sz="2200" b="1" baseline="-25000" dirty="0" smtClean="0"/>
              <a:t>2</a:t>
            </a:r>
            <a:r>
              <a:rPr lang="uk-UA" sz="2200" b="1" dirty="0" smtClean="0"/>
              <a:t>=0</a:t>
            </a:r>
            <a:r>
              <a:rPr lang="uk-UA" sz="2200" b="1" dirty="0"/>
              <a:t>, </a:t>
            </a:r>
            <a:endParaRPr lang="uk-UA" sz="2200" b="1" dirty="0" smtClean="0"/>
          </a:p>
          <a:p>
            <a:pPr marL="0" indent="0">
              <a:buNone/>
            </a:pPr>
            <a:r>
              <a:rPr lang="uk-UA" sz="2200" dirty="0" smtClean="0"/>
              <a:t>де </a:t>
            </a:r>
            <a:r>
              <a:rPr lang="uk-UA" sz="2200" i="1" dirty="0"/>
              <a:t>Х</a:t>
            </a:r>
            <a:r>
              <a:rPr lang="uk-UA" sz="2200" baseline="-25000" dirty="0"/>
              <a:t>1</a:t>
            </a:r>
            <a:r>
              <a:rPr lang="uk-UA" sz="2200" dirty="0"/>
              <a:t> та </a:t>
            </a:r>
            <a:r>
              <a:rPr lang="uk-UA" sz="2200" i="1" dirty="0"/>
              <a:t>Х</a:t>
            </a:r>
            <a:r>
              <a:rPr lang="uk-UA" sz="2200" baseline="-25000" dirty="0"/>
              <a:t>2</a:t>
            </a:r>
            <a:r>
              <a:rPr lang="uk-UA" sz="2200" dirty="0"/>
              <a:t> – показники, між якими з’ясовують </a:t>
            </a:r>
            <a:r>
              <a:rPr lang="uk-UA" sz="2200" dirty="0" smtClean="0"/>
              <a:t>відмінність</a:t>
            </a:r>
            <a:endParaRPr lang="ru-RU" sz="2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sz="3600" b="1" dirty="0" smtClean="0"/>
              <a:t>Альтернативна </a:t>
            </a:r>
            <a:endParaRPr lang="ru-RU" sz="36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208712" y="3429572"/>
            <a:ext cx="5442818" cy="2840039"/>
          </a:xfrm>
        </p:spPr>
        <p:txBody>
          <a:bodyPr/>
          <a:lstStyle/>
          <a:p>
            <a:r>
              <a:rPr lang="uk-UA" sz="2400" dirty="0"/>
              <a:t>це гіпотеза про існування та значимість </a:t>
            </a:r>
            <a:r>
              <a:rPr lang="uk-UA" sz="2400" dirty="0" smtClean="0"/>
              <a:t>відмінностей.</a:t>
            </a:r>
          </a:p>
          <a:p>
            <a:pPr marL="0" indent="0">
              <a:buNone/>
            </a:pPr>
            <a:r>
              <a:rPr lang="uk-UA" sz="2200" dirty="0" smtClean="0"/>
              <a:t>Позначається </a:t>
            </a:r>
            <a:r>
              <a:rPr lang="uk-UA" sz="2200" b="1" dirty="0"/>
              <a:t>H</a:t>
            </a:r>
            <a:r>
              <a:rPr lang="uk-UA" sz="2200" b="1" baseline="-25000" dirty="0"/>
              <a:t>1</a:t>
            </a:r>
            <a:r>
              <a:rPr lang="uk-UA" sz="2200" dirty="0"/>
              <a:t>. </a:t>
            </a:r>
            <a:endParaRPr lang="uk-UA" sz="2200" dirty="0" smtClean="0"/>
          </a:p>
          <a:p>
            <a:pPr marL="0" indent="0">
              <a:buNone/>
            </a:pPr>
            <a:r>
              <a:rPr lang="uk-UA" sz="2200" i="1" dirty="0" smtClean="0"/>
              <a:t>Альтернативна </a:t>
            </a:r>
            <a:r>
              <a:rPr lang="uk-UA" sz="2200" i="1" dirty="0"/>
              <a:t>гіпотеза </a:t>
            </a:r>
            <a:r>
              <a:rPr lang="uk-UA" sz="2200" dirty="0"/>
              <a:t>– це те, що ми в більшості випадків хочемо </a:t>
            </a:r>
            <a:r>
              <a:rPr lang="uk-UA" sz="2200" dirty="0" smtClean="0"/>
              <a:t>довести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3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80706980"/>
              </p:ext>
            </p:extLst>
          </p:nvPr>
        </p:nvGraphicFramePr>
        <p:xfrm>
          <a:off x="1043538" y="1329180"/>
          <a:ext cx="9833148" cy="4733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Помощь в личном · ГрифоноКод-23 Парапсихолог И.Л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94" y="4254989"/>
            <a:ext cx="4350437" cy="260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2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dirty="0" smtClean="0"/>
              <a:t>Приклад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688158" y="2641207"/>
                <a:ext cx="10615704" cy="3416300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uk-UA" sz="2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Якщо</a:t>
                </a:r>
                <a:r>
                  <a:rPr lang="en-US" sz="2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дві </a:t>
                </a:r>
                <a:r>
                  <a:rPr lang="uk-UA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вибірки отримано з нормально розподілених генеральних сукупностей, причому одна вибірка має параметри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uk-UA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r>
                  <a:rPr lang="uk-UA" sz="2800" i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і</a:t>
                </a:r>
                <a:r>
                  <a:rPr lang="uk-UA" sz="28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σ</a:t>
                </a:r>
                <a:r>
                  <a:rPr lang="uk-UA" sz="2800" i="1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uk-UA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а друга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uk-UA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lang="uk-UA" sz="2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і </a:t>
                </a:r>
                <a:r>
                  <a:rPr lang="uk-UA" sz="2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σ</a:t>
                </a:r>
                <a:r>
                  <a:rPr lang="uk-UA" sz="2800" baseline="-250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uk-UA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то </a:t>
                </a:r>
                <a:endParaRPr lang="uk-UA" sz="2800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uk-UA" sz="2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нульова гіпотеза буде виходити з положення, що </a:t>
                </a:r>
                <a:endParaRPr lang="en-US" sz="2800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uk-UA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r>
                  <a:rPr lang="uk-UA" sz="2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uk-UA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2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і σ</a:t>
                </a:r>
                <a:r>
                  <a:rPr lang="uk-UA" sz="2800" baseline="-250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uk-UA" sz="2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= σ</a:t>
                </a:r>
                <a:r>
                  <a:rPr lang="uk-UA" sz="2800" baseline="-250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uk-UA" sz="2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тобто різниця двох середніх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bar>
                  </m:oMath>
                </a14:m>
                <a:r>
                  <a:rPr lang="uk-UA" sz="28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uk-UA" sz="2800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bar>
                  </m:oMath>
                </a14:m>
                <a:r>
                  <a:rPr lang="uk-UA" sz="2800" b="1" dirty="0" smtClean="0"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</a:t>
                </a:r>
                <a:r>
                  <a:rPr lang="uk-UA" sz="2800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0 </a:t>
                </a:r>
                <a:r>
                  <a:rPr lang="uk-UA" sz="2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і різниця двох стандартних відхилень </a:t>
                </a:r>
                <a:r>
                  <a:rPr lang="uk-UA" sz="2800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σ</a:t>
                </a:r>
                <a:r>
                  <a:rPr lang="uk-UA" sz="2800" b="1" baseline="-250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uk-UA" sz="2800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-σ</a:t>
                </a:r>
                <a:r>
                  <a:rPr lang="uk-UA" sz="2800" b="1" baseline="-250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uk-UA" sz="2800" b="1" dirty="0" smtClean="0"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</a:t>
                </a:r>
                <a:r>
                  <a:rPr lang="uk-UA" sz="2800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0</a:t>
                </a:r>
                <a:endParaRPr lang="ru-RU" sz="2000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800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158" y="2641207"/>
                <a:ext cx="10615704" cy="3416300"/>
              </a:xfrm>
              <a:blipFill rotWithShape="0">
                <a:blip r:embed="rId2"/>
                <a:stretch>
                  <a:fillRect t="-1783" r="-689" b="-62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/>
              <a:t>Статистичні гіпотези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15589" y="2895731"/>
            <a:ext cx="4825157" cy="576262"/>
          </a:xfrm>
        </p:spPr>
        <p:txBody>
          <a:bodyPr/>
          <a:lstStyle/>
          <a:p>
            <a:pPr algn="ctr"/>
            <a:r>
              <a:rPr lang="uk-UA" sz="3600" b="1" dirty="0" smtClean="0"/>
              <a:t>Неспрямовані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414020" y="3721803"/>
            <a:ext cx="4121639" cy="221708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говорять </a:t>
            </a:r>
            <a:r>
              <a:rPr lang="uk-UA" sz="2400" dirty="0"/>
              <a:t>тільки про наявність чи відсутність </a:t>
            </a:r>
            <a:r>
              <a:rPr lang="uk-UA" sz="2400" dirty="0" smtClean="0"/>
              <a:t>відмінностей</a:t>
            </a:r>
            <a:endParaRPr lang="ru-RU" sz="2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208712" y="2895731"/>
            <a:ext cx="4825159" cy="576262"/>
          </a:xfrm>
        </p:spPr>
        <p:txBody>
          <a:bodyPr/>
          <a:lstStyle/>
          <a:p>
            <a:pPr algn="ctr"/>
            <a:r>
              <a:rPr lang="uk-UA" sz="3600" b="1" smtClean="0"/>
              <a:t>Спрямовані</a:t>
            </a:r>
            <a:endParaRPr lang="ru-RU" sz="36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523348" y="3721803"/>
            <a:ext cx="5128182" cy="2840039"/>
          </a:xfrm>
        </p:spPr>
        <p:txBody>
          <a:bodyPr/>
          <a:lstStyle/>
          <a:p>
            <a:r>
              <a:rPr lang="uk-UA" sz="2400" dirty="0"/>
              <a:t>говорять не тільки про наявність чи відсутність відмінностей, але і вказують напрямок відмінностей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14</a:t>
            </a:fld>
            <a:endParaRPr lang="ru-RU"/>
          </a:p>
        </p:txBody>
      </p:sp>
      <p:pic>
        <p:nvPicPr>
          <p:cNvPr id="8194" name="Picture 2" descr="Левая сторона и клавиши правой стрелки Иллюстрация вектора - иллюстрации  насчитывающей : 52071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60" y="4909309"/>
            <a:ext cx="2478798" cy="1652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dirty="0" smtClean="0"/>
              <a:t>Приклад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24265" y="2527653"/>
            <a:ext cx="4434116" cy="3416301"/>
          </a:xfrm>
        </p:spPr>
        <p:txBody>
          <a:bodyPr numCol="1">
            <a:normAutofit/>
          </a:bodyPr>
          <a:lstStyle/>
          <a:p>
            <a:r>
              <a:rPr lang="uk-UA" sz="2400" dirty="0" smtClean="0"/>
              <a:t>Н</a:t>
            </a:r>
            <a:r>
              <a:rPr lang="uk-UA" sz="2400" baseline="-25000" dirty="0" smtClean="0"/>
              <a:t>0</a:t>
            </a:r>
            <a:r>
              <a:rPr lang="uk-UA" sz="2400" dirty="0" smtClean="0"/>
              <a:t>: рівень розумового розвитку гімназистів не перевищує рівня розумового розвитку учнів загальноосвітніх шкіл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671750" y="2527653"/>
            <a:ext cx="4825159" cy="3416300"/>
          </a:xfrm>
        </p:spPr>
        <p:txBody>
          <a:bodyPr>
            <a:normAutofit/>
          </a:bodyPr>
          <a:lstStyle/>
          <a:p>
            <a:r>
              <a:rPr lang="uk-UA" sz="2400" dirty="0"/>
              <a:t>H</a:t>
            </a:r>
            <a:r>
              <a:rPr lang="uk-UA" sz="2400" baseline="-25000" dirty="0"/>
              <a:t>1</a:t>
            </a:r>
            <a:r>
              <a:rPr lang="uk-UA" sz="2400" dirty="0"/>
              <a:t>: рівень розумового розвитку гімназистів перевищує рівень розумового розвитку учнів загальноосвітніх </a:t>
            </a:r>
            <a:r>
              <a:rPr lang="uk-UA" sz="2400" dirty="0" smtClean="0"/>
              <a:t>шкіл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8095" y="5135104"/>
            <a:ext cx="10478814" cy="1260345"/>
          </a:xfrm>
          <a:prstGeom prst="rect">
            <a:avLst/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200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 статистичних гіпотезах мова йде не про арифметичні (тобто числові), а про статистично значущі відмінності: тобто чи з однаковою частотою зустрічаються різні значення ознаки в обох емпіричних розподілах</a:t>
            </a:r>
            <a:endParaRPr lang="ru-RU" sz="22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299" y="563765"/>
            <a:ext cx="9749535" cy="1222994"/>
          </a:xfrm>
        </p:spPr>
        <p:txBody>
          <a:bodyPr/>
          <a:lstStyle/>
          <a:p>
            <a:pPr algn="ctr"/>
            <a:r>
              <a:rPr lang="uk-UA" sz="3200" dirty="0"/>
              <a:t>Перевірка гіпотез здійснюється за допомогою критеріїв статистичної оцінки </a:t>
            </a:r>
            <a:r>
              <a:rPr lang="uk-UA" sz="3200" dirty="0" smtClean="0"/>
              <a:t>відмінностей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174" y="2908300"/>
            <a:ext cx="10826839" cy="3416300"/>
          </a:xfrm>
        </p:spPr>
        <p:txBody>
          <a:bodyPr numCol="2">
            <a:normAutofit/>
          </a:bodyPr>
          <a:lstStyle/>
          <a:p>
            <a:r>
              <a:rPr lang="uk-UA" sz="2400" b="1" dirty="0"/>
              <a:t>Спрямовані</a:t>
            </a:r>
            <a:r>
              <a:rPr lang="uk-UA" sz="2400" dirty="0"/>
              <a:t> (однобічні) статистичні гіпотези формулюються так:</a:t>
            </a:r>
            <a:endParaRPr lang="ru-RU" sz="2400" dirty="0"/>
          </a:p>
          <a:p>
            <a:pPr marL="0" indent="0">
              <a:buNone/>
            </a:pPr>
            <a:r>
              <a:rPr lang="uk-UA" sz="2400" dirty="0"/>
              <a:t>Н</a:t>
            </a:r>
            <a:r>
              <a:rPr lang="uk-UA" sz="2400" baseline="-25000" dirty="0"/>
              <a:t>0</a:t>
            </a:r>
            <a:r>
              <a:rPr lang="uk-UA" sz="2400" dirty="0"/>
              <a:t>: </a:t>
            </a:r>
            <a:r>
              <a:rPr lang="uk-UA" sz="2400" i="1" dirty="0"/>
              <a:t>х</a:t>
            </a:r>
            <a:r>
              <a:rPr lang="uk-UA" sz="2400" baseline="-25000" dirty="0"/>
              <a:t>1</a:t>
            </a:r>
            <a:r>
              <a:rPr lang="uk-UA" sz="2400" dirty="0"/>
              <a:t>≤</a:t>
            </a:r>
            <a:r>
              <a:rPr lang="uk-UA" sz="2400" i="1" dirty="0"/>
              <a:t>х</a:t>
            </a:r>
            <a:r>
              <a:rPr lang="uk-UA" sz="2400" baseline="-25000" dirty="0"/>
              <a:t>2</a:t>
            </a:r>
            <a:r>
              <a:rPr lang="uk-UA" sz="2400" dirty="0"/>
              <a:t> (</a:t>
            </a:r>
            <a:r>
              <a:rPr lang="uk-UA" sz="2400" i="1" dirty="0"/>
              <a:t>х</a:t>
            </a:r>
            <a:r>
              <a:rPr lang="uk-UA" sz="2400" baseline="-25000" dirty="0"/>
              <a:t>1</a:t>
            </a:r>
            <a:r>
              <a:rPr lang="uk-UA" sz="2400" dirty="0"/>
              <a:t> – не перевищує </a:t>
            </a:r>
            <a:r>
              <a:rPr lang="uk-UA" sz="2400" i="1" dirty="0"/>
              <a:t>х</a:t>
            </a:r>
            <a:r>
              <a:rPr lang="uk-UA" sz="2400" baseline="-25000" dirty="0"/>
              <a:t>2</a:t>
            </a:r>
            <a:r>
              <a:rPr lang="uk-UA" sz="2400" dirty="0"/>
              <a:t>)</a:t>
            </a:r>
            <a:endParaRPr lang="ru-RU" sz="2400" dirty="0"/>
          </a:p>
          <a:p>
            <a:pPr marL="0" indent="0">
              <a:buNone/>
            </a:pPr>
            <a:r>
              <a:rPr lang="uk-UA" sz="2400" dirty="0"/>
              <a:t>Н</a:t>
            </a:r>
            <a:r>
              <a:rPr lang="uk-UA" sz="2400" baseline="-25000" dirty="0"/>
              <a:t>1</a:t>
            </a:r>
            <a:r>
              <a:rPr lang="uk-UA" sz="2400" dirty="0"/>
              <a:t>: </a:t>
            </a:r>
            <a:r>
              <a:rPr lang="uk-UA" sz="2400" i="1" dirty="0"/>
              <a:t>х</a:t>
            </a:r>
            <a:r>
              <a:rPr lang="uk-UA" sz="2400" baseline="-25000" dirty="0"/>
              <a:t>1</a:t>
            </a:r>
            <a:r>
              <a:rPr lang="uk-UA" sz="2400" dirty="0"/>
              <a:t>&gt;</a:t>
            </a:r>
            <a:r>
              <a:rPr lang="uk-UA" sz="2400" i="1" dirty="0"/>
              <a:t>х</a:t>
            </a:r>
            <a:r>
              <a:rPr lang="uk-UA" sz="2400" baseline="-25000" dirty="0"/>
              <a:t>2</a:t>
            </a:r>
            <a:r>
              <a:rPr lang="uk-UA" sz="2400" dirty="0"/>
              <a:t> (</a:t>
            </a:r>
            <a:r>
              <a:rPr lang="uk-UA" sz="2400" i="1" dirty="0"/>
              <a:t>х</a:t>
            </a:r>
            <a:r>
              <a:rPr lang="uk-UA" sz="2400" baseline="-25000" dirty="0"/>
              <a:t>1</a:t>
            </a:r>
            <a:r>
              <a:rPr lang="uk-UA" sz="2400" dirty="0"/>
              <a:t> – перевищує </a:t>
            </a:r>
            <a:r>
              <a:rPr lang="uk-UA" sz="2400" i="1" dirty="0"/>
              <a:t>х</a:t>
            </a:r>
            <a:r>
              <a:rPr lang="uk-UA" sz="2400" baseline="-25000" dirty="0"/>
              <a:t>2</a:t>
            </a:r>
            <a:r>
              <a:rPr lang="uk-UA" sz="2400" dirty="0" smtClean="0"/>
              <a:t>)</a:t>
            </a:r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ru-RU" sz="2400" dirty="0"/>
          </a:p>
          <a:p>
            <a:r>
              <a:rPr lang="uk-UA" sz="2400" b="1" dirty="0"/>
              <a:t>Неспрямовані</a:t>
            </a:r>
            <a:r>
              <a:rPr lang="uk-UA" sz="2400" dirty="0"/>
              <a:t>:</a:t>
            </a:r>
            <a:endParaRPr lang="ru-RU" sz="2400" dirty="0"/>
          </a:p>
          <a:p>
            <a:pPr marL="0" indent="0">
              <a:buNone/>
            </a:pPr>
            <a:r>
              <a:rPr lang="uk-UA" sz="2400" dirty="0"/>
              <a:t>Н</a:t>
            </a:r>
            <a:r>
              <a:rPr lang="uk-UA" sz="2400" baseline="-25000" dirty="0"/>
              <a:t>0</a:t>
            </a:r>
            <a:r>
              <a:rPr lang="uk-UA" sz="2400" dirty="0"/>
              <a:t>: </a:t>
            </a:r>
            <a:r>
              <a:rPr lang="uk-UA" sz="2400" i="1" dirty="0"/>
              <a:t>х</a:t>
            </a:r>
            <a:r>
              <a:rPr lang="uk-UA" sz="2400" baseline="-25000" dirty="0"/>
              <a:t>1</a:t>
            </a:r>
            <a:r>
              <a:rPr lang="uk-UA" sz="2400" dirty="0"/>
              <a:t>=</a:t>
            </a:r>
            <a:r>
              <a:rPr lang="uk-UA" sz="2400" i="1" dirty="0"/>
              <a:t>х</a:t>
            </a:r>
            <a:r>
              <a:rPr lang="uk-UA" sz="2400" baseline="-25000" dirty="0"/>
              <a:t>2</a:t>
            </a:r>
            <a:r>
              <a:rPr lang="uk-UA" sz="2400" dirty="0"/>
              <a:t> (</a:t>
            </a:r>
            <a:r>
              <a:rPr lang="uk-UA" sz="2400" i="1" dirty="0"/>
              <a:t>х</a:t>
            </a:r>
            <a:r>
              <a:rPr lang="uk-UA" sz="2400" baseline="-25000" dirty="0"/>
              <a:t>1</a:t>
            </a:r>
            <a:r>
              <a:rPr lang="uk-UA" sz="2400" dirty="0"/>
              <a:t> – не відрізняється від </a:t>
            </a:r>
            <a:r>
              <a:rPr lang="uk-UA" sz="2400" i="1" dirty="0"/>
              <a:t>х</a:t>
            </a:r>
            <a:r>
              <a:rPr lang="uk-UA" sz="2400" baseline="-25000" dirty="0"/>
              <a:t>2</a:t>
            </a:r>
            <a:r>
              <a:rPr lang="uk-UA" sz="2400" dirty="0"/>
              <a:t>)</a:t>
            </a:r>
            <a:endParaRPr lang="ru-RU" sz="2400" dirty="0"/>
          </a:p>
          <a:p>
            <a:pPr marL="0" indent="0">
              <a:buNone/>
            </a:pPr>
            <a:r>
              <a:rPr lang="uk-UA" sz="2400" dirty="0"/>
              <a:t>Н</a:t>
            </a:r>
            <a:r>
              <a:rPr lang="uk-UA" sz="2400" baseline="-25000" dirty="0"/>
              <a:t>1</a:t>
            </a:r>
            <a:r>
              <a:rPr lang="uk-UA" sz="2400" dirty="0"/>
              <a:t>: </a:t>
            </a:r>
            <a:r>
              <a:rPr lang="uk-UA" sz="2400" i="1" dirty="0"/>
              <a:t>х</a:t>
            </a:r>
            <a:r>
              <a:rPr lang="uk-UA" sz="2400" baseline="-25000" dirty="0"/>
              <a:t>1</a:t>
            </a:r>
            <a:r>
              <a:rPr lang="uk-UA" sz="2400" dirty="0"/>
              <a:t>&gt;</a:t>
            </a:r>
            <a:r>
              <a:rPr lang="uk-UA" sz="2400" i="1" dirty="0"/>
              <a:t>х</a:t>
            </a:r>
            <a:r>
              <a:rPr lang="uk-UA" sz="2400" baseline="-25000" dirty="0"/>
              <a:t>2</a:t>
            </a:r>
            <a:r>
              <a:rPr lang="uk-UA" sz="2400" dirty="0"/>
              <a:t> (</a:t>
            </a:r>
            <a:r>
              <a:rPr lang="uk-UA" sz="2400" i="1" dirty="0"/>
              <a:t>х</a:t>
            </a:r>
            <a:r>
              <a:rPr lang="uk-UA" sz="2400" baseline="-25000" dirty="0"/>
              <a:t>1</a:t>
            </a:r>
            <a:r>
              <a:rPr lang="uk-UA" sz="2400" dirty="0"/>
              <a:t> – відрізняється від </a:t>
            </a:r>
            <a:r>
              <a:rPr lang="uk-UA" sz="2400" i="1" dirty="0"/>
              <a:t>х</a:t>
            </a:r>
            <a:r>
              <a:rPr lang="uk-UA" sz="2400" baseline="-25000" dirty="0"/>
              <a:t>2</a:t>
            </a:r>
            <a:r>
              <a:rPr lang="uk-UA" sz="2400" dirty="0"/>
              <a:t>)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127" y="880919"/>
            <a:ext cx="8761413" cy="706964"/>
          </a:xfrm>
        </p:spPr>
        <p:txBody>
          <a:bodyPr/>
          <a:lstStyle/>
          <a:p>
            <a:pPr algn="ctr"/>
            <a:r>
              <a:rPr lang="uk-UA" b="1" dirty="0"/>
              <a:t>Статистичний критерій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5227" y="2815021"/>
            <a:ext cx="4438268" cy="159243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Критерій </a:t>
            </a:r>
            <a:r>
              <a:rPr lang="uk-UA" sz="2800" dirty="0"/>
              <a:t>призначено для прийняття істинної гіпотези і відхилення </a:t>
            </a:r>
            <a:r>
              <a:rPr lang="uk-UA" sz="2800" dirty="0" smtClean="0"/>
              <a:t>хибної</a:t>
            </a:r>
            <a:endParaRPr lang="ru-RU" sz="2800" dirty="0"/>
          </a:p>
          <a:p>
            <a:pPr algn="ctr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98787" y="2815021"/>
            <a:ext cx="5349766" cy="424792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000" dirty="0"/>
              <a:t>Перевірку статистичних гіпотез здійснюють на основі </a:t>
            </a:r>
            <a:r>
              <a:rPr lang="uk-UA" sz="3000" b="1" i="1" dirty="0"/>
              <a:t>статистичних </a:t>
            </a:r>
            <a:r>
              <a:rPr lang="uk-UA" sz="3000" b="1" i="1" dirty="0" smtClean="0"/>
              <a:t>критеріїв - це </a:t>
            </a:r>
            <a:r>
              <a:rPr lang="uk-UA" sz="3000" b="1" i="1" dirty="0"/>
              <a:t>ознака, на основі якої виконується оцінювання явища або </a:t>
            </a:r>
            <a:r>
              <a:rPr lang="uk-UA" sz="3000" b="1" i="1" dirty="0" smtClean="0"/>
              <a:t>процесу</a:t>
            </a:r>
            <a:endParaRPr lang="ru-RU" sz="30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0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Статистичні критерії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98485" y="2456355"/>
            <a:ext cx="4825157" cy="576262"/>
          </a:xfrm>
        </p:spPr>
        <p:txBody>
          <a:bodyPr/>
          <a:lstStyle/>
          <a:p>
            <a:pPr algn="ctr"/>
            <a:r>
              <a:rPr lang="uk-UA" sz="2800" b="1" dirty="0" smtClean="0"/>
              <a:t>Параметричні 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998485" y="3200783"/>
            <a:ext cx="5023944" cy="3378693"/>
          </a:xfrm>
        </p:spPr>
        <p:txBody>
          <a:bodyPr>
            <a:normAutofit/>
          </a:bodyPr>
          <a:lstStyle/>
          <a:p>
            <a:r>
              <a:rPr lang="uk-UA" sz="2400" dirty="0"/>
              <a:t>це критерії, в яких у формулу розрахунку включені параметри розподілу (Х і σ</a:t>
            </a:r>
            <a:r>
              <a:rPr lang="uk-UA" sz="2400" dirty="0" smtClean="0"/>
              <a:t>)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 algn="ctr">
              <a:buNone/>
            </a:pPr>
            <a:r>
              <a:rPr lang="uk-UA" sz="2000" i="1" dirty="0" smtClean="0"/>
              <a:t>До </a:t>
            </a:r>
            <a:r>
              <a:rPr lang="uk-UA" sz="2000" i="1" dirty="0"/>
              <a:t>них відносяться t-критерій Стьюдента, критерій F – Фішера та ін.</a:t>
            </a:r>
            <a:endParaRPr lang="ru-RU" sz="2000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719458" y="2456355"/>
            <a:ext cx="4825159" cy="576262"/>
          </a:xfrm>
        </p:spPr>
        <p:txBody>
          <a:bodyPr/>
          <a:lstStyle/>
          <a:p>
            <a:pPr algn="ctr"/>
            <a:r>
              <a:rPr lang="uk-UA" sz="2800" b="1" dirty="0" smtClean="0"/>
              <a:t>Непараметричні </a:t>
            </a:r>
            <a:endParaRPr lang="ru-RU" sz="28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558454" y="3179762"/>
            <a:ext cx="5147169" cy="3399714"/>
          </a:xfrm>
        </p:spPr>
        <p:txBody>
          <a:bodyPr>
            <a:normAutofit/>
          </a:bodyPr>
          <a:lstStyle/>
          <a:p>
            <a:r>
              <a:rPr lang="uk-UA" sz="2400" dirty="0"/>
              <a:t>це критерії, що не включають у формулу розрахунку параметри розподілу і засновані на оперуванні частотами або </a:t>
            </a:r>
            <a:r>
              <a:rPr lang="uk-UA" sz="2400" dirty="0" smtClean="0"/>
              <a:t>рангами</a:t>
            </a:r>
          </a:p>
          <a:p>
            <a:pPr marL="0" indent="0" algn="ctr">
              <a:buNone/>
            </a:pPr>
            <a:endParaRPr lang="uk-UA" sz="2000" dirty="0" smtClean="0"/>
          </a:p>
          <a:p>
            <a:pPr marL="0" indent="0" algn="ctr">
              <a:buNone/>
            </a:pPr>
            <a:r>
              <a:rPr lang="uk-UA" sz="2000" i="1" dirty="0" smtClean="0"/>
              <a:t>До </a:t>
            </a:r>
            <a:r>
              <a:rPr lang="uk-UA" sz="2000" i="1" dirty="0"/>
              <a:t>них відносяться критерій Q – Розенбаума, критерій знаків та ін.</a:t>
            </a:r>
            <a:endParaRPr lang="ru-RU" sz="20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9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Статистичний критерій включає: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216" y="2571969"/>
            <a:ext cx="10679694" cy="3416300"/>
          </a:xfrm>
        </p:spPr>
        <p:txBody>
          <a:bodyPr/>
          <a:lstStyle/>
          <a:p>
            <a:r>
              <a:rPr lang="uk-UA" sz="2400" dirty="0"/>
              <a:t>формулу розрахунку емпіричного значення критерію за вибірковими статистикам; </a:t>
            </a:r>
            <a:endParaRPr lang="ru-RU" sz="2400" dirty="0"/>
          </a:p>
          <a:p>
            <a:r>
              <a:rPr lang="uk-UA" sz="2400" dirty="0" smtClean="0"/>
              <a:t>правило </a:t>
            </a:r>
            <a:r>
              <a:rPr lang="uk-UA" sz="2400" dirty="0"/>
              <a:t>(формула) визначення числа ступенів свободи; </a:t>
            </a:r>
            <a:endParaRPr lang="ru-RU" sz="2400" dirty="0"/>
          </a:p>
          <a:p>
            <a:r>
              <a:rPr lang="uk-UA" sz="2400" dirty="0" smtClean="0"/>
              <a:t>теоретичного </a:t>
            </a:r>
            <a:r>
              <a:rPr lang="uk-UA" sz="2400" dirty="0"/>
              <a:t>розподілу для даного числа ступенів свободи; </a:t>
            </a:r>
            <a:endParaRPr lang="ru-RU" sz="2400" dirty="0"/>
          </a:p>
          <a:p>
            <a:r>
              <a:rPr lang="uk-UA" sz="2400" dirty="0" smtClean="0"/>
              <a:t>правило </a:t>
            </a:r>
            <a:r>
              <a:rPr lang="uk-UA" sz="2400" dirty="0"/>
              <a:t>співвіднесення емпіричного значення критерію з теоретичним розподілом для визначення ймовірності того, що Н</a:t>
            </a:r>
            <a:r>
              <a:rPr lang="uk-UA" sz="2400" baseline="-25000" dirty="0"/>
              <a:t>0</a:t>
            </a:r>
            <a:r>
              <a:rPr lang="uk-UA" sz="2400" dirty="0"/>
              <a:t> вірна</a:t>
            </a:r>
            <a:r>
              <a:rPr lang="uk-UA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2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758" y="992521"/>
            <a:ext cx="8761413" cy="706964"/>
          </a:xfrm>
        </p:spPr>
        <p:txBody>
          <a:bodyPr/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</a:rPr>
              <a:t>План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2339" y="2581024"/>
            <a:ext cx="10058400" cy="402336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sz="3200" dirty="0">
                <a:solidFill>
                  <a:schemeClr val="tx1"/>
                </a:solidFill>
              </a:rPr>
              <a:t>Наукова і статистична гіпотеза. </a:t>
            </a:r>
            <a:endParaRPr lang="ru-RU" sz="32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>
                <a:solidFill>
                  <a:schemeClr val="tx1"/>
                </a:solidFill>
              </a:rPr>
              <a:t>Нульова та альтернативна гіпотеза. </a:t>
            </a:r>
            <a:endParaRPr lang="ru-RU" sz="32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>
                <a:solidFill>
                  <a:schemeClr val="tx1"/>
                </a:solidFill>
              </a:rPr>
              <a:t>Статистичний критерій та кількість ступенів свободи. </a:t>
            </a:r>
            <a:endParaRPr lang="ru-RU" sz="32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>
                <a:solidFill>
                  <a:schemeClr val="tx1"/>
                </a:solidFill>
              </a:rPr>
              <a:t>Рівень статистичної значущості. </a:t>
            </a:r>
            <a:endParaRPr lang="ru-RU" sz="32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>
                <a:solidFill>
                  <a:schemeClr val="tx1"/>
                </a:solidFill>
              </a:rPr>
              <a:t>Правила прийняття статистичного висновку. </a:t>
            </a:r>
            <a:endParaRPr lang="ru-RU" sz="32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55259" y="2272862"/>
            <a:ext cx="3406534" cy="1600200"/>
          </a:xfrm>
        </p:spPr>
        <p:txBody>
          <a:bodyPr/>
          <a:lstStyle/>
          <a:p>
            <a:pPr algn="ctr"/>
            <a:r>
              <a:rPr lang="uk-UA" sz="3200" b="1" i="1" dirty="0"/>
              <a:t>Потужність статистичного критерію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234607" y="1311165"/>
            <a:ext cx="6074523" cy="4572000"/>
          </a:xfrm>
        </p:spPr>
        <p:txBody>
          <a:bodyPr/>
          <a:lstStyle/>
          <a:p>
            <a:r>
              <a:rPr lang="uk-UA" sz="2400" dirty="0"/>
              <a:t>це його здатність не припуститися помилки, тобто визнати відмінності недостовірними, в той час, як вони </a:t>
            </a:r>
            <a:r>
              <a:rPr lang="uk-UA" sz="2400" dirty="0" smtClean="0"/>
              <a:t>достовірні</a:t>
            </a:r>
            <a:endParaRPr lang="uk-UA" sz="2400" dirty="0"/>
          </a:p>
          <a:p>
            <a:r>
              <a:rPr lang="uk-UA" sz="2400" dirty="0" smtClean="0"/>
              <a:t>одні </a:t>
            </a:r>
            <a:r>
              <a:rPr lang="uk-UA" sz="2400" dirty="0"/>
              <a:t>і ті ж завдання можуть бути вирішені за допомогою різних критеріїв, що володіють різною </a:t>
            </a:r>
            <a:r>
              <a:rPr lang="uk-UA" sz="2400" dirty="0" smtClean="0"/>
              <a:t>потужністю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1478" y="2388476"/>
            <a:ext cx="3963584" cy="1600200"/>
          </a:xfrm>
        </p:spPr>
        <p:txBody>
          <a:bodyPr/>
          <a:lstStyle/>
          <a:p>
            <a:pPr algn="ctr"/>
            <a:r>
              <a:rPr lang="uk-UA" sz="2800" dirty="0"/>
              <a:t>Вибір критерію доказу відмінностей залежить від таких особливостей груп: 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44665" y="1252603"/>
            <a:ext cx="5846074" cy="4572000"/>
          </a:xfrm>
        </p:spPr>
        <p:txBody>
          <a:bodyPr>
            <a:normAutofit/>
          </a:bodyPr>
          <a:lstStyle/>
          <a:p>
            <a:pPr lvl="0"/>
            <a:r>
              <a:rPr lang="uk-UA" sz="2400" dirty="0"/>
              <a:t>типу шкали, в якій виміряно досліджувану </a:t>
            </a:r>
            <a:r>
              <a:rPr lang="uk-UA" sz="2400" dirty="0" smtClean="0"/>
              <a:t>ознаку</a:t>
            </a:r>
            <a:endParaRPr lang="ru-RU" sz="2400" dirty="0"/>
          </a:p>
          <a:p>
            <a:pPr lvl="0"/>
            <a:r>
              <a:rPr lang="uk-UA" sz="2400" dirty="0"/>
              <a:t>характеру розподілу ознаки (нормальний або відмінний від нього</a:t>
            </a:r>
            <a:r>
              <a:rPr lang="uk-UA" sz="2400" dirty="0" smtClean="0"/>
              <a:t>)</a:t>
            </a:r>
            <a:endParaRPr lang="ru-RU" sz="2400" dirty="0"/>
          </a:p>
          <a:p>
            <a:pPr lvl="0"/>
            <a:r>
              <a:rPr lang="uk-UA" sz="2400" dirty="0"/>
              <a:t>кількості порівнюваних вибірок і їх </a:t>
            </a:r>
            <a:r>
              <a:rPr lang="uk-UA" sz="2400" dirty="0" smtClean="0"/>
              <a:t>обсягу</a:t>
            </a:r>
            <a:endParaRPr lang="ru-RU" sz="2400" dirty="0"/>
          </a:p>
          <a:p>
            <a:pPr lvl="0"/>
            <a:r>
              <a:rPr lang="uk-UA" sz="2400" dirty="0"/>
              <a:t>якості вибірок (залежні чи незалежні</a:t>
            </a:r>
            <a:r>
              <a:rPr lang="uk-UA" sz="2400" dirty="0" smtClean="0"/>
              <a:t>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9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Число ступенів свободи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871" y="2393292"/>
            <a:ext cx="9849377" cy="4364859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i="1" dirty="0"/>
              <a:t>це число даних з вибірки, значення яких можуть бути </a:t>
            </a:r>
            <a:r>
              <a:rPr lang="uk-UA" sz="2800" i="1" dirty="0" smtClean="0"/>
              <a:t>випадковими</a:t>
            </a:r>
          </a:p>
          <a:p>
            <a:pPr algn="ctr"/>
            <a:endParaRPr lang="uk-UA" sz="2800" i="1" dirty="0"/>
          </a:p>
          <a:p>
            <a:pPr marL="0" indent="0" algn="ctr">
              <a:buNone/>
            </a:pPr>
            <a:r>
              <a:rPr lang="uk-UA" sz="2800" dirty="0"/>
              <a:t>Нехай ми маємо вибірку </a:t>
            </a:r>
            <a:r>
              <a:rPr lang="uk-UA" sz="2800" i="1" dirty="0"/>
              <a:t>х</a:t>
            </a:r>
            <a:r>
              <a:rPr lang="uk-UA" sz="2800" i="1" baseline="-25000" dirty="0"/>
              <a:t>1</a:t>
            </a:r>
            <a:r>
              <a:rPr lang="uk-UA" sz="2800" i="1" dirty="0"/>
              <a:t>, х</a:t>
            </a:r>
            <a:r>
              <a:rPr lang="uk-UA" sz="2800" i="1" baseline="-25000" dirty="0"/>
              <a:t>2</a:t>
            </a:r>
            <a:r>
              <a:rPr lang="uk-UA" sz="2800" i="1" dirty="0"/>
              <a:t>, ..., </a:t>
            </a:r>
            <a:r>
              <a:rPr lang="uk-UA" sz="2800" i="1" dirty="0" err="1"/>
              <a:t>х</a:t>
            </a:r>
            <a:r>
              <a:rPr lang="uk-UA" sz="2800" i="1" baseline="-25000" dirty="0" err="1"/>
              <a:t>n</a:t>
            </a:r>
            <a:r>
              <a:rPr lang="uk-UA" sz="2800" dirty="0"/>
              <a:t>. </a:t>
            </a:r>
            <a:endParaRPr lang="uk-UA" sz="2800" dirty="0" smtClean="0"/>
          </a:p>
          <a:p>
            <a:pPr marL="0" indent="0" algn="ctr">
              <a:buNone/>
            </a:pPr>
            <a:r>
              <a:rPr lang="uk-UA" sz="2800" dirty="0" smtClean="0"/>
              <a:t>Загальною </a:t>
            </a:r>
            <a:r>
              <a:rPr lang="uk-UA" sz="2800" dirty="0"/>
              <a:t>характеристикою вибірки є сума всіх її значень </a:t>
            </a:r>
            <a:r>
              <a:rPr lang="uk-UA" sz="2800" i="1" dirty="0"/>
              <a:t>х</a:t>
            </a:r>
            <a:r>
              <a:rPr lang="uk-UA" sz="2800" i="1" baseline="-25000" dirty="0"/>
              <a:t>1 </a:t>
            </a:r>
            <a:r>
              <a:rPr lang="uk-UA" sz="2800" i="1" dirty="0"/>
              <a:t>+ х</a:t>
            </a:r>
            <a:r>
              <a:rPr lang="uk-UA" sz="2800" i="1" baseline="-25000" dirty="0"/>
              <a:t>2</a:t>
            </a:r>
            <a:r>
              <a:rPr lang="uk-UA" sz="2800" i="1" dirty="0"/>
              <a:t> + ... + </a:t>
            </a:r>
            <a:r>
              <a:rPr lang="uk-UA" sz="2800" i="1" dirty="0" err="1"/>
              <a:t>х</a:t>
            </a:r>
            <a:r>
              <a:rPr lang="uk-UA" sz="2800" i="1" baseline="-25000" dirty="0" err="1"/>
              <a:t>n</a:t>
            </a:r>
            <a:r>
              <a:rPr lang="uk-UA" sz="2800" dirty="0"/>
              <a:t>. Тоді кожне окреме значення вибірки </a:t>
            </a:r>
            <a:r>
              <a:rPr lang="uk-UA" sz="2800" i="1" dirty="0" err="1"/>
              <a:t>х</a:t>
            </a:r>
            <a:r>
              <a:rPr lang="uk-UA" sz="2800" i="1" baseline="-25000" dirty="0" err="1"/>
              <a:t>i</a:t>
            </a:r>
            <a:r>
              <a:rPr lang="uk-UA" sz="2800" i="1" dirty="0"/>
              <a:t> </a:t>
            </a:r>
            <a:r>
              <a:rPr lang="uk-UA" sz="2800" dirty="0"/>
              <a:t>можна дізнатися, якщо від суми всіх значень відняти інші n-1 значення. </a:t>
            </a:r>
            <a:endParaRPr lang="uk-UA" sz="2800" dirty="0" smtClean="0"/>
          </a:p>
          <a:p>
            <a:pPr marL="0" indent="0" algn="ctr">
              <a:buNone/>
            </a:pPr>
            <a:r>
              <a:rPr lang="uk-UA" sz="2800" b="1" dirty="0" smtClean="0"/>
              <a:t>Число </a:t>
            </a:r>
            <a:r>
              <a:rPr lang="uk-UA" sz="2800" b="1" dirty="0"/>
              <a:t>n-1 і є числом ступенів </a:t>
            </a:r>
            <a:r>
              <a:rPr lang="uk-UA" sz="2800" b="1" dirty="0" smtClean="0"/>
              <a:t>свободи</a:t>
            </a:r>
            <a:endParaRPr lang="ru-RU" sz="2800" b="1" dirty="0"/>
          </a:p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Наприклад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760" y="2729624"/>
            <a:ext cx="11142149" cy="34163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/>
              <a:t>відомо</a:t>
            </a:r>
            <a:r>
              <a:rPr lang="uk-UA" sz="2400" dirty="0"/>
              <a:t>, що два новонароджених важать в сумі 7,5 кг, а один з них 4 </a:t>
            </a:r>
            <a:r>
              <a:rPr lang="uk-UA" sz="2400" dirty="0" smtClean="0"/>
              <a:t>кг.</a:t>
            </a:r>
          </a:p>
          <a:p>
            <a:pPr marL="0" indent="0" algn="ctr">
              <a:buNone/>
            </a:pPr>
            <a:r>
              <a:rPr lang="uk-UA" sz="2400" dirty="0" smtClean="0"/>
              <a:t>Тоді </a:t>
            </a:r>
            <a:r>
              <a:rPr lang="uk-UA" sz="2400" dirty="0"/>
              <a:t>вага другого вже визначено вагою першого (7,5-4=3,5), тобто має одну ступінь свободи (2-1=1). </a:t>
            </a:r>
            <a:endParaRPr lang="uk-UA" sz="2400" dirty="0" smtClean="0"/>
          </a:p>
          <a:p>
            <a:pPr marL="0" indent="0" algn="ctr">
              <a:buNone/>
            </a:pPr>
            <a:r>
              <a:rPr lang="uk-UA" sz="2400" dirty="0" smtClean="0"/>
              <a:t>Якщо </a:t>
            </a:r>
            <a:r>
              <a:rPr lang="uk-UA" sz="2400" dirty="0"/>
              <a:t>три дитини разом важать 10,5 кг, то вага одного завжди точно визначається вагою двох інших, між якими можливі варіації. В цьому випадку є два ступені свободи (3-1=2) і </a:t>
            </a:r>
            <a:r>
              <a:rPr lang="uk-UA" sz="2400" dirty="0" err="1"/>
              <a:t>т.д</a:t>
            </a:r>
            <a:r>
              <a:rPr lang="uk-UA" sz="2400" dirty="0"/>
              <a:t>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Число ступенів свободи по-різному для залежних і незалежних вибірок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Для залежних вибірок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4658" y="3258872"/>
            <a:ext cx="5325453" cy="2840039"/>
          </a:xfrm>
        </p:spPr>
        <p:txBody>
          <a:bodyPr>
            <a:normAutofit/>
          </a:bodyPr>
          <a:lstStyle/>
          <a:p>
            <a:r>
              <a:rPr lang="uk-UA" sz="2400" dirty="0"/>
              <a:t>для </a:t>
            </a:r>
            <a:r>
              <a:rPr lang="uk-UA" sz="2400" b="1" i="1" dirty="0"/>
              <a:t>залежних</a:t>
            </a:r>
            <a:r>
              <a:rPr lang="uk-UA" sz="2400" dirty="0"/>
              <a:t> вибірок обсягом n число ступенів свободи визначається за формулою </a:t>
            </a:r>
            <a:endParaRPr lang="uk-UA" sz="2400" dirty="0" smtClean="0"/>
          </a:p>
          <a:p>
            <a:pPr marL="0" indent="0" algn="ctr">
              <a:buNone/>
            </a:pPr>
            <a:r>
              <a:rPr lang="uk-UA" sz="2400" b="1" dirty="0" smtClean="0"/>
              <a:t>v </a:t>
            </a:r>
            <a:r>
              <a:rPr lang="uk-UA" sz="2400" b="1" dirty="0"/>
              <a:t>= </a:t>
            </a:r>
            <a:r>
              <a:rPr lang="uk-UA" sz="2400" b="1" dirty="0" smtClean="0"/>
              <a:t>n-1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Для незалежних вибірок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80111" y="3179762"/>
            <a:ext cx="5991171" cy="2840039"/>
          </a:xfrm>
        </p:spPr>
        <p:txBody>
          <a:bodyPr>
            <a:normAutofit/>
          </a:bodyPr>
          <a:lstStyle/>
          <a:p>
            <a:r>
              <a:rPr lang="uk-UA" sz="2400" dirty="0"/>
              <a:t>для </a:t>
            </a:r>
            <a:r>
              <a:rPr lang="uk-UA" sz="2400" b="1" dirty="0"/>
              <a:t>незалежних</a:t>
            </a:r>
            <a:r>
              <a:rPr lang="uk-UA" sz="2400" dirty="0"/>
              <a:t> вибірок обсягами n</a:t>
            </a:r>
            <a:r>
              <a:rPr lang="uk-UA" sz="2400" baseline="-25000" dirty="0"/>
              <a:t>1</a:t>
            </a:r>
            <a:r>
              <a:rPr lang="uk-UA" sz="2400" dirty="0"/>
              <a:t> і n</a:t>
            </a:r>
            <a:r>
              <a:rPr lang="uk-UA" sz="2400" baseline="-25000" dirty="0"/>
              <a:t>2</a:t>
            </a:r>
            <a:r>
              <a:rPr lang="uk-UA" sz="2400" dirty="0"/>
              <a:t> число ступенів свободи визначається за формулою </a:t>
            </a:r>
            <a:endParaRPr lang="uk-UA" sz="2400" dirty="0" smtClean="0"/>
          </a:p>
          <a:p>
            <a:pPr marL="0" indent="0" algn="ctr">
              <a:buNone/>
            </a:pPr>
            <a:r>
              <a:rPr lang="uk-UA" sz="2400" b="1" dirty="0" smtClean="0"/>
              <a:t>v </a:t>
            </a:r>
            <a:r>
              <a:rPr lang="uk-UA" sz="2400" b="1" dirty="0"/>
              <a:t>= (n</a:t>
            </a:r>
            <a:r>
              <a:rPr lang="uk-UA" sz="2400" b="1" baseline="-25000" dirty="0"/>
              <a:t>1</a:t>
            </a:r>
            <a:r>
              <a:rPr lang="uk-UA" sz="2400" b="1" dirty="0"/>
              <a:t>-1</a:t>
            </a:r>
            <a:r>
              <a:rPr lang="uk-UA" sz="2400" b="1" dirty="0" smtClean="0"/>
              <a:t>)+(n</a:t>
            </a:r>
            <a:r>
              <a:rPr lang="uk-UA" sz="2400" b="1" baseline="-25000" dirty="0" smtClean="0"/>
              <a:t>2</a:t>
            </a:r>
            <a:r>
              <a:rPr lang="uk-UA" sz="2400" b="1" dirty="0" smtClean="0"/>
              <a:t>-1) </a:t>
            </a:r>
            <a:r>
              <a:rPr lang="uk-UA" sz="2400" b="1" dirty="0"/>
              <a:t>= </a:t>
            </a:r>
            <a:r>
              <a:rPr lang="uk-UA" sz="2400" b="1" dirty="0" smtClean="0"/>
              <a:t>n</a:t>
            </a:r>
            <a:r>
              <a:rPr lang="uk-UA" sz="2400" b="1" baseline="-25000" dirty="0" smtClean="0"/>
              <a:t>1</a:t>
            </a:r>
            <a:r>
              <a:rPr lang="uk-UA" sz="2400" b="1" dirty="0" smtClean="0"/>
              <a:t>-1+n</a:t>
            </a:r>
            <a:r>
              <a:rPr lang="uk-UA" sz="2400" b="1" baseline="-25000" dirty="0" smtClean="0"/>
              <a:t>2</a:t>
            </a:r>
            <a:r>
              <a:rPr lang="uk-UA" sz="2400" b="1" dirty="0" smtClean="0"/>
              <a:t>-1 </a:t>
            </a:r>
            <a:r>
              <a:rPr lang="uk-UA" sz="2400" b="1" dirty="0"/>
              <a:t>= n</a:t>
            </a:r>
            <a:r>
              <a:rPr lang="uk-UA" sz="2400" b="1" baseline="-25000" dirty="0"/>
              <a:t>1</a:t>
            </a:r>
            <a:r>
              <a:rPr lang="uk-UA" sz="2400" b="1" dirty="0"/>
              <a:t> + n</a:t>
            </a:r>
            <a:r>
              <a:rPr lang="uk-UA" sz="2400" b="1" baseline="-25000" dirty="0"/>
              <a:t>2</a:t>
            </a:r>
            <a:r>
              <a:rPr lang="uk-UA" sz="2400" b="1" dirty="0"/>
              <a:t>-2</a:t>
            </a:r>
            <a:endParaRPr lang="ru-RU" sz="24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749" y="2320958"/>
            <a:ext cx="3511313" cy="1600200"/>
          </a:xfrm>
        </p:spPr>
        <p:txBody>
          <a:bodyPr/>
          <a:lstStyle/>
          <a:p>
            <a:pPr algn="ctr"/>
            <a:r>
              <a:rPr lang="uk-UA" sz="3200" b="1" i="1" dirty="0"/>
              <a:t>Рівень статистичної значущості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05632" y="835058"/>
            <a:ext cx="6476215" cy="4572000"/>
          </a:xfrm>
        </p:spPr>
        <p:txBody>
          <a:bodyPr/>
          <a:lstStyle/>
          <a:p>
            <a:r>
              <a:rPr lang="uk-UA" sz="2400" b="1" i="1" dirty="0"/>
              <a:t>Рівень значущості (р)</a:t>
            </a:r>
            <a:r>
              <a:rPr lang="uk-UA" sz="2400" dirty="0"/>
              <a:t> - </a:t>
            </a:r>
            <a:r>
              <a:rPr lang="uk-UA" sz="2400" i="1" dirty="0"/>
              <a:t>це ймовірність помилки, яку ми допускаємо при прийнятті статистичної </a:t>
            </a:r>
            <a:r>
              <a:rPr lang="uk-UA" sz="2400" i="1" dirty="0" smtClean="0"/>
              <a:t>гіпотези</a:t>
            </a:r>
          </a:p>
          <a:p>
            <a:pPr marL="0" indent="0" algn="ctr">
              <a:buNone/>
            </a:pPr>
            <a:endParaRPr lang="uk-UA" sz="2000" i="1" dirty="0" smtClean="0"/>
          </a:p>
          <a:p>
            <a:pPr marL="0" indent="0" algn="ctr">
              <a:buNone/>
            </a:pPr>
            <a:r>
              <a:rPr lang="uk-UA" sz="2000" i="1" dirty="0" smtClean="0"/>
              <a:t>Чим </a:t>
            </a:r>
            <a:r>
              <a:rPr lang="uk-UA" sz="2000" i="1" dirty="0"/>
              <a:t>менше значення р-рівня, тим вища статистична значущість результату дослідження, що підтверджує наукову </a:t>
            </a:r>
            <a:r>
              <a:rPr lang="uk-UA" sz="2000" i="1" dirty="0" smtClean="0"/>
              <a:t>гіпотезу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120" y="993525"/>
            <a:ext cx="8761413" cy="706964"/>
          </a:xfrm>
        </p:spPr>
        <p:txBody>
          <a:bodyPr/>
          <a:lstStyle/>
          <a:p>
            <a:pPr algn="ctr"/>
            <a:r>
              <a:rPr lang="uk-UA" b="1" dirty="0" smtClean="0"/>
              <a:t>Статистична значимість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939336" y="2337562"/>
          <a:ext cx="8494983" cy="4195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0624">
                  <a:extLst>
                    <a:ext uri="{9D8B030D-6E8A-4147-A177-3AD203B41FA5}">
                      <a16:colId xmlns:a16="http://schemas.microsoft.com/office/drawing/2014/main" xmlns="" val="2843817609"/>
                    </a:ext>
                  </a:extLst>
                </a:gridCol>
                <a:gridCol w="2625033">
                  <a:extLst>
                    <a:ext uri="{9D8B030D-6E8A-4147-A177-3AD203B41FA5}">
                      <a16:colId xmlns:a16="http://schemas.microsoft.com/office/drawing/2014/main" xmlns="" val="3792861665"/>
                    </a:ext>
                  </a:extLst>
                </a:gridCol>
                <a:gridCol w="3249326">
                  <a:extLst>
                    <a:ext uri="{9D8B030D-6E8A-4147-A177-3AD203B41FA5}">
                      <a16:colId xmlns:a16="http://schemas.microsoft.com/office/drawing/2014/main" xmlns="" val="110794581"/>
                    </a:ext>
                  </a:extLst>
                </a:gridCol>
              </a:tblGrid>
              <a:tr h="1308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Рівень статистичної значимості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Ступінь значимості результату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Імовірність помилки при узагальненні результату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8708764"/>
                  </a:ext>
                </a:extLst>
              </a:tr>
              <a:tr h="962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р=0,05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Прийнятний результат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35631721"/>
                  </a:ext>
                </a:extLst>
              </a:tr>
              <a:tr h="962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р=0,01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Значимий результат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28733909"/>
                  </a:ext>
                </a:extLst>
              </a:tr>
              <a:tr h="962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р=0,001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Високо значимий результат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0,1%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6932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7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Правила прийняття 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статистичного </a:t>
            </a:r>
            <a:r>
              <a:rPr lang="uk-UA" b="1" i="1" dirty="0"/>
              <a:t>висновку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499"/>
            <a:ext cx="10110077" cy="4183799"/>
          </a:xfrm>
        </p:spPr>
        <p:txBody>
          <a:bodyPr>
            <a:normAutofit/>
          </a:bodyPr>
          <a:lstStyle/>
          <a:p>
            <a:pPr lvl="0"/>
            <a:r>
              <a:rPr lang="uk-UA" sz="2000" dirty="0" smtClean="0"/>
              <a:t>на основі отриманих експертних даних психолог підраховує за обраним ним статистичним методом так звану емпіричну статистику або емпіричні значення. Цю величину позначимо </a:t>
            </a:r>
            <a:r>
              <a:rPr lang="uk-UA" sz="2000" i="1" dirty="0" err="1"/>
              <a:t>Ч</a:t>
            </a:r>
            <a:r>
              <a:rPr lang="uk-UA" sz="2000" i="1" baseline="-25000" dirty="0" err="1"/>
              <a:t>емп</a:t>
            </a:r>
            <a:r>
              <a:rPr lang="uk-UA" sz="2000" i="1" dirty="0"/>
              <a:t>.</a:t>
            </a:r>
            <a:endParaRPr lang="ru-RU" sz="2000" dirty="0"/>
          </a:p>
          <a:p>
            <a:pPr lvl="0"/>
            <a:r>
              <a:rPr lang="uk-UA" sz="2000" dirty="0"/>
              <a:t>емпіричні значення </a:t>
            </a:r>
            <a:r>
              <a:rPr lang="uk-UA" sz="2000" i="1" dirty="0" err="1"/>
              <a:t>Ч</a:t>
            </a:r>
            <a:r>
              <a:rPr lang="uk-UA" sz="2000" i="1" baseline="-25000" dirty="0" err="1"/>
              <a:t>емп</a:t>
            </a:r>
            <a:r>
              <a:rPr lang="uk-UA" sz="2000" dirty="0"/>
              <a:t> порівнюють з двома критичними величинами, які відповідають рівням значущості 5% і 1% для обраного статистичного методу і позначається </a:t>
            </a:r>
            <a:r>
              <a:rPr lang="uk-UA" sz="2000" i="1" dirty="0" err="1"/>
              <a:t>Ч</a:t>
            </a:r>
            <a:r>
              <a:rPr lang="uk-UA" sz="2000" i="1" baseline="-25000" dirty="0" err="1"/>
              <a:t>кр</a:t>
            </a:r>
            <a:r>
              <a:rPr lang="uk-UA" sz="2000" dirty="0"/>
              <a:t>.</a:t>
            </a:r>
            <a:endParaRPr lang="ru-RU" sz="2000" dirty="0"/>
          </a:p>
          <a:p>
            <a:pPr lvl="0"/>
            <a:r>
              <a:rPr lang="uk-UA" sz="2000" dirty="0"/>
              <a:t>величини </a:t>
            </a:r>
            <a:r>
              <a:rPr lang="uk-UA" sz="2000" i="1" dirty="0" err="1"/>
              <a:t>Ч</a:t>
            </a:r>
            <a:r>
              <a:rPr lang="uk-UA" sz="2000" i="1" baseline="-25000" dirty="0" err="1"/>
              <a:t>кр</a:t>
            </a:r>
            <a:r>
              <a:rPr lang="uk-UA" sz="2000" dirty="0"/>
              <a:t> знаходять для даного статистичного методу за відповідними таблицями. Ці величини, як правило, різні і їх позначають </a:t>
            </a:r>
            <a:r>
              <a:rPr lang="uk-UA" sz="2000" i="1" dirty="0"/>
              <a:t>Ч</a:t>
            </a:r>
            <a:r>
              <a:rPr lang="uk-UA" sz="2000" i="1" baseline="-25000" dirty="0"/>
              <a:t>кр1</a:t>
            </a:r>
            <a:r>
              <a:rPr lang="uk-UA" sz="2000" dirty="0"/>
              <a:t> і </a:t>
            </a:r>
            <a:r>
              <a:rPr lang="uk-UA" sz="2000" i="1" dirty="0"/>
              <a:t>Ч</a:t>
            </a:r>
            <a:r>
              <a:rPr lang="uk-UA" sz="2000" i="1" baseline="-25000" dirty="0"/>
              <a:t>кр2</a:t>
            </a:r>
            <a:r>
              <a:rPr lang="uk-UA" sz="2000" dirty="0" smtClean="0"/>
              <a:t>.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27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154954" y="5446876"/>
            <a:ext cx="4199050" cy="10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0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28</a:t>
            </a:fld>
            <a:endParaRPr lang="ru-RU"/>
          </a:p>
        </p:txBody>
      </p:sp>
      <p:pic>
        <p:nvPicPr>
          <p:cNvPr id="10248" name="Picture 8" descr="Критические значения t-критерия Стьюдента на уровне значимости 0,10; 0,05;  0,01 (двухсторонний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4" y="679572"/>
            <a:ext cx="7468702" cy="544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Правила прийняття </a:t>
            </a:r>
            <a:br>
              <a:rPr lang="uk-UA" b="1" i="1" dirty="0"/>
            </a:br>
            <a:r>
              <a:rPr lang="uk-UA" b="1" i="1" dirty="0"/>
              <a:t>статистичного висновку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637978" cy="3416300"/>
          </a:xfrm>
        </p:spPr>
        <p:txBody>
          <a:bodyPr/>
          <a:lstStyle/>
          <a:p>
            <a:pPr lvl="0"/>
            <a:endParaRPr lang="uk-UA" sz="2000" dirty="0" smtClean="0"/>
          </a:p>
          <a:p>
            <a:pPr lvl="0"/>
            <a:endParaRPr lang="uk-UA" sz="2000" dirty="0"/>
          </a:p>
          <a:p>
            <a:pPr lvl="0"/>
            <a:endParaRPr lang="uk-UA" sz="2000" dirty="0" smtClean="0"/>
          </a:p>
          <a:p>
            <a:pPr lvl="0"/>
            <a:r>
              <a:rPr lang="uk-UA" sz="2000" dirty="0" smtClean="0"/>
              <a:t>порівнюють </a:t>
            </a:r>
            <a:r>
              <a:rPr lang="uk-UA" sz="2000" dirty="0"/>
              <a:t>емпіричне значення з двома знайденими в таблиці </a:t>
            </a:r>
            <a:r>
              <a:rPr lang="uk-UA" sz="2000" i="1" dirty="0"/>
              <a:t>t</a:t>
            </a:r>
            <a:r>
              <a:rPr lang="uk-UA" sz="2000" i="1" baseline="-25000" dirty="0"/>
              <a:t>кр1</a:t>
            </a:r>
            <a:r>
              <a:rPr lang="uk-UA" sz="2000" dirty="0"/>
              <a:t> і </a:t>
            </a:r>
            <a:r>
              <a:rPr lang="uk-UA" sz="2000" i="1" dirty="0"/>
              <a:t>t</a:t>
            </a:r>
            <a:r>
              <a:rPr lang="uk-UA" sz="2000" i="1" baseline="-25000" dirty="0"/>
              <a:t>кр</a:t>
            </a:r>
            <a:r>
              <a:rPr lang="uk-UA" sz="2000" baseline="-25000" dirty="0"/>
              <a:t>2</a:t>
            </a:r>
            <a:r>
              <a:rPr lang="uk-UA" sz="2000" dirty="0"/>
              <a:t>. Для цього можна три числа розташувати на так званій «осі значущості» (в порядку зростання), на які виділено три зони: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29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37863" y="4876878"/>
            <a:ext cx="5483965" cy="171245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2585376" y="2454211"/>
            <a:ext cx="5370846" cy="16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471" y="793682"/>
            <a:ext cx="10058400" cy="1039776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Гіпотеза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1286" y="2499805"/>
            <a:ext cx="4825157" cy="576262"/>
          </a:xfrm>
        </p:spPr>
        <p:txBody>
          <a:bodyPr/>
          <a:lstStyle/>
          <a:p>
            <a:pPr algn="ctr"/>
            <a:r>
              <a:rPr lang="uk-UA" sz="3200" b="1" dirty="0" smtClean="0"/>
              <a:t>Наукова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6693" y="3087149"/>
            <a:ext cx="5147978" cy="3639967"/>
          </a:xfrm>
        </p:spPr>
        <p:txBody>
          <a:bodyPr>
            <a:normAutofit fontScale="92500" lnSpcReduction="10000"/>
          </a:bodyPr>
          <a:lstStyle/>
          <a:p>
            <a:r>
              <a:rPr lang="uk-UA" sz="2800" i="1" dirty="0"/>
              <a:t>це наукове припущення, що висувається для пояснення будь-якого явища і потребує перевірки на досліді та теоретичного обґрунтування для того, щоб стати достовірною науковою теорією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05018" y="2578874"/>
            <a:ext cx="4825159" cy="576262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3200" b="1" dirty="0" smtClean="0"/>
              <a:t>Статистична 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2444" y="3218032"/>
            <a:ext cx="4581427" cy="3378200"/>
          </a:xfrm>
        </p:spPr>
        <p:txBody>
          <a:bodyPr>
            <a:normAutofit/>
          </a:bodyPr>
          <a:lstStyle/>
          <a:p>
            <a:r>
              <a:rPr lang="uk-UA" sz="2600" i="1" dirty="0"/>
              <a:t>припущення на певному рівні статистичної значущості про властивості генеральної сукупності за оцінками вибірки</a:t>
            </a:r>
            <a:endParaRPr lang="ru-RU" sz="2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Правила прийняття </a:t>
            </a:r>
            <a:br>
              <a:rPr lang="uk-UA" b="1" i="1" dirty="0"/>
            </a:br>
            <a:r>
              <a:rPr lang="uk-UA" b="1" i="1" dirty="0"/>
              <a:t>статистичного висновку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11735" cy="3416300"/>
          </a:xfrm>
        </p:spPr>
        <p:txBody>
          <a:bodyPr/>
          <a:lstStyle/>
          <a:p>
            <a:pPr lvl="0"/>
            <a:r>
              <a:rPr lang="uk-UA" sz="2000" dirty="0"/>
              <a:t>отримане число Ч (за одним із статистичних методів) обов’язково попаде в одну із зон:</a:t>
            </a:r>
            <a:endParaRPr lang="ru-RU" sz="2000" dirty="0"/>
          </a:p>
          <a:p>
            <a:pPr marL="0" indent="0">
              <a:buNone/>
            </a:pPr>
            <a:r>
              <a:rPr lang="uk-UA" sz="2000" dirty="0"/>
              <a:t>1) </a:t>
            </a:r>
            <a:r>
              <a:rPr lang="uk-UA" sz="2000" dirty="0" err="1"/>
              <a:t>Ч</a:t>
            </a:r>
            <a:r>
              <a:rPr lang="uk-UA" sz="2000" baseline="-25000" dirty="0" err="1"/>
              <a:t>емп</a:t>
            </a:r>
            <a:r>
              <a:rPr lang="uk-UA" sz="2000" dirty="0"/>
              <a:t> належить зоні незначущості ⇒ приймається гіпотеза Н</a:t>
            </a:r>
            <a:r>
              <a:rPr lang="uk-UA" sz="2000" baseline="-25000" dirty="0"/>
              <a:t>о</a:t>
            </a:r>
            <a:endParaRPr lang="ru-RU" sz="2000" dirty="0"/>
          </a:p>
          <a:p>
            <a:pPr marL="0" indent="0">
              <a:buNone/>
            </a:pPr>
            <a:r>
              <a:rPr lang="uk-UA" sz="2000" dirty="0"/>
              <a:t>2) </a:t>
            </a:r>
            <a:r>
              <a:rPr lang="uk-UA" sz="2000" dirty="0" err="1"/>
              <a:t>Ч</a:t>
            </a:r>
            <a:r>
              <a:rPr lang="uk-UA" sz="2000" baseline="-25000" dirty="0" err="1"/>
              <a:t>емп</a:t>
            </a:r>
            <a:r>
              <a:rPr lang="uk-UA" sz="2000" dirty="0"/>
              <a:t> належить зоні значущості ⇒ приймається гіпотеза Н</a:t>
            </a:r>
            <a:r>
              <a:rPr lang="uk-UA" sz="2000" baseline="-25000" dirty="0"/>
              <a:t>1</a:t>
            </a:r>
            <a:endParaRPr lang="ru-RU" sz="2000" dirty="0"/>
          </a:p>
          <a:p>
            <a:pPr marL="0" indent="0">
              <a:buNone/>
            </a:pPr>
            <a:r>
              <a:rPr lang="uk-UA" sz="2000" dirty="0"/>
              <a:t>3) </a:t>
            </a:r>
            <a:r>
              <a:rPr lang="uk-UA" sz="2000" dirty="0" err="1"/>
              <a:t>Ч</a:t>
            </a:r>
            <a:r>
              <a:rPr lang="uk-UA" sz="2000" baseline="-25000" dirty="0" err="1"/>
              <a:t>емп</a:t>
            </a:r>
            <a:r>
              <a:rPr lang="uk-UA" sz="2000" dirty="0"/>
              <a:t> належить зоні невизначеності ⇒ найкраще рішення: збільшити обсяг вибірки, існує ймовірність помилки.</a:t>
            </a:r>
            <a:endParaRPr lang="ru-RU" sz="2000" dirty="0"/>
          </a:p>
          <a:p>
            <a:pPr marL="0" indent="0">
              <a:buNone/>
            </a:pPr>
            <a:r>
              <a:rPr lang="uk-UA" sz="2000" dirty="0"/>
              <a:t>4) Якщо </a:t>
            </a:r>
            <a:r>
              <a:rPr lang="uk-UA" sz="2000" dirty="0" err="1"/>
              <a:t>Ч</a:t>
            </a:r>
            <a:r>
              <a:rPr lang="uk-UA" sz="2000" baseline="-25000" dirty="0" err="1"/>
              <a:t>емп</a:t>
            </a:r>
            <a:r>
              <a:rPr lang="uk-UA" sz="2000" dirty="0"/>
              <a:t> = Ч</a:t>
            </a:r>
            <a:r>
              <a:rPr lang="uk-UA" sz="2000" baseline="-25000" dirty="0"/>
              <a:t>кр1</a:t>
            </a:r>
            <a:r>
              <a:rPr lang="uk-UA" sz="2000" dirty="0"/>
              <a:t> (або Ч</a:t>
            </a:r>
            <a:r>
              <a:rPr lang="uk-UA" sz="2000" baseline="-25000" dirty="0"/>
              <a:t>кр2</a:t>
            </a:r>
            <a:r>
              <a:rPr lang="uk-UA" sz="2000" dirty="0"/>
              <a:t> ), то можна віднести до зони незначущості (значущості).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/>
              <a:t>Помилки 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Помилки І роду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926353" y="3179762"/>
            <a:ext cx="4825158" cy="3748939"/>
          </a:xfrm>
        </p:spPr>
        <p:txBody>
          <a:bodyPr>
            <a:normAutofit/>
          </a:bodyPr>
          <a:lstStyle/>
          <a:p>
            <a:r>
              <a:rPr lang="uk-UA" sz="2000" dirty="0"/>
              <a:t>полягає у відхиленні нульової гіпотези, тоді як вона виявляється </a:t>
            </a:r>
            <a:r>
              <a:rPr lang="uk-UA" sz="2000" dirty="0" smtClean="0"/>
              <a:t>правильною</a:t>
            </a:r>
            <a:endParaRPr lang="ru-RU" sz="2000" dirty="0"/>
          </a:p>
          <a:p>
            <a:pPr marL="0" indent="0">
              <a:buNone/>
            </a:pPr>
            <a:r>
              <a:rPr lang="uk-UA" dirty="0"/>
              <a:t>Ймовірність помилки І роду позначається </a:t>
            </a:r>
            <a:r>
              <a:rPr lang="el-GR" dirty="0" smtClean="0"/>
              <a:t>α</a:t>
            </a:r>
            <a:r>
              <a:rPr lang="uk-UA" dirty="0" smtClean="0"/>
              <a:t>. </a:t>
            </a:r>
          </a:p>
          <a:p>
            <a:pPr marL="0" indent="0">
              <a:buNone/>
            </a:pPr>
            <a:r>
              <a:rPr lang="uk-UA" dirty="0" smtClean="0"/>
              <a:t>Відповідно</a:t>
            </a:r>
            <a:r>
              <a:rPr lang="uk-UA" dirty="0"/>
              <a:t>, ймовірність правильного рішення: 1– α. Відповідно, чим менше α, тим більша ймовірність правильного рішення. </a:t>
            </a:r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Помилки ІІ роду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5226001" cy="2840039"/>
          </a:xfrm>
        </p:spPr>
        <p:txBody>
          <a:bodyPr/>
          <a:lstStyle/>
          <a:p>
            <a:r>
              <a:rPr lang="uk-UA" sz="2000" dirty="0"/>
              <a:t>полягає у прийнятті нульової гіпотези, тоді як вона виявляється </a:t>
            </a:r>
            <a:r>
              <a:rPr lang="uk-UA" sz="2000" dirty="0" smtClean="0"/>
              <a:t>неправильною</a:t>
            </a:r>
            <a:endParaRPr lang="ru-RU" sz="2000" dirty="0"/>
          </a:p>
          <a:p>
            <a:pPr marL="0" indent="0">
              <a:buNone/>
            </a:pPr>
            <a:r>
              <a:rPr lang="uk-UA" dirty="0"/>
              <a:t>Ймовірність помилки ІІ роду позначають β.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 </a:t>
            </a:r>
            <a:r>
              <a:rPr lang="uk-UA" dirty="0"/>
              <a:t>величину 1 – β називають потужністю критерію.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/>
              <a:t>Помилки перевірки статистичних гіпотез</a:t>
            </a:r>
            <a:endParaRPr lang="ru-R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60929102"/>
                  </p:ext>
                </p:extLst>
              </p:nvPr>
            </p:nvGraphicFramePr>
            <p:xfrm>
              <a:off x="1723219" y="2942865"/>
              <a:ext cx="8629321" cy="22639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72713"/>
                    <a:gridCol w="2619400"/>
                    <a:gridCol w="2637208"/>
                  </a:tblGrid>
                  <a:tr h="8278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dirty="0" smtClean="0"/>
                            <a:t>Результат перевірки гіпотези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000" b="1" i="1" smtClean="0">
                                      <a:latin typeface="Cambria Math" panose="02040503050406030204" pitchFamily="18" charset="0"/>
                                    </a:rPr>
                                    <m:t>Н</m:t>
                                  </m:r>
                                </m:e>
                                <m:sub>
                                  <m:r>
                                    <a:rPr lang="uk-UA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dirty="0" smtClean="0"/>
                            <a:t>Насправді: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000" b="1" i="1" smtClean="0">
                                      <a:latin typeface="Cambria Math" panose="02040503050406030204" pitchFamily="18" charset="0"/>
                                    </a:rPr>
                                    <m:t> Н</m:t>
                                  </m:r>
                                </m:e>
                                <m:sub>
                                  <m:r>
                                    <a:rPr lang="uk-UA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/>
                            <a:t> </a:t>
                          </a:r>
                          <a:r>
                            <a:rPr lang="ru-RU" sz="2000" dirty="0" err="1" smtClean="0"/>
                            <a:t>була</a:t>
                          </a:r>
                          <a:r>
                            <a:rPr lang="ru-RU" sz="2000" dirty="0" smtClean="0"/>
                            <a:t> </a:t>
                          </a:r>
                          <a:r>
                            <a:rPr lang="ru-RU" sz="2000" dirty="0" err="1" smtClean="0"/>
                            <a:t>вірною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000" dirty="0" smtClean="0"/>
                            <a:t>Насправді: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000" b="1" i="1" smtClean="0">
                                      <a:latin typeface="Cambria Math" panose="02040503050406030204" pitchFamily="18" charset="0"/>
                                    </a:rPr>
                                    <m:t> Н</m:t>
                                  </m:r>
                                </m:e>
                                <m:sub>
                                  <m:r>
                                    <a:rPr lang="uk-UA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/>
                            <a:t> </a:t>
                          </a:r>
                          <a:r>
                            <a:rPr lang="ru-RU" sz="2000" dirty="0" err="1" smtClean="0"/>
                            <a:t>була</a:t>
                          </a:r>
                          <a:r>
                            <a:rPr lang="ru-RU" sz="2000" dirty="0" smtClean="0"/>
                            <a:t> не </a:t>
                          </a:r>
                          <a:r>
                            <a:rPr lang="ru-RU" sz="2000" dirty="0" err="1" smtClean="0"/>
                            <a:t>вірною</a:t>
                          </a:r>
                          <a:endParaRPr lang="ru-RU" sz="2000" dirty="0"/>
                        </a:p>
                      </a:txBody>
                      <a:tcPr/>
                    </a:tc>
                  </a:tr>
                  <a:tr h="7180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000" b="1" i="1" smtClean="0">
                                      <a:latin typeface="Cambria Math" panose="02040503050406030204" pitchFamily="18" charset="0"/>
                                    </a:rPr>
                                    <m:t>Н</m:t>
                                  </m:r>
                                </m:e>
                                <m:sub>
                                  <m:r>
                                    <a:rPr lang="uk-UA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/>
                            <a:t> </a:t>
                          </a:r>
                          <a:r>
                            <a:rPr lang="ru-RU" sz="2000" dirty="0" err="1" smtClean="0"/>
                            <a:t>відхилили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 smtClean="0"/>
                            <a:t>Помилка І роду</a:t>
                          </a:r>
                          <a:endParaRPr lang="ru-RU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dirty="0" smtClean="0"/>
                            <a:t>Вірне рішення</a:t>
                          </a:r>
                          <a:endParaRPr lang="ru-RU" sz="2000" dirty="0"/>
                        </a:p>
                      </a:txBody>
                      <a:tcPr/>
                    </a:tc>
                  </a:tr>
                  <a:tr h="7180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000" b="1" i="1" smtClean="0">
                                      <a:latin typeface="Cambria Math" panose="02040503050406030204" pitchFamily="18" charset="0"/>
                                    </a:rPr>
                                    <m:t>Н</m:t>
                                  </m:r>
                                </m:e>
                                <m:sub>
                                  <m:r>
                                    <a:rPr lang="uk-UA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/>
                            <a:t> прийняли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000" dirty="0" smtClean="0"/>
                            <a:t>Вірне рішення</a:t>
                          </a:r>
                          <a:endParaRPr lang="ru-RU" sz="20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 smtClean="0"/>
                            <a:t>Помилка ІІ роду</a:t>
                          </a:r>
                          <a:endParaRPr lang="ru-RU" sz="20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60929102"/>
                  </p:ext>
                </p:extLst>
              </p:nvPr>
            </p:nvGraphicFramePr>
            <p:xfrm>
              <a:off x="1723219" y="2942865"/>
              <a:ext cx="8629321" cy="22639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72713"/>
                    <a:gridCol w="2619400"/>
                    <a:gridCol w="2637208"/>
                  </a:tblGrid>
                  <a:tr h="82785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81" t="-3676" r="-156498" b="-175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9070" t="-3676" r="-101628" b="-175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7483" t="-3676" r="-924" b="-175735"/>
                          </a:stretch>
                        </a:blipFill>
                      </a:tcPr>
                    </a:tc>
                  </a:tr>
                  <a:tr h="7180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81" t="-118487" r="-156498" b="-100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 smtClean="0"/>
                            <a:t>Помилка І роду</a:t>
                          </a:r>
                          <a:endParaRPr lang="ru-RU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dirty="0" smtClean="0"/>
                            <a:t>Вірне рішення</a:t>
                          </a:r>
                          <a:endParaRPr lang="ru-RU" sz="2000" dirty="0"/>
                        </a:p>
                      </a:txBody>
                      <a:tcPr/>
                    </a:tc>
                  </a:tr>
                  <a:tr h="7180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81" t="-220339" r="-156498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000" dirty="0" smtClean="0"/>
                            <a:t>Вірне рішення</a:t>
                          </a:r>
                          <a:endParaRPr lang="ru-RU" sz="20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 smtClean="0"/>
                            <a:t>Помилка ІІ роду</a:t>
                          </a:r>
                          <a:endParaRPr lang="ru-RU" sz="20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293" y="953267"/>
            <a:ext cx="8761413" cy="706964"/>
          </a:xfrm>
        </p:spPr>
        <p:txBody>
          <a:bodyPr/>
          <a:lstStyle/>
          <a:p>
            <a:pPr algn="ctr"/>
            <a:r>
              <a:rPr lang="uk-UA" b="1" dirty="0" smtClean="0"/>
              <a:t>Приклад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766" y="2545134"/>
            <a:ext cx="10450144" cy="34163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400" dirty="0" smtClean="0"/>
              <a:t>Припустимо, що </a:t>
            </a:r>
            <a:r>
              <a:rPr lang="uk-UA" sz="2400" dirty="0"/>
              <a:t>критичні значення критерія </a:t>
            </a:r>
            <a:r>
              <a:rPr lang="en-US" sz="2400" i="1" dirty="0"/>
              <a:t>Q</a:t>
            </a:r>
            <a:r>
              <a:rPr lang="ru-RU" sz="2400" dirty="0"/>
              <a:t>-Розенбаума </a:t>
            </a:r>
            <a:r>
              <a:rPr lang="uk-UA" sz="2400" dirty="0"/>
              <a:t>відповідно дорівнюють</a:t>
            </a:r>
            <a:r>
              <a:rPr lang="ru-RU" sz="2400" dirty="0"/>
              <a:t> 6 </a:t>
            </a:r>
            <a:r>
              <a:rPr lang="uk-UA" sz="2400" dirty="0"/>
              <a:t>і</a:t>
            </a:r>
            <a:r>
              <a:rPr lang="ru-RU" sz="2400" dirty="0"/>
              <a:t> 9</a:t>
            </a:r>
            <a:r>
              <a:rPr lang="ru-RU" sz="2400" i="1" dirty="0"/>
              <a:t> </a:t>
            </a:r>
            <a:r>
              <a:rPr lang="uk-UA" sz="2400" dirty="0"/>
              <a:t>та позначаються</a:t>
            </a:r>
            <a:r>
              <a:rPr lang="ru-RU" sz="2400" dirty="0"/>
              <a:t> как </a:t>
            </a:r>
            <a:r>
              <a:rPr lang="en-US" sz="2400" i="1" dirty="0"/>
              <a:t>Q</a:t>
            </a:r>
            <a:r>
              <a:rPr lang="ru-RU" sz="2400" i="1" baseline="-25000" dirty="0"/>
              <a:t>0,05</a:t>
            </a:r>
            <a:r>
              <a:rPr lang="ru-RU" sz="2400" dirty="0"/>
              <a:t>=</a:t>
            </a:r>
            <a:r>
              <a:rPr lang="uk-UA" sz="2400" dirty="0"/>
              <a:t>6</a:t>
            </a:r>
            <a:r>
              <a:rPr lang="ru-RU" sz="2400" dirty="0"/>
              <a:t> и </a:t>
            </a:r>
            <a:r>
              <a:rPr lang="en-US" sz="2400" i="1" dirty="0"/>
              <a:t>Q</a:t>
            </a:r>
            <a:r>
              <a:rPr lang="ru-RU" sz="2400" i="1" baseline="-25000" dirty="0"/>
              <a:t>0,01</a:t>
            </a:r>
            <a:r>
              <a:rPr lang="ru-RU" sz="2400" dirty="0"/>
              <a:t>=9. </a:t>
            </a:r>
            <a:r>
              <a:rPr lang="uk-UA" sz="2400" dirty="0"/>
              <a:t>Прийнята наступна стандартна форма запису критичних значень: </a:t>
            </a:r>
            <a:endParaRPr lang="uk-UA" sz="2400" dirty="0" smtClean="0"/>
          </a:p>
          <a:p>
            <a:pPr marL="0" indent="0" algn="ctr">
              <a:buNone/>
            </a:pPr>
            <a:endParaRPr lang="uk-UA" sz="2000" dirty="0" smtClean="0"/>
          </a:p>
          <a:p>
            <a:pPr marL="0" indent="0" algn="ctr">
              <a:buNone/>
            </a:pPr>
            <a:endParaRPr lang="uk-UA" sz="2000" dirty="0"/>
          </a:p>
          <a:p>
            <a:pPr marL="0" indent="0" algn="ctr">
              <a:buNone/>
            </a:pPr>
            <a:endParaRPr lang="uk-UA" sz="2000" dirty="0" smtClean="0"/>
          </a:p>
          <a:p>
            <a:pPr marL="0" indent="0" algn="ctr">
              <a:buNone/>
            </a:pPr>
            <a:endParaRPr lang="uk-UA" sz="2400" dirty="0" smtClean="0"/>
          </a:p>
          <a:p>
            <a:pPr marL="0" indent="0" algn="ctr">
              <a:buNone/>
            </a:pPr>
            <a:r>
              <a:rPr lang="uk-UA" sz="2400" dirty="0" smtClean="0"/>
              <a:t>Припустимо</a:t>
            </a:r>
            <a:r>
              <a:rPr lang="ru-RU" sz="2400" dirty="0"/>
              <a:t>,</a:t>
            </a:r>
            <a:r>
              <a:rPr lang="uk-UA" sz="2400" dirty="0"/>
              <a:t> що емпіричне значення критерію дорівнює</a:t>
            </a:r>
            <a:r>
              <a:rPr lang="ru-RU" sz="2400" dirty="0"/>
              <a:t> </a:t>
            </a:r>
            <a:r>
              <a:rPr lang="ru-RU" sz="2400" dirty="0" smtClean="0"/>
              <a:t>11: </a:t>
            </a:r>
            <a:r>
              <a:rPr lang="en-US" sz="2400" i="1" dirty="0"/>
              <a:t>Q</a:t>
            </a:r>
            <a:r>
              <a:rPr lang="uk-UA" sz="2400" i="1" baseline="-25000" dirty="0" err="1"/>
              <a:t>емп</a:t>
            </a:r>
            <a:r>
              <a:rPr lang="ru-RU" sz="2400" dirty="0" smtClean="0"/>
              <a:t>=11 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33</a:t>
            </a:fld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661812"/>
              </p:ext>
            </p:extLst>
          </p:nvPr>
        </p:nvGraphicFramePr>
        <p:xfrm>
          <a:off x="4844374" y="3754628"/>
          <a:ext cx="2657371" cy="1313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Уравнение" r:id="rId3" imgW="1384300" imgH="685800" progId="Equation.3">
                  <p:embed/>
                </p:oleObj>
              </mc:Choice>
              <mc:Fallback>
                <p:oleObj name="Уравнение" r:id="rId3" imgW="138430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374" y="3754628"/>
                        <a:ext cx="2657371" cy="13134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0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127" y="954815"/>
            <a:ext cx="8761413" cy="706964"/>
          </a:xfrm>
        </p:spPr>
        <p:txBody>
          <a:bodyPr/>
          <a:lstStyle/>
          <a:p>
            <a:pPr algn="ctr"/>
            <a:r>
              <a:rPr lang="uk-UA" sz="4000" b="1" dirty="0"/>
              <a:t>Приклад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8145" y="4899228"/>
            <a:ext cx="9568858" cy="1365385"/>
          </a:xfrm>
        </p:spPr>
        <p:txBody>
          <a:bodyPr>
            <a:normAutofit/>
          </a:bodyPr>
          <a:lstStyle/>
          <a:p>
            <a:r>
              <a:rPr lang="uk-UA" sz="2000" dirty="0"/>
              <a:t>Емпіричне значення критерії в даній задачі потрапляє в область </a:t>
            </a:r>
            <a:r>
              <a:rPr lang="uk-UA" sz="2000" dirty="0" smtClean="0"/>
              <a:t>значущості </a:t>
            </a:r>
            <a:r>
              <a:rPr lang="uk-UA" sz="2000" dirty="0"/>
              <a:t>і ми можемо вважати відмінності достовірними при р</a:t>
            </a:r>
            <a:r>
              <a:rPr lang="ru-RU" sz="2000" dirty="0" smtClean="0">
                <a:sym typeface="Symbol" panose="05050102010706020507" pitchFamily="18" charset="2"/>
              </a:rPr>
              <a:t></a:t>
            </a:r>
            <a:r>
              <a:rPr lang="ru-RU" sz="2000" dirty="0" smtClean="0"/>
              <a:t>0,01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34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847" y="2518086"/>
            <a:ext cx="70675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ᐈ Гипотеза картинки фото, фотографии гипотеза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17" y="3904457"/>
            <a:ext cx="4430316" cy="29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074" y="1805704"/>
            <a:ext cx="3200400" cy="2286000"/>
          </a:xfrm>
        </p:spPr>
        <p:txBody>
          <a:bodyPr/>
          <a:lstStyle/>
          <a:p>
            <a:pPr algn="ctr"/>
            <a:r>
              <a:rPr lang="uk-UA" sz="3200" b="1" dirty="0"/>
              <a:t>Суть перевірки статистичної гіпотези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2671" y="1297128"/>
            <a:ext cx="6822649" cy="33031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3000" dirty="0" smtClean="0"/>
              <a:t>встановити</a:t>
            </a:r>
            <a:r>
              <a:rPr lang="uk-UA" sz="3000" dirty="0"/>
              <a:t>, чи узгоджуються експериментальні дані та висунута гіпотеза, чи можливо віднести розходження між гіпотезою та результатом статистичного аналізу експериментальних даних до випадкових </a:t>
            </a:r>
            <a:r>
              <a:rPr lang="uk-UA" sz="3000" dirty="0" smtClean="0"/>
              <a:t>причин</a:t>
            </a:r>
            <a:endParaRPr lang="ru-RU" sz="3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93839892"/>
              </p:ext>
            </p:extLst>
          </p:nvPr>
        </p:nvGraphicFramePr>
        <p:xfrm>
          <a:off x="685876" y="980387"/>
          <a:ext cx="9666664" cy="5575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73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Гипотеза картинки фото, фотографии гипотеза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030" y="-179109"/>
            <a:ext cx="8090970" cy="5218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838" y="2826277"/>
            <a:ext cx="8766928" cy="2326145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chemeClr val="tx1"/>
                </a:solidFill>
              </a:rPr>
              <a:t>сформульовану </a:t>
            </a:r>
            <a:r>
              <a:rPr lang="uk-UA" sz="4400" dirty="0">
                <a:solidFill>
                  <a:schemeClr val="tx1"/>
                </a:solidFill>
              </a:rPr>
              <a:t>статистичну гіпотезу позначають літерою </a:t>
            </a:r>
            <a:r>
              <a:rPr lang="uk-UA" sz="4400" b="1" dirty="0">
                <a:solidFill>
                  <a:schemeClr val="tx1"/>
                </a:solidFill>
              </a:rPr>
              <a:t>Н</a:t>
            </a:r>
            <a:r>
              <a:rPr lang="uk-UA" sz="4400" dirty="0">
                <a:solidFill>
                  <a:schemeClr val="tx1"/>
                </a:solidFill>
              </a:rPr>
              <a:t> (</a:t>
            </a:r>
            <a:r>
              <a:rPr lang="uk-UA" sz="4400" dirty="0" err="1" smtClean="0">
                <a:solidFill>
                  <a:schemeClr val="tx1"/>
                </a:solidFill>
              </a:rPr>
              <a:t>Hypothesis</a:t>
            </a:r>
            <a:r>
              <a:rPr lang="uk-UA" sz="4400" dirty="0" smtClean="0">
                <a:solidFill>
                  <a:schemeClr val="tx1"/>
                </a:solidFill>
              </a:rPr>
              <a:t>)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signo interrogación - Buscar con Google | Emojis para whatsapp, Imágenes de  emojis, Emojis emotico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1216057"/>
            <a:ext cx="3485515" cy="51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461914" y="1667599"/>
            <a:ext cx="7404788" cy="4654861"/>
          </a:xfrm>
        </p:spPr>
        <p:txBody>
          <a:bodyPr>
            <a:normAutofit/>
          </a:bodyPr>
          <a:lstStyle/>
          <a:p>
            <a:r>
              <a:rPr lang="uk-UA" sz="3200" dirty="0"/>
              <a:t>Надійність зв'язку визначається тим, наскільки ймовірно, що виявлений у вибірці зв'язок буде знову виявлений (підтвердиться) на іншій аналогічної вибірці, сформованої з тієї ж генеральної </a:t>
            </a:r>
            <a:r>
              <a:rPr lang="uk-UA" sz="3200" dirty="0" smtClean="0"/>
              <a:t>сукупності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307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Простыми словами о выборке. Просто о выборке, репрезентативности и… | by  Евгения Крупина | Дизайн в Контуре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32" y="4105842"/>
            <a:ext cx="5219612" cy="29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78" y="2331563"/>
            <a:ext cx="3751869" cy="1600200"/>
          </a:xfrm>
        </p:spPr>
        <p:txBody>
          <a:bodyPr/>
          <a:lstStyle/>
          <a:p>
            <a:pPr algn="ctr"/>
            <a:r>
              <a:rPr lang="uk-UA" sz="3600" b="1" dirty="0" smtClean="0"/>
              <a:t>Теорія статистичного висновку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5792" y="1063416"/>
            <a:ext cx="6417139" cy="457200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/>
              <a:t>формалізована</a:t>
            </a:r>
            <a:r>
              <a:rPr lang="ru-RU" sz="2800" dirty="0"/>
              <a:t> система </a:t>
            </a:r>
            <a:r>
              <a:rPr lang="ru-RU" sz="2800" dirty="0" err="1"/>
              <a:t>методів</a:t>
            </a:r>
            <a:r>
              <a:rPr lang="ru-RU" sz="2800" dirty="0"/>
              <a:t> </a:t>
            </a:r>
            <a:r>
              <a:rPr lang="ru-RU" sz="2800" dirty="0" err="1"/>
              <a:t>вирішення</a:t>
            </a:r>
            <a:r>
              <a:rPr lang="ru-RU" sz="2800" dirty="0"/>
              <a:t> </a:t>
            </a:r>
            <a:r>
              <a:rPr lang="ru-RU" sz="2800" dirty="0" err="1"/>
              <a:t>завдань</a:t>
            </a:r>
            <a:r>
              <a:rPr lang="ru-RU" sz="2800" dirty="0"/>
              <a:t> </a:t>
            </a:r>
            <a:r>
              <a:rPr lang="ru-RU" sz="2800" dirty="0" err="1"/>
              <a:t>перенесення</a:t>
            </a:r>
            <a:r>
              <a:rPr lang="ru-RU" sz="2800" dirty="0"/>
              <a:t> </a:t>
            </a:r>
            <a:r>
              <a:rPr lang="ru-RU" sz="2800" dirty="0" err="1"/>
              <a:t>висновків</a:t>
            </a:r>
            <a:r>
              <a:rPr lang="ru-RU" sz="2800" dirty="0"/>
              <a:t>, </a:t>
            </a:r>
            <a:r>
              <a:rPr lang="ru-RU" sz="2800" dirty="0" err="1"/>
              <a:t>отриманих</a:t>
            </a:r>
            <a:r>
              <a:rPr lang="ru-RU" sz="2800" dirty="0"/>
              <a:t> у </a:t>
            </a:r>
            <a:r>
              <a:rPr lang="ru-RU" sz="2800" dirty="0" err="1"/>
              <a:t>досліджуваної</a:t>
            </a:r>
            <a:r>
              <a:rPr lang="ru-RU" sz="2800" dirty="0"/>
              <a:t> </a:t>
            </a:r>
            <a:r>
              <a:rPr lang="ru-RU" sz="2800" dirty="0" err="1"/>
              <a:t>вибірки</a:t>
            </a:r>
            <a:r>
              <a:rPr lang="ru-RU" sz="2800" dirty="0"/>
              <a:t>, на </a:t>
            </a:r>
            <a:r>
              <a:rPr lang="ru-RU" sz="2800" dirty="0" err="1"/>
              <a:t>генеральну</a:t>
            </a:r>
            <a:r>
              <a:rPr lang="ru-RU" sz="2800" dirty="0"/>
              <a:t> </a:t>
            </a:r>
            <a:r>
              <a:rPr lang="ru-RU" sz="2800" dirty="0" err="1" smtClean="0"/>
              <a:t>сукупність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Klausimai,atsakymai,klaustukas,atsakas,pagalba - nemokamos nuotraukos.  Mediakatalogas.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50" y="1142185"/>
            <a:ext cx="2564090" cy="2564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892-04F6-489B-A12A-BDF7294F2B0A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1185" y="1063416"/>
            <a:ext cx="72256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effectLst/>
                <a:ea typeface="Calibri" panose="020F0502020204030204" pitchFamily="34" charset="0"/>
              </a:rPr>
              <a:t>Якщо в генеральної сукупності зв'язку немає, то наскільки ймовірно є випадкове отримання даного результату дослідження?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20488" y="3706275"/>
            <a:ext cx="69216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effectLst/>
                <a:ea typeface="Calibri" panose="020F0502020204030204" pitchFamily="34" charset="0"/>
              </a:rPr>
              <a:t>Наскільки ймовірним є те, що отриманий результат є випадковим, а насправді зв'язку в генеральній сукупності немає? </a:t>
            </a:r>
            <a:endParaRPr lang="ru-RU" sz="2800" dirty="0"/>
          </a:p>
        </p:txBody>
      </p:sp>
      <p:pic>
        <p:nvPicPr>
          <p:cNvPr id="5128" name="Picture 8" descr="Проверка гипотез спроса и ценности продукта без разработки - Блог про  продакт-менеджмент, продуктовую аналитику, маркетинг и рост | GoPrac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66" y="3159520"/>
            <a:ext cx="3245128" cy="3129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768</TotalTime>
  <Words>1359</Words>
  <Application>Microsoft Office PowerPoint</Application>
  <PresentationFormat>Широкоэкранный</PresentationFormat>
  <Paragraphs>204</Paragraphs>
  <Slides>34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Century Gothic</vt:lpstr>
      <vt:lpstr>Symbol</vt:lpstr>
      <vt:lpstr>Times New Roman</vt:lpstr>
      <vt:lpstr>Wingdings 3</vt:lpstr>
      <vt:lpstr>Ион (конференц-зал)</vt:lpstr>
      <vt:lpstr>Уравнение</vt:lpstr>
      <vt:lpstr>ПЕРЕВІРКА СТАТИСТИЧНИХ ГІПОТЕЗ</vt:lpstr>
      <vt:lpstr>План</vt:lpstr>
      <vt:lpstr>Гіпотеза</vt:lpstr>
      <vt:lpstr>Суть перевірки статистичної гіпотези</vt:lpstr>
      <vt:lpstr>Презентация PowerPoint</vt:lpstr>
      <vt:lpstr>сформульовану статистичну гіпотезу позначають літерою Н (Hypothesis)</vt:lpstr>
      <vt:lpstr>Презентация PowerPoint</vt:lpstr>
      <vt:lpstr>Теорія статистичного висновку</vt:lpstr>
      <vt:lpstr>Презентация PowerPoint</vt:lpstr>
      <vt:lpstr>Презентация PowerPoint</vt:lpstr>
      <vt:lpstr>Статистичні гіпотези</vt:lpstr>
      <vt:lpstr>Презентация PowerPoint</vt:lpstr>
      <vt:lpstr>Приклад</vt:lpstr>
      <vt:lpstr>Статистичні гіпотези</vt:lpstr>
      <vt:lpstr>Приклад</vt:lpstr>
      <vt:lpstr>Перевірка гіпотез здійснюється за допомогою критеріїв статистичної оцінки відмінностей</vt:lpstr>
      <vt:lpstr>Статистичний критерій </vt:lpstr>
      <vt:lpstr>Статистичні критерії </vt:lpstr>
      <vt:lpstr>Статистичний критерій включає:</vt:lpstr>
      <vt:lpstr>Потужність статистичного критерію</vt:lpstr>
      <vt:lpstr>Вибір критерію доказу відмінностей залежить від таких особливостей груп: </vt:lpstr>
      <vt:lpstr>Число ступенів свободи </vt:lpstr>
      <vt:lpstr>Наприклад</vt:lpstr>
      <vt:lpstr>Число ступенів свободи по-різному для залежних і незалежних вибірок:</vt:lpstr>
      <vt:lpstr>Рівень статистичної значущості</vt:lpstr>
      <vt:lpstr>Статистична значимість</vt:lpstr>
      <vt:lpstr>Правила прийняття  статистичного висновку</vt:lpstr>
      <vt:lpstr>Презентация PowerPoint</vt:lpstr>
      <vt:lpstr>Правила прийняття  статистичного висновку</vt:lpstr>
      <vt:lpstr>Правила прийняття  статистичного висновку</vt:lpstr>
      <vt:lpstr>Помилки </vt:lpstr>
      <vt:lpstr>Помилки перевірки статистичних гіпотез</vt:lpstr>
      <vt:lpstr>Приклад </vt:lpstr>
      <vt:lpstr>Приклад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ПЕРЕВІРКА СТАТИСТИЧНИХ ГІПОТЕЗ</dc:title>
  <dc:creator>Home-PC</dc:creator>
  <cp:lastModifiedBy>Home-PC</cp:lastModifiedBy>
  <cp:revision>38</cp:revision>
  <dcterms:created xsi:type="dcterms:W3CDTF">2021-03-17T09:20:13Z</dcterms:created>
  <dcterms:modified xsi:type="dcterms:W3CDTF">2021-03-18T20:02:51Z</dcterms:modified>
</cp:coreProperties>
</file>