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8" r:id="rId3"/>
    <p:sldId id="256" r:id="rId4"/>
    <p:sldId id="259" r:id="rId5"/>
    <p:sldId id="260" r:id="rId6"/>
    <p:sldId id="261" r:id="rId7"/>
    <p:sldId id="262" r:id="rId8"/>
    <p:sldId id="257" r:id="rId9"/>
    <p:sldId id="263" r:id="rId10"/>
    <p:sldId id="272" r:id="rId11"/>
    <p:sldId id="273" r:id="rId12"/>
    <p:sldId id="266" r:id="rId13"/>
    <p:sldId id="267" r:id="rId14"/>
    <p:sldId id="268" r:id="rId15"/>
    <p:sldId id="286" r:id="rId16"/>
    <p:sldId id="269" r:id="rId17"/>
    <p:sldId id="287" r:id="rId18"/>
    <p:sldId id="274" r:id="rId19"/>
    <p:sldId id="275" r:id="rId20"/>
    <p:sldId id="270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7A"/>
    <a:srgbClr val="003399"/>
    <a:srgbClr val="000066"/>
    <a:srgbClr val="5100A2"/>
    <a:srgbClr val="6600CC"/>
    <a:srgbClr val="003366"/>
    <a:srgbClr val="003300"/>
    <a:srgbClr val="CCFFFF"/>
    <a:srgbClr val="00FF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1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81B6DE4-46E1-4415-BBFB-D070B37AE3D3}" type="datetimeFigureOut">
              <a:rPr lang="uk-UA" smtClean="0"/>
              <a:pPr/>
              <a:t>29.03.2024</a:t>
            </a:fld>
            <a:endParaRPr lang="uk-UA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29.03.2024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29.03.2024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29.03.2024</a:t>
            </a:fld>
            <a:endParaRPr lang="uk-U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29.03.2024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29.03.2024</a:t>
            </a:fld>
            <a:endParaRPr lang="uk-U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29.03.2024</a:t>
            </a:fld>
            <a:endParaRPr lang="uk-U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29.03.2024</a:t>
            </a:fld>
            <a:endParaRPr lang="uk-U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29.03.2024</a:t>
            </a:fld>
            <a:endParaRPr lang="uk-U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29.03.2024</a:t>
            </a:fld>
            <a:endParaRPr lang="uk-UA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81B6DE4-46E1-4415-BBFB-D070B37AE3D3}" type="datetimeFigureOut">
              <a:rPr lang="uk-UA" smtClean="0"/>
              <a:pPr/>
              <a:t>29.03.2024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81B6DE4-46E1-4415-BBFB-D070B37AE3D3}" type="datetimeFigureOut">
              <a:rPr lang="uk-UA" smtClean="0"/>
              <a:pPr/>
              <a:t>29.03.2024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62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36" y="2857496"/>
            <a:ext cx="4085897" cy="1216571"/>
          </a:xfrm>
        </p:spPr>
        <p:txBody>
          <a:bodyPr/>
          <a:lstStyle/>
          <a:p>
            <a:r>
              <a:rPr lang="uk-UA" dirty="0" smtClean="0"/>
              <a:t>лекція  №6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643446"/>
            <a:ext cx="78581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333333"/>
                </a:solidFill>
              </a:rPr>
              <a:t>на тему: </a:t>
            </a:r>
          </a:p>
          <a:p>
            <a:pPr algn="ctr"/>
            <a:r>
              <a:rPr lang="uk-UA" sz="4400" b="1" dirty="0" smtClean="0">
                <a:solidFill>
                  <a:srgbClr val="333333"/>
                </a:solidFill>
              </a:rPr>
              <a:t>ПСИХОЛОГІЯ ОСОБИСТОСТІ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33333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2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1551052"/>
          </a:xfrm>
        </p:spPr>
        <p:txBody>
          <a:bodyPr/>
          <a:lstStyle/>
          <a:p>
            <a:r>
              <a:rPr lang="uk-UA" dirty="0" smtClean="0"/>
              <a:t>А ось поняття «індивідуальність» пронизує всі інші поняття. </a:t>
            </a:r>
            <a:r>
              <a:rPr lang="uk-UA" u="sng" dirty="0" smtClean="0"/>
              <a:t>Коли говорять про індивідуальність, то мають на увазі </a:t>
            </a:r>
            <a:r>
              <a:rPr lang="uk-UA" b="1" i="1" u="sng" dirty="0" smtClean="0"/>
              <a:t>оригінальність особистості</a:t>
            </a:r>
            <a:r>
              <a:rPr lang="uk-UA" dirty="0" smtClean="0"/>
              <a:t> </a:t>
            </a:r>
            <a:r>
              <a:rPr lang="uk-UA" i="1" dirty="0" smtClean="0"/>
              <a:t>(в одних вона виявляється яскраво, в інших – малопомітно).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642918"/>
            <a:ext cx="6643734" cy="1033482"/>
          </a:xfrm>
        </p:spPr>
        <p:txBody>
          <a:bodyPr>
            <a:normAutofit/>
          </a:bodyPr>
          <a:lstStyle/>
          <a:p>
            <a:r>
              <a:rPr lang="uk-UA" dirty="0" smtClean="0"/>
              <a:t>за Р.С. </a:t>
            </a:r>
            <a:r>
              <a:rPr lang="uk-UA" dirty="0" err="1" smtClean="0"/>
              <a:t>Немовим</a:t>
            </a:r>
            <a:r>
              <a:rPr lang="uk-UA" dirty="0" smtClean="0"/>
              <a:t>, </a:t>
            </a:r>
            <a:r>
              <a:rPr lang="uk-UA" i="1" dirty="0" smtClean="0"/>
              <a:t>найширшим поняттям є «людина</a:t>
            </a:r>
            <a:r>
              <a:rPr lang="uk-UA" dirty="0" smtClean="0"/>
              <a:t>», </a:t>
            </a:r>
            <a:r>
              <a:rPr lang="uk-UA" i="1" dirty="0" smtClean="0"/>
              <a:t>дещо вужчим є поняття «індивід», ще вужчим – поняття «особистість</a:t>
            </a:r>
            <a:r>
              <a:rPr lang="uk-UA" dirty="0" smtClean="0"/>
              <a:t>». 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00438"/>
            <a:ext cx="3071834" cy="2714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4357694"/>
            <a:ext cx="4143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 smtClean="0"/>
              <a:t>Універсум</a:t>
            </a:r>
            <a:r>
              <a:rPr lang="uk-UA" i="1" dirty="0" smtClean="0"/>
              <a:t> – вищий ступінь духовного розвитку людини, яка усвідомлює своє буття</a:t>
            </a:r>
          </a:p>
          <a:p>
            <a:r>
              <a:rPr lang="uk-UA" i="1" dirty="0" smtClean="0"/>
              <a:t> і місце в світі.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765234"/>
          </a:xfrm>
        </p:spPr>
        <p:txBody>
          <a:bodyPr/>
          <a:lstStyle/>
          <a:p>
            <a:r>
              <a:rPr lang="uk-UA" b="1" i="1" u="sng" dirty="0" smtClean="0"/>
              <a:t>1.Стійкість властивостей особистості.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4114800" cy="1000132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Найважливіші </a:t>
            </a:r>
            <a:br>
              <a:rPr lang="uk-UA" dirty="0" smtClean="0"/>
            </a:br>
            <a:r>
              <a:rPr lang="uk-UA" dirty="0" smtClean="0"/>
              <a:t>психологічні характеристики особистості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786058"/>
            <a:ext cx="2999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u="sng" dirty="0" smtClean="0"/>
              <a:t>2. Єдність особистості.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3500438"/>
            <a:ext cx="34648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/>
              <a:t>3.Активність особистості.</a:t>
            </a:r>
          </a:p>
          <a:p>
            <a:endParaRPr lang="uk-UA" b="1" i="1" u="sng" dirty="0" smtClean="0"/>
          </a:p>
          <a:p>
            <a:endParaRPr lang="uk-UA" b="1" i="1" u="sng" dirty="0" smtClean="0"/>
          </a:p>
          <a:p>
            <a:endParaRPr lang="uk-UA" b="1" i="1" u="sng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4000504"/>
            <a:ext cx="84296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Види активності: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фізична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(потреба в русі, фізичних навантажень);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психічна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(потреба в пізнанні навколишнього світу і самого себе);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соціальна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(потреба у перетворенні або підтриманні основ людського життя).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/>
      <p:bldP spid="5" grpId="0"/>
      <p:bldP spid="276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142852"/>
            <a:ext cx="4085897" cy="706821"/>
          </a:xfrm>
        </p:spPr>
        <p:txBody>
          <a:bodyPr/>
          <a:lstStyle/>
          <a:p>
            <a:r>
              <a:rPr lang="uk-UA" sz="2000" dirty="0"/>
              <a:t>2. Теорії особистості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06" y="857232"/>
            <a:ext cx="4125160" cy="1124109"/>
          </a:xfrm>
        </p:spPr>
        <p:txBody>
          <a:bodyPr/>
          <a:lstStyle/>
          <a:p>
            <a:pPr marL="342900" lvl="0" indent="-342900" algn="l">
              <a:buAutoNum type="arabicPeriod"/>
            </a:pPr>
            <a:r>
              <a:rPr lang="uk-UA" sz="1800" u="sng" dirty="0" err="1" smtClean="0"/>
              <a:t>Психодинамічна</a:t>
            </a:r>
            <a:r>
              <a:rPr lang="uk-UA" sz="1800" u="sng" dirty="0" smtClean="0"/>
              <a:t> теорія </a:t>
            </a:r>
          </a:p>
          <a:p>
            <a:pPr marL="342900" lvl="0" indent="-342900" algn="l"/>
            <a:r>
              <a:rPr lang="uk-UA" sz="1800" u="sng" dirty="0" smtClean="0"/>
              <a:t>особистості </a:t>
            </a:r>
            <a:r>
              <a:rPr lang="uk-UA" sz="1800" b="1" u="sng" dirty="0" err="1" smtClean="0"/>
              <a:t>Зігмунда</a:t>
            </a:r>
            <a:r>
              <a:rPr lang="uk-UA" sz="1800" b="1" u="sng" dirty="0" smtClean="0"/>
              <a:t> </a:t>
            </a:r>
            <a:r>
              <a:rPr lang="uk-UA" sz="1800" b="1" u="sng" dirty="0" err="1" smtClean="0"/>
              <a:t>Фройда</a:t>
            </a:r>
            <a:r>
              <a:rPr lang="uk-UA" sz="1800" u="sng" dirty="0" smtClean="0"/>
              <a:t>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1643084" cy="22145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1214422"/>
            <a:ext cx="257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 smtClean="0">
                <a:solidFill>
                  <a:schemeClr val="bg1"/>
                </a:solidFill>
              </a:rPr>
              <a:t>2. Аналітична теорія особистості</a:t>
            </a:r>
          </a:p>
          <a:p>
            <a:r>
              <a:rPr lang="uk-UA" u="sng" dirty="0" smtClean="0">
                <a:solidFill>
                  <a:schemeClr val="bg1"/>
                </a:solidFill>
              </a:rPr>
              <a:t> </a:t>
            </a:r>
            <a:r>
              <a:rPr lang="uk-UA" b="1" u="sng" dirty="0" smtClean="0">
                <a:solidFill>
                  <a:schemeClr val="bg1"/>
                </a:solidFill>
              </a:rPr>
              <a:t>Карла Густава Юнга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2" descr="D:\Картинки_психологія\Юн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857232"/>
            <a:ext cx="1428760" cy="171451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85984" y="3643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u="sng" dirty="0" smtClean="0">
                <a:solidFill>
                  <a:schemeClr val="bg1"/>
                </a:solidFill>
              </a:rPr>
              <a:t>3. Індивідуальна теорія особистості </a:t>
            </a:r>
            <a:r>
              <a:rPr lang="uk-UA" b="1" u="sng" dirty="0" smtClean="0">
                <a:solidFill>
                  <a:schemeClr val="bg1"/>
                </a:solidFill>
              </a:rPr>
              <a:t>Альфреда </a:t>
            </a:r>
            <a:r>
              <a:rPr lang="uk-UA" b="1" u="sng" dirty="0" err="1" smtClean="0">
                <a:solidFill>
                  <a:schemeClr val="bg1"/>
                </a:solidFill>
              </a:rPr>
              <a:t>Адлера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Picture 1" descr="D:\Картинки_психологія\adler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143380"/>
            <a:ext cx="1643074" cy="200026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2844" y="46434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u="sng" dirty="0" smtClean="0"/>
              <a:t>4. Гуманістична теорія особистості </a:t>
            </a:r>
            <a:r>
              <a:rPr lang="uk-UA" b="1" u="sng" dirty="0" err="1" smtClean="0"/>
              <a:t>Абрахама</a:t>
            </a:r>
            <a:r>
              <a:rPr lang="uk-UA" b="1" u="sng" dirty="0" smtClean="0"/>
              <a:t> </a:t>
            </a:r>
            <a:r>
              <a:rPr lang="uk-UA" b="1" u="sng" dirty="0" err="1" smtClean="0"/>
              <a:t>Маслоу</a:t>
            </a:r>
            <a:endParaRPr lang="ru-RU" dirty="0"/>
          </a:p>
        </p:txBody>
      </p:sp>
      <p:pic>
        <p:nvPicPr>
          <p:cNvPr id="5123" name="Picture 3" descr="J:\Презентації\2013-06-19_1202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5000636"/>
            <a:ext cx="1428760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67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785926"/>
            <a:ext cx="8229600" cy="464347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u="sng" dirty="0" smtClean="0"/>
              <a:t>5. </a:t>
            </a:r>
            <a:r>
              <a:rPr lang="uk-UA" u="sng" dirty="0" err="1" smtClean="0"/>
              <a:t>Его-теорія</a:t>
            </a:r>
            <a:r>
              <a:rPr lang="uk-UA" u="sng" dirty="0" smtClean="0"/>
              <a:t> особистості </a:t>
            </a:r>
            <a:r>
              <a:rPr lang="uk-UA" b="1" u="sng" dirty="0" err="1" smtClean="0"/>
              <a:t>Еріка</a:t>
            </a:r>
            <a:r>
              <a:rPr lang="uk-UA" b="1" u="sng" dirty="0" smtClean="0"/>
              <a:t> Е </a:t>
            </a:r>
            <a:r>
              <a:rPr lang="uk-UA" b="1" u="sng" dirty="0" err="1" smtClean="0"/>
              <a:t>ріксона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6. Соціокультурна теорія особистості </a:t>
            </a:r>
            <a:r>
              <a:rPr lang="uk-UA" b="1" u="sng" dirty="0" err="1" smtClean="0"/>
              <a:t>Карен</a:t>
            </a:r>
            <a:r>
              <a:rPr lang="uk-UA" b="1" u="sng" dirty="0" smtClean="0"/>
              <a:t> </a:t>
            </a:r>
            <a:r>
              <a:rPr lang="uk-UA" b="1" u="sng" dirty="0" err="1" smtClean="0"/>
              <a:t>Хорні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7. Гуманістична теорія особистості </a:t>
            </a:r>
            <a:r>
              <a:rPr lang="uk-UA" b="1" u="sng" dirty="0" err="1" smtClean="0"/>
              <a:t>Еріка</a:t>
            </a:r>
            <a:r>
              <a:rPr lang="uk-UA" b="1" u="sng" dirty="0" smtClean="0"/>
              <a:t> </a:t>
            </a:r>
            <a:r>
              <a:rPr lang="uk-UA" b="1" u="sng" dirty="0" err="1" smtClean="0"/>
              <a:t>Фромма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8. Соціально-когнітивна теорія особистості </a:t>
            </a:r>
            <a:r>
              <a:rPr lang="uk-UA" b="1" u="sng" dirty="0" smtClean="0"/>
              <a:t>Альберта Бандури</a:t>
            </a:r>
            <a:r>
              <a:rPr lang="uk-UA" u="sng" dirty="0" smtClean="0"/>
              <a:t>. </a:t>
            </a:r>
            <a:endParaRPr lang="ru-RU" dirty="0" smtClean="0"/>
          </a:p>
          <a:p>
            <a:r>
              <a:rPr lang="uk-UA" u="sng" dirty="0" smtClean="0"/>
              <a:t>9. Когнітивна теорія особистості </a:t>
            </a:r>
            <a:r>
              <a:rPr lang="uk-UA" b="1" u="sng" dirty="0" smtClean="0"/>
              <a:t>Джорджа </a:t>
            </a:r>
            <a:r>
              <a:rPr lang="uk-UA" b="1" u="sng" dirty="0" err="1" smtClean="0"/>
              <a:t>Келлі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10.Структурна теорія рис особистості </a:t>
            </a:r>
            <a:r>
              <a:rPr lang="uk-UA" b="1" u="sng" dirty="0" smtClean="0"/>
              <a:t>Раймонда </a:t>
            </a:r>
            <a:r>
              <a:rPr lang="uk-UA" b="1" u="sng" dirty="0" err="1" smtClean="0"/>
              <a:t>Кеттела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11. Феноменологічний напрям в теорії особистості </a:t>
            </a:r>
            <a:r>
              <a:rPr lang="uk-UA" b="1" u="sng" dirty="0" smtClean="0"/>
              <a:t>Карла </a:t>
            </a:r>
            <a:r>
              <a:rPr lang="uk-UA" b="1" u="sng" dirty="0" err="1" smtClean="0"/>
              <a:t>Роджерса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12. Диспозиційна теорія особистості </a:t>
            </a:r>
            <a:r>
              <a:rPr lang="uk-UA" b="1" u="sng" dirty="0" smtClean="0"/>
              <a:t>Гордона </a:t>
            </a:r>
            <a:r>
              <a:rPr lang="uk-UA" b="1" u="sng" dirty="0" err="1" smtClean="0"/>
              <a:t>Олпорта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13. Теорія типів особистості </a:t>
            </a:r>
            <a:r>
              <a:rPr lang="uk-UA" b="1" u="sng" dirty="0" smtClean="0"/>
              <a:t>Ганса </a:t>
            </a:r>
            <a:r>
              <a:rPr lang="uk-UA" b="1" u="sng" dirty="0" err="1" smtClean="0"/>
              <a:t>Айзенка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14. Теорія </a:t>
            </a:r>
            <a:r>
              <a:rPr lang="uk-UA" u="sng" dirty="0" err="1" smtClean="0"/>
              <a:t>оперантного</a:t>
            </a:r>
            <a:r>
              <a:rPr lang="uk-UA" u="sng" dirty="0" smtClean="0"/>
              <a:t> </a:t>
            </a:r>
            <a:r>
              <a:rPr lang="uk-UA" u="sng" dirty="0" err="1" smtClean="0"/>
              <a:t>научіння</a:t>
            </a:r>
            <a:r>
              <a:rPr lang="uk-UA" u="sng" dirty="0" smtClean="0"/>
              <a:t> </a:t>
            </a:r>
            <a:r>
              <a:rPr lang="uk-UA" b="1" u="sng" dirty="0" err="1" smtClean="0"/>
              <a:t>Береса</a:t>
            </a:r>
            <a:r>
              <a:rPr lang="uk-UA" b="1" u="sng" dirty="0" smtClean="0"/>
              <a:t> </a:t>
            </a:r>
            <a:r>
              <a:rPr lang="uk-UA" b="1" u="sng" dirty="0" err="1" smtClean="0"/>
              <a:t>Фредеріка</a:t>
            </a:r>
            <a:r>
              <a:rPr lang="uk-UA" b="1" u="sng" dirty="0" smtClean="0"/>
              <a:t> </a:t>
            </a:r>
            <a:r>
              <a:rPr lang="uk-UA" b="1" u="sng" dirty="0" err="1" smtClean="0"/>
              <a:t>Скіннера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15. Теорія соціального </a:t>
            </a:r>
            <a:r>
              <a:rPr lang="uk-UA" u="sng" dirty="0" err="1" smtClean="0"/>
              <a:t>научіння</a:t>
            </a:r>
            <a:r>
              <a:rPr lang="uk-UA" u="sng" dirty="0" smtClean="0"/>
              <a:t> </a:t>
            </a:r>
            <a:r>
              <a:rPr lang="uk-UA" b="1" u="sng" dirty="0" err="1" smtClean="0"/>
              <a:t>Джуліана</a:t>
            </a:r>
            <a:r>
              <a:rPr lang="uk-UA" b="1" u="sng" dirty="0" smtClean="0"/>
              <a:t> </a:t>
            </a:r>
            <a:r>
              <a:rPr lang="uk-UA" b="1" u="sng" dirty="0" err="1" smtClean="0"/>
              <a:t>Роттера</a:t>
            </a:r>
            <a:r>
              <a:rPr lang="uk-UA" u="sng" dirty="0" smtClean="0"/>
              <a:t>.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 Теорії особистості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2765498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3174" y="785794"/>
            <a:ext cx="4114800" cy="986792"/>
          </a:xfrm>
        </p:spPr>
        <p:txBody>
          <a:bodyPr>
            <a:normAutofit fontScale="90000"/>
          </a:bodyPr>
          <a:lstStyle/>
          <a:p>
            <a:r>
              <a:rPr lang="uk-UA" sz="2000" i="1" cap="none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Психодинамічна</a:t>
            </a:r>
            <a:r>
              <a:rPr lang="uk-UA" sz="2000" i="1" cap="none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теорія особистості </a:t>
            </a:r>
            <a:br>
              <a:rPr lang="uk-UA" sz="2000" i="1" cap="none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2000" i="1" cap="none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Зігмунда</a:t>
            </a:r>
            <a:r>
              <a:rPr lang="uk-UA" sz="2000" i="1" cap="none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i="1" cap="none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Фройда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480" y="2143116"/>
            <a:ext cx="557216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З.</a:t>
            </a:r>
            <a:r>
              <a:rPr kumimoji="0" lang="uk-UA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Фройд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своїй теорії особистості розглядає таку структуру особистості: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uk-UA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Его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(Я)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це раціональна частина особистості, процеси мислення. 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uk-UA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Ід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(Воно)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– це наше інстинктивне ядро, способи задоволення </a:t>
            </a:r>
            <a:r>
              <a:rPr kumimoji="0" lang="uk-UA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осбистості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Суперего (</a:t>
            </a:r>
            <a:r>
              <a:rPr kumimoji="0" lang="uk-UA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Над-Я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– це моральна сторона особистості, наша совість.</a:t>
            </a:r>
            <a:endParaRPr kumimoji="0" lang="uk-UA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282" y="4714884"/>
            <a:ext cx="8715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своїй  теорії З.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Фройд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виділяє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основних інстинкти,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 спрямовують нашу особистість: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5357826"/>
            <a:ext cx="4558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</a:t>
            </a:r>
            <a:r>
              <a:rPr lang="uk-UA" u="sng" dirty="0" smtClean="0"/>
              <a:t>. </a:t>
            </a:r>
            <a:r>
              <a:rPr lang="uk-UA" b="1" u="sng" dirty="0" smtClean="0"/>
              <a:t>Інстинкт продовження роду</a:t>
            </a:r>
            <a:r>
              <a:rPr lang="uk-UA" dirty="0" smtClean="0"/>
              <a:t> (лібідо).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u="sng" dirty="0" smtClean="0"/>
              <a:t>2. </a:t>
            </a:r>
            <a:r>
              <a:rPr lang="uk-UA" b="1" u="sng" dirty="0" smtClean="0"/>
              <a:t>Інстинкт збереження життя</a:t>
            </a:r>
            <a:r>
              <a:rPr lang="uk-UA" b="1" dirty="0" smtClean="0"/>
              <a:t> </a:t>
            </a:r>
            <a:r>
              <a:rPr lang="uk-UA" dirty="0" smtClean="0"/>
              <a:t>(страх смерті). </a:t>
            </a:r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19050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2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3073" grpId="0"/>
      <p:bldP spid="307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 noGrp="1"/>
          </p:cNvGrpSpPr>
          <p:nvPr/>
        </p:nvGrpSpPr>
        <p:grpSpPr bwMode="auto">
          <a:xfrm>
            <a:off x="457200" y="428604"/>
            <a:ext cx="8229600" cy="6072230"/>
            <a:chOff x="1080" y="360"/>
            <a:chExt cx="3446" cy="327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80" y="360"/>
              <a:ext cx="3446" cy="32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080" y="360"/>
              <a:ext cx="3446" cy="32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90811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736" y="214290"/>
            <a:ext cx="4114800" cy="962044"/>
          </a:xfrm>
        </p:spPr>
        <p:txBody>
          <a:bodyPr>
            <a:noAutofit/>
          </a:bodyPr>
          <a:lstStyle/>
          <a:p>
            <a:r>
              <a:rPr lang="uk-UA" sz="2000" i="1" u="sng" dirty="0" smtClean="0"/>
              <a:t>Аналітична теорія особистості </a:t>
            </a:r>
            <a:br>
              <a:rPr lang="uk-UA" sz="2000" i="1" u="sng" dirty="0" smtClean="0"/>
            </a:br>
            <a:r>
              <a:rPr lang="uk-UA" sz="2000" i="1" u="sng" dirty="0" smtClean="0"/>
              <a:t>Карла Густава Юнга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428736"/>
            <a:ext cx="5429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Центральне поняття теорії -</a:t>
            </a:r>
            <a:r>
              <a:rPr lang="uk-UA" sz="2000" b="1" i="1" dirty="0" smtClean="0"/>
              <a:t>  </a:t>
            </a:r>
            <a:r>
              <a:rPr lang="uk-UA" sz="2000" b="1" i="1" dirty="0" err="1" smtClean="0"/>
              <a:t>індивідуація</a:t>
            </a:r>
            <a:r>
              <a:rPr lang="uk-UA" sz="2000" b="1" i="1" dirty="0" smtClean="0"/>
              <a:t>.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92880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Кожен має тенденцію до </a:t>
            </a:r>
            <a:r>
              <a:rPr lang="uk-UA" dirty="0" err="1" smtClean="0"/>
              <a:t>індивідуації</a:t>
            </a:r>
            <a:r>
              <a:rPr lang="uk-UA" dirty="0" smtClean="0"/>
              <a:t>, тобто до саморозвитку, який включає встановлення зв’язків між </a:t>
            </a:r>
            <a:r>
              <a:rPr lang="uk-UA" b="1" i="1" u="sng" dirty="0" err="1" smtClean="0"/>
              <a:t>Его-центром</a:t>
            </a:r>
            <a:r>
              <a:rPr lang="uk-UA" u="sng" dirty="0" smtClean="0"/>
              <a:t> свідомості та </a:t>
            </a:r>
            <a:r>
              <a:rPr lang="uk-UA" b="1" i="1" u="sng" dirty="0" err="1" smtClean="0"/>
              <a:t>Самістю-центром</a:t>
            </a:r>
            <a:r>
              <a:rPr lang="uk-UA" dirty="0" smtClean="0"/>
              <a:t> душі, між свідомістю і несвідомим.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3429000"/>
            <a:ext cx="3817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Юнг розглядає систему архетипів: 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4000504"/>
            <a:ext cx="850105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- </a:t>
            </a:r>
            <a:r>
              <a:rPr kumimoji="0" lang="uk-UA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аніма</a:t>
            </a:r>
            <a:r>
              <a:rPr kumimoji="0" lang="uk-UA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підсвідома жіноче начало в особистості чоловіка (Жінка, Діва Марія, </a:t>
            </a:r>
            <a:r>
              <a:rPr kumimoji="0" lang="uk-UA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Монна</a:t>
            </a:r>
            <a:r>
              <a:rPr kumimoji="0" lang="uk-UA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Ліза);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</a:t>
            </a:r>
            <a:r>
              <a:rPr kumimoji="0" lang="uk-UA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анімус</a:t>
            </a: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підсвідоме чоловіче начало в особистості жінки (Чоловік, Ісус Христос, Дон </a:t>
            </a:r>
            <a:r>
              <a:rPr kumimoji="0" lang="uk-UA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Жуан</a:t>
            </a:r>
            <a:r>
              <a:rPr kumimoji="0" lang="uk-UA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персона</a:t>
            </a:r>
            <a:r>
              <a:rPr kumimoji="0" lang="uk-UA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це наше публічне обличчя, враження, яке створюємо, скриваючи деколи істинну суть (маска);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самість</a:t>
            </a:r>
            <a:r>
              <a:rPr kumimoji="0" lang="uk-UA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втілення цілісності і гармонії, яка регулює центр особистості, це серцевина особистості (</a:t>
            </a:r>
            <a:r>
              <a:rPr kumimoji="0" lang="uk-UA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Мандала</a:t>
            </a:r>
            <a:r>
              <a:rPr kumimoji="0" lang="uk-UA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абстрактний круг, німб святого);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тінь</a:t>
            </a: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це подавлена, темна, тваринна сторона особистості, агресивні імпульси, аморальні думки і пристрасті (сатана, Гітлер).</a:t>
            </a:r>
            <a:endParaRPr kumimoji="0" lang="uk-UA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277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5" grpId="0"/>
      <p:bldP spid="6" grpId="0"/>
      <p:bldP spid="7" grpId="0"/>
      <p:bldP spid="20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 noGrp="1"/>
          </p:cNvGrpSpPr>
          <p:nvPr/>
        </p:nvGrpSpPr>
        <p:grpSpPr bwMode="auto">
          <a:xfrm>
            <a:off x="428596" y="428604"/>
            <a:ext cx="8229600" cy="6000792"/>
            <a:chOff x="1350" y="450"/>
            <a:chExt cx="2870" cy="229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0" y="450"/>
              <a:ext cx="2870" cy="22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350" y="450"/>
              <a:ext cx="2870" cy="22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622358"/>
          </a:xfrm>
        </p:spPr>
        <p:txBody>
          <a:bodyPr/>
          <a:lstStyle/>
          <a:p>
            <a:r>
              <a:rPr lang="uk-UA" b="1" i="1" dirty="0" smtClean="0"/>
              <a:t>Альфреда </a:t>
            </a:r>
            <a:r>
              <a:rPr lang="uk-UA" b="1" i="1" dirty="0" err="1" smtClean="0"/>
              <a:t>Адлера</a:t>
            </a:r>
            <a:r>
              <a:rPr lang="uk-UA" b="1" i="1" dirty="0" smtClean="0"/>
              <a:t> </a:t>
            </a:r>
            <a:r>
              <a:rPr lang="uk-UA" dirty="0" smtClean="0"/>
              <a:t>вважають представником глибинної психології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857232"/>
            <a:ext cx="4114800" cy="819168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Індивідуальна теорія особистості </a:t>
            </a:r>
            <a:br>
              <a:rPr lang="uk-UA" i="1" dirty="0" smtClean="0"/>
            </a:br>
            <a:r>
              <a:rPr lang="uk-UA" i="1" dirty="0" smtClean="0"/>
              <a:t>Альфреда </a:t>
            </a:r>
            <a:r>
              <a:rPr lang="uk-UA" i="1" dirty="0" err="1" smtClean="0"/>
              <a:t>Адлера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714621"/>
            <a:ext cx="77867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Адлер</a:t>
            </a:r>
            <a:r>
              <a:rPr lang="uk-UA" dirty="0" smtClean="0"/>
              <a:t> вважав, </a:t>
            </a:r>
          </a:p>
          <a:p>
            <a:r>
              <a:rPr lang="uk-UA" dirty="0" smtClean="0"/>
              <a:t> що на формування особистості впливає </a:t>
            </a:r>
            <a:r>
              <a:rPr lang="uk-UA" b="1" i="1" u="sng" dirty="0" smtClean="0"/>
              <a:t>порядкова позиція в сім’ї</a:t>
            </a:r>
            <a:r>
              <a:rPr lang="uk-UA" dirty="0" smtClean="0"/>
              <a:t> (перша дитина, єдина, середня, остання);</a:t>
            </a:r>
          </a:p>
          <a:p>
            <a:endParaRPr lang="uk-UA" dirty="0" smtClean="0"/>
          </a:p>
          <a:p>
            <a:r>
              <a:rPr lang="uk-UA" dirty="0" smtClean="0"/>
              <a:t>що особистість прагне компенсувати вроджене </a:t>
            </a:r>
            <a:r>
              <a:rPr lang="uk-UA" b="1" i="1" dirty="0" smtClean="0"/>
              <a:t>почуття власної неповноцінності,</a:t>
            </a:r>
            <a:r>
              <a:rPr lang="uk-UA" dirty="0" smtClean="0"/>
              <a:t> досягти досконалості;</a:t>
            </a:r>
          </a:p>
          <a:p>
            <a:endParaRPr lang="uk-UA" dirty="0" smtClean="0"/>
          </a:p>
          <a:p>
            <a:pPr lvl="0"/>
            <a:r>
              <a:rPr lang="uk-UA" dirty="0" smtClean="0"/>
              <a:t>що у процесі формування  особистості складаються</a:t>
            </a:r>
          </a:p>
          <a:p>
            <a:pPr lvl="0"/>
            <a:r>
              <a:rPr lang="uk-UA" dirty="0" smtClean="0"/>
              <a:t> певні </a:t>
            </a:r>
            <a:r>
              <a:rPr lang="uk-UA" b="1" i="1" dirty="0" smtClean="0"/>
              <a:t>стилі життя</a:t>
            </a:r>
          </a:p>
          <a:p>
            <a:pPr lvl="0"/>
            <a:r>
              <a:rPr lang="uk-UA" dirty="0" smtClean="0"/>
              <a:t> (керує, отримує, уникає, є соціально корисною);</a:t>
            </a:r>
          </a:p>
          <a:p>
            <a:pPr lvl="0"/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/>
              <a:t>що ступінь вираження соціального інтересу</a:t>
            </a:r>
            <a:r>
              <a:rPr lang="uk-UA" dirty="0" smtClean="0"/>
              <a:t> є показником психічного здоров’я.</a:t>
            </a:r>
            <a:endParaRPr lang="ru-RU" dirty="0"/>
          </a:p>
        </p:txBody>
      </p:sp>
      <p:pic>
        <p:nvPicPr>
          <p:cNvPr id="7" name="Picture 5" descr="D:\Картинки_психологія\бе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572008"/>
            <a:ext cx="2643206" cy="2108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836672"/>
          </a:xfrm>
        </p:spPr>
        <p:txBody>
          <a:bodyPr/>
          <a:lstStyle/>
          <a:p>
            <a:r>
              <a:rPr lang="uk-UA" dirty="0" smtClean="0"/>
              <a:t>Вчений описує мотивацію особистості через </a:t>
            </a:r>
            <a:r>
              <a:rPr lang="uk-UA" b="1" i="1" dirty="0" smtClean="0"/>
              <a:t>ієрархію потреб</a:t>
            </a:r>
            <a:r>
              <a:rPr lang="uk-UA" dirty="0" smtClean="0"/>
              <a:t>, зображену у вигляді своєрідної піраміди: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Гуманістична теорія </a:t>
            </a:r>
            <a:r>
              <a:rPr lang="uk-UA" i="1" dirty="0" err="1" smtClean="0"/>
              <a:t>Абрахама</a:t>
            </a:r>
            <a:r>
              <a:rPr lang="uk-UA" i="1" dirty="0" smtClean="0"/>
              <a:t>  </a:t>
            </a:r>
            <a:r>
              <a:rPr lang="uk-UA" i="1" dirty="0" err="1" smtClean="0"/>
              <a:t>Маслоу</a:t>
            </a:r>
            <a:endParaRPr lang="ru-RU" dirty="0"/>
          </a:p>
        </p:txBody>
      </p:sp>
      <p:pic>
        <p:nvPicPr>
          <p:cNvPr id="29699" name="Picture 3" descr="J:\Презентації\be5402b20c97318c5827dad37ffdbf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496"/>
            <a:ext cx="4857784" cy="3786214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357786" y="214290"/>
            <a:ext cx="3786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Маслоу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розробив теорію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самоактуалізації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особистості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8568952" cy="4968552"/>
          </a:xfrm>
        </p:spPr>
        <p:txBody>
          <a:bodyPr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uk-UA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1472" y="2214554"/>
            <a:ext cx="792961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1.Поняття про особистість.</a:t>
            </a:r>
            <a:endParaRPr lang="uk-UA" sz="2400" dirty="0" smtClean="0">
              <a:solidFill>
                <a:srgbClr val="99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Співвідношення  понять: «людина», «особистість», «індивід», «індивідуальність».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2.Теорії особистості.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3.Структура особистості.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Спрямованість особистості (потреби, мотиви, інтереси, ідеали, переконання).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Самосвідомість та «Я-концепція».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928670"/>
            <a:ext cx="2297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план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4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133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24000" contrast="-4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428596" y="2786058"/>
            <a:ext cx="5143536" cy="28575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Еріксон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сформулював </a:t>
            </a:r>
            <a:r>
              <a:rPr lang="uk-UA" sz="2400" b="1" i="1" u="sng" dirty="0" smtClean="0">
                <a:solidFill>
                  <a:schemeClr val="bg1"/>
                </a:solidFill>
              </a:rPr>
              <a:t>епігенетичний закон розвитку</a:t>
            </a:r>
            <a:r>
              <a:rPr lang="uk-UA" sz="2400" b="1" u="sng" dirty="0" smtClean="0">
                <a:solidFill>
                  <a:schemeClr val="bg1"/>
                </a:solidFill>
              </a:rPr>
              <a:t> особистості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Весь період життя вчений поділив на 8 фаз, під час кожної з яких </a:t>
            </a:r>
            <a:r>
              <a:rPr lang="uk-UA" sz="2400" b="1" dirty="0" err="1" smtClean="0">
                <a:solidFill>
                  <a:schemeClr val="bg1"/>
                </a:solidFill>
              </a:rPr>
              <a:t>п.ереживається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i="1" u="sng" dirty="0" smtClean="0">
                <a:solidFill>
                  <a:schemeClr val="bg1"/>
                </a:solidFill>
              </a:rPr>
              <a:t>нормативна криза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35716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dirty="0" err="1" smtClean="0">
                <a:solidFill>
                  <a:schemeClr val="bg1"/>
                </a:solidFill>
              </a:rPr>
              <a:t>Его-теорія</a:t>
            </a:r>
            <a:r>
              <a:rPr lang="uk-UA" sz="3200" b="1" i="1" dirty="0" smtClean="0">
                <a:solidFill>
                  <a:schemeClr val="bg1"/>
                </a:solidFill>
              </a:rPr>
              <a:t> особистості </a:t>
            </a:r>
          </a:p>
          <a:p>
            <a:pPr algn="ctr"/>
            <a:r>
              <a:rPr lang="uk-UA" sz="3200" b="1" i="1" dirty="0" err="1" smtClean="0">
                <a:solidFill>
                  <a:schemeClr val="bg1"/>
                </a:solidFill>
              </a:rPr>
              <a:t>Еріка</a:t>
            </a:r>
            <a:r>
              <a:rPr lang="uk-UA" sz="3200" b="1" i="1" dirty="0" smtClean="0">
                <a:solidFill>
                  <a:schemeClr val="bg1"/>
                </a:solidFill>
              </a:rPr>
              <a:t> </a:t>
            </a:r>
            <a:r>
              <a:rPr lang="uk-UA" sz="3200" b="1" i="1" dirty="0" err="1" smtClean="0">
                <a:solidFill>
                  <a:schemeClr val="bg1"/>
                </a:solidFill>
              </a:rPr>
              <a:t>Еріксона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J:\Презентації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14422"/>
            <a:ext cx="2205040" cy="2833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2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0004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u="sng" dirty="0" smtClean="0"/>
              <a:t>Соціокультурна теорія особистості </a:t>
            </a:r>
            <a:r>
              <a:rPr lang="uk-UA" sz="2400" b="1" i="1" u="sng" dirty="0" err="1" smtClean="0"/>
              <a:t>Карен</a:t>
            </a:r>
            <a:r>
              <a:rPr lang="uk-UA" sz="2400" b="1" i="1" u="sng" dirty="0" smtClean="0"/>
              <a:t> </a:t>
            </a:r>
            <a:r>
              <a:rPr lang="uk-UA" sz="2400" b="1" i="1" u="sng" dirty="0" err="1" smtClean="0"/>
              <a:t>Хорні</a:t>
            </a:r>
            <a:endParaRPr lang="ru-RU" sz="2400" dirty="0"/>
          </a:p>
        </p:txBody>
      </p:sp>
      <p:pic>
        <p:nvPicPr>
          <p:cNvPr id="3" name="Picture 3" descr="D:\Картинки_психологія\horn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1857388" cy="24288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43306" y="18573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2000" u="sng" dirty="0" smtClean="0"/>
              <a:t>Учена виділяє </a:t>
            </a:r>
            <a:r>
              <a:rPr lang="uk-UA" sz="2000" b="1" i="1" u="sng" dirty="0" smtClean="0"/>
              <a:t>10 невротичних потреб</a:t>
            </a:r>
            <a:r>
              <a:rPr lang="uk-UA" sz="2000" u="sng" dirty="0" smtClean="0"/>
              <a:t>, які люди використовують з метою зміцнення своєї безпеки, переборення </a:t>
            </a:r>
            <a:r>
              <a:rPr lang="uk-UA" sz="2000" b="1" i="1" u="sng" dirty="0" smtClean="0"/>
              <a:t>базальної тривоги</a:t>
            </a:r>
            <a:r>
              <a:rPr lang="uk-UA" b="1" i="1" u="sng" dirty="0" smtClean="0"/>
              <a:t>.</a:t>
            </a:r>
            <a:r>
              <a:rPr lang="uk-UA" b="1" i="1" dirty="0" smtClean="0"/>
              <a:t> </a:t>
            </a:r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28662" y="4000504"/>
            <a:ext cx="78581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У скрутних життєвих ситуаціях можливі певні </a:t>
            </a:r>
            <a:r>
              <a:rPr kumimoji="0" lang="uk-UA" sz="2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стратегії виходу</a:t>
            </a:r>
            <a:r>
              <a:rPr kumimoji="0" lang="uk-UA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  К. </a:t>
            </a:r>
            <a:r>
              <a:rPr kumimoji="0" lang="uk-UA" sz="24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Хорні</a:t>
            </a:r>
            <a:r>
              <a:rPr kumimoji="0" lang="uk-UA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описала три таких 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стратегії: 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спрямування особистості </a:t>
            </a: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від людей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(одинокість, замкнутість, самоізоляція, «монастир»);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спрямування особистості </a:t>
            </a: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проти людей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(агресія, схильність до руйнування, «війна»);</a:t>
            </a: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спрямування особистості </a:t>
            </a: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 людей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uk-UA" sz="2400" dirty="0" smtClean="0">
                <a:latin typeface="Monotype Corsiva" pitchFamily="66" charset="0"/>
              </a:rPr>
              <a:t>розмова, розповідь, «сповідь»). 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/>
              <a:t>Гуманістична теорія особистості </a:t>
            </a:r>
          </a:p>
          <a:p>
            <a:pPr algn="ctr"/>
            <a:r>
              <a:rPr lang="uk-UA" sz="2400" b="1" i="1" dirty="0" smtClean="0"/>
              <a:t>Еріха </a:t>
            </a:r>
            <a:r>
              <a:rPr lang="uk-UA" sz="2400" b="1" i="1" dirty="0" err="1" smtClean="0"/>
              <a:t>Фромма</a:t>
            </a:r>
            <a:r>
              <a:rPr lang="uk-UA" sz="2400" b="1" i="1" dirty="0" smtClean="0"/>
              <a:t> </a:t>
            </a:r>
            <a:endParaRPr lang="ru-RU" sz="2400" dirty="0"/>
          </a:p>
        </p:txBody>
      </p:sp>
      <p:pic>
        <p:nvPicPr>
          <p:cNvPr id="3" name="Picture 5" descr="D:\Картинки_психологія\fro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000108"/>
            <a:ext cx="1928826" cy="2214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0002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/>
              <a:t>Е. </a:t>
            </a:r>
            <a:r>
              <a:rPr lang="uk-UA" sz="2000" dirty="0" err="1" smtClean="0"/>
              <a:t>Фромм</a:t>
            </a:r>
            <a:r>
              <a:rPr lang="uk-UA" sz="2000" dirty="0" smtClean="0"/>
              <a:t>,  розробляючи структуру характеру особистості, виділяє </a:t>
            </a:r>
            <a:r>
              <a:rPr lang="uk-UA" sz="2000" b="1" i="1" u="sng" dirty="0" smtClean="0"/>
              <a:t>типи особистості в</a:t>
            </a:r>
            <a:r>
              <a:rPr lang="uk-UA" sz="2000" dirty="0" smtClean="0"/>
              <a:t> </a:t>
            </a:r>
            <a:r>
              <a:rPr lang="uk-UA" sz="2000" dirty="0" err="1" smtClean="0"/>
              <a:t>деструктурному</a:t>
            </a:r>
            <a:r>
              <a:rPr lang="uk-UA" sz="2000" dirty="0" smtClean="0"/>
              <a:t> суспільстві: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3643314"/>
            <a:ext cx="2608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/>
              <a:t>- садист-мазохіст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4429132"/>
            <a:ext cx="1686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- </a:t>
            </a:r>
            <a:r>
              <a:rPr lang="uk-UA" sz="2000" b="1" i="1" dirty="0" smtClean="0"/>
              <a:t>руйнівник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5286388"/>
            <a:ext cx="3315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- </a:t>
            </a:r>
            <a:r>
              <a:rPr lang="uk-UA" sz="2000" b="1" i="1" dirty="0" smtClean="0"/>
              <a:t>конформіст-автомат</a:t>
            </a:r>
            <a:r>
              <a:rPr lang="uk-UA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643182"/>
            <a:ext cx="4013200" cy="59944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Соціально-когнітивна теорія особистості </a:t>
            </a:r>
            <a:br>
              <a:rPr lang="uk-UA" i="1" dirty="0" smtClean="0"/>
            </a:br>
            <a:r>
              <a:rPr lang="uk-UA" i="1" dirty="0" smtClean="0"/>
              <a:t>Альберта Бандури</a:t>
            </a:r>
            <a:endParaRPr lang="ru-RU" dirty="0"/>
          </a:p>
        </p:txBody>
      </p:sp>
      <p:pic>
        <p:nvPicPr>
          <p:cNvPr id="33795" name="Picture 3" descr="J:\Презентації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2914650" cy="1571625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15495" y="4429132"/>
            <a:ext cx="91594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Учений  розглядає особистість з точки зору </a:t>
            </a:r>
            <a:r>
              <a:rPr kumimoji="0" lang="uk-UA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соціобіхевіористичних</a:t>
            </a:r>
            <a:r>
              <a:rPr kumimoji="0" lang="uk-U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позицій,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як складний механізм взаємовпливу індивіда, поведінки і ситуації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патерн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«шаблон поведінки», поведінковий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патерн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785794"/>
            <a:ext cx="4114800" cy="890606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Структурна теорія рис особистості </a:t>
            </a:r>
            <a:br>
              <a:rPr lang="uk-UA" i="1" dirty="0" smtClean="0"/>
            </a:br>
            <a:r>
              <a:rPr lang="uk-UA" i="1" dirty="0" smtClean="0"/>
              <a:t>Раймонда </a:t>
            </a:r>
            <a:r>
              <a:rPr lang="uk-UA" i="1" dirty="0" err="1" smtClean="0"/>
              <a:t>Кеттела</a:t>
            </a:r>
            <a:endParaRPr lang="ru-RU" dirty="0"/>
          </a:p>
        </p:txBody>
      </p:sp>
      <p:pic>
        <p:nvPicPr>
          <p:cNvPr id="34818" name="Picture 2" descr="J:\Презентації\Raymond_Cattel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1928826" cy="250033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71802" y="2500306"/>
            <a:ext cx="53578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У структурній теорії рис особистості автор підкреслив, що ядро особистості складають </a:t>
            </a:r>
            <a:r>
              <a:rPr kumimoji="0" lang="uk-UA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 найважливіших рис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(опитувальник </a:t>
            </a:r>
            <a:r>
              <a:rPr kumimoji="0" lang="uk-UA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Кетелла</a:t>
            </a: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«16 особистісних факторів»).</a:t>
            </a:r>
            <a:endParaRPr kumimoji="0" lang="uk-UA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714356"/>
            <a:ext cx="5786478" cy="962044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>Феноменологічний напрям в теорії особистості </a:t>
            </a:r>
            <a:br>
              <a:rPr lang="uk-UA" i="1" dirty="0" smtClean="0"/>
            </a:br>
            <a:r>
              <a:rPr lang="uk-UA" i="1" dirty="0" smtClean="0"/>
              <a:t>Карла </a:t>
            </a:r>
            <a:r>
              <a:rPr lang="uk-UA" i="1" dirty="0" err="1" smtClean="0"/>
              <a:t>Роджерса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J:\Презентації\Rodzhers_-_foto_iz_pisqm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214554"/>
            <a:ext cx="1928818" cy="24894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143248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 Учений доводить, що тільки </a:t>
            </a:r>
            <a:r>
              <a:rPr lang="uk-UA" sz="2000" b="1" i="1" dirty="0" smtClean="0"/>
              <a:t>суб’єктивний досвід</a:t>
            </a:r>
            <a:r>
              <a:rPr lang="uk-UA" sz="2000" dirty="0" smtClean="0"/>
              <a:t> особистості </a:t>
            </a:r>
          </a:p>
          <a:p>
            <a:r>
              <a:rPr lang="uk-UA" sz="2000" dirty="0" smtClean="0"/>
              <a:t>є ключем для розуміння поведінки людини.</a:t>
            </a:r>
          </a:p>
          <a:p>
            <a:r>
              <a:rPr lang="uk-UA" sz="2000" dirty="0" smtClean="0"/>
              <a:t> Основна ідея «терапії, центрованої на клієнті»</a:t>
            </a:r>
          </a:p>
          <a:p>
            <a:r>
              <a:rPr lang="uk-UA" sz="2000" dirty="0" smtClean="0"/>
              <a:t> є особистісне зростання.</a:t>
            </a:r>
            <a:endParaRPr lang="ru-RU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u="sng" dirty="0" smtClean="0"/>
              <a:t>Концепція персоналізації А. В. Петровського:</a:t>
            </a:r>
            <a:endParaRPr lang="ru-RU" dirty="0" smtClean="0"/>
          </a:p>
          <a:p>
            <a:endParaRPr lang="uk-UA" dirty="0" smtClean="0"/>
          </a:p>
          <a:p>
            <a:r>
              <a:rPr lang="uk-UA" dirty="0" smtClean="0"/>
              <a:t>- </a:t>
            </a:r>
            <a:r>
              <a:rPr lang="uk-UA" b="1" i="1" dirty="0" err="1" smtClean="0"/>
              <a:t>внутрішньоіндивідна</a:t>
            </a:r>
            <a:r>
              <a:rPr lang="uk-UA" b="1" i="1" dirty="0" smtClean="0"/>
              <a:t> </a:t>
            </a:r>
            <a:r>
              <a:rPr lang="uk-UA" dirty="0" smtClean="0"/>
              <a:t>(</a:t>
            </a:r>
            <a:r>
              <a:rPr lang="uk-UA" dirty="0" err="1" smtClean="0"/>
              <a:t>інтеріндивідна</a:t>
            </a:r>
            <a:r>
              <a:rPr lang="uk-UA" dirty="0" smtClean="0"/>
              <a:t>) підсистема (темперамент, характер, здібності, характеристики  індивідуальності);</a:t>
            </a:r>
            <a:endParaRPr lang="ru-RU" dirty="0" smtClean="0"/>
          </a:p>
          <a:p>
            <a:r>
              <a:rPr lang="uk-UA" dirty="0" smtClean="0"/>
              <a:t>- </a:t>
            </a:r>
            <a:r>
              <a:rPr lang="uk-UA" b="1" i="1" dirty="0" err="1" smtClean="0"/>
              <a:t>інтеріндивідна</a:t>
            </a:r>
            <a:r>
              <a:rPr lang="uk-UA" dirty="0" smtClean="0"/>
              <a:t> підсистема (виявляється у спілкуванні з іншими людьми);</a:t>
            </a:r>
            <a:endParaRPr lang="ru-RU" dirty="0" smtClean="0"/>
          </a:p>
          <a:p>
            <a:r>
              <a:rPr lang="uk-UA" dirty="0" smtClean="0"/>
              <a:t>- </a:t>
            </a:r>
            <a:r>
              <a:rPr lang="uk-UA" b="1" i="1" dirty="0" err="1" smtClean="0"/>
              <a:t>надіндивідна</a:t>
            </a:r>
            <a:r>
              <a:rPr lang="uk-UA" b="1" i="1" dirty="0" smtClean="0"/>
              <a:t> </a:t>
            </a:r>
            <a:r>
              <a:rPr lang="uk-UA" dirty="0" smtClean="0"/>
              <a:t>(</a:t>
            </a:r>
            <a:r>
              <a:rPr lang="uk-UA" dirty="0" err="1" smtClean="0"/>
              <a:t>метаіндивідна</a:t>
            </a:r>
            <a:r>
              <a:rPr lang="uk-UA" dirty="0" smtClean="0"/>
              <a:t>) підсистема (особистість виноситься за межі органічного тіла особистості та поза зв’язки з іншими індивідами; зміни, які особистість вносить в інші особистості).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dirty="0" smtClean="0"/>
              <a:t>Структура особистості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J:\Презентації\Петровский,_Артур_Владимирович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52"/>
            <a:ext cx="1757357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1265300"/>
          </a:xfrm>
        </p:spPr>
        <p:txBody>
          <a:bodyPr/>
          <a:lstStyle/>
          <a:p>
            <a:r>
              <a:rPr lang="uk-UA" b="1" i="1" u="sng" dirty="0" smtClean="0"/>
              <a:t>Мотиви поведінки і діяльності.</a:t>
            </a:r>
          </a:p>
          <a:p>
            <a:r>
              <a:rPr lang="uk-UA" b="1" i="1" u="sng" dirty="0" smtClean="0"/>
              <a:t>Мотиви</a:t>
            </a:r>
            <a:r>
              <a:rPr lang="uk-UA" b="1" i="1" dirty="0" smtClean="0"/>
              <a:t> </a:t>
            </a:r>
            <a:r>
              <a:rPr lang="uk-UA" dirty="0" smtClean="0"/>
              <a:t>– це </a:t>
            </a:r>
            <a:r>
              <a:rPr lang="uk-UA" dirty="0" err="1" smtClean="0"/>
              <a:t>пов</a:t>
            </a:r>
            <a:r>
              <a:rPr lang="ru-RU" dirty="0" smtClean="0"/>
              <a:t>’</a:t>
            </a:r>
            <a:r>
              <a:rPr lang="ru-RU" dirty="0" err="1" smtClean="0"/>
              <a:t>язані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задоволенням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потреб </a:t>
            </a:r>
            <a:r>
              <a:rPr lang="ru-RU" b="1" i="1" dirty="0" err="1" smtClean="0"/>
              <a:t>спонукання</a:t>
            </a:r>
            <a:r>
              <a:rPr lang="ru-RU" dirty="0" smtClean="0"/>
              <a:t> до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642918"/>
            <a:ext cx="6072230" cy="10334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4. Спрямованість особистості</a:t>
            </a:r>
            <a:br>
              <a:rPr lang="uk-UA" dirty="0" smtClean="0"/>
            </a:br>
            <a:r>
              <a:rPr lang="uk-UA" dirty="0" smtClean="0"/>
              <a:t> (потреби, мотиви, інтереси, ідеали, переконання).</a:t>
            </a:r>
            <a:br>
              <a:rPr lang="uk-UA" dirty="0" smtClean="0"/>
            </a:br>
            <a:r>
              <a:rPr lang="uk-UA" dirty="0" smtClean="0"/>
              <a:t>Самосвідомість та «Я-концепція».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32861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</a:t>
            </a:r>
            <a:r>
              <a:rPr lang="ru-RU" dirty="0" err="1" smtClean="0"/>
              <a:t>кільком</a:t>
            </a:r>
            <a:r>
              <a:rPr lang="ru-RU" dirty="0" smtClean="0"/>
              <a:t> мотивам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b="1" i="1" u="sng" dirty="0" smtClean="0"/>
              <a:t>систему </a:t>
            </a:r>
            <a:r>
              <a:rPr lang="ru-RU" b="1" i="1" u="sng" dirty="0" err="1" smtClean="0"/>
              <a:t>мотивації</a:t>
            </a:r>
            <a:r>
              <a:rPr lang="ru-RU" u="sng" dirty="0" smtClean="0"/>
              <a:t>.</a:t>
            </a: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71472" y="4786322"/>
            <a:ext cx="83582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рівнем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усвідомленості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мотиви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бувають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неусвідомлювані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(установки 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потяги);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усвідомлювані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інтереси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переконання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прагнення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1336738"/>
          </a:xfrm>
        </p:spPr>
        <p:txBody>
          <a:bodyPr/>
          <a:lstStyle/>
          <a:p>
            <a:r>
              <a:rPr lang="ru-RU" b="1" dirty="0" smtClean="0"/>
              <a:t>Потяг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спонукання</a:t>
            </a:r>
            <a:r>
              <a:rPr lang="ru-RU" dirty="0" smtClean="0"/>
              <a:t> до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недиференційованою</a:t>
            </a:r>
            <a:r>
              <a:rPr lang="ru-RU" dirty="0" smtClean="0"/>
              <a:t>, </a:t>
            </a:r>
            <a:r>
              <a:rPr lang="ru-RU" dirty="0" err="1" smtClean="0"/>
              <a:t>недостатньо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усвідомленою</a:t>
            </a:r>
            <a:r>
              <a:rPr lang="ru-RU" dirty="0" smtClean="0"/>
              <a:t> потребою,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невиразна</a:t>
            </a:r>
            <a:r>
              <a:rPr lang="ru-RU" dirty="0" smtClean="0"/>
              <a:t> потреба в </a:t>
            </a:r>
            <a:r>
              <a:rPr lang="ru-RU" dirty="0" err="1" smtClean="0"/>
              <a:t>чомусь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500042"/>
            <a:ext cx="6072230" cy="1176358"/>
          </a:xfrm>
        </p:spPr>
        <p:txBody>
          <a:bodyPr>
            <a:normAutofit fontScale="90000"/>
          </a:bodyPr>
          <a:lstStyle/>
          <a:p>
            <a:r>
              <a:rPr lang="ru-RU" i="1" u="sng" dirty="0" smtClean="0"/>
              <a:t>Установк</a:t>
            </a:r>
            <a:r>
              <a:rPr lang="ru-RU" i="1" dirty="0" smtClean="0"/>
              <a:t>а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неусвідомлюваний</a:t>
            </a:r>
            <a:r>
              <a:rPr lang="ru-RU" dirty="0" smtClean="0"/>
              <a:t> </a:t>
            </a:r>
            <a:r>
              <a:rPr lang="ru-RU" dirty="0" err="1" smtClean="0"/>
              <a:t>особистістю</a:t>
            </a:r>
            <a:r>
              <a:rPr lang="ru-RU" dirty="0" smtClean="0"/>
              <a:t> стан </a:t>
            </a:r>
            <a:r>
              <a:rPr lang="ru-RU" dirty="0" err="1" smtClean="0"/>
              <a:t>готовності</a:t>
            </a:r>
            <a:r>
              <a:rPr lang="ru-RU" dirty="0" smtClean="0"/>
              <a:t> до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b="1" i="1" u="sng" dirty="0" err="1" smtClean="0"/>
              <a:t>Інтерес</a:t>
            </a:r>
            <a:r>
              <a:rPr lang="ru-RU" u="sng" dirty="0" smtClean="0"/>
              <a:t> –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емоційний</a:t>
            </a:r>
            <a:r>
              <a:rPr lang="ru-RU" dirty="0" smtClean="0"/>
              <a:t> </a:t>
            </a:r>
            <a:r>
              <a:rPr lang="ru-RU" dirty="0" err="1" smtClean="0"/>
              <a:t>вияв</a:t>
            </a:r>
            <a:r>
              <a:rPr lang="ru-RU" dirty="0" smtClean="0"/>
              <a:t> </a:t>
            </a:r>
            <a:r>
              <a:rPr lang="ru-RU" dirty="0" err="1" smtClean="0"/>
              <a:t>пізнавальних</a:t>
            </a:r>
            <a:r>
              <a:rPr lang="ru-RU" dirty="0" smtClean="0"/>
              <a:t>  потреб </a:t>
            </a:r>
            <a:r>
              <a:rPr lang="ru-RU" dirty="0" err="1" smtClean="0"/>
              <a:t>особистості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71736" y="4357694"/>
            <a:ext cx="61436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Інтереси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розрізняють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</a:t>
            </a:r>
            <a:r>
              <a:rPr kumimoji="0" lang="ru-RU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змістом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метою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безпосередні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зумовлюють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емоційну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привабливість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об’єкта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опосередковані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широтою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широкі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розподілені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між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багатьма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об’єктами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вузькі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сконцентровані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одній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галузі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</a:t>
            </a:r>
            <a:r>
              <a:rPr kumimoji="0" lang="ru-RU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глибиною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поверхові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глибокі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</a:t>
            </a:r>
            <a:r>
              <a:rPr kumimoji="0" lang="ru-RU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стійкістю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стійкі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зумовлюють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тривалість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збереження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нестійкі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короткочасні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захоплення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1336738"/>
          </a:xfrm>
        </p:spPr>
        <p:txBody>
          <a:bodyPr/>
          <a:lstStyle/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переконання</a:t>
            </a:r>
            <a:r>
              <a:rPr lang="ru-RU" dirty="0" smtClean="0"/>
              <a:t>  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упорядковану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внутрішньо</a:t>
            </a:r>
            <a:r>
              <a:rPr lang="ru-RU" dirty="0" smtClean="0"/>
              <a:t> </a:t>
            </a:r>
            <a:r>
              <a:rPr lang="ru-RU" dirty="0" err="1" smtClean="0"/>
              <a:t>організовану</a:t>
            </a:r>
            <a:r>
              <a:rPr lang="ru-RU" dirty="0" smtClean="0"/>
              <a:t> систему </a:t>
            </a:r>
            <a:r>
              <a:rPr lang="ru-RU" dirty="0" err="1" smtClean="0"/>
              <a:t>поглядів</a:t>
            </a:r>
            <a:r>
              <a:rPr lang="ru-RU" dirty="0" smtClean="0"/>
              <a:t>, то вони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b="1" i="1" u="sng" dirty="0" err="1" smtClean="0"/>
              <a:t>світогляд</a:t>
            </a:r>
            <a:r>
              <a:rPr lang="ru-RU" b="1" i="1" u="sng" dirty="0" smtClean="0"/>
              <a:t> </a:t>
            </a:r>
            <a:r>
              <a:rPr lang="ru-RU" b="1" i="1" dirty="0" err="1" smtClean="0"/>
              <a:t>особистості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5984" y="714356"/>
            <a:ext cx="4643470" cy="962044"/>
          </a:xfrm>
        </p:spPr>
        <p:txBody>
          <a:bodyPr>
            <a:normAutofit/>
          </a:bodyPr>
          <a:lstStyle/>
          <a:p>
            <a:r>
              <a:rPr lang="ru-RU" i="1" u="sng" dirty="0" err="1" smtClean="0"/>
              <a:t>Переконання</a:t>
            </a:r>
            <a:r>
              <a:rPr lang="ru-RU" i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 smtClean="0"/>
              <a:t>знань</a:t>
            </a:r>
            <a:r>
              <a:rPr lang="ru-RU" dirty="0" smtClean="0"/>
              <a:t>, </a:t>
            </a:r>
            <a:r>
              <a:rPr lang="ru-RU" dirty="0" err="1" smtClean="0"/>
              <a:t>пропущених</a:t>
            </a:r>
            <a:r>
              <a:rPr lang="ru-RU" dirty="0" smtClean="0"/>
              <a:t> через </a:t>
            </a:r>
            <a:r>
              <a:rPr lang="ru-RU" dirty="0" err="1" smtClean="0"/>
              <a:t>почуття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u="sng" dirty="0" smtClean="0"/>
              <a:t> </a:t>
            </a:r>
            <a:r>
              <a:rPr lang="ru-RU" b="1" i="1" u="sng" dirty="0" err="1" smtClean="0"/>
              <a:t>Прагнення</a:t>
            </a:r>
            <a:r>
              <a:rPr lang="ru-RU" b="1" i="1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мотиви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виявлена</a:t>
            </a:r>
            <a:r>
              <a:rPr lang="ru-RU" dirty="0" smtClean="0"/>
              <a:t> потреба в </a:t>
            </a:r>
            <a:r>
              <a:rPr lang="ru-RU" dirty="0" err="1" smtClean="0"/>
              <a:t>чомусь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досягнуте</a:t>
            </a:r>
            <a:r>
              <a:rPr lang="ru-RU" dirty="0" smtClean="0"/>
              <a:t> </a:t>
            </a:r>
            <a:r>
              <a:rPr lang="ru-RU" dirty="0" err="1" smtClean="0"/>
              <a:t>вольовими</a:t>
            </a:r>
            <a:r>
              <a:rPr lang="ru-RU" dirty="0" smtClean="0"/>
              <a:t> </a:t>
            </a:r>
            <a:r>
              <a:rPr lang="ru-RU" dirty="0" err="1" smtClean="0"/>
              <a:t>зусиллями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714752"/>
            <a:ext cx="2286000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786190"/>
            <a:ext cx="5072098" cy="2714644"/>
          </a:xfrm>
          <a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/>
          <a:lstStyle/>
          <a:p>
            <a:endParaRPr lang="en-US" sz="2000" i="1" dirty="0" smtClean="0">
              <a:solidFill>
                <a:schemeClr val="bg1"/>
              </a:solidFill>
            </a:endParaRPr>
          </a:p>
          <a:p>
            <a:endParaRPr lang="uk-UA" sz="2000" i="1" dirty="0" smtClean="0">
              <a:solidFill>
                <a:schemeClr val="bg1"/>
              </a:solidFill>
            </a:endParaRPr>
          </a:p>
          <a:p>
            <a:endParaRPr lang="uk-UA" sz="2000" i="1" dirty="0" smtClean="0">
              <a:solidFill>
                <a:schemeClr val="bg1"/>
              </a:solidFill>
            </a:endParaRPr>
          </a:p>
          <a:p>
            <a:r>
              <a:rPr lang="uk-UA" sz="2000" i="1" dirty="0" smtClean="0">
                <a:solidFill>
                  <a:schemeClr val="bg1"/>
                </a:solidFill>
              </a:rPr>
              <a:t>Термін «особистість» має декілька значень. Походить він від латинського поняття </a:t>
            </a:r>
            <a:r>
              <a:rPr lang="uk-UA" sz="2000" b="1" i="1" dirty="0" smtClean="0">
                <a:solidFill>
                  <a:schemeClr val="bg1"/>
                </a:solidFill>
              </a:rPr>
              <a:t>«персона».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i="1" dirty="0" smtClean="0">
                <a:solidFill>
                  <a:schemeClr val="bg1"/>
                </a:solidFill>
              </a:rPr>
              <a:t>У древньогрецькій драмі цим терміном позначалась </a:t>
            </a:r>
            <a:r>
              <a:rPr lang="uk-UA" sz="2000" i="1" u="sng" dirty="0" smtClean="0">
                <a:solidFill>
                  <a:schemeClr val="bg1"/>
                </a:solidFill>
              </a:rPr>
              <a:t>маска, яку актор одягав під час вистави.</a:t>
            </a:r>
            <a:endParaRPr lang="uk-UA" sz="2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6429420" cy="1500198"/>
          </a:xfrm>
          <a:ln>
            <a:solidFill>
              <a:srgbClr val="003300"/>
            </a:solidFill>
          </a:ln>
          <a:effectLst>
            <a:outerShdw blurRad="50800" dist="50800" dir="5400000" algn="ctr" rotWithShape="0">
              <a:srgbClr val="969696"/>
            </a:outerShdw>
            <a:softEdge rad="317500"/>
          </a:effectLst>
        </p:spPr>
        <p:txBody>
          <a:bodyPr>
            <a:normAutofit fontScale="90000"/>
          </a:bodyPr>
          <a:lstStyle/>
          <a:p>
            <a:r>
              <a:rPr lang="uk-UA" sz="20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1.Поняття про особистість.  Співвідношення  понять: «людина», «особистість», «індивід», «індивідуальність».  </a:t>
            </a:r>
            <a:r>
              <a:rPr lang="ru-RU" sz="2000" dirty="0" smtClean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solidFill>
                <a:srgbClr val="00FF99"/>
              </a:solidFill>
              <a:effectLst>
                <a:glow rad="889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42886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Наука про особистість називається </a:t>
            </a:r>
            <a:r>
              <a:rPr lang="uk-UA" sz="2000" b="1" dirty="0" err="1" smtClean="0">
                <a:solidFill>
                  <a:schemeClr val="bg1"/>
                </a:solidFill>
              </a:rPr>
              <a:t>персонологією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4" y="3143248"/>
            <a:ext cx="3929066" cy="2714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37861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Вчені-психологи, які займаються проблемами особистості  називаються </a:t>
            </a:r>
            <a:r>
              <a:rPr lang="uk-UA" b="1" i="1" dirty="0" err="1" smtClean="0">
                <a:solidFill>
                  <a:schemeClr val="bg1"/>
                </a:solidFill>
              </a:rPr>
              <a:t>персонологами</a:t>
            </a:r>
            <a:r>
              <a:rPr lang="uk-UA" i="1" dirty="0" smtClean="0">
                <a:solidFill>
                  <a:schemeClr val="bg1"/>
                </a:solidFill>
              </a:rPr>
              <a:t> (термін запропонував у 1938 р. Генрі </a:t>
            </a:r>
            <a:r>
              <a:rPr lang="uk-UA" i="1" dirty="0" err="1" smtClean="0">
                <a:solidFill>
                  <a:schemeClr val="bg1"/>
                </a:solidFill>
              </a:rPr>
              <a:t>Мюррей</a:t>
            </a:r>
            <a:r>
              <a:rPr lang="uk-UA" i="1" dirty="0" smtClean="0">
                <a:solidFill>
                  <a:schemeClr val="bg1"/>
                </a:solidFill>
              </a:rPr>
              <a:t>).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36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2479746"/>
          </a:xfrm>
        </p:spPr>
        <p:txBody>
          <a:bodyPr/>
          <a:lstStyle/>
          <a:p>
            <a:r>
              <a:rPr lang="uk-UA" b="1" i="1" u="sng" dirty="0" smtClean="0"/>
              <a:t>Самосвідомість особистості – це усвідомлене ставлення  людини до своїх потреб і здібностей, потягів і мотивів поведінки, переживань і думок.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Самосвідомість </a:t>
            </a:r>
            <a:br>
              <a:rPr lang="uk-UA" dirty="0" smtClean="0"/>
            </a:br>
            <a:r>
              <a:rPr lang="uk-UA" dirty="0" smtClean="0"/>
              <a:t>та «Я-концепція» особистості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429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i="1" dirty="0" smtClean="0"/>
              <a:t>Уявлення про себе – це  </a:t>
            </a:r>
            <a:r>
              <a:rPr lang="uk-UA" sz="2000" b="1" i="1" dirty="0" smtClean="0"/>
              <a:t>суб’єктивний образ свого «Я»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572008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u="sng" dirty="0" smtClean="0"/>
              <a:t> </a:t>
            </a:r>
            <a:r>
              <a:rPr lang="uk-UA" sz="2000" b="1" i="1" u="sng" dirty="0" smtClean="0"/>
              <a:t>«Я-концепція»</a:t>
            </a:r>
            <a:r>
              <a:rPr lang="uk-UA" sz="2000" u="sng" dirty="0" smtClean="0"/>
              <a:t> – це динамічна система уявлень людини про себе, яка включає усвідомлення своїх фізичних, інтелектуальних та інших особливостей; самооцінку та суб’єктивне сприймання зовнішніх факторів, які впливають на особистість (за О. В. </a:t>
            </a:r>
            <a:r>
              <a:rPr lang="uk-UA" sz="2000" u="sng" dirty="0" err="1" smtClean="0"/>
              <a:t>Скрипченком</a:t>
            </a:r>
            <a:r>
              <a:rPr lang="uk-UA" sz="2000" u="sng" dirty="0" smtClean="0"/>
              <a:t>).</a:t>
            </a:r>
            <a:endParaRPr lang="ru-RU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500034" y="2571744"/>
            <a:ext cx="8229600" cy="1765366"/>
          </a:xfrm>
        </p:spPr>
        <p:txBody>
          <a:bodyPr/>
          <a:lstStyle/>
          <a:p>
            <a:pPr lvl="0"/>
            <a:r>
              <a:rPr lang="uk-UA" b="1" i="1" dirty="0" smtClean="0"/>
              <a:t>когнітивний</a:t>
            </a:r>
            <a:r>
              <a:rPr lang="uk-UA" dirty="0" smtClean="0"/>
              <a:t> (зміст уявлень про себе);</a:t>
            </a:r>
            <a:endParaRPr lang="ru-RU" dirty="0" smtClean="0"/>
          </a:p>
          <a:p>
            <a:pPr lvl="0"/>
            <a:r>
              <a:rPr lang="uk-UA" b="1" i="1" dirty="0" smtClean="0"/>
              <a:t>емоційно-оцінний</a:t>
            </a:r>
            <a:r>
              <a:rPr lang="uk-UA" dirty="0" smtClean="0"/>
              <a:t>, афективний (система </a:t>
            </a:r>
            <a:r>
              <a:rPr lang="uk-UA" dirty="0" err="1" smtClean="0"/>
              <a:t>самооцінок</a:t>
            </a:r>
            <a:r>
              <a:rPr lang="uk-UA" dirty="0" smtClean="0"/>
              <a:t>);</a:t>
            </a:r>
            <a:endParaRPr lang="ru-RU" dirty="0" smtClean="0"/>
          </a:p>
          <a:p>
            <a:pPr lvl="0"/>
            <a:r>
              <a:rPr lang="uk-UA" b="1" i="1" dirty="0" smtClean="0"/>
              <a:t>поведінковий</a:t>
            </a:r>
            <a:r>
              <a:rPr lang="uk-UA" dirty="0" smtClean="0"/>
              <a:t> (вияви двох перших у поведінці).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215238" cy="1533548"/>
          </a:xfrm>
        </p:spPr>
        <p:txBody>
          <a:bodyPr/>
          <a:lstStyle/>
          <a:p>
            <a:r>
              <a:rPr lang="uk-UA" u="sng" dirty="0" smtClean="0"/>
              <a:t>«Я-концепція» є системою установок, </a:t>
            </a:r>
            <a:br>
              <a:rPr lang="uk-UA" u="sng" dirty="0" smtClean="0"/>
            </a:br>
            <a:r>
              <a:rPr lang="uk-UA" u="sng" dirty="0" smtClean="0"/>
              <a:t>яка включає три структурних елементи: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4857760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/>
              <a:t>Самооцінка</a:t>
            </a:r>
            <a:r>
              <a:rPr lang="uk-UA" sz="2400" dirty="0" smtClean="0"/>
              <a:t> - це центральний компонент</a:t>
            </a:r>
          </a:p>
          <a:p>
            <a:pPr algn="ctr"/>
            <a:r>
              <a:rPr lang="uk-UA" sz="2400" dirty="0" smtClean="0"/>
              <a:t> «Я-концепції» 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622358"/>
          </a:xfrm>
        </p:spPr>
        <p:txBody>
          <a:bodyPr/>
          <a:lstStyle/>
          <a:p>
            <a:r>
              <a:rPr lang="uk-UA" sz="2400" dirty="0" smtClean="0"/>
              <a:t>Самооцінка характеризується такими параметрами:</a:t>
            </a: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500042"/>
            <a:ext cx="6572296" cy="1176358"/>
          </a:xfrm>
        </p:spPr>
        <p:txBody>
          <a:bodyPr>
            <a:normAutofit fontScale="90000"/>
          </a:bodyPr>
          <a:lstStyle/>
          <a:p>
            <a:r>
              <a:rPr lang="uk-UA" sz="2000" i="1" dirty="0" smtClean="0"/>
              <a:t/>
            </a:r>
            <a:br>
              <a:rPr lang="uk-UA" sz="2000" i="1" dirty="0" smtClean="0"/>
            </a:br>
            <a:r>
              <a:rPr lang="uk-UA" sz="2000" i="1" u="sng" dirty="0" smtClean="0"/>
              <a:t>Рівень домагань </a:t>
            </a:r>
            <a:r>
              <a:rPr lang="uk-UA" sz="2000" dirty="0" smtClean="0"/>
              <a:t>особистості – це прагнення досягти тієї складності, на яку людина вважає себе здатною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0" y="2857496"/>
            <a:ext cx="84296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рівнем: </a:t>
            </a: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висока, середня, низька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співвіднесенням з реальними успіхами: </a:t>
            </a: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адекватна та неадекватна (завищена та занижена);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особливостями будови: </a:t>
            </a: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конфліктна та безконфліктна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908110"/>
          </a:xfrm>
        </p:spPr>
        <p:txBody>
          <a:bodyPr/>
          <a:lstStyle/>
          <a:p>
            <a:r>
              <a:rPr lang="uk-UA" i="1" dirty="0" smtClean="0"/>
              <a:t>Щоб зберегти самоповагу, треба або досягати успіхів або знижувати рівень домагань. 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000924" cy="1247796"/>
          </a:xfrm>
        </p:spPr>
        <p:txBody>
          <a:bodyPr>
            <a:normAutofit/>
          </a:bodyPr>
          <a:lstStyle/>
          <a:p>
            <a:r>
              <a:rPr lang="uk-UA" dirty="0" smtClean="0"/>
              <a:t>Компонентом  образу «Я» є </a:t>
            </a:r>
            <a:r>
              <a:rPr lang="uk-UA" i="1" dirty="0" smtClean="0"/>
              <a:t>самоповага – </a:t>
            </a:r>
            <a:br>
              <a:rPr lang="uk-UA" i="1" dirty="0" smtClean="0"/>
            </a:br>
            <a:r>
              <a:rPr lang="uk-UA" dirty="0" smtClean="0"/>
              <a:t>це співвідношення справжніх досягнень і того, на що людина претендує, розраховує.</a:t>
            </a:r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71472" y="3500438"/>
            <a:ext cx="8143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 одним варіантом  збереження самоповаги є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пасивний психологічний захист «Я-образу»</a:t>
            </a:r>
            <a:endParaRPr kumimoji="0" lang="uk-UA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357694"/>
            <a:ext cx="17859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908110"/>
          </a:xfrm>
        </p:spPr>
        <p:txBody>
          <a:bodyPr/>
          <a:lstStyle/>
          <a:p>
            <a:pPr lvl="0"/>
            <a:r>
              <a:rPr lang="uk-UA" b="1" i="1" u="sng" dirty="0" smtClean="0"/>
              <a:t>- заперечення </a:t>
            </a:r>
            <a:r>
              <a:rPr lang="uk-UA" dirty="0" smtClean="0"/>
              <a:t>(інформація, яка може призвести до конфлікту, не сприймається);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/>
              <a:t>пасивний психологічний захист «Я-образу»:</a:t>
            </a:r>
            <a:endParaRPr lang="ru-RU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00034" y="3000372"/>
            <a:ext cx="7993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витіснення </a:t>
            </a: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(активне вилучення зі свідомості неприємної інформації);</a:t>
            </a:r>
            <a:endParaRPr kumimoji="0" lang="uk-UA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85720" y="3857628"/>
            <a:ext cx="8501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проекція 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(несвідоме перенесення власних почуттів, у яких людина не хоче собі </a:t>
            </a: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знатись, на інших);</a:t>
            </a:r>
            <a:endParaRPr kumimoji="0" lang="uk-UA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57158" y="5072074"/>
            <a:ext cx="8429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ідентифікація </a:t>
            </a:r>
            <a:r>
              <a:rPr kumimoji="0" lang="uk-UA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(несвідоме перенесення на себе почуттів і якостей, властивих іншій людині);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214282" y="1571612"/>
            <a:ext cx="8229600" cy="979548"/>
          </a:xfrm>
        </p:spPr>
        <p:txBody>
          <a:bodyPr/>
          <a:lstStyle/>
          <a:p>
            <a:pPr lvl="0"/>
            <a:r>
              <a:rPr lang="uk-UA" b="1" i="1" u="sng" dirty="0" smtClean="0"/>
              <a:t>- раціоналізація </a:t>
            </a:r>
            <a:r>
              <a:rPr lang="uk-UA" u="sng" dirty="0" smtClean="0"/>
              <a:t>(</a:t>
            </a:r>
            <a:r>
              <a:rPr lang="uk-UA" u="sng" dirty="0" err="1" smtClean="0"/>
              <a:t>псевдорозумне</a:t>
            </a:r>
            <a:r>
              <a:rPr lang="uk-UA" u="sng" dirty="0" smtClean="0"/>
              <a:t> пояснення людиною своїх бажань);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0298" y="357166"/>
            <a:ext cx="4114800" cy="701040"/>
          </a:xfrm>
        </p:spPr>
        <p:txBody>
          <a:bodyPr/>
          <a:lstStyle/>
          <a:p>
            <a:r>
              <a:rPr lang="uk-UA" i="1" u="sng" dirty="0" smtClean="0"/>
              <a:t>пасивний психологічний захист «Я-образу»:</a:t>
            </a:r>
            <a:endParaRPr lang="ru-RU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85720" y="2428868"/>
            <a:ext cx="82779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800100" algn="l"/>
              </a:tabLst>
            </a:pP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включення 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(переоцінюється значення чинника, що травмує;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катарсис – </a:t>
            </a:r>
            <a:r>
              <a:rPr kumimoji="0" lang="uk-UA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зменшення внутрішнього конфлікту під час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співпереживання);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57158" y="3929066"/>
            <a:ext cx="86828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800100" algn="l"/>
              </a:tabLst>
            </a:pPr>
            <a:r>
              <a:rPr kumimoji="0" lang="uk-UA" sz="2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заміщення </a:t>
            </a:r>
            <a:r>
              <a:rPr kumimoji="0" lang="uk-UA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(перенесення дії, спрямованої на недоступний об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єкт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доступним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об’єктом</a:t>
            </a:r>
            <a:r>
              <a:rPr kumimoji="0" lang="uk-UA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28596" y="5214950"/>
            <a:ext cx="82868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r>
              <a:rPr kumimoji="0" lang="uk-UA" sz="2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ізоляція </a:t>
            </a:r>
            <a:r>
              <a:rPr kumimoji="0" lang="uk-UA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(відокремлення у свідомості людини чинників, які її травмують, роздвоєння «Я»).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1357298"/>
            <a:ext cx="8229600" cy="5500702"/>
          </a:xfrm>
        </p:spPr>
        <p:txBody>
          <a:bodyPr/>
          <a:lstStyle/>
          <a:p>
            <a:r>
              <a:rPr lang="uk-UA" sz="2400" b="1" i="1" u="sng" dirty="0" smtClean="0"/>
              <a:t>Гармонійна особистість </a:t>
            </a:r>
            <a:r>
              <a:rPr lang="uk-UA" sz="2400" b="1" i="1" dirty="0" smtClean="0"/>
              <a:t>– це людина, яка перебуває в єдності зі світом, людьми і сама з собою. </a:t>
            </a:r>
          </a:p>
          <a:p>
            <a:endParaRPr lang="uk-UA" sz="2400" b="1" i="1" dirty="0" smtClean="0"/>
          </a:p>
          <a:p>
            <a:r>
              <a:rPr lang="uk-UA" sz="2400" dirty="0" smtClean="0"/>
              <a:t>Структура особистості  набуває гармонійності внаслідок максимального вдосконалення тих здібностей, які утворюють </a:t>
            </a:r>
            <a:r>
              <a:rPr lang="uk-UA" sz="2400" b="1" i="1" dirty="0" smtClean="0"/>
              <a:t>домінантну спрямованість</a:t>
            </a:r>
            <a:r>
              <a:rPr lang="uk-UA" sz="2400" dirty="0" smtClean="0"/>
              <a:t>, роблять змістовними її життя і діяльність. </a:t>
            </a:r>
          </a:p>
          <a:p>
            <a:endParaRPr lang="uk-UA" sz="2400" u="sng" dirty="0" smtClean="0"/>
          </a:p>
          <a:p>
            <a:r>
              <a:rPr lang="uk-UA" sz="2400" b="1" i="1" u="sng" dirty="0" smtClean="0"/>
              <a:t>Дисгармонійна особистість</a:t>
            </a:r>
            <a:r>
              <a:rPr lang="uk-UA" sz="2400" u="sng" dirty="0" smtClean="0"/>
              <a:t> </a:t>
            </a:r>
            <a:r>
              <a:rPr lang="uk-UA" sz="2400" dirty="0" smtClean="0"/>
              <a:t>складається тоді, коли у свідомості переважають високі самооцінки і домагання,  виникає несвідома невпевненість у собі, яку людина свідомо відкидає.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i="1" u="sng" dirty="0" smtClean="0"/>
              <a:t>Психологія особистості</a:t>
            </a:r>
            <a:r>
              <a:rPr lang="uk-UA" i="1" u="sng" dirty="0" smtClean="0"/>
              <a:t> як </a:t>
            </a:r>
            <a:r>
              <a:rPr lang="uk-UA" u="sng" dirty="0" smtClean="0"/>
              <a:t>галузь науки вивчає:</a:t>
            </a:r>
          </a:p>
          <a:p>
            <a:pPr algn="just"/>
            <a:endParaRPr lang="ru-RU" dirty="0" smtClean="0"/>
          </a:p>
          <a:p>
            <a:pPr lvl="0"/>
            <a:r>
              <a:rPr lang="uk-UA" i="1" dirty="0" smtClean="0"/>
              <a:t>- закономірності формування людини як суб’єкта життєтворчості;</a:t>
            </a:r>
            <a:endParaRPr lang="ru-RU" dirty="0" smtClean="0"/>
          </a:p>
          <a:p>
            <a:pPr lvl="0"/>
            <a:r>
              <a:rPr lang="uk-UA" i="1" dirty="0" smtClean="0"/>
              <a:t>- механізми, форми і методи інтегрування всіх психічних процесів, станів, властивостей індивіда у системну якість, від якої залежить взаємодія з соціумом;</a:t>
            </a:r>
            <a:endParaRPr lang="ru-RU" dirty="0" smtClean="0"/>
          </a:p>
          <a:p>
            <a:pPr lvl="0"/>
            <a:r>
              <a:rPr lang="uk-UA" i="1" dirty="0" smtClean="0"/>
              <a:t>- соціально-значущі взаємини;</a:t>
            </a:r>
            <a:endParaRPr lang="ru-RU" dirty="0" smtClean="0"/>
          </a:p>
          <a:p>
            <a:pPr lvl="0"/>
            <a:r>
              <a:rPr lang="uk-UA" i="1" dirty="0" smtClean="0"/>
              <a:t>- процес соціалізації особистості.</a:t>
            </a:r>
            <a:endParaRPr lang="ru-RU" dirty="0" smtClean="0"/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714356"/>
            <a:ext cx="5286412" cy="962044"/>
          </a:xfrm>
        </p:spPr>
        <p:txBody>
          <a:bodyPr>
            <a:normAutofit fontScale="90000"/>
          </a:bodyPr>
          <a:lstStyle/>
          <a:p>
            <a:r>
              <a:rPr lang="uk-UA" sz="2000" i="1" dirty="0" smtClean="0"/>
              <a:t>Інша назва Науки про особистість – </a:t>
            </a:r>
            <a:r>
              <a:rPr lang="uk-UA" sz="2000" i="1" u="sng" dirty="0" smtClean="0"/>
              <a:t>психологія особистості </a:t>
            </a:r>
            <a:r>
              <a:rPr lang="uk-UA" sz="2000" i="1" dirty="0" smtClean="0"/>
              <a:t/>
            </a:r>
            <a:br>
              <a:rPr lang="uk-UA" sz="2000" i="1" dirty="0" smtClean="0"/>
            </a:br>
            <a:r>
              <a:rPr lang="uk-UA" sz="2000" i="1" dirty="0" smtClean="0"/>
              <a:t>(за О.В. Киричуком)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13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7859216" cy="4464496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714356"/>
            <a:ext cx="4114800" cy="1285884"/>
          </a:xfrm>
        </p:spPr>
        <p:txBody>
          <a:bodyPr>
            <a:normAutofit fontScale="90000"/>
          </a:bodyPr>
          <a:lstStyle/>
          <a:p>
            <a:r>
              <a:rPr lang="uk-UA" sz="2000" i="1" dirty="0" smtClean="0"/>
              <a:t>Основні аспекти дослідження проблем особистості: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2285992"/>
            <a:ext cx="850112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структура особистості та її функціональні характеристики;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самосвідомість особистості, її рефлексивні властивості;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самооцінка і образ «Я»;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життєвий шлях;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особливості ставлення до життя і смерті;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вплив екстремальних ситуацій на особистісний розвиток;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життєва криза на різних вікових етапах;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відхилення в розвитку особистості;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можливості гармонізації особистісного розвитку;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 особистісної діагностики, корекції, профілактики, прогнозування шляхів саморозвитку особистості.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82000" contrast="-3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357158" y="1214422"/>
            <a:ext cx="8501122" cy="3143272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57224" y="571480"/>
            <a:ext cx="87380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Співвідношення понять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«людина», «особистість», «індивід», «індивідуальність»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Людина</a:t>
            </a:r>
            <a:r>
              <a:rPr lang="uk-UA" i="1" dirty="0" smtClean="0">
                <a:solidFill>
                  <a:srgbClr val="003366"/>
                </a:solidFill>
              </a:rPr>
              <a:t> – це, насамперед, </a:t>
            </a:r>
            <a:r>
              <a:rPr lang="uk-UA" b="1" i="1" dirty="0" smtClean="0">
                <a:solidFill>
                  <a:srgbClr val="003366"/>
                </a:solidFill>
              </a:rPr>
              <a:t>біологічна істота, яка належить до класу ссавців </a:t>
            </a:r>
            <a:r>
              <a:rPr lang="en-US" b="1" i="1" dirty="0" smtClean="0">
                <a:solidFill>
                  <a:srgbClr val="003366"/>
                </a:solidFill>
              </a:rPr>
              <a:t>Homo sapiens </a:t>
            </a:r>
            <a:r>
              <a:rPr lang="uk-UA" b="1" i="1" dirty="0" smtClean="0">
                <a:solidFill>
                  <a:srgbClr val="003366"/>
                </a:solidFill>
              </a:rPr>
              <a:t>(«людина розумна»).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22859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На відміну від інших живих істот, людина наділена свідомістю, тобто здатністю пізнавати і перетворювати навколишній світ та свою власну природу</a:t>
            </a:r>
            <a:r>
              <a:rPr lang="uk-UA" b="1" dirty="0" smtClean="0">
                <a:solidFill>
                  <a:srgbClr val="FF0000"/>
                </a:solidFill>
              </a:rPr>
              <a:t>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14282" y="4071942"/>
            <a:ext cx="95153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У новонародженої дитини наявні </a:t>
            </a:r>
            <a:r>
              <a:rPr kumimoji="0" lang="uk-UA" sz="16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біологічні передумови</a:t>
            </a: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для того, щоб стати </a:t>
            </a: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людиною:</a:t>
            </a:r>
            <a:endParaRPr kumimoji="0" lang="uk-UA" sz="16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06800" y="4786322"/>
            <a:ext cx="89525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5100A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 будова тіла передбачає пряму ходу;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б) структура мозку забезпечує можливість розвитку інтелекту;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в) високорозвинена рука як засіб пізнання і перетворення навколишнього світу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5100A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5100A2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217" grpId="0"/>
      <p:bldP spid="5" grpId="0"/>
      <p:bldP spid="6" grpId="0"/>
      <p:bldP spid="9220" grpId="0"/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2500298" y="2357430"/>
            <a:ext cx="4143404" cy="1143008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36" y="2786058"/>
            <a:ext cx="4013200" cy="5994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Після народження </a:t>
            </a:r>
            <a:r>
              <a:rPr lang="uk-UA" u="sng" dirty="0" smtClean="0"/>
              <a:t>дитина</a:t>
            </a:r>
            <a:r>
              <a:rPr lang="uk-UA" dirty="0" smtClean="0"/>
              <a:t> вже  є </a:t>
            </a:r>
            <a:r>
              <a:rPr lang="uk-UA" i="1" dirty="0" smtClean="0"/>
              <a:t>людським </a:t>
            </a:r>
            <a:r>
              <a:rPr lang="uk-UA" i="1" u="sng" dirty="0" smtClean="0"/>
              <a:t>індивідом</a:t>
            </a:r>
            <a:r>
              <a:rPr lang="uk-UA" u="sng" dirty="0" smtClean="0"/>
              <a:t>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Тварин після народження іменують </a:t>
            </a:r>
            <a:r>
              <a:rPr lang="uk-UA" i="1" u="sng" dirty="0" smtClean="0"/>
              <a:t>особинами</a:t>
            </a:r>
            <a:r>
              <a:rPr lang="uk-UA" u="sng" dirty="0" smtClean="0"/>
              <a:t>. </a:t>
            </a:r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8576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 smtClean="0"/>
              <a:t>Індивід</a:t>
            </a:r>
            <a:r>
              <a:rPr lang="uk-UA" sz="2000" i="1" dirty="0" smtClean="0"/>
              <a:t> – це конкретна людина із всіма характерними для неї особливостями: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7148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 smtClean="0"/>
              <a:t>- біологічними</a:t>
            </a:r>
          </a:p>
          <a:p>
            <a:r>
              <a:rPr lang="uk-UA" sz="2000" b="1" i="1" dirty="0" smtClean="0"/>
              <a:t>- фізичними</a:t>
            </a:r>
          </a:p>
          <a:p>
            <a:r>
              <a:rPr lang="uk-UA" sz="2000" b="1" i="1" dirty="0" smtClean="0"/>
              <a:t>- соціальними</a:t>
            </a:r>
          </a:p>
          <a:p>
            <a:r>
              <a:rPr lang="uk-UA" sz="2000" b="1" i="1" dirty="0" smtClean="0"/>
              <a:t> - психологічними</a:t>
            </a:r>
            <a:r>
              <a:rPr lang="uk-UA" sz="2000" i="1" dirty="0" smtClean="0"/>
              <a:t>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714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/>
              <a:t>Індивідом може бути новонароджений і дорослий, обдарований і розумово відсталий.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000504"/>
            <a:ext cx="1500187" cy="221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67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43174" y="2214554"/>
            <a:ext cx="4013200" cy="10312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З’явившись на світ як індивід, людина набуває соціальних якостей, </a:t>
            </a:r>
            <a:r>
              <a:rPr lang="uk-UA" u="sng" dirty="0" smtClean="0"/>
              <a:t>стає особистістю.</a:t>
            </a:r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Більше </a:t>
            </a:r>
            <a:r>
              <a:rPr lang="uk-UA" i="1" dirty="0" smtClean="0"/>
              <a:t>130 спеціальних наук вивчають особистість</a:t>
            </a:r>
            <a:r>
              <a:rPr lang="uk-UA" dirty="0" smtClean="0"/>
              <a:t> людини (</a:t>
            </a:r>
            <a:r>
              <a:rPr lang="uk-UA" i="1" dirty="0" smtClean="0"/>
              <a:t>історія, філософія, соціологія, етика, естетика, педагогіка…)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57224" y="3857628"/>
            <a:ext cx="72866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Особистість</a:t>
            </a:r>
            <a:r>
              <a:rPr kumimoji="0" lang="uk-UA" b="0" i="0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 конкретна людина, яка живе і діє </a:t>
            </a:r>
          </a:p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певних суспільно-історичних умовах, </a:t>
            </a:r>
          </a:p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посідає те чи інше місце в суспільстві</a:t>
            </a:r>
          </a:p>
          <a:p>
            <a:pPr lvl="0" indent="5715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виконує певну роль.</a:t>
            </a:r>
            <a:r>
              <a:rPr kumimoji="0" lang="uk-UA" b="1" i="1" u="sng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i="1" dirty="0" smtClean="0">
                <a:solidFill>
                  <a:srgbClr val="00297A"/>
                </a:solidFill>
              </a:rPr>
              <a:t>Роль</a:t>
            </a:r>
            <a:r>
              <a:rPr lang="uk-UA" i="1" dirty="0" smtClean="0">
                <a:solidFill>
                  <a:srgbClr val="00297A"/>
                </a:solidFill>
              </a:rPr>
              <a:t> – це соціальна функція особистості, наприклад, роль матері чи батька, виховання дітей.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97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52"/>
            <a:ext cx="3429011" cy="2143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1472" y="5572140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u="sng" dirty="0" smtClean="0">
                <a:solidFill>
                  <a:schemeClr val="bg1"/>
                </a:solidFill>
              </a:rPr>
              <a:t>Особистістю (за О.В.</a:t>
            </a:r>
            <a:r>
              <a:rPr lang="uk-UA" sz="2000" b="1" i="1" u="sng" dirty="0" err="1" smtClean="0">
                <a:solidFill>
                  <a:schemeClr val="bg1"/>
                </a:solidFill>
              </a:rPr>
              <a:t>Скрипченком</a:t>
            </a:r>
            <a:r>
              <a:rPr lang="uk-UA" sz="2000" b="1" i="1" u="sng" dirty="0" smtClean="0">
                <a:solidFill>
                  <a:schemeClr val="bg1"/>
                </a:solidFill>
              </a:rPr>
              <a:t>) є соціалізований індивід, який утілює найсуттєвіші соціально значущі властивості.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169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71472" y="2357430"/>
            <a:ext cx="8229600" cy="1193862"/>
          </a:xfrm>
        </p:spPr>
        <p:txBody>
          <a:bodyPr>
            <a:normAutofit/>
          </a:bodyPr>
          <a:lstStyle/>
          <a:p>
            <a:pPr algn="just"/>
            <a:r>
              <a:rPr lang="uk-UA" b="1" u="sng" dirty="0" smtClean="0"/>
              <a:t>Позиція особистості</a:t>
            </a:r>
            <a:r>
              <a:rPr lang="uk-UA" u="sng" dirty="0" smtClean="0"/>
              <a:t> – це система її ставлень до навколишнього, до інших людей, до себе та до власних обов’язків. Позиція особистості визначає її </a:t>
            </a:r>
            <a:r>
              <a:rPr lang="uk-UA" b="1" u="sng" dirty="0" smtClean="0"/>
              <a:t>соціальні установки.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714356"/>
            <a:ext cx="5357850" cy="962044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особистість – </a:t>
            </a:r>
            <a:r>
              <a:rPr lang="uk-UA" sz="2000" i="1" dirty="0" smtClean="0"/>
              <a:t>це та ж сама людина, але яка розглядається як суспільна істота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41433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u="sng" dirty="0" smtClean="0"/>
              <a:t>Індивідуальність </a:t>
            </a:r>
            <a:r>
              <a:rPr lang="uk-UA" u="sng" dirty="0" smtClean="0"/>
              <a:t>– </a:t>
            </a:r>
            <a:r>
              <a:rPr lang="uk-UA" b="1" i="1" u="sng" dirty="0" smtClean="0"/>
              <a:t>це особистість </a:t>
            </a:r>
          </a:p>
          <a:p>
            <a:r>
              <a:rPr lang="uk-UA" b="1" i="1" u="sng" dirty="0" smtClean="0"/>
              <a:t>у її конкретній своєрідності, </a:t>
            </a:r>
          </a:p>
          <a:p>
            <a:r>
              <a:rPr lang="uk-UA" b="1" i="1" u="sng" dirty="0" smtClean="0"/>
              <a:t>це неповторне поєднання психічних властивостей</a:t>
            </a:r>
            <a:r>
              <a:rPr lang="uk-UA" b="1" i="1" dirty="0" smtClean="0"/>
              <a:t>.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8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1085</TotalTime>
  <Words>2012</Words>
  <Application>Microsoft Office PowerPoint</Application>
  <PresentationFormat>Экран (4:3)</PresentationFormat>
  <Paragraphs>234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Constantia</vt:lpstr>
      <vt:lpstr>Garamond</vt:lpstr>
      <vt:lpstr>Monotype Corsiva</vt:lpstr>
      <vt:lpstr>Tahoma</vt:lpstr>
      <vt:lpstr>Times New Roman</vt:lpstr>
      <vt:lpstr>Tunga</vt:lpstr>
      <vt:lpstr>BlackTie</vt:lpstr>
      <vt:lpstr>лекція  №6</vt:lpstr>
      <vt:lpstr>Презентация PowerPoint</vt:lpstr>
      <vt:lpstr>1.Поняття про особистість.  Співвідношення  понять: «людина», «особистість», «індивід», «індивідуальність».   </vt:lpstr>
      <vt:lpstr>Інша назва Науки про особистість – психологія особистості  (за О.В. Киричуком)</vt:lpstr>
      <vt:lpstr>Основні аспекти дослідження проблем особистості: </vt:lpstr>
      <vt:lpstr>Презентация PowerPoint</vt:lpstr>
      <vt:lpstr>    Після народження дитина вже  є людським індивідом.  Тварин після народження іменують особинами. </vt:lpstr>
      <vt:lpstr>З’явившись на світ як індивід, людина набуває соціальних якостей, стає особистістю.</vt:lpstr>
      <vt:lpstr>особистість – це та ж сама людина, але яка розглядається як суспільна істота</vt:lpstr>
      <vt:lpstr>за Р.С. Немовим, найширшим поняттям є «людина», дещо вужчим є поняття «індивід», ще вужчим – поняття «особистість». </vt:lpstr>
      <vt:lpstr> Найважливіші  психологічні характеристики особистості </vt:lpstr>
      <vt:lpstr>2. Теорії особистості </vt:lpstr>
      <vt:lpstr> Теорії особистості</vt:lpstr>
      <vt:lpstr>Психодинамічна теорія особистості  Зігмунда Фройда</vt:lpstr>
      <vt:lpstr>Презентация PowerPoint</vt:lpstr>
      <vt:lpstr>Аналітична теорія особистості  Карла Густава Юнга</vt:lpstr>
      <vt:lpstr>Презентация PowerPoint</vt:lpstr>
      <vt:lpstr>Індивідуальна теорія особистості  Альфреда Адлера</vt:lpstr>
      <vt:lpstr>Гуманістична теорія Абрахама  Маслоу</vt:lpstr>
      <vt:lpstr>Презентация PowerPoint</vt:lpstr>
      <vt:lpstr>Презентация PowerPoint</vt:lpstr>
      <vt:lpstr>Презентация PowerPoint</vt:lpstr>
      <vt:lpstr>Соціально-когнітивна теорія особистості  Альберта Бандури</vt:lpstr>
      <vt:lpstr>Структурна теорія рис особистості  Раймонда Кеттела</vt:lpstr>
      <vt:lpstr> Феноменологічний напрям в теорії особистості  Карла Роджерса </vt:lpstr>
      <vt:lpstr>3.Структура особистості </vt:lpstr>
      <vt:lpstr>4. Спрямованість особистості  (потреби, мотиви, інтереси, ідеали, переконання). Самосвідомість та «Я-концепція».</vt:lpstr>
      <vt:lpstr>Установка – це неусвідомлюваний особистістю стан готовності до певної діяльності чи поведінки. </vt:lpstr>
      <vt:lpstr>Переконання – це система знань, пропущених через почуття</vt:lpstr>
      <vt:lpstr>Самосвідомість  та «Я-концепція» особистості </vt:lpstr>
      <vt:lpstr>«Я-концепція» є системою установок,  яка включає три структурних елементи:</vt:lpstr>
      <vt:lpstr> Рівень домагань особистості – це прагнення досягти тієї складності, на яку людина вважає себе здатною </vt:lpstr>
      <vt:lpstr>Компонентом  образу «Я» є самоповага –  це співвідношення справжніх досягнень і того, на що людина претендує, розраховує.</vt:lpstr>
      <vt:lpstr>пасивний психологічний захист «Я-образу»:</vt:lpstr>
      <vt:lpstr>пасивний психологічний захист «Я-образу»: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Індивідуальне науково-дослідне завдання з дитячої психології Вітчизняні психологи</dc:title>
  <dc:creator>Оля</dc:creator>
  <cp:lastModifiedBy>RePack by Diakov</cp:lastModifiedBy>
  <cp:revision>35</cp:revision>
  <dcterms:created xsi:type="dcterms:W3CDTF">2015-05-17T16:40:31Z</dcterms:created>
  <dcterms:modified xsi:type="dcterms:W3CDTF">2024-03-29T10:48:42Z</dcterms:modified>
</cp:coreProperties>
</file>