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3" r:id="rId3"/>
    <p:sldId id="314" r:id="rId4"/>
    <p:sldId id="315" r:id="rId5"/>
    <p:sldId id="316" r:id="rId6"/>
    <p:sldId id="317"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31"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2" autoAdjust="0"/>
    <p:restoredTop sz="94759" autoAdjust="0"/>
  </p:normalViewPr>
  <p:slideViewPr>
    <p:cSldViewPr snapToGrid="0" snapToObjects="1">
      <p:cViewPr varScale="1">
        <p:scale>
          <a:sx n="104" d="100"/>
          <a:sy n="104" d="100"/>
        </p:scale>
        <p:origin x="2130" y="102"/>
      </p:cViewPr>
      <p:guideLst>
        <p:guide orient="horz" pos="2160"/>
        <p:guide pos="2880"/>
      </p:guideLst>
    </p:cSldViewPr>
  </p:slideViewPr>
  <p:outlineViewPr>
    <p:cViewPr>
      <p:scale>
        <a:sx n="33" d="100"/>
        <a:sy n="33" d="100"/>
      </p:scale>
      <p:origin x="0" y="508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5082C1C-50F5-4496-B9CD-D26D5F506870}" type="datetimeFigureOut">
              <a:rPr lang="en-US"/>
              <a:pPr>
                <a:defRPr/>
              </a:pPr>
              <a:t>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Click to edit Master text styles</a:t>
            </a:r>
          </a:p>
          <a:p>
            <a:pPr lvl="1"/>
            <a:r>
              <a:rPr lang="ru-RU" noProof="0"/>
              <a:t>Second level</a:t>
            </a:r>
          </a:p>
          <a:p>
            <a:pPr lvl="2"/>
            <a:r>
              <a:rPr lang="ru-RU" noProof="0"/>
              <a:t>Third level</a:t>
            </a:r>
          </a:p>
          <a:p>
            <a:pPr lvl="3"/>
            <a:r>
              <a:rPr lang="ru-RU" noProof="0"/>
              <a:t>Fourth level</a:t>
            </a:r>
          </a:p>
          <a:p>
            <a:pPr lvl="4"/>
            <a:r>
              <a:rPr lang="ru-R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0913EBD-9610-4301-8672-2E409041E1A4}" type="slidenum">
              <a:rPr lang="en-US"/>
              <a:pPr>
                <a:defRPr/>
              </a:pPr>
              <a:t>‹#›</a:t>
            </a:fld>
            <a:endParaRPr lang="en-US"/>
          </a:p>
        </p:txBody>
      </p:sp>
    </p:spTree>
    <p:extLst>
      <p:ext uri="{BB962C8B-B14F-4D97-AF65-F5344CB8AC3E}">
        <p14:creationId xmlns:p14="http://schemas.microsoft.com/office/powerpoint/2010/main" val="97608006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B2C91682-F5D1-48F2-A0F5-B1FA7BFA9495}" type="datetime1">
              <a:rPr lang="en-US"/>
              <a:pPr>
                <a:defRPr/>
              </a:pPr>
              <a:t>1/4/2023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09F2707-EC20-4FF8-89EE-C83F1A349046}" type="slidenum">
              <a:rPr lang="en-US"/>
              <a:pPr>
                <a:defRPr/>
              </a:pPr>
              <a:t>‹#›</a:t>
            </a:fld>
            <a:endParaRPr lang="en-US" dirty="0"/>
          </a:p>
        </p:txBody>
      </p:sp>
    </p:spTree>
    <p:extLst>
      <p:ext uri="{BB962C8B-B14F-4D97-AF65-F5344CB8AC3E}">
        <p14:creationId xmlns:p14="http://schemas.microsoft.com/office/powerpoint/2010/main" val="3010198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54D5422-482D-4115-8FC2-E2706F4BB058}" type="datetime1">
              <a:rPr lang="en-US"/>
              <a:pPr>
                <a:defRPr/>
              </a:pPr>
              <a:t>1/4/2023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9C29D62-1C44-4AB5-BBDB-BC7426FE17F8}" type="slidenum">
              <a:rPr lang="en-US"/>
              <a:pPr>
                <a:defRPr/>
              </a:pPr>
              <a:t>‹#›</a:t>
            </a:fld>
            <a:endParaRPr lang="en-US" dirty="0"/>
          </a:p>
        </p:txBody>
      </p:sp>
    </p:spTree>
    <p:extLst>
      <p:ext uri="{BB962C8B-B14F-4D97-AF65-F5344CB8AC3E}">
        <p14:creationId xmlns:p14="http://schemas.microsoft.com/office/powerpoint/2010/main" val="3679870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BF0EB51-1167-4324-8919-E54DFBDFE705}" type="datetime1">
              <a:rPr lang="en-US"/>
              <a:pPr>
                <a:defRPr/>
              </a:pPr>
              <a:t>1/4/2023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B585A38-4CC4-435D-81D1-94002781FC50}" type="slidenum">
              <a:rPr lang="en-US"/>
              <a:pPr>
                <a:defRPr/>
              </a:pPr>
              <a:t>‹#›</a:t>
            </a:fld>
            <a:endParaRPr lang="en-US" dirty="0"/>
          </a:p>
        </p:txBody>
      </p:sp>
    </p:spTree>
    <p:extLst>
      <p:ext uri="{BB962C8B-B14F-4D97-AF65-F5344CB8AC3E}">
        <p14:creationId xmlns:p14="http://schemas.microsoft.com/office/powerpoint/2010/main" val="102098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55CE127-98FC-43D8-A381-131740C56FC1}" type="datetime1">
              <a:rPr lang="en-US"/>
              <a:pPr>
                <a:defRPr/>
              </a:pPr>
              <a:t>1/4/2023</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C693375-88EF-4E0D-8C09-08145413748A}" type="slidenum">
              <a:rPr lang="en-US"/>
              <a:pPr>
                <a:defRPr/>
              </a:pPr>
              <a:t>‹#›</a:t>
            </a:fld>
            <a:endParaRPr lang="en-US" dirty="0"/>
          </a:p>
        </p:txBody>
      </p:sp>
    </p:spTree>
    <p:extLst>
      <p:ext uri="{BB962C8B-B14F-4D97-AF65-F5344CB8AC3E}">
        <p14:creationId xmlns:p14="http://schemas.microsoft.com/office/powerpoint/2010/main" val="3785119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6"/>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7"/>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8"/>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p:txBody>
          <a:bodyPr/>
          <a:lstStyle>
            <a:lvl1pPr>
              <a:defRPr/>
            </a:lvl1pPr>
          </a:lstStyle>
          <a:p>
            <a:pPr>
              <a:defRPr/>
            </a:pPr>
            <a:fld id="{709A6DEB-C3B1-4C2F-A5F8-8FA498615C94}" type="datetime1">
              <a:rPr lang="en-US"/>
              <a:pPr>
                <a:defRPr/>
              </a:pPr>
              <a:t>1/4/2023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Footer Text</a:t>
            </a:r>
          </a:p>
        </p:txBody>
      </p:sp>
      <p:sp>
        <p:nvSpPr>
          <p:cNvPr id="9" name="Slide Number Placeholder 5"/>
          <p:cNvSpPr>
            <a:spLocks noGrp="1"/>
          </p:cNvSpPr>
          <p:nvPr>
            <p:ph type="sldNum" sz="quarter" idx="12"/>
          </p:nvPr>
        </p:nvSpPr>
        <p:spPr/>
        <p:txBody>
          <a:bodyPr/>
          <a:lstStyle>
            <a:lvl1pPr>
              <a:defRPr/>
            </a:lvl1pPr>
          </a:lstStyle>
          <a:p>
            <a:pPr>
              <a:defRPr/>
            </a:pPr>
            <a:fld id="{656D90C7-3F39-4BEC-A459-BAE7BFFEC9B4}" type="slidenum">
              <a:rPr lang="en-US"/>
              <a:pPr>
                <a:defRPr/>
              </a:pPr>
              <a:t>‹#›</a:t>
            </a:fld>
            <a:endParaRPr lang="en-US"/>
          </a:p>
        </p:txBody>
      </p:sp>
    </p:spTree>
    <p:extLst>
      <p:ext uri="{BB962C8B-B14F-4D97-AF65-F5344CB8AC3E}">
        <p14:creationId xmlns:p14="http://schemas.microsoft.com/office/powerpoint/2010/main" val="4266172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4"/>
          </p:nvPr>
        </p:nvSpPr>
        <p:spPr/>
        <p:txBody>
          <a:bodyPr/>
          <a:lstStyle>
            <a:lvl1pPr>
              <a:defRPr/>
            </a:lvl1pPr>
          </a:lstStyle>
          <a:p>
            <a:pPr>
              <a:defRPr/>
            </a:pPr>
            <a:fld id="{1A17B4F0-01D0-450D-B46A-150F70D20555}" type="datetime1">
              <a:rPr lang="en-US"/>
              <a:pPr>
                <a:defRPr/>
              </a:pPr>
              <a:t>1/4/2023</a:t>
            </a:fld>
            <a:endParaRPr lang="en-US" dirty="0"/>
          </a:p>
        </p:txBody>
      </p:sp>
      <p:sp>
        <p:nvSpPr>
          <p:cNvPr id="6" name="Footer Placeholder 4"/>
          <p:cNvSpPr>
            <a:spLocks noGrp="1"/>
          </p:cNvSpPr>
          <p:nvPr>
            <p:ph type="ftr" sz="quarter" idx="15"/>
          </p:nvPr>
        </p:nvSpPr>
        <p:spPr/>
        <p:txBody>
          <a:bodyPr/>
          <a:lstStyle>
            <a:lvl1pPr>
              <a:defRPr/>
            </a:lvl1pPr>
          </a:lstStyle>
          <a:p>
            <a:pPr>
              <a:defRPr/>
            </a:pPr>
            <a:r>
              <a:rPr lang="en-US"/>
              <a:t>Footer Text</a:t>
            </a: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AFF160F3-4973-4569-998D-270FB09FC9F4}" type="slidenum">
              <a:rPr lang="en-US"/>
              <a:pPr>
                <a:defRPr/>
              </a:pPr>
              <a:t>‹#›</a:t>
            </a:fld>
            <a:endParaRPr lang="en-US" dirty="0"/>
          </a:p>
        </p:txBody>
      </p:sp>
    </p:spTree>
    <p:extLst>
      <p:ext uri="{BB962C8B-B14F-4D97-AF65-F5344CB8AC3E}">
        <p14:creationId xmlns:p14="http://schemas.microsoft.com/office/powerpoint/2010/main" val="113740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CF682E1B-073F-4FF3-B6B6-9A321F2F0735}" type="datetime1">
              <a:rPr lang="en-US"/>
              <a:pPr>
                <a:defRPr/>
              </a:pPr>
              <a:t>1/4/2023</a:t>
            </a:fld>
            <a:endParaRPr lang="en-US" dirty="0"/>
          </a:p>
        </p:txBody>
      </p:sp>
      <p:sp>
        <p:nvSpPr>
          <p:cNvPr id="8" name="Footer Placeholder 4"/>
          <p:cNvSpPr>
            <a:spLocks noGrp="1"/>
          </p:cNvSpPr>
          <p:nvPr>
            <p:ph type="ftr" sz="quarter" idx="16"/>
          </p:nvPr>
        </p:nvSpPr>
        <p:spPr/>
        <p:txBody>
          <a:bodyPr/>
          <a:lstStyle>
            <a:lvl1pPr>
              <a:defRPr/>
            </a:lvl1pPr>
          </a:lstStyle>
          <a:p>
            <a:pPr>
              <a:defRPr/>
            </a:pPr>
            <a:r>
              <a:rPr lang="en-US"/>
              <a:t>Footer Text</a:t>
            </a: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81D74424-AF36-4B6F-AC9B-81EEAF9D79D0}" type="slidenum">
              <a:rPr lang="en-US"/>
              <a:pPr>
                <a:defRPr/>
              </a:pPr>
              <a:t>‹#›</a:t>
            </a:fld>
            <a:endParaRPr lang="en-US" dirty="0"/>
          </a:p>
        </p:txBody>
      </p:sp>
    </p:spTree>
    <p:extLst>
      <p:ext uri="{BB962C8B-B14F-4D97-AF65-F5344CB8AC3E}">
        <p14:creationId xmlns:p14="http://schemas.microsoft.com/office/powerpoint/2010/main" val="102536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19DFE00E-271A-4A78-BFE8-0D2D1699D8F0}" type="datetime1">
              <a:rPr lang="en-US"/>
              <a:pPr>
                <a:defRPr/>
              </a:pPr>
              <a:t>1/4/2023</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A2E8FB31-64CE-4DC4-BF4C-4C167768D356}" type="slidenum">
              <a:rPr lang="en-US"/>
              <a:pPr>
                <a:defRPr/>
              </a:pPr>
              <a:t>‹#›</a:t>
            </a:fld>
            <a:endParaRPr lang="en-US" dirty="0"/>
          </a:p>
        </p:txBody>
      </p:sp>
    </p:spTree>
    <p:extLst>
      <p:ext uri="{BB962C8B-B14F-4D97-AF65-F5344CB8AC3E}">
        <p14:creationId xmlns:p14="http://schemas.microsoft.com/office/powerpoint/2010/main" val="3202163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A13068-553F-4A6E-B042-4934EF839A72}" type="datetime1">
              <a:rPr lang="en-US"/>
              <a:pPr>
                <a:defRPr/>
              </a:pPr>
              <a:t>1/4/2023</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B4A6A3D-5AF6-46F6-AFF0-EF855BF90422}" type="slidenum">
              <a:rPr lang="en-US"/>
              <a:pPr>
                <a:defRPr/>
              </a:pPr>
              <a:t>‹#›</a:t>
            </a:fld>
            <a:endParaRPr lang="en-US" dirty="0"/>
          </a:p>
        </p:txBody>
      </p:sp>
    </p:spTree>
    <p:extLst>
      <p:ext uri="{BB962C8B-B14F-4D97-AF65-F5344CB8AC3E}">
        <p14:creationId xmlns:p14="http://schemas.microsoft.com/office/powerpoint/2010/main" val="4140467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5C12E5C-2D51-445B-B2CD-3CC88355DA01}" type="datetime1">
              <a:rPr lang="en-US"/>
              <a:pPr>
                <a:defRPr/>
              </a:pPr>
              <a:t>1/4/2023</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B99209A-53BC-441E-9E4C-258FD0A5B3EC}" type="slidenum">
              <a:rPr lang="en-US"/>
              <a:pPr>
                <a:defRPr/>
              </a:pPr>
              <a:t>‹#›</a:t>
            </a:fld>
            <a:endParaRPr lang="en-US" dirty="0"/>
          </a:p>
        </p:txBody>
      </p:sp>
    </p:spTree>
    <p:extLst>
      <p:ext uri="{BB962C8B-B14F-4D97-AF65-F5344CB8AC3E}">
        <p14:creationId xmlns:p14="http://schemas.microsoft.com/office/powerpoint/2010/main" val="4111115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C4BF849-0F68-493F-A97B-CE92234F7AC0}" type="datetime1">
              <a:rPr lang="en-US"/>
              <a:pPr>
                <a:defRPr/>
              </a:pPr>
              <a:t>1/4/2023</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Footer Text</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8971ABB-E6CD-475D-A067-0CCF02649C47}" type="slidenum">
              <a:rPr lang="en-US"/>
              <a:pPr>
                <a:defRPr/>
              </a:pPr>
              <a:t>‹#›</a:t>
            </a:fld>
            <a:endParaRPr lang="en-US" dirty="0"/>
          </a:p>
        </p:txBody>
      </p:sp>
    </p:spTree>
    <p:extLst>
      <p:ext uri="{BB962C8B-B14F-4D97-AF65-F5344CB8AC3E}">
        <p14:creationId xmlns:p14="http://schemas.microsoft.com/office/powerpoint/2010/main" val="2505232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a:t>Click to edit Master text styles</a:t>
            </a:r>
          </a:p>
          <a:p>
            <a:pPr lvl="1"/>
            <a:r>
              <a:rPr lang="en-US" altLang="uk-UA"/>
              <a:t>Second level</a:t>
            </a:r>
          </a:p>
          <a:p>
            <a:pPr lvl="2"/>
            <a:r>
              <a:rPr lang="en-US" altLang="uk-UA"/>
              <a:t>Third level</a:t>
            </a:r>
          </a:p>
          <a:p>
            <a:pPr lvl="3"/>
            <a:r>
              <a:rPr lang="en-US" altLang="uk-UA"/>
              <a:t>Fourth level</a:t>
            </a:r>
          </a:p>
          <a:p>
            <a:pPr lvl="4"/>
            <a:r>
              <a:rPr lang="en-US" altLang="uk-UA"/>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C4D59AC4-7928-43AA-86EB-16AA4F42CD4A}" type="datetime1">
              <a:rPr lang="en-US"/>
              <a:pPr>
                <a:defRPr/>
              </a:pPr>
              <a:t>1/4/2023</a:t>
            </a:fld>
            <a:endParaRPr lang="en-U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r>
              <a:rPr lang="en-US"/>
              <a:t>Footer Text</a:t>
            </a:r>
            <a:endParaRPr lang="en-US" dirty="0"/>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2F2AA488-AB51-4521-8C82-D9982FD660D9}" type="slidenum">
              <a:rPr lang="en-US"/>
              <a:pPr>
                <a:defRPr/>
              </a:pPr>
              <a:t>‹#›</a:t>
            </a:fld>
            <a:endParaRPr lang="en-U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32"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itchFamily="18" charset="0"/>
        </a:defRPr>
      </a:lvl2pPr>
      <a:lvl3pPr algn="ctr" rtl="0" eaLnBrk="0" fontAlgn="base" hangingPunct="0">
        <a:lnSpc>
          <a:spcPts val="5800"/>
        </a:lnSpc>
        <a:spcBef>
          <a:spcPct val="0"/>
        </a:spcBef>
        <a:spcAft>
          <a:spcPct val="0"/>
        </a:spcAft>
        <a:defRPr sz="5400">
          <a:solidFill>
            <a:schemeClr val="tx2"/>
          </a:solidFill>
          <a:latin typeface="Palatino Linotype" pitchFamily="18" charset="0"/>
        </a:defRPr>
      </a:lvl3pPr>
      <a:lvl4pPr algn="ctr" rtl="0" eaLnBrk="0" fontAlgn="base" hangingPunct="0">
        <a:lnSpc>
          <a:spcPts val="5800"/>
        </a:lnSpc>
        <a:spcBef>
          <a:spcPct val="0"/>
        </a:spcBef>
        <a:spcAft>
          <a:spcPct val="0"/>
        </a:spcAft>
        <a:defRPr sz="5400">
          <a:solidFill>
            <a:schemeClr val="tx2"/>
          </a:solidFill>
          <a:latin typeface="Palatino Linotype" pitchFamily="18" charset="0"/>
        </a:defRPr>
      </a:lvl4pPr>
      <a:lvl5pPr algn="ctr" rtl="0" eaLnBrk="0" fontAlgn="base" hangingPunct="0">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9950" y="665825"/>
            <a:ext cx="7772400" cy="1154097"/>
          </a:xfrm>
        </p:spPr>
        <p:txBody>
          <a:bodyPr/>
          <a:lstStyle/>
          <a:p>
            <a:pPr algn="l" rtl="0" eaLnBrk="1" fontAlgn="auto" hangingPunct="1">
              <a:spcAft>
                <a:spcPts val="0"/>
              </a:spcAft>
              <a:defRPr/>
            </a:pPr>
            <a:r>
              <a:rPr lang="uk-UA" sz="3200" b="1" dirty="0"/>
              <a:t>Тема</a:t>
            </a:r>
            <a:r>
              <a:rPr lang="ru-RU" sz="3200" b="1" dirty="0"/>
              <a:t>2</a:t>
            </a:r>
            <a:r>
              <a:rPr lang="uk-UA" sz="3200" b="1" dirty="0"/>
              <a:t>:</a:t>
            </a:r>
            <a:r>
              <a:rPr lang="ru-RU" sz="3200" dirty="0"/>
              <a:t>Модель грошових потоків проекту розвитку інформаційної системи</a:t>
            </a:r>
            <a:r>
              <a:rPr lang="ru-RU" sz="3200" b="1" dirty="0">
                <a:effectLst/>
              </a:rPr>
              <a:t>.</a:t>
            </a:r>
            <a:endParaRPr lang="en-US" sz="3200" dirty="0">
              <a:latin typeface="Calibri" pitchFamily="34" charset="0"/>
              <a:cs typeface="Calibri" pitchFamily="34" charset="0"/>
            </a:endParaRPr>
          </a:p>
        </p:txBody>
      </p:sp>
      <p:sp>
        <p:nvSpPr>
          <p:cNvPr id="3075" name="Subtitle 2"/>
          <p:cNvSpPr>
            <a:spLocks noGrp="1"/>
          </p:cNvSpPr>
          <p:nvPr>
            <p:ph type="subTitle" idx="1"/>
          </p:nvPr>
        </p:nvSpPr>
        <p:spPr>
          <a:xfrm>
            <a:off x="781050" y="4774752"/>
            <a:ext cx="7581900" cy="1789375"/>
          </a:xfrm>
        </p:spPr>
        <p:txBody>
          <a:bodyPr>
            <a:normAutofit fontScale="92500" lnSpcReduction="20000"/>
          </a:bodyPr>
          <a:lstStyle/>
          <a:p>
            <a:pPr algn="l" rtl="0" eaLnBrk="1" hangingPunct="1"/>
            <a:r>
              <a:rPr lang="uk-UA" altLang="uk-UA" sz="2000" b="1" dirty="0">
                <a:solidFill>
                  <a:schemeClr val="tx1"/>
                </a:solidFill>
                <a:latin typeface="Calibri" pitchFamily="34" charset="0"/>
              </a:rPr>
              <a:t>План</a:t>
            </a:r>
            <a:endParaRPr lang="ru-RU" altLang="uk-UA" sz="2000" b="1" dirty="0">
              <a:solidFill>
                <a:schemeClr val="tx1"/>
              </a:solidFill>
              <a:latin typeface="Calibri" pitchFamily="34" charset="0"/>
            </a:endParaRPr>
          </a:p>
          <a:p>
            <a:pPr marL="457200" indent="-457200" algn="l" rtl="0" eaLnBrk="1" hangingPunct="1">
              <a:buAutoNum type="arabicPeriod"/>
            </a:pPr>
            <a:r>
              <a:rPr lang="ru-RU" sz="2000" dirty="0"/>
              <a:t>Модель грошових потоків проекту розвитку інформаційної системи</a:t>
            </a:r>
          </a:p>
          <a:p>
            <a:pPr marL="457200" indent="-457200" algn="l" rtl="0" eaLnBrk="1" hangingPunct="1">
              <a:buAutoNum type="arabicPeriod"/>
            </a:pPr>
            <a:r>
              <a:rPr lang="ru-RU" sz="2000" dirty="0"/>
              <a:t>Поняття бізнес-процесу в економічному аналізі</a:t>
            </a:r>
            <a:r>
              <a:rPr lang="pl-PL" sz="2000" dirty="0"/>
              <a:t>IT</a:t>
            </a:r>
            <a:r>
              <a:rPr lang="ru-RU" sz="2000" dirty="0"/>
              <a:t>проектів</a:t>
            </a:r>
          </a:p>
          <a:p>
            <a:pPr marL="457200" indent="-457200" algn="l" rtl="0" eaLnBrk="1" hangingPunct="1">
              <a:buFont typeface="Arial" charset="0"/>
              <a:buAutoNum type="arabicPeriod"/>
            </a:pPr>
            <a:r>
              <a:rPr lang="uk-UA" sz="2100" dirty="0"/>
              <a:t>Тренд</a:t>
            </a:r>
            <a:r>
              <a:rPr lang="uk-UA" sz="2100" dirty="0" err="1"/>
              <a:t>управління</a:t>
            </a:r>
            <a:r>
              <a:rPr lang="uk-UA" sz="2100" dirty="0"/>
              <a:t>ІТ-послугами</a:t>
            </a:r>
          </a:p>
          <a:p>
            <a:pPr marL="457200" indent="-457200" algn="l" rtl="0" eaLnBrk="1" hangingPunct="1">
              <a:buAutoNum type="arabicPeriod"/>
            </a:pPr>
            <a:endParaRPr lang="pl-PL" sz="2000" dirty="0"/>
          </a:p>
        </p:txBody>
      </p:sp>
      <p:pic>
        <p:nvPicPr>
          <p:cNvPr id="4098" name="Picture 2" descr="Семь руководящих принципов ITIL 4 / Блог компании ИТ Гильдия / Хабр">
            <a:extLst>
              <a:ext uri="{FF2B5EF4-FFF2-40B4-BE49-F238E27FC236}">
                <a16:creationId xmlns:a16="http://schemas.microsoft.com/office/drawing/2014/main" id="{02F5465C-6B30-429B-80F4-D242F186BE9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74524" y="1771750"/>
            <a:ext cx="4572000" cy="3051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Основи моделі</a:t>
            </a:r>
            <a:r>
              <a:rPr lang="en-US" sz="3200" dirty="0"/>
              <a:t>ITIL</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3477875"/>
          </a:xfrm>
          <a:prstGeom prst="rect">
            <a:avLst/>
          </a:prstGeom>
        </p:spPr>
        <p:txBody>
          <a:bodyPr wrap="square">
            <a:spAutoFit/>
          </a:bodyPr>
          <a:lstStyle/>
          <a:p>
            <a:pPr algn="l" rtl="0"/>
            <a:r>
              <a:rPr lang="ru-RU" sz="2000" dirty="0">
                <a:solidFill>
                  <a:schemeClr val="accent1">
                    <a:lumMod val="50000"/>
                  </a:schemeClr>
                </a:solidFill>
                <a:latin typeface="+mj-lt"/>
                <a:cs typeface="+mn-cs"/>
              </a:rPr>
              <a:t>У ядрі моделі</a:t>
            </a:r>
            <a:r>
              <a:rPr lang="en-US" sz="2000" dirty="0">
                <a:solidFill>
                  <a:schemeClr val="accent1">
                    <a:lumMod val="50000"/>
                  </a:schemeClr>
                </a:solidFill>
                <a:latin typeface="+mj-lt"/>
                <a:cs typeface="+mn-cs"/>
              </a:rPr>
              <a:t>ITIL</a:t>
            </a:r>
            <a:r>
              <a:rPr lang="ru-RU" sz="2000" dirty="0">
                <a:solidFill>
                  <a:schemeClr val="accent1">
                    <a:lumMod val="50000"/>
                  </a:schemeClr>
                </a:solidFill>
                <a:latin typeface="+mj-lt"/>
                <a:cs typeface="+mn-cs"/>
              </a:rPr>
              <a:t>виділяються дві великі групи процесів:</a:t>
            </a:r>
          </a:p>
          <a:p>
            <a:pPr marL="342900" indent="-342900" algn="l" rtl="0">
              <a:buFont typeface="Arial" panose="020B0604020202020204" pitchFamily="34" charset="0"/>
              <a:buChar char="•"/>
            </a:pPr>
            <a:r>
              <a:rPr lang="ru-RU" sz="2000" dirty="0">
                <a:solidFill>
                  <a:schemeClr val="accent1">
                    <a:lumMod val="50000"/>
                  </a:schemeClr>
                </a:solidFill>
                <a:latin typeface="+mj-lt"/>
                <a:cs typeface="+mn-cs"/>
              </a:rPr>
              <a:t>Процеси супроводу послуг</a:t>
            </a:r>
          </a:p>
          <a:p>
            <a:pPr marL="342900" indent="-342900" algn="l" rtl="0">
              <a:buFont typeface="Arial" panose="020B0604020202020204" pitchFamily="34" charset="0"/>
              <a:buChar char="•"/>
            </a:pPr>
            <a:r>
              <a:rPr lang="ru-RU" sz="2000" dirty="0">
                <a:solidFill>
                  <a:schemeClr val="accent1">
                    <a:lumMod val="50000"/>
                  </a:schemeClr>
                </a:solidFill>
                <a:latin typeface="+mj-lt"/>
                <a:cs typeface="+mn-cs"/>
              </a:rPr>
              <a:t>Процеси надання послуг</a:t>
            </a:r>
          </a:p>
          <a:p>
            <a:pPr algn="l" rtl="0"/>
            <a:endParaRPr lang="ru-RU" sz="2000" dirty="0">
              <a:solidFill>
                <a:schemeClr val="accent1">
                  <a:lumMod val="50000"/>
                </a:schemeClr>
              </a:solidFill>
              <a:latin typeface="+mj-lt"/>
              <a:cs typeface="+mn-cs"/>
            </a:endParaRPr>
          </a:p>
          <a:p>
            <a:pPr algn="l" rtl="0"/>
            <a:r>
              <a:rPr lang="ru-RU" sz="2000" dirty="0">
                <a:solidFill>
                  <a:schemeClr val="accent1">
                    <a:lumMod val="50000"/>
                  </a:schemeClr>
                </a:solidFill>
                <a:latin typeface="+mj-lt"/>
                <a:cs typeface="+mn-cs"/>
              </a:rPr>
              <a:t>Перша група відноситься до операційного рівня та забезпечує повсякденну (тобто операційну) діяльність ІС.</a:t>
            </a:r>
          </a:p>
          <a:p>
            <a:pPr algn="l" rtl="0"/>
            <a:endParaRPr lang="ru-RU" sz="2000" dirty="0">
              <a:solidFill>
                <a:schemeClr val="accent1">
                  <a:lumMod val="50000"/>
                </a:schemeClr>
              </a:solidFill>
              <a:latin typeface="+mj-lt"/>
              <a:cs typeface="+mn-cs"/>
            </a:endParaRPr>
          </a:p>
          <a:p>
            <a:pPr algn="l" rtl="0"/>
            <a:r>
              <a:rPr lang="ru-RU" sz="2000" dirty="0">
                <a:solidFill>
                  <a:schemeClr val="accent1">
                    <a:lumMod val="50000"/>
                  </a:schemeClr>
                </a:solidFill>
                <a:latin typeface="+mj-lt"/>
                <a:cs typeface="+mn-cs"/>
              </a:rPr>
              <a:t>Процеси надання послуг забезпечують постановку цілей, завдань та метрик для процесів операційного рівня, вони належать до тактичного рівня.</a:t>
            </a:r>
          </a:p>
        </p:txBody>
      </p:sp>
    </p:spTree>
    <p:extLst>
      <p:ext uri="{BB962C8B-B14F-4D97-AF65-F5344CB8AC3E}">
        <p14:creationId xmlns:p14="http://schemas.microsoft.com/office/powerpoint/2010/main" val="4010909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2554545"/>
          </a:xfrm>
          <a:prstGeom prst="rect">
            <a:avLst/>
          </a:prstGeom>
        </p:spPr>
        <p:txBody>
          <a:bodyPr wrap="square">
            <a:spAutoFit/>
          </a:bodyPr>
          <a:lstStyle/>
          <a:p>
            <a:pPr algn="l" rtl="0"/>
            <a:r>
              <a:rPr lang="ru-RU" sz="2000" dirty="0">
                <a:solidFill>
                  <a:schemeClr val="accent1">
                    <a:lumMod val="50000"/>
                  </a:schemeClr>
                </a:solidFill>
                <a:latin typeface="+mj-lt"/>
                <a:cs typeface="+mn-cs"/>
              </a:rPr>
              <a:t>1. Найважливіша тенденція 2020-2021 року –</a:t>
            </a:r>
            <a:r>
              <a:rPr lang="ru-RU" sz="2000" b="1" dirty="0">
                <a:solidFill>
                  <a:schemeClr val="accent1">
                    <a:lumMod val="50000"/>
                  </a:schemeClr>
                </a:solidFill>
                <a:latin typeface="+mj-lt"/>
                <a:cs typeface="+mn-cs"/>
              </a:rPr>
              <a:t>з'єднання ІТ та бізнесу.</a:t>
            </a:r>
          </a:p>
          <a:p>
            <a:pPr algn="l" rtl="0"/>
            <a:r>
              <a:rPr lang="ru-RU" sz="2000" dirty="0">
                <a:solidFill>
                  <a:schemeClr val="accent1">
                    <a:lumMod val="50000"/>
                  </a:schemeClr>
                </a:solidFill>
                <a:latin typeface="+mj-lt"/>
                <a:cs typeface="+mn-cs"/>
              </a:rPr>
              <a:t>Значний крок у цьому напрямі – розширення сфери управління ІТ-послугами на інші послуги компанії.</a:t>
            </a:r>
          </a:p>
          <a:p>
            <a:pPr algn="l" rtl="0"/>
            <a:r>
              <a:rPr lang="ru-RU" sz="2000" dirty="0">
                <a:solidFill>
                  <a:schemeClr val="accent1">
                    <a:lumMod val="50000"/>
                  </a:schemeClr>
                </a:solidFill>
                <a:latin typeface="+mj-lt"/>
                <a:cs typeface="+mn-cs"/>
              </a:rPr>
              <a:t>Справа в тому, що зараз робота будь-якого сервісу тією чи іншою мірою пов'язана з технологіями. Традиційний поділ на управління ІТ-послугами та всіма іншими сервісами поділяє бізнес та ІТ, а такого не повинно бути.</a:t>
            </a:r>
          </a:p>
        </p:txBody>
      </p:sp>
    </p:spTree>
    <p:extLst>
      <p:ext uri="{BB962C8B-B14F-4D97-AF65-F5344CB8AC3E}">
        <p14:creationId xmlns:p14="http://schemas.microsoft.com/office/powerpoint/2010/main" val="1624959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1938992"/>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2. Тренд управління ІТ-послуг: ITIL 4 відіграє ключову роль.</a:t>
            </a:r>
            <a:r>
              <a:rPr lang="ru-RU" sz="2000" dirty="0">
                <a:solidFill>
                  <a:schemeClr val="accent1">
                    <a:lumMod val="50000"/>
                  </a:schemeClr>
                </a:solidFill>
                <a:latin typeface="+mj-lt"/>
                <a:cs typeface="+mn-cs"/>
              </a:rPr>
              <a:t>Зближення управління ІТ-послугами та бізнесу було відображено у ITIL 4. У ITIL4 є концепт</a:t>
            </a:r>
            <a:r>
              <a:rPr lang="ru-RU" sz="2000" dirty="0" err="1">
                <a:solidFill>
                  <a:schemeClr val="accent1">
                    <a:lumMod val="50000"/>
                  </a:schemeClr>
                </a:solidFill>
                <a:latin typeface="+mj-lt"/>
                <a:cs typeface="+mn-cs"/>
              </a:rPr>
              <a:t>система</a:t>
            </a:r>
            <a:r>
              <a:rPr lang="ru-RU" sz="2000" dirty="0">
                <a:solidFill>
                  <a:schemeClr val="accent1">
                    <a:lumMod val="50000"/>
                  </a:schemeClr>
                </a:solidFill>
                <a:latin typeface="+mj-lt"/>
                <a:cs typeface="+mn-cs"/>
              </a:rPr>
              <a:t>створення цінності послуг (</a:t>
            </a:r>
            <a:r>
              <a:rPr lang="ru-RU" sz="2000" dirty="0" err="1">
                <a:solidFill>
                  <a:schemeClr val="accent1">
                    <a:lumMod val="50000"/>
                  </a:schemeClr>
                </a:solidFill>
                <a:latin typeface="+mj-lt"/>
                <a:cs typeface="+mn-cs"/>
              </a:rPr>
              <a:t>service</a:t>
            </a:r>
            <a:r>
              <a:rPr lang="ru-RU" sz="2000" dirty="0">
                <a:solidFill>
                  <a:schemeClr val="accent1">
                    <a:lumMod val="50000"/>
                  </a:schemeClr>
                </a:solidFill>
                <a:latin typeface="+mj-lt"/>
                <a:cs typeface="+mn-cs"/>
              </a:rPr>
              <a:t> </a:t>
            </a:r>
            <a:r>
              <a:rPr lang="ru-RU" sz="2000" dirty="0" err="1">
                <a:solidFill>
                  <a:schemeClr val="accent1">
                    <a:lumMod val="50000"/>
                  </a:schemeClr>
                </a:solidFill>
                <a:latin typeface="+mj-lt"/>
                <a:cs typeface="+mn-cs"/>
              </a:rPr>
              <a:t>value</a:t>
            </a:r>
            <a:r>
              <a:rPr lang="ru-RU" sz="2000" dirty="0">
                <a:solidFill>
                  <a:schemeClr val="accent1">
                    <a:lumMod val="50000"/>
                  </a:schemeClr>
                </a:solidFill>
                <a:latin typeface="+mj-lt"/>
                <a:cs typeface="+mn-cs"/>
              </a:rPr>
              <a:t> </a:t>
            </a:r>
            <a:r>
              <a:rPr lang="ru-RU" sz="2000" dirty="0" err="1">
                <a:solidFill>
                  <a:schemeClr val="accent1">
                    <a:lumMod val="50000"/>
                  </a:schemeClr>
                </a:solidFill>
                <a:latin typeface="+mj-lt"/>
                <a:cs typeface="+mn-cs"/>
              </a:rPr>
              <a:t>system</a:t>
            </a:r>
            <a:r>
              <a:rPr lang="ru-RU" sz="2000" dirty="0">
                <a:solidFill>
                  <a:schemeClr val="accent1">
                    <a:lumMod val="50000"/>
                  </a:schemeClr>
                </a:solidFill>
                <a:latin typeface="+mj-lt"/>
                <a:cs typeface="+mn-cs"/>
              </a:rPr>
              <a:t>, SVS). Вона добре показує, як усі компоненти та види діяльності в організації приносять спільну користь для бізнесу.</a:t>
            </a:r>
          </a:p>
        </p:txBody>
      </p:sp>
    </p:spTree>
    <p:extLst>
      <p:ext uri="{BB962C8B-B14F-4D97-AF65-F5344CB8AC3E}">
        <p14:creationId xmlns:p14="http://schemas.microsoft.com/office/powerpoint/2010/main" val="4256843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3170099"/>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3. Тренд управління ІТ-послугами: люди відіграють більшу роль, ніж технології</a:t>
            </a:r>
          </a:p>
          <a:p>
            <a:pPr algn="l" rtl="0" fontAlgn="base"/>
            <a:r>
              <a:rPr lang="ru-RU" sz="2000" dirty="0">
                <a:solidFill>
                  <a:schemeClr val="accent1">
                    <a:lumMod val="50000"/>
                  </a:schemeClr>
                </a:solidFill>
                <a:latin typeface="+mj-lt"/>
                <a:cs typeface="+mn-cs"/>
              </a:rPr>
              <a:t>Ще один тренд в управлінні ІТ-послугами полягає в тому, що компанії почали цінувати співробітників більше, ніж технології. Наразі фокус змістився з рішень, які використовує компанія. Вже прийшло розуміння, що ключову роль для бізнесу відіграють не пристрої, мережі та з'єднання. Ключову роль відіграє те, що люди можуть зробити за допомогою цього. Технології самі по собі не становлять жодної цінності, вони повинні приносити користь бізнесу.</a:t>
            </a:r>
          </a:p>
        </p:txBody>
      </p:sp>
    </p:spTree>
    <p:extLst>
      <p:ext uri="{BB962C8B-B14F-4D97-AF65-F5344CB8AC3E}">
        <p14:creationId xmlns:p14="http://schemas.microsoft.com/office/powerpoint/2010/main" val="2249535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3170099"/>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3. Тренд управління ІТ-послугами: люди відіграють більшу роль, ніж технології</a:t>
            </a:r>
          </a:p>
          <a:p>
            <a:pPr algn="l" rtl="0" fontAlgn="base"/>
            <a:r>
              <a:rPr lang="ru-RU" sz="2000" dirty="0">
                <a:solidFill>
                  <a:schemeClr val="accent1">
                    <a:lumMod val="50000"/>
                  </a:schemeClr>
                </a:solidFill>
                <a:latin typeface="+mj-lt"/>
                <a:cs typeface="+mn-cs"/>
              </a:rPr>
              <a:t>Ще один тренд в управлінні ІТ-послугами полягає в тому, що компанії почали цінувати співробітників більше, ніж технології. Наразі фокус змістився з рішень, які використовує компанія. Вже прийшло розуміння, що ключову роль для бізнесу відіграють не пристрої, мережі та з'єднання. Ключову роль відіграє те, що люди можуть зробити за допомогою цього. Технології самі по собі не становлять жодної цінності, вони повинні приносити користь бізнесу.</a:t>
            </a:r>
          </a:p>
        </p:txBody>
      </p:sp>
    </p:spTree>
    <p:extLst>
      <p:ext uri="{BB962C8B-B14F-4D97-AF65-F5344CB8AC3E}">
        <p14:creationId xmlns:p14="http://schemas.microsoft.com/office/powerpoint/2010/main" val="1985182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3477875"/>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4. Тренд управління ІТ-послугами: важливо бути гнучким</a:t>
            </a:r>
          </a:p>
          <a:p>
            <a:pPr algn="l" rtl="0" fontAlgn="base"/>
            <a:r>
              <a:rPr lang="ru-RU" sz="2000" dirty="0">
                <a:solidFill>
                  <a:schemeClr val="accent1">
                    <a:lumMod val="50000"/>
                  </a:schemeClr>
                </a:solidFill>
                <a:latin typeface="+mj-lt"/>
                <a:cs typeface="+mn-cs"/>
              </a:rPr>
              <a:t>Нині керувати сервісами доводиться не так, як раніше. Тепер використовуються</a:t>
            </a:r>
            <a:r>
              <a:rPr lang="ru-RU" sz="2000" dirty="0" err="1">
                <a:solidFill>
                  <a:schemeClr val="accent1">
                    <a:lumMod val="50000"/>
                  </a:schemeClr>
                </a:solidFill>
                <a:latin typeface="+mj-lt"/>
                <a:cs typeface="+mn-cs"/>
              </a:rPr>
              <a:t>Agile</a:t>
            </a:r>
            <a:r>
              <a:rPr lang="ru-RU" sz="2000" dirty="0">
                <a:solidFill>
                  <a:schemeClr val="accent1">
                    <a:lumMod val="50000"/>
                  </a:schemeClr>
                </a:solidFill>
                <a:latin typeface="+mj-lt"/>
                <a:cs typeface="+mn-cs"/>
              </a:rPr>
              <a:t>-практики, завдяки яким можна гнучко підлаштовуватись під потреби бізнесу. Компанії почали застосовувати багато методів управління ІТ-послугами всім своїх напрямів діяльності, всім сервісів. Компанії зараз активно інвестують у цей напрямок. Бізнес дуже добре розуміє ту користь, яку можна отримати, якщо ефективно керувати сервісами. У поточних умовах, коли економіка перебуває на порозі кризи, а багато співробітників можуть працювати лише «на</a:t>
            </a:r>
            <a:r>
              <a:rPr lang="ru-RU" sz="2000" dirty="0" err="1">
                <a:solidFill>
                  <a:schemeClr val="accent1">
                    <a:lumMod val="50000"/>
                  </a:schemeClr>
                </a:solidFill>
                <a:latin typeface="+mj-lt"/>
                <a:cs typeface="+mn-cs"/>
              </a:rPr>
              <a:t>віддаленні</a:t>
            </a:r>
            <a:r>
              <a:rPr lang="ru-RU" sz="2000" dirty="0">
                <a:solidFill>
                  <a:schemeClr val="accent1">
                    <a:lumMod val="50000"/>
                  </a:schemeClr>
                </a:solidFill>
                <a:latin typeface="+mj-lt"/>
                <a:cs typeface="+mn-cs"/>
              </a:rPr>
              <a:t>», Це видно ще краще.</a:t>
            </a:r>
          </a:p>
        </p:txBody>
      </p:sp>
    </p:spTree>
    <p:extLst>
      <p:ext uri="{BB962C8B-B14F-4D97-AF65-F5344CB8AC3E}">
        <p14:creationId xmlns:p14="http://schemas.microsoft.com/office/powerpoint/2010/main" val="694348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2246769"/>
          </a:xfrm>
          <a:prstGeom prst="rect">
            <a:avLst/>
          </a:prstGeom>
        </p:spPr>
        <p:txBody>
          <a:bodyPr wrap="square">
            <a:spAutoFit/>
          </a:bodyPr>
          <a:lstStyle/>
          <a:p>
            <a:pPr algn="l" rtl="0" fontAlgn="base"/>
            <a:r>
              <a:rPr lang="ru-RU" sz="2000" dirty="0">
                <a:solidFill>
                  <a:schemeClr val="accent1">
                    <a:lumMod val="50000"/>
                  </a:schemeClr>
                </a:solidFill>
                <a:latin typeface="+mj-lt"/>
                <a:cs typeface="+mn-cs"/>
              </a:rPr>
              <a:t>Особливо важливо зараз приділяти увагу наступним аспектам:</a:t>
            </a:r>
          </a:p>
          <a:p>
            <a:pPr algn="l" rtl="0" fontAlgn="base">
              <a:buFont typeface="Arial" panose="020B0604020202020204" pitchFamily="34" charset="0"/>
              <a:buChar char="•"/>
            </a:pPr>
            <a:r>
              <a:rPr lang="ru-RU" sz="2000" dirty="0">
                <a:solidFill>
                  <a:schemeClr val="accent1">
                    <a:lumMod val="50000"/>
                  </a:schemeClr>
                </a:solidFill>
                <a:latin typeface="+mj-lt"/>
                <a:cs typeface="+mn-cs"/>
              </a:rPr>
              <a:t>Штучний інтелект;</a:t>
            </a:r>
          </a:p>
          <a:p>
            <a:pPr algn="l" rtl="0" fontAlgn="base">
              <a:buFont typeface="Arial" panose="020B0604020202020204" pitchFamily="34" charset="0"/>
              <a:buChar char="•"/>
            </a:pPr>
            <a:r>
              <a:rPr lang="ru-RU" sz="2000" dirty="0">
                <a:solidFill>
                  <a:schemeClr val="accent1">
                    <a:lumMod val="50000"/>
                  </a:schemeClr>
                </a:solidFill>
                <a:latin typeface="+mj-lt"/>
                <a:cs typeface="+mn-cs"/>
              </a:rPr>
              <a:t>нових форматів роботи;</a:t>
            </a:r>
          </a:p>
          <a:p>
            <a:pPr algn="l" rtl="0" fontAlgn="base">
              <a:buFont typeface="Arial" panose="020B0604020202020204" pitchFamily="34" charset="0"/>
              <a:buChar char="•"/>
            </a:pPr>
            <a:r>
              <a:rPr lang="ru-RU" sz="2000" dirty="0">
                <a:solidFill>
                  <a:schemeClr val="accent1">
                    <a:lumMod val="50000"/>
                  </a:schemeClr>
                </a:solidFill>
                <a:latin typeface="+mj-lt"/>
                <a:cs typeface="+mn-cs"/>
              </a:rPr>
              <a:t>Цифрової трансформації;</a:t>
            </a:r>
          </a:p>
          <a:p>
            <a:pPr algn="l" rtl="0" fontAlgn="base">
              <a:buFont typeface="Arial" panose="020B0604020202020204" pitchFamily="34" charset="0"/>
              <a:buChar char="•"/>
            </a:pPr>
            <a:r>
              <a:rPr lang="ru-RU" sz="2000" dirty="0">
                <a:solidFill>
                  <a:schemeClr val="accent1">
                    <a:lumMod val="50000"/>
                  </a:schemeClr>
                </a:solidFill>
                <a:latin typeface="+mj-lt"/>
                <a:cs typeface="+mn-cs"/>
              </a:rPr>
              <a:t>ITIL 4.</a:t>
            </a:r>
          </a:p>
          <a:p>
            <a:pPr algn="l" rtl="0" fontAlgn="base">
              <a:buFont typeface="Arial" panose="020B0604020202020204" pitchFamily="34" charset="0"/>
              <a:buChar char="•"/>
            </a:pPr>
            <a:endParaRPr lang="ru-RU" sz="2000" dirty="0">
              <a:solidFill>
                <a:schemeClr val="accent1">
                  <a:lumMod val="50000"/>
                </a:schemeClr>
              </a:solidFill>
              <a:latin typeface="+mj-lt"/>
              <a:cs typeface="+mn-cs"/>
            </a:endParaRPr>
          </a:p>
        </p:txBody>
      </p:sp>
    </p:spTree>
    <p:extLst>
      <p:ext uri="{BB962C8B-B14F-4D97-AF65-F5344CB8AC3E}">
        <p14:creationId xmlns:p14="http://schemas.microsoft.com/office/powerpoint/2010/main" val="53426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3477875"/>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Штучний інтелект</a:t>
            </a:r>
          </a:p>
          <a:p>
            <a:pPr algn="l" rtl="0" fontAlgn="base"/>
            <a:r>
              <a:rPr lang="ru-RU" sz="2000" dirty="0">
                <a:solidFill>
                  <a:schemeClr val="accent1">
                    <a:lumMod val="50000"/>
                  </a:schemeClr>
                </a:solidFill>
                <a:latin typeface="+mj-lt"/>
                <a:cs typeface="+mn-cs"/>
              </a:rPr>
              <a:t>Штучний інтелект (ІІ) зараз застосовується у багатьох організаціях у всьому світі. Звичайно, поки що не можна сказати, що всі служби технічної підтримки активно використовують ІІ. Але багато операцій в галузі управління ІТ-послуг уже здійснюються з його застосуванням. Штучний інтелект у майбутньому застосовуватиметься ще ширше. Дослідницьке агентство</a:t>
            </a:r>
            <a:r>
              <a:rPr lang="ru-RU" sz="2000" dirty="0" err="1">
                <a:solidFill>
                  <a:schemeClr val="accent1">
                    <a:lumMod val="50000"/>
                  </a:schemeClr>
                </a:solidFill>
                <a:latin typeface="+mj-lt"/>
                <a:cs typeface="+mn-cs"/>
              </a:rPr>
              <a:t>Gartner</a:t>
            </a:r>
            <a:r>
              <a:rPr lang="ru-RU" sz="2000" dirty="0">
                <a:solidFill>
                  <a:schemeClr val="accent1">
                    <a:lumMod val="50000"/>
                  </a:schemeClr>
                </a:solidFill>
                <a:latin typeface="+mj-lt"/>
                <a:cs typeface="+mn-cs"/>
              </a:rPr>
              <a:t>передбачає, що до 2022 року понад 70% офісних співробітників щодня спілкуватимуться з голосовими помічниками на основі ІІ з робочих питань.</a:t>
            </a:r>
          </a:p>
          <a:p>
            <a:pPr algn="l" rtl="0" fontAlgn="base">
              <a:buFont typeface="Arial" panose="020B0604020202020204" pitchFamily="34" charset="0"/>
              <a:buChar char="•"/>
            </a:pPr>
            <a:endParaRPr lang="ru-RU" sz="2000" dirty="0">
              <a:solidFill>
                <a:schemeClr val="accent1">
                  <a:lumMod val="50000"/>
                </a:schemeClr>
              </a:solidFill>
              <a:latin typeface="+mj-lt"/>
              <a:cs typeface="+mn-cs"/>
            </a:endParaRPr>
          </a:p>
        </p:txBody>
      </p:sp>
    </p:spTree>
    <p:extLst>
      <p:ext uri="{BB962C8B-B14F-4D97-AF65-F5344CB8AC3E}">
        <p14:creationId xmlns:p14="http://schemas.microsoft.com/office/powerpoint/2010/main" val="4003869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304801"/>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244135" y="1481463"/>
            <a:ext cx="8655729" cy="4093428"/>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Нові формати роботи</a:t>
            </a:r>
          </a:p>
          <a:p>
            <a:pPr algn="l" rtl="0" fontAlgn="base"/>
            <a:r>
              <a:rPr lang="ru-RU" sz="2000" dirty="0">
                <a:solidFill>
                  <a:schemeClr val="accent1">
                    <a:lumMod val="50000"/>
                  </a:schemeClr>
                </a:solidFill>
                <a:latin typeface="+mj-lt"/>
                <a:cs typeface="+mn-cs"/>
              </a:rPr>
              <a:t>Робота з дому, робота з віддаленим доступом та гнучкий підхід до організації трудової діяльності у компанії значно змінюють звичний світ. Співробітники отримують можливість оптимальніше побудувати баланс між роботою та особистим життям та організувати все так, щоб бути максимально продуктивним без прив'язки до офісу. Ті компанії, у яких подібні нові формати роботи практикувалися до карантину, постраждали від Covid-19 меншою мірою. Решті довелося освоювати ці методи в авральному режимі, багато хто з цим не впорався.</a:t>
            </a:r>
          </a:p>
          <a:p>
            <a:pPr algn="l" rtl="0" fontAlgn="base"/>
            <a:r>
              <a:rPr lang="ru-RU" sz="2000" dirty="0">
                <a:solidFill>
                  <a:schemeClr val="accent1">
                    <a:lumMod val="50000"/>
                  </a:schemeClr>
                </a:solidFill>
                <a:latin typeface="+mj-lt"/>
                <a:cs typeface="+mn-cs"/>
              </a:rPr>
              <a:t>Загалом нові формати роботи нікуди не подінуться. Компаніям доведеться пристосуватися до них, інакше вони ризикують втратити цінні кадри.</a:t>
            </a:r>
          </a:p>
        </p:txBody>
      </p:sp>
    </p:spTree>
    <p:extLst>
      <p:ext uri="{BB962C8B-B14F-4D97-AF65-F5344CB8AC3E}">
        <p14:creationId xmlns:p14="http://schemas.microsoft.com/office/powerpoint/2010/main" val="1868292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304801"/>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244135" y="1481463"/>
            <a:ext cx="8655729" cy="3477875"/>
          </a:xfrm>
          <a:prstGeom prst="rect">
            <a:avLst/>
          </a:prstGeom>
        </p:spPr>
        <p:txBody>
          <a:bodyPr wrap="square">
            <a:spAutoFit/>
          </a:bodyPr>
          <a:lstStyle/>
          <a:p>
            <a:pPr algn="l" rtl="0" fontAlgn="base"/>
            <a:r>
              <a:rPr lang="ru-RU" sz="2000" b="1" dirty="0">
                <a:solidFill>
                  <a:schemeClr val="accent1">
                    <a:lumMod val="50000"/>
                  </a:schemeClr>
                </a:solidFill>
                <a:latin typeface="+mj-lt"/>
                <a:cs typeface="+mn-cs"/>
              </a:rPr>
              <a:t>Цифрова трансформація</a:t>
            </a:r>
          </a:p>
          <a:p>
            <a:pPr algn="l" rtl="0" fontAlgn="base"/>
            <a:r>
              <a:rPr lang="ru-RU" sz="2000" dirty="0">
                <a:solidFill>
                  <a:schemeClr val="accent1">
                    <a:lumMod val="50000"/>
                  </a:schemeClr>
                </a:solidFill>
                <a:latin typeface="+mj-lt"/>
                <a:cs typeface="+mn-cs"/>
              </a:rPr>
              <a:t>Цифрова трансформація – це застосування нових технологій. Безперечно, технології відіграють важливу роль. Але успішна цифрова трансформація неможлива без змін у корпоративній культурі компанії, без безперервних експериментів та готовності до помилок та невдалих проектів. Загалом цифрова трансформація – це інтеграція інновацій у кожен напрямок бізнесу та кожен бізнес-процес. Зміни мають торкнутися всього: від способу спілкування з клієнтами до того, як компанія досягає бізнес-результатів.</a:t>
            </a:r>
          </a:p>
        </p:txBody>
      </p:sp>
    </p:spTree>
    <p:extLst>
      <p:ext uri="{BB962C8B-B14F-4D97-AF65-F5344CB8AC3E}">
        <p14:creationId xmlns:p14="http://schemas.microsoft.com/office/powerpoint/2010/main" val="427876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307975" y="1213277"/>
            <a:ext cx="5845730" cy="800100"/>
          </a:xfrm>
        </p:spPr>
        <p:txBody>
          <a:bodyPr wrap="square" numCol="1" anchorCtr="0" compatLnSpc="1">
            <a:prstTxWarp prst="textNoShape">
              <a:avLst/>
            </a:prstTxWarp>
          </a:bodyPr>
          <a:lstStyle/>
          <a:p>
            <a:pPr marL="457200" indent="-457200" algn="l" rtl="0" eaLnBrk="1" hangingPunct="1"/>
            <a:r>
              <a:rPr lang="ru-RU" sz="3200" dirty="0"/>
              <a:t>Модель грошових потоків проекту розвитку інформаційної системи</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2" name="Прямоугольник 1"/>
          <p:cNvSpPr/>
          <p:nvPr/>
        </p:nvSpPr>
        <p:spPr>
          <a:xfrm>
            <a:off x="235366" y="2760033"/>
            <a:ext cx="4780518" cy="3139321"/>
          </a:xfrm>
          <a:prstGeom prst="rect">
            <a:avLst/>
          </a:prstGeom>
        </p:spPr>
        <p:txBody>
          <a:bodyPr wrap="square">
            <a:spAutoFit/>
          </a:bodyPr>
          <a:lstStyle/>
          <a:p>
            <a:pPr algn="l" rtl="0"/>
            <a:r>
              <a:rPr lang="ru-RU" b="1" dirty="0"/>
              <a:t>Життєвий цикл проекту розвитку інформаційної системи складається з основних стадій:</a:t>
            </a:r>
            <a:endParaRPr lang="pl-PL" b="1" dirty="0"/>
          </a:p>
          <a:p>
            <a:pPr algn="l" rtl="0"/>
            <a:endParaRPr lang="ru-RU" dirty="0"/>
          </a:p>
          <a:p>
            <a:pPr algn="l" rtl="0"/>
            <a:r>
              <a:rPr lang="ru-RU" dirty="0"/>
              <a:t>– розробка власної інформаційної системи та/або впровадження вже існуючої, придбаної у зовнішнього постачальника;</a:t>
            </a:r>
            <a:endParaRPr lang="pl-PL" dirty="0"/>
          </a:p>
          <a:p>
            <a:pPr algn="l" rtl="0"/>
            <a:endParaRPr lang="ru-RU" dirty="0"/>
          </a:p>
          <a:p>
            <a:pPr algn="l" rtl="0"/>
            <a:r>
              <a:rPr lang="ru-RU" dirty="0"/>
              <a:t>– експлуатація розробленої та/або впровадженої системи.</a:t>
            </a:r>
          </a:p>
        </p:txBody>
      </p:sp>
      <p:pic>
        <p:nvPicPr>
          <p:cNvPr id="5122" name="Picture 2" descr="Жизненный цикл клиента. Управление и этапы. - Класс365">
            <a:extLst>
              <a:ext uri="{FF2B5EF4-FFF2-40B4-BE49-F238E27FC236}">
                <a16:creationId xmlns:a16="http://schemas.microsoft.com/office/drawing/2014/main" id="{F94AA662-43DD-4647-8C30-1C56F747295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75638" y="232225"/>
            <a:ext cx="2085143" cy="2081668"/>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Жизненный цикл информационных систем - презентация онлайн">
            <a:extLst>
              <a:ext uri="{FF2B5EF4-FFF2-40B4-BE49-F238E27FC236}">
                <a16:creationId xmlns:a16="http://schemas.microsoft.com/office/drawing/2014/main" id="{571B00D8-0A28-425C-9AB2-6085A824877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5783" y="2875445"/>
            <a:ext cx="3938769" cy="2949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6572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304801"/>
            <a:ext cx="9003221" cy="800100"/>
          </a:xfrm>
        </p:spPr>
        <p:txBody>
          <a:bodyPr wrap="square" numCol="1" anchorCtr="0" compatLnSpc="1">
            <a:prstTxWarp prst="textNoShape">
              <a:avLst/>
            </a:prstTxWarp>
          </a:bodyPr>
          <a:lstStyle/>
          <a:p>
            <a:pPr algn="l" rtl="0" eaLnBrk="1" hangingPunct="1"/>
            <a:r>
              <a:rPr lang="uk-UA" sz="3200" dirty="0"/>
              <a:t>Тренд</a:t>
            </a:r>
            <a:r>
              <a:rPr lang="uk-UA" sz="3200" dirty="0" err="1"/>
              <a:t>управління</a:t>
            </a:r>
            <a:r>
              <a:rPr lang="uk-UA" sz="3200" dirty="0"/>
              <a:t>ІТ-послугами</a:t>
            </a:r>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244135" y="1481463"/>
            <a:ext cx="8655729" cy="2862322"/>
          </a:xfrm>
          <a:prstGeom prst="rect">
            <a:avLst/>
          </a:prstGeom>
        </p:spPr>
        <p:txBody>
          <a:bodyPr wrap="square">
            <a:spAutoFit/>
          </a:bodyPr>
          <a:lstStyle/>
          <a:p>
            <a:pPr algn="l" rtl="0"/>
            <a:r>
              <a:rPr lang="ru-RU" sz="2000" b="1" dirty="0">
                <a:solidFill>
                  <a:schemeClr val="accent1">
                    <a:lumMod val="50000"/>
                  </a:schemeClr>
                </a:solidFill>
                <a:latin typeface="+mj-lt"/>
                <a:cs typeface="+mn-cs"/>
              </a:rPr>
              <a:t>ITIL 4</a:t>
            </a:r>
          </a:p>
          <a:p>
            <a:pPr algn="l" rtl="0"/>
            <a:r>
              <a:rPr lang="ru-RU" sz="2000" dirty="0">
                <a:solidFill>
                  <a:schemeClr val="accent1">
                    <a:lumMod val="50000"/>
                  </a:schemeClr>
                </a:solidFill>
                <a:latin typeface="+mj-lt"/>
                <a:cs typeface="+mn-cs"/>
              </a:rPr>
              <a:t>Згідно з дослідженням</a:t>
            </a:r>
            <a:r>
              <a:rPr lang="ru-RU" sz="2000" dirty="0" err="1">
                <a:solidFill>
                  <a:schemeClr val="accent1">
                    <a:lumMod val="50000"/>
                  </a:schemeClr>
                </a:solidFill>
                <a:latin typeface="+mj-lt"/>
                <a:cs typeface="+mn-cs"/>
              </a:rPr>
              <a:t>ITSM.Tools</a:t>
            </a:r>
            <a:r>
              <a:rPr lang="ru-RU" sz="2000" dirty="0">
                <a:solidFill>
                  <a:schemeClr val="accent1">
                    <a:lumMod val="50000"/>
                  </a:schemeClr>
                </a:solidFill>
                <a:latin typeface="+mj-lt"/>
                <a:cs typeface="+mn-cs"/>
              </a:rPr>
              <a:t>ITIL 4 користується значною популярністю. Понад 50% опитаних у ході дослідження розповіли</a:t>
            </a:r>
            <a:r>
              <a:rPr lang="uk-UA" sz="2000" dirty="0">
                <a:solidFill>
                  <a:schemeClr val="accent1">
                    <a:lumMod val="50000"/>
                  </a:schemeClr>
                </a:solidFill>
                <a:latin typeface="+mj-lt"/>
                <a:cs typeface="+mn-cs"/>
              </a:rPr>
              <a:t>і</a:t>
            </a:r>
            <a:r>
              <a:rPr lang="ru-RU" sz="2000" dirty="0">
                <a:solidFill>
                  <a:schemeClr val="accent1">
                    <a:lumMod val="50000"/>
                  </a:schemeClr>
                </a:solidFill>
                <a:latin typeface="+mj-lt"/>
                <a:cs typeface="+mn-cs"/>
              </a:rPr>
              <a:t>, Що або знаходяться в процесі впровадження різних елементів ITIL 4, або планують цим зайнятися. Інтерес до методології викликаний тим, що четверта версія сфокусована на досягнення бізнес-результатів та просування</a:t>
            </a:r>
            <a:r>
              <a:rPr lang="ru-RU" sz="2000" dirty="0" err="1">
                <a:solidFill>
                  <a:schemeClr val="accent1">
                    <a:lumMod val="50000"/>
                  </a:schemeClr>
                </a:solidFill>
                <a:latin typeface="+mj-lt"/>
                <a:cs typeface="+mn-cs"/>
              </a:rPr>
              <a:t>Agile</a:t>
            </a:r>
            <a:r>
              <a:rPr lang="ru-RU" sz="2000" dirty="0">
                <a:solidFill>
                  <a:schemeClr val="accent1">
                    <a:lumMod val="50000"/>
                  </a:schemeClr>
                </a:solidFill>
                <a:latin typeface="+mj-lt"/>
                <a:cs typeface="+mn-cs"/>
              </a:rPr>
              <a:t>-Методології. Загалом можна говорити про те, що ITIL фактично переродився у 2020 році.</a:t>
            </a:r>
          </a:p>
        </p:txBody>
      </p:sp>
    </p:spTree>
    <p:extLst>
      <p:ext uri="{BB962C8B-B14F-4D97-AF65-F5344CB8AC3E}">
        <p14:creationId xmlns:p14="http://schemas.microsoft.com/office/powerpoint/2010/main" val="4113327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Модель грошових потоків проекту розвитку інформаційної системи</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2" name="Прямоугольник 1"/>
          <p:cNvSpPr/>
          <p:nvPr/>
        </p:nvSpPr>
        <p:spPr>
          <a:xfrm>
            <a:off x="506982" y="3830157"/>
            <a:ext cx="8300406" cy="1477328"/>
          </a:xfrm>
          <a:prstGeom prst="rect">
            <a:avLst/>
          </a:prstGeom>
        </p:spPr>
        <p:txBody>
          <a:bodyPr wrap="square">
            <a:spAutoFit/>
          </a:bodyPr>
          <a:lstStyle/>
          <a:p>
            <a:pPr algn="l" rtl="0"/>
            <a:endParaRPr lang="ru-RU" dirty="0"/>
          </a:p>
          <a:p>
            <a:pPr algn="l" rtl="0"/>
            <a:r>
              <a:rPr lang="ru-RU" dirty="0"/>
              <a:t>Таким чином,</a:t>
            </a:r>
            <a:r>
              <a:rPr lang="ru-RU" b="1" dirty="0"/>
              <a:t>грошовий потік від проекту розвитку інформаційної системи може бути представлений у вигляді суми двох імовірнісних грошових потоків - витрат на розробку або впровадження та потоку доходів від експлуатації впровадженої системи</a:t>
            </a:r>
            <a:r>
              <a:rPr lang="ru-RU" dirty="0"/>
              <a:t>:</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7" name="Прямоугольник 6">
            <a:extLst>
              <a:ext uri="{FF2B5EF4-FFF2-40B4-BE49-F238E27FC236}">
                <a16:creationId xmlns:a16="http://schemas.microsoft.com/office/drawing/2014/main" id="{805CD13F-A078-4878-B892-88340381DAF5}"/>
              </a:ext>
            </a:extLst>
          </p:cNvPr>
          <p:cNvSpPr/>
          <p:nvPr/>
        </p:nvSpPr>
        <p:spPr>
          <a:xfrm>
            <a:off x="506982" y="2052420"/>
            <a:ext cx="8300406" cy="1477328"/>
          </a:xfrm>
          <a:prstGeom prst="rect">
            <a:avLst/>
          </a:prstGeom>
        </p:spPr>
        <p:txBody>
          <a:bodyPr wrap="square">
            <a:spAutoFit/>
          </a:bodyPr>
          <a:lstStyle/>
          <a:p>
            <a:pPr algn="l" rtl="0"/>
            <a:r>
              <a:rPr lang="ru-RU" dirty="0"/>
              <a:t>У реальному проекті перехід від першої фази до другої не визначено, оскільки проект може бути зупинений або заморожений до того, як буде повністю реалізований. Тим самим, запланований грошовий потік доходу від експлуатації інформаційної системи необхідно коригувати з урахуванням ймовірності успішного завершення проекту.</a:t>
            </a:r>
          </a:p>
        </p:txBody>
      </p:sp>
    </p:spTree>
    <p:extLst>
      <p:ext uri="{BB962C8B-B14F-4D97-AF65-F5344CB8AC3E}">
        <p14:creationId xmlns:p14="http://schemas.microsoft.com/office/powerpoint/2010/main" val="951756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Модель грошових потоків проекту розвитку інформаційної системи</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graphicFrame>
        <p:nvGraphicFramePr>
          <p:cNvPr id="5" name="Объект 4"/>
          <p:cNvGraphicFramePr>
            <a:graphicFrameLocks noChangeAspect="1"/>
          </p:cNvGraphicFramePr>
          <p:nvPr>
            <p:extLst>
              <p:ext uri="{D42A27DB-BD31-4B8C-83A1-F6EECF244321}">
                <p14:modId xmlns:p14="http://schemas.microsoft.com/office/powerpoint/2010/main" val="3591816967"/>
              </p:ext>
            </p:extLst>
          </p:nvPr>
        </p:nvGraphicFramePr>
        <p:xfrm>
          <a:off x="1633492" y="1616830"/>
          <a:ext cx="5664698" cy="550416"/>
        </p:xfrm>
        <a:graphic>
          <a:graphicData uri="http://schemas.openxmlformats.org/presentationml/2006/ole">
            <mc:AlternateContent xmlns:mc="http://schemas.openxmlformats.org/markup-compatibility/2006">
              <mc:Choice xmlns:v="urn:schemas-microsoft-com:vml" Requires="v">
                <p:oleObj spid="_x0000_s2060" r:id="rId3" imgW="2349500" imgH="228600" progId="Equation.3">
                  <p:embed/>
                </p:oleObj>
              </mc:Choice>
              <mc:Fallback>
                <p:oleObj r:id="rId3" imgW="23495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3492" y="1616830"/>
                        <a:ext cx="5664698" cy="550416"/>
                      </a:xfrm>
                      <a:prstGeom prst="rect">
                        <a:avLst/>
                      </a:prstGeom>
                      <a:noFill/>
                    </p:spPr>
                  </p:pic>
                </p:oleObj>
              </mc:Fallback>
            </mc:AlternateContent>
          </a:graphicData>
        </a:graphic>
      </p:graphicFrame>
      <p:sp>
        <p:nvSpPr>
          <p:cNvPr id="6" name="Прямоугольник 5"/>
          <p:cNvSpPr/>
          <p:nvPr/>
        </p:nvSpPr>
        <p:spPr>
          <a:xfrm>
            <a:off x="501588" y="2439853"/>
            <a:ext cx="8140823" cy="3416320"/>
          </a:xfrm>
          <a:prstGeom prst="rect">
            <a:avLst/>
          </a:prstGeom>
        </p:spPr>
        <p:txBody>
          <a:bodyPr wrap="square">
            <a:spAutoFit/>
          </a:bodyPr>
          <a:lstStyle/>
          <a:p>
            <a:pPr algn="l" rtl="0"/>
            <a:r>
              <a:rPr lang="ru-RU" dirty="0"/>
              <a:t>де	</a:t>
            </a:r>
            <a:r>
              <a:rPr lang="ru-RU" b="1" dirty="0">
                <a:solidFill>
                  <a:schemeClr val="tx2"/>
                </a:solidFill>
              </a:rPr>
              <a:t>ΔFCF</a:t>
            </a:r>
            <a:r>
              <a:rPr lang="ru-RU" dirty="0"/>
              <a:t>- оцінка наведеної вартості грошового потоку, пов'язаного з використанням інформаційної системи протягом усього її життєвого циклу;</a:t>
            </a:r>
          </a:p>
          <a:p>
            <a:pPr algn="l" rtl="0"/>
            <a:r>
              <a:rPr lang="ru-RU" dirty="0"/>
              <a:t> </a:t>
            </a:r>
            <a:r>
              <a:rPr lang="ru-RU" b="1" dirty="0" err="1">
                <a:solidFill>
                  <a:schemeClr val="tx2"/>
                </a:solidFill>
              </a:rPr>
              <a:t>p</a:t>
            </a:r>
            <a:r>
              <a:rPr lang="ru-RU" b="1" baseline="-25000" dirty="0" err="1">
                <a:solidFill>
                  <a:schemeClr val="tx2"/>
                </a:solidFill>
              </a:rPr>
              <a:t>s</a:t>
            </a:r>
            <a:r>
              <a:rPr lang="ru-RU" dirty="0"/>
              <a:t>– ймовірність успішного завершення проекту;</a:t>
            </a:r>
          </a:p>
          <a:p>
            <a:pPr algn="l" rtl="0"/>
            <a:r>
              <a:rPr lang="ru-RU" dirty="0"/>
              <a:t> </a:t>
            </a:r>
            <a:r>
              <a:rPr lang="ru-RU" b="1" dirty="0">
                <a:solidFill>
                  <a:schemeClr val="tx2"/>
                </a:solidFill>
              </a:rPr>
              <a:t>R</a:t>
            </a:r>
            <a:r>
              <a:rPr lang="ru-RU" dirty="0"/>
              <a:t>- Оцінка грошового потоку доходів, пов'язаних з експлуатацією інформаційної системи, включаючи як витрати, так і доходи;</a:t>
            </a:r>
          </a:p>
          <a:p>
            <a:pPr algn="l" rtl="0"/>
            <a:r>
              <a:rPr lang="ru-RU" dirty="0"/>
              <a:t> </a:t>
            </a:r>
            <a:r>
              <a:rPr lang="ru-RU" b="1" dirty="0">
                <a:solidFill>
                  <a:schemeClr val="tx2"/>
                </a:solidFill>
              </a:rPr>
              <a:t>р</a:t>
            </a:r>
            <a:r>
              <a:rPr lang="ru-RU" dirty="0"/>
              <a:t>- Імовірнісні характеристики інвестиційних витрат на проект;</a:t>
            </a:r>
          </a:p>
          <a:p>
            <a:pPr algn="l" rtl="0"/>
            <a:r>
              <a:rPr lang="ru-RU" dirty="0"/>
              <a:t> </a:t>
            </a:r>
            <a:r>
              <a:rPr lang="ru-RU" b="1" dirty="0">
                <a:solidFill>
                  <a:schemeClr val="tx2"/>
                </a:solidFill>
              </a:rPr>
              <a:t>З</a:t>
            </a:r>
            <a:r>
              <a:rPr lang="ru-RU" dirty="0"/>
              <a:t>- Інвестиційні витрати на проект впровадження інформаційної системи з ймовірністю p;</a:t>
            </a:r>
          </a:p>
          <a:p>
            <a:pPr algn="l" rtl="0"/>
            <a:r>
              <a:rPr lang="ru-RU" dirty="0"/>
              <a:t> </a:t>
            </a:r>
            <a:r>
              <a:rPr lang="ru-RU" b="1" dirty="0">
                <a:solidFill>
                  <a:schemeClr val="tx2"/>
                </a:solidFill>
              </a:rPr>
              <a:t>d</a:t>
            </a:r>
            <a:r>
              <a:rPr lang="ru-RU" dirty="0"/>
              <a:t>- Коефіцієнт дисконтування.</a:t>
            </a:r>
          </a:p>
        </p:txBody>
      </p:sp>
    </p:spTree>
    <p:extLst>
      <p:ext uri="{BB962C8B-B14F-4D97-AF65-F5344CB8AC3E}">
        <p14:creationId xmlns:p14="http://schemas.microsoft.com/office/powerpoint/2010/main" val="1432976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Модель грошових потоків проекту розвитку інформаційної системи</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612773" y="1493743"/>
            <a:ext cx="8140823" cy="646331"/>
          </a:xfrm>
          <a:prstGeom prst="rect">
            <a:avLst/>
          </a:prstGeom>
        </p:spPr>
        <p:txBody>
          <a:bodyPr wrap="square">
            <a:spAutoFit/>
          </a:bodyPr>
          <a:lstStyle/>
          <a:p>
            <a:pPr algn="l" rtl="0"/>
            <a:r>
              <a:rPr lang="ru-RU" i="1" dirty="0"/>
              <a:t>Розглянемо економічний сенс деяких змінних, введених у цій моделі.</a:t>
            </a:r>
            <a:endParaRPr lang="ru-RU" dirty="0"/>
          </a:p>
        </p:txBody>
      </p:sp>
      <p:sp>
        <p:nvSpPr>
          <p:cNvPr id="2" name="Прямоугольник 1"/>
          <p:cNvSpPr/>
          <p:nvPr/>
        </p:nvSpPr>
        <p:spPr>
          <a:xfrm>
            <a:off x="460375" y="2207243"/>
            <a:ext cx="8417295" cy="4247317"/>
          </a:xfrm>
          <a:prstGeom prst="rect">
            <a:avLst/>
          </a:prstGeom>
        </p:spPr>
        <p:txBody>
          <a:bodyPr wrap="square">
            <a:spAutoFit/>
          </a:bodyPr>
          <a:lstStyle/>
          <a:p>
            <a:pPr algn="l" rtl="0"/>
            <a:r>
              <a:rPr lang="ru-RU" dirty="0"/>
              <a:t>Величина</a:t>
            </a:r>
            <a:r>
              <a:rPr lang="ru-RU" b="1" dirty="0"/>
              <a:t>R</a:t>
            </a:r>
            <a:r>
              <a:rPr lang="ru-RU" dirty="0"/>
              <a:t>- являє собою сукупний грошовий потік доходів і витрат, пов'язаних з експлуатацією інформаційної системи, і включає такі складові:</a:t>
            </a:r>
          </a:p>
          <a:p>
            <a:pPr algn="l" rtl="0"/>
            <a:endParaRPr lang="ru-RU" dirty="0"/>
          </a:p>
          <a:p>
            <a:pPr algn="l" rtl="0"/>
            <a:r>
              <a:rPr lang="ru-RU" dirty="0"/>
              <a:t>- Різниця витрат на експлуатацію інформаційної системи до і після завершення проекту;</a:t>
            </a:r>
          </a:p>
          <a:p>
            <a:pPr algn="l" rtl="0"/>
            <a:endParaRPr lang="ru-RU" dirty="0"/>
          </a:p>
          <a:p>
            <a:pPr algn="l" rtl="0"/>
            <a:r>
              <a:rPr lang="ru-RU" dirty="0"/>
              <a:t>- Різниця явних витрат на здійснення бізнес-процесів, що зачіпаються проектом, до і після його завершення;</a:t>
            </a:r>
          </a:p>
          <a:p>
            <a:pPr algn="l" rtl="0"/>
            <a:endParaRPr lang="ru-RU" dirty="0"/>
          </a:p>
          <a:p>
            <a:pPr algn="l" rtl="0"/>
            <a:r>
              <a:rPr lang="ru-RU" dirty="0"/>
              <a:t>- Різниця доходу фірми на ринку, пов'язаного з ключовими показниками результативності, до і після впровадження інформаційної системи;</a:t>
            </a:r>
          </a:p>
          <a:p>
            <a:pPr algn="l" rtl="0"/>
            <a:endParaRPr lang="ru-RU" dirty="0"/>
          </a:p>
          <a:p>
            <a:pPr algn="l" rtl="0"/>
            <a:r>
              <a:rPr lang="ru-RU" dirty="0"/>
              <a:t>- Різниця грошової оцінки ризиків до і після завершення проекту.</a:t>
            </a:r>
          </a:p>
        </p:txBody>
      </p:sp>
    </p:spTree>
    <p:extLst>
      <p:ext uri="{BB962C8B-B14F-4D97-AF65-F5344CB8AC3E}">
        <p14:creationId xmlns:p14="http://schemas.microsoft.com/office/powerpoint/2010/main" val="844969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Модель грошових потоків проекту розвитку інформаційної системи</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612773" y="1493743"/>
            <a:ext cx="8140823" cy="646331"/>
          </a:xfrm>
          <a:prstGeom prst="rect">
            <a:avLst/>
          </a:prstGeom>
        </p:spPr>
        <p:txBody>
          <a:bodyPr wrap="square">
            <a:spAutoFit/>
          </a:bodyPr>
          <a:lstStyle/>
          <a:p>
            <a:pPr algn="l" rtl="0"/>
            <a:r>
              <a:rPr lang="ru-RU" i="1" dirty="0"/>
              <a:t>Розглянемо економічний сенс деяких змінних, введених у цій моделі.</a:t>
            </a:r>
            <a:endParaRPr lang="ru-RU" dirty="0"/>
          </a:p>
        </p:txBody>
      </p:sp>
      <p:sp>
        <p:nvSpPr>
          <p:cNvPr id="2" name="Прямоугольник 1"/>
          <p:cNvSpPr/>
          <p:nvPr/>
        </p:nvSpPr>
        <p:spPr>
          <a:xfrm>
            <a:off x="460375" y="2207243"/>
            <a:ext cx="8417295" cy="1477328"/>
          </a:xfrm>
          <a:prstGeom prst="rect">
            <a:avLst/>
          </a:prstGeom>
        </p:spPr>
        <p:txBody>
          <a:bodyPr wrap="square">
            <a:spAutoFit/>
          </a:bodyPr>
          <a:lstStyle/>
          <a:p>
            <a:pPr algn="l" rtl="0"/>
            <a:r>
              <a:rPr lang="ru-RU" dirty="0"/>
              <a:t>Як грошову оцінку ризику в сучасній теорії корпоративних фінансів розглядається коефіцієнт</a:t>
            </a:r>
            <a:r>
              <a:rPr lang="ru-RU" b="1" i="1" dirty="0"/>
              <a:t>b</a:t>
            </a:r>
            <a:r>
              <a:rPr lang="ru-RU" dirty="0"/>
              <a:t>, який передбачається пропорційним витратам залучення капіталу (ціні капіталу). Отже, грошова оцінка ризиків розраховується так:</a:t>
            </a:r>
          </a:p>
          <a:p>
            <a:pPr algn="l" rtl="0"/>
            <a:endParaRPr lang="ru-RU"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graphicFrame>
        <p:nvGraphicFramePr>
          <p:cNvPr id="5" name="Объект 4"/>
          <p:cNvGraphicFramePr>
            <a:graphicFrameLocks noChangeAspect="1"/>
          </p:cNvGraphicFramePr>
          <p:nvPr>
            <p:extLst>
              <p:ext uri="{D42A27DB-BD31-4B8C-83A1-F6EECF244321}">
                <p14:modId xmlns:p14="http://schemas.microsoft.com/office/powerpoint/2010/main" val="3407691888"/>
              </p:ext>
            </p:extLst>
          </p:nvPr>
        </p:nvGraphicFramePr>
        <p:xfrm>
          <a:off x="3341547" y="3639844"/>
          <a:ext cx="2683273" cy="550415"/>
        </p:xfrm>
        <a:graphic>
          <a:graphicData uri="http://schemas.openxmlformats.org/presentationml/2006/ole">
            <mc:AlternateContent xmlns:mc="http://schemas.openxmlformats.org/markup-compatibility/2006">
              <mc:Choice xmlns:v="urn:schemas-microsoft-com:vml" Requires="v">
                <p:oleObj spid="_x0000_s3084" r:id="rId3" imgW="1117600" imgH="228600" progId="Equation.3">
                  <p:embed/>
                </p:oleObj>
              </mc:Choice>
              <mc:Fallback>
                <p:oleObj r:id="rId3" imgW="11176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1547" y="3639844"/>
                        <a:ext cx="2683273" cy="550415"/>
                      </a:xfrm>
                      <a:prstGeom prst="rect">
                        <a:avLst/>
                      </a:prstGeom>
                      <a:noFill/>
                    </p:spPr>
                  </p:pic>
                </p:oleObj>
              </mc:Fallback>
            </mc:AlternateContent>
          </a:graphicData>
        </a:graphic>
      </p:graphicFrame>
      <p:sp>
        <p:nvSpPr>
          <p:cNvPr id="7" name="Прямоугольник 6"/>
          <p:cNvSpPr/>
          <p:nvPr/>
        </p:nvSpPr>
        <p:spPr>
          <a:xfrm>
            <a:off x="612772" y="4487169"/>
            <a:ext cx="8140823" cy="1200329"/>
          </a:xfrm>
          <a:prstGeom prst="rect">
            <a:avLst/>
          </a:prstGeom>
        </p:spPr>
        <p:txBody>
          <a:bodyPr wrap="square">
            <a:spAutoFit/>
          </a:bodyPr>
          <a:lstStyle/>
          <a:p>
            <a:pPr algn="l" rtl="0"/>
            <a:r>
              <a:rPr lang="ru-RU" dirty="0"/>
              <a:t>де	</a:t>
            </a:r>
            <a:r>
              <a:rPr lang="ru-RU" b="1" dirty="0">
                <a:solidFill>
                  <a:schemeClr val="tx2"/>
                </a:solidFill>
              </a:rPr>
              <a:t>До</a:t>
            </a:r>
            <a:r>
              <a:rPr lang="ru-RU" dirty="0"/>
              <a:t>- ринкова оцінка капіталу підприємства;</a:t>
            </a:r>
          </a:p>
          <a:p>
            <a:pPr algn="l" rtl="0"/>
            <a:endParaRPr lang="ru-RU" dirty="0"/>
          </a:p>
          <a:p>
            <a:pPr algn="l" rtl="0"/>
            <a:r>
              <a:rPr lang="ru-RU" dirty="0"/>
              <a:t> </a:t>
            </a:r>
            <a:r>
              <a:rPr lang="ru-RU" b="1" dirty="0">
                <a:solidFill>
                  <a:schemeClr val="tx2"/>
                </a:solidFill>
              </a:rPr>
              <a:t>b</a:t>
            </a:r>
            <a:r>
              <a:rPr lang="ru-RU" b="1" baseline="-25000" dirty="0">
                <a:solidFill>
                  <a:schemeClr val="tx2"/>
                </a:solidFill>
              </a:rPr>
              <a:t>0</a:t>
            </a:r>
            <a:r>
              <a:rPr lang="ru-RU" b="1" dirty="0">
                <a:solidFill>
                  <a:schemeClr val="tx2"/>
                </a:solidFill>
              </a:rPr>
              <a:t>, b</a:t>
            </a:r>
            <a:r>
              <a:rPr lang="ru-RU" b="1" baseline="-25000" dirty="0">
                <a:solidFill>
                  <a:schemeClr val="tx2"/>
                </a:solidFill>
              </a:rPr>
              <a:t>1</a:t>
            </a:r>
            <a:r>
              <a:rPr lang="ru-RU" b="1" dirty="0">
                <a:solidFill>
                  <a:schemeClr val="tx2"/>
                </a:solidFill>
              </a:rPr>
              <a:t> </a:t>
            </a:r>
            <a:r>
              <a:rPr lang="ru-RU" dirty="0"/>
              <a:t>- ринкова оцінка ризику (середньозважена ціна капіталу) до та після виконання проекту відповідно.</a:t>
            </a:r>
          </a:p>
        </p:txBody>
      </p:sp>
    </p:spTree>
    <p:extLst>
      <p:ext uri="{BB962C8B-B14F-4D97-AF65-F5344CB8AC3E}">
        <p14:creationId xmlns:p14="http://schemas.microsoft.com/office/powerpoint/2010/main" val="3645725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Модель грошових потоків проекту розвитку інформаційної системи</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2" name="Прямоугольник 1"/>
          <p:cNvSpPr/>
          <p:nvPr/>
        </p:nvSpPr>
        <p:spPr>
          <a:xfrm>
            <a:off x="460375" y="1923157"/>
            <a:ext cx="8417295" cy="1477328"/>
          </a:xfrm>
          <a:prstGeom prst="rect">
            <a:avLst/>
          </a:prstGeom>
        </p:spPr>
        <p:txBody>
          <a:bodyPr wrap="square">
            <a:spAutoFit/>
          </a:bodyPr>
          <a:lstStyle/>
          <a:p>
            <a:pPr algn="l" rtl="0"/>
            <a:r>
              <a:rPr lang="ru-RU" dirty="0"/>
              <a:t>Грошовий потік доходу від використання інформаційної системи має місце лише у разі успіху проекту</a:t>
            </a:r>
            <a:r>
              <a:rPr lang="ru-RU" i="1" dirty="0"/>
              <a:t>тобто істотно залежить від ймовірності цього успіху</a:t>
            </a:r>
            <a:r>
              <a:rPr lang="ru-RU" dirty="0"/>
              <a:t>. Про</a:t>
            </a:r>
            <a:r>
              <a:rPr lang="ru-RU" i="1" dirty="0"/>
              <a:t>очевидно, що</a:t>
            </a:r>
            <a:r>
              <a:rPr lang="ru-RU" dirty="0"/>
              <a:t>втрати від зупинки чи заморожування проекту тим більше, що пізніше припиняється проект.</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8" name="Прямоугольник 7"/>
          <p:cNvSpPr/>
          <p:nvPr/>
        </p:nvSpPr>
        <p:spPr>
          <a:xfrm>
            <a:off x="528219" y="3597573"/>
            <a:ext cx="8349449" cy="2031325"/>
          </a:xfrm>
          <a:prstGeom prst="rect">
            <a:avLst/>
          </a:prstGeom>
        </p:spPr>
        <p:txBody>
          <a:bodyPr wrap="square">
            <a:spAutoFit/>
          </a:bodyPr>
          <a:lstStyle/>
          <a:p>
            <a:pPr algn="l" rtl="0"/>
            <a:r>
              <a:rPr lang="ru-RU" dirty="0"/>
              <a:t>Таким чином, від</a:t>
            </a:r>
            <a:r>
              <a:rPr lang="ru-RU" b="1" dirty="0"/>
              <a:t>управління проектом впровадження</a:t>
            </a:r>
            <a:r>
              <a:rPr lang="ru-RU" dirty="0"/>
              <a:t>залежать</a:t>
            </a:r>
            <a:r>
              <a:rPr lang="ru-RU" b="1" u="sng" dirty="0"/>
              <a:t>три групи</a:t>
            </a:r>
            <a:r>
              <a:rPr lang="ru-RU" dirty="0"/>
              <a:t>характеристик життєвого циклу системи:</a:t>
            </a:r>
          </a:p>
          <a:p>
            <a:pPr algn="l" rtl="0"/>
            <a:r>
              <a:rPr lang="ru-RU" dirty="0"/>
              <a:t>- Власне витрати на розробку або впровадження;</a:t>
            </a:r>
          </a:p>
          <a:p>
            <a:pPr algn="l" rtl="0"/>
            <a:r>
              <a:rPr lang="ru-RU" dirty="0"/>
              <a:t>– ймовірність успіху проекту та, отже, отримання потоку доходів від використання інформаційної системи;</a:t>
            </a:r>
          </a:p>
          <a:p>
            <a:pPr algn="l" rtl="0"/>
            <a:r>
              <a:rPr lang="ru-RU" dirty="0"/>
              <a:t>- Математичне очікування втрат у разі зупинки або заморожування проекту.</a:t>
            </a:r>
          </a:p>
        </p:txBody>
      </p:sp>
    </p:spTree>
    <p:extLst>
      <p:ext uri="{BB962C8B-B14F-4D97-AF65-F5344CB8AC3E}">
        <p14:creationId xmlns:p14="http://schemas.microsoft.com/office/powerpoint/2010/main" val="2177576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Поняття бізнес-процесу в економічному аналізі</a:t>
            </a:r>
            <a:r>
              <a:rPr lang="pl-PL" sz="3200" dirty="0"/>
              <a:t>IT</a:t>
            </a:r>
            <a:r>
              <a:rPr lang="ru-RU" sz="3200" dirty="0"/>
              <a:t>проектів</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2" name="Прямоугольник 1"/>
          <p:cNvSpPr/>
          <p:nvPr/>
        </p:nvSpPr>
        <p:spPr>
          <a:xfrm>
            <a:off x="494295" y="1514784"/>
            <a:ext cx="8417295" cy="2308324"/>
          </a:xfrm>
          <a:prstGeom prst="rect">
            <a:avLst/>
          </a:prstGeom>
        </p:spPr>
        <p:txBody>
          <a:bodyPr wrap="square">
            <a:spAutoFit/>
          </a:bodyPr>
          <a:lstStyle/>
          <a:p>
            <a:pPr algn="l" rtl="0"/>
            <a:r>
              <a:rPr lang="ru-RU" i="1" dirty="0"/>
              <a:t>Для оцінки доходу від використання інформаційної системи ми повинні розглядати діяльність компанії не тільки з точки зору технології, але й</a:t>
            </a:r>
            <a:r>
              <a:rPr lang="ru-RU" b="1" i="1" dirty="0"/>
              <a:t>точки зору виконуваних користувачами завдань</a:t>
            </a:r>
            <a:r>
              <a:rPr lang="ru-RU" i="1" dirty="0"/>
              <a:t>,</a:t>
            </a:r>
            <a:r>
              <a:rPr lang="ru-RU" b="1" i="1" dirty="0"/>
              <a:t>організації робіт</a:t>
            </a:r>
            <a:r>
              <a:rPr lang="ru-RU" i="1" dirty="0"/>
              <a:t>,</a:t>
            </a:r>
            <a:r>
              <a:rPr lang="ru-RU" b="1" i="1" dirty="0"/>
              <a:t>оброблюваних документів та даних</a:t>
            </a:r>
            <a:r>
              <a:rPr lang="ru-RU" i="1" dirty="0"/>
              <a:t>. Бізнес-процес як категорія аналізу якраз і дозволяє розглядати всю сукупність цих аспектів.</a:t>
            </a:r>
          </a:p>
          <a:p>
            <a:pPr algn="l" rtl="0"/>
            <a:r>
              <a:rPr lang="ru-RU" i="1" dirty="0"/>
              <a:t>Отже, поняття бізнес-процесу виявляється одним із ключових у даному курсі.</a:t>
            </a:r>
            <a:endParaRPr lang="ru-RU"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5" name="Прямоугольник 4"/>
          <p:cNvSpPr/>
          <p:nvPr/>
        </p:nvSpPr>
        <p:spPr>
          <a:xfrm>
            <a:off x="612774" y="4016652"/>
            <a:ext cx="8298815" cy="923330"/>
          </a:xfrm>
          <a:prstGeom prst="rect">
            <a:avLst/>
          </a:prstGeom>
        </p:spPr>
        <p:txBody>
          <a:bodyPr wrap="square">
            <a:spAutoFit/>
          </a:bodyPr>
          <a:lstStyle/>
          <a:p>
            <a:pPr algn="l" rtl="0"/>
            <a:r>
              <a:rPr lang="ru-RU" dirty="0"/>
              <a:t>Сутність інформаційних технологій така, що розрахунок доходу від використання КІС необхідно проводити з погляду виконуваних користувачами завдань обробки даних - бізнес-процесів.</a:t>
            </a:r>
          </a:p>
        </p:txBody>
      </p:sp>
    </p:spTree>
    <p:extLst>
      <p:ext uri="{BB962C8B-B14F-4D97-AF65-F5344CB8AC3E}">
        <p14:creationId xmlns:p14="http://schemas.microsoft.com/office/powerpoint/2010/main" val="2771202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155575" y="560388"/>
            <a:ext cx="9003221" cy="800100"/>
          </a:xfrm>
        </p:spPr>
        <p:txBody>
          <a:bodyPr wrap="square" numCol="1" anchorCtr="0" compatLnSpc="1">
            <a:prstTxWarp prst="textNoShape">
              <a:avLst/>
            </a:prstTxWarp>
          </a:bodyPr>
          <a:lstStyle/>
          <a:p>
            <a:pPr marL="457200" indent="-457200" algn="l" rtl="0" eaLnBrk="1" hangingPunct="1"/>
            <a:r>
              <a:rPr lang="ru-RU" sz="3200" dirty="0"/>
              <a:t>Поняття бізнес-процесу в економічному аналізі</a:t>
            </a:r>
            <a:r>
              <a:rPr lang="pl-PL" sz="3200" dirty="0"/>
              <a:t>IT</a:t>
            </a:r>
            <a:r>
              <a:rPr lang="ru-RU" sz="3200" dirty="0"/>
              <a:t>проектів</a:t>
            </a:r>
            <a:endParaRPr lang="pl-PL" sz="3200" dirty="0"/>
          </a:p>
        </p:txBody>
      </p:sp>
      <p:sp>
        <p:nvSpPr>
          <p:cNvPr id="11267" name="AutoShape 8" descr="ÐÐ°ÑÑÐ¸Ð½ÐºÐ¸ Ð¿Ð¾ Ð·Ð°Ð¿ÑÐ¾ÑÑ ÑÐ»ÐµÐºÑÑÐ¾Ð½Ð½ÑÐ¹ Ð±Ð¸Ð·Ð½ÐµÑ"/>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11268" name="AutoShape 10" descr="ÐÐ°ÑÑÐ¸Ð½ÐºÐ¸ Ð¿Ð¾ Ð·Ð°Ð¿ÑÐ¾ÑÑ ÑÐ»ÐµÐºÑÑÐ¾Ð½Ð½ÑÐ¹ Ð±Ð¸Ð·Ð½ÐµÑ"/>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2400">
                <a:solidFill>
                  <a:srgbClr val="7F7F7F"/>
                </a:solidFill>
                <a:latin typeface="Century Gothic" pitchFamily="34" charset="0"/>
              </a:defRPr>
            </a:lvl1pPr>
            <a:lvl2pPr marL="742950" indent="-285750" eaLnBrk="0" hangingPunct="0">
              <a:spcBef>
                <a:spcPct val="20000"/>
              </a:spcBef>
              <a:buFont typeface="Courier New" pitchFamily="49" charset="0"/>
              <a:buChar char="o"/>
              <a:defRPr sz="1600">
                <a:solidFill>
                  <a:srgbClr val="7F7F7F"/>
                </a:solidFill>
                <a:latin typeface="Century Gothic" pitchFamily="34" charset="0"/>
              </a:defRPr>
            </a:lvl2pPr>
            <a:lvl3pPr marL="1143000" indent="-228600" eaLnBrk="0" hangingPunct="0">
              <a:spcBef>
                <a:spcPct val="20000"/>
              </a:spcBef>
              <a:buFont typeface="Arial" charset="0"/>
              <a:buChar char="•"/>
              <a:defRPr sz="1600">
                <a:solidFill>
                  <a:srgbClr val="7F7F7F"/>
                </a:solidFill>
                <a:latin typeface="Century Gothic" pitchFamily="34" charset="0"/>
              </a:defRPr>
            </a:lvl3pPr>
            <a:lvl4pPr marL="1600200" indent="-228600" eaLnBrk="0" hangingPunct="0">
              <a:spcBef>
                <a:spcPct val="20000"/>
              </a:spcBef>
              <a:buFont typeface="Courier New" pitchFamily="49" charset="0"/>
              <a:buChar char="o"/>
              <a:defRPr sz="1600">
                <a:solidFill>
                  <a:srgbClr val="7F7F7F"/>
                </a:solidFill>
                <a:latin typeface="Century Gothic" pitchFamily="34" charset="0"/>
              </a:defRPr>
            </a:lvl4pPr>
            <a:lvl5pPr marL="2057400" indent="-228600" eaLnBrk="0" hangingPunct="0">
              <a:spcBef>
                <a:spcPct val="20000"/>
              </a:spcBef>
              <a:buFont typeface="Arial" charset="0"/>
              <a:buChar char="•"/>
              <a:defRPr sz="1600">
                <a:solidFill>
                  <a:srgbClr val="7F7F7F"/>
                </a:solidFill>
                <a:latin typeface="Century Gothic" pitchFamily="34" charset="0"/>
              </a:defRPr>
            </a:lvl5pPr>
            <a:lvl6pPr marL="2514600" indent="-228600" eaLnBrk="0" fontAlgn="base" hangingPunct="0">
              <a:spcBef>
                <a:spcPct val="20000"/>
              </a:spcBef>
              <a:spcAft>
                <a:spcPct val="0"/>
              </a:spcAft>
              <a:buFont typeface="Arial" charset="0"/>
              <a:buChar char="•"/>
              <a:defRPr sz="1600">
                <a:solidFill>
                  <a:srgbClr val="7F7F7F"/>
                </a:solidFill>
                <a:latin typeface="Century Gothic" pitchFamily="34" charset="0"/>
              </a:defRPr>
            </a:lvl6pPr>
            <a:lvl7pPr marL="2971800" indent="-228600" eaLnBrk="0" fontAlgn="base" hangingPunct="0">
              <a:spcBef>
                <a:spcPct val="20000"/>
              </a:spcBef>
              <a:spcAft>
                <a:spcPct val="0"/>
              </a:spcAft>
              <a:buFont typeface="Arial" charset="0"/>
              <a:buChar char="•"/>
              <a:defRPr sz="1600">
                <a:solidFill>
                  <a:srgbClr val="7F7F7F"/>
                </a:solidFill>
                <a:latin typeface="Century Gothic" pitchFamily="34" charset="0"/>
              </a:defRPr>
            </a:lvl7pPr>
            <a:lvl8pPr marL="3429000" indent="-228600" eaLnBrk="0" fontAlgn="base" hangingPunct="0">
              <a:spcBef>
                <a:spcPct val="20000"/>
              </a:spcBef>
              <a:spcAft>
                <a:spcPct val="0"/>
              </a:spcAft>
              <a:buFont typeface="Arial" charset="0"/>
              <a:buChar char="•"/>
              <a:defRPr sz="1600">
                <a:solidFill>
                  <a:srgbClr val="7F7F7F"/>
                </a:solidFill>
                <a:latin typeface="Century Gothic" pitchFamily="34" charset="0"/>
              </a:defRPr>
            </a:lvl8pPr>
            <a:lvl9pPr marL="3886200" indent="-228600" eaLnBrk="0" fontAlgn="base" hangingPunct="0">
              <a:spcBef>
                <a:spcPct val="20000"/>
              </a:spcBef>
              <a:spcAft>
                <a:spcPct val="0"/>
              </a:spcAft>
              <a:buFont typeface="Arial" charset="0"/>
              <a:buChar char="•"/>
              <a:defRPr sz="1600">
                <a:solidFill>
                  <a:srgbClr val="7F7F7F"/>
                </a:solidFill>
                <a:latin typeface="Century Gothic" pitchFamily="34" charset="0"/>
              </a:defRPr>
            </a:lvl9pPr>
          </a:lstStyle>
          <a:p>
            <a:pPr algn="l" rtl="0" eaLnBrk="1" hangingPunct="1">
              <a:spcBef>
                <a:spcPct val="0"/>
              </a:spcBef>
              <a:buFontTx/>
              <a:buNone/>
            </a:pPr>
            <a:endParaRPr lang="ru-RU" altLang="" sz="1800">
              <a:solidFill>
                <a:schemeClr val="tx1"/>
              </a:solidFill>
              <a:latin typeface="Arial"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l" rtl="0"/>
            <a:endParaRPr lang="uk-UA"/>
          </a:p>
        </p:txBody>
      </p:sp>
      <p:sp>
        <p:nvSpPr>
          <p:cNvPr id="6" name="Прямоугольник 5"/>
          <p:cNvSpPr/>
          <p:nvPr/>
        </p:nvSpPr>
        <p:spPr>
          <a:xfrm>
            <a:off x="307975" y="1840612"/>
            <a:ext cx="8655729" cy="1200329"/>
          </a:xfrm>
          <a:prstGeom prst="rect">
            <a:avLst/>
          </a:prstGeom>
        </p:spPr>
        <p:txBody>
          <a:bodyPr wrap="square">
            <a:spAutoFit/>
          </a:bodyPr>
          <a:lstStyle/>
          <a:p>
            <a:pPr algn="l" rtl="0"/>
            <a:r>
              <a:rPr lang="ru-RU" dirty="0"/>
              <a:t>Під</a:t>
            </a:r>
            <a:r>
              <a:rPr lang="ru-RU" b="1" dirty="0"/>
              <a:t>основними бізнес-процесами</a:t>
            </a:r>
            <a:r>
              <a:rPr lang="ru-RU" dirty="0"/>
              <a:t>розуміються бізнес-процеси, безпосередньо пов'язані з процесами створення кінцевої продукції чи послуг.</a:t>
            </a:r>
          </a:p>
          <a:p>
            <a:pPr algn="l" rtl="0"/>
            <a:r>
              <a:rPr lang="ru-RU" b="1" i="1" dirty="0">
                <a:solidFill>
                  <a:schemeClr val="tx2"/>
                </a:solidFill>
              </a:rPr>
              <a:t>Приклади: розробка продукції, закупівля матеріалів, виробництво</a:t>
            </a:r>
            <a:r>
              <a:rPr lang="ru-RU" i="1" dirty="0"/>
              <a:t>.</a:t>
            </a:r>
            <a:endParaRPr lang="ru-RU" dirty="0"/>
          </a:p>
        </p:txBody>
      </p:sp>
      <p:sp>
        <p:nvSpPr>
          <p:cNvPr id="7" name="Прямоугольник 6"/>
          <p:cNvSpPr/>
          <p:nvPr/>
        </p:nvSpPr>
        <p:spPr>
          <a:xfrm>
            <a:off x="307974" y="3366792"/>
            <a:ext cx="8836026" cy="1200329"/>
          </a:xfrm>
          <a:prstGeom prst="rect">
            <a:avLst/>
          </a:prstGeom>
        </p:spPr>
        <p:txBody>
          <a:bodyPr wrap="square">
            <a:spAutoFit/>
          </a:bodyPr>
          <a:lstStyle/>
          <a:p>
            <a:pPr algn="l" rtl="0"/>
            <a:r>
              <a:rPr lang="ru-RU" b="1" dirty="0"/>
              <a:t>Забезпечуючі бізнес-процеси</a:t>
            </a:r>
            <a:r>
              <a:rPr lang="ru-RU" dirty="0"/>
              <a:t>- це бізнес-процеси, які не збільшують цінність продукту або послуги для споживача, але необхідні для діяльності підприємства.</a:t>
            </a:r>
          </a:p>
          <a:p>
            <a:pPr algn="l" rtl="0"/>
            <a:r>
              <a:rPr lang="ru-RU" b="1" i="1" dirty="0">
                <a:solidFill>
                  <a:schemeClr val="tx2"/>
                </a:solidFill>
              </a:rPr>
              <a:t>Приклади: бухгалтерський облік, фінанси, інформаційні технології.</a:t>
            </a:r>
            <a:endParaRPr lang="ru-RU" b="1" dirty="0">
              <a:solidFill>
                <a:schemeClr val="tx2"/>
              </a:solidFill>
            </a:endParaRPr>
          </a:p>
        </p:txBody>
      </p:sp>
      <p:sp>
        <p:nvSpPr>
          <p:cNvPr id="8" name="Прямоугольник 7"/>
          <p:cNvSpPr/>
          <p:nvPr/>
        </p:nvSpPr>
        <p:spPr>
          <a:xfrm>
            <a:off x="460374" y="4762376"/>
            <a:ext cx="8503329" cy="1200329"/>
          </a:xfrm>
          <a:prstGeom prst="rect">
            <a:avLst/>
          </a:prstGeom>
        </p:spPr>
        <p:txBody>
          <a:bodyPr wrap="square">
            <a:spAutoFit/>
          </a:bodyPr>
          <a:lstStyle/>
          <a:p>
            <a:pPr algn="l" rtl="0"/>
            <a:r>
              <a:rPr lang="ru-RU" dirty="0"/>
              <a:t>Як типова модель бізнес-процесів інформаційної служби будемо використовувати модель</a:t>
            </a:r>
            <a:r>
              <a:rPr lang="en-US" dirty="0"/>
              <a:t>ITIL</a:t>
            </a:r>
            <a:r>
              <a:rPr lang="ru-RU" dirty="0"/>
              <a:t>, визнану на сьогоднішній день у галузі фактичним стандартом бізнес-процесів</a:t>
            </a:r>
            <a:r>
              <a:rPr lang="en-US" dirty="0"/>
              <a:t> </a:t>
            </a:r>
            <a:r>
              <a:rPr lang="ru-RU" dirty="0"/>
              <a:t>Це найпопулярніша модель управління ІТ-службою підприємства на сьогодні.</a:t>
            </a:r>
            <a:endParaRPr lang="uk-UA" dirty="0"/>
          </a:p>
        </p:txBody>
      </p:sp>
    </p:spTree>
    <p:extLst>
      <p:ext uri="{BB962C8B-B14F-4D97-AF65-F5344CB8AC3E}">
        <p14:creationId xmlns:p14="http://schemas.microsoft.com/office/powerpoint/2010/main" val="35762714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3078</TotalTime>
  <Words>1490</Words>
  <Application>Microsoft Office PowerPoint</Application>
  <PresentationFormat>Экран (4:3)</PresentationFormat>
  <Paragraphs>97</Paragraphs>
  <Slides>20</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20</vt:i4>
      </vt:variant>
    </vt:vector>
  </HeadingPairs>
  <TitlesOfParts>
    <vt:vector size="27" baseType="lpstr">
      <vt:lpstr>Arial</vt:lpstr>
      <vt:lpstr>Calibri</vt:lpstr>
      <vt:lpstr>Century Gothic</vt:lpstr>
      <vt:lpstr>Courier New</vt:lpstr>
      <vt:lpstr>Palatino Linotype</vt:lpstr>
      <vt:lpstr>Executive</vt:lpstr>
      <vt:lpstr>Equation.3</vt:lpstr>
      <vt:lpstr>Тема2:Модель грошових потоків проекту розвитку інформаційної системи.</vt:lpstr>
      <vt:lpstr>Модель грошових потоків проекту розвитку інформаційної системи</vt:lpstr>
      <vt:lpstr>Модель грошових потоків проекту розвитку інформаційної системи</vt:lpstr>
      <vt:lpstr>Модель грошових потоків проекту розвитку інформаційної системи</vt:lpstr>
      <vt:lpstr>Модель грошових потоків проекту розвитку інформаційної системи</vt:lpstr>
      <vt:lpstr>Модель грошових потоків проекту розвитку інформаційної системи</vt:lpstr>
      <vt:lpstr>Модель грошових потоків проекту розвитку інформаційної системи</vt:lpstr>
      <vt:lpstr>Поняття бізнес-процесу в економічному аналізіITпроектів</vt:lpstr>
      <vt:lpstr>Поняття бізнес-процесу в економічному аналізіITпроектів</vt:lpstr>
      <vt:lpstr>Основи моделіITIL</vt:lpstr>
      <vt:lpstr>ТрендуправлінняІТ-послугами</vt:lpstr>
      <vt:lpstr>ТрендуправлінняІТ-послугами</vt:lpstr>
      <vt:lpstr>ТрендуправлінняІТ-послугами</vt:lpstr>
      <vt:lpstr>ТрендуправлінняІТ-послугами</vt:lpstr>
      <vt:lpstr>ТрендуправлінняІТ-послугами</vt:lpstr>
      <vt:lpstr>ТрендуправлінняІТ-послугами</vt:lpstr>
      <vt:lpstr>ТрендуправлінняІТ-послугами</vt:lpstr>
      <vt:lpstr>ТрендуправлінняІТ-послугами</vt:lpstr>
      <vt:lpstr>ТрендуправлінняІТ-послугами</vt:lpstr>
      <vt:lpstr>ТрендуправлінняІТ-послугами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РАСПОЗНАВАНИЕ ОПТИЧЕСКИХ ОБРАЗОВ (СИМВОЛОВ) С ПОМОЩЬЮ ОДНОСЛОЙНОГО ПЕРСЕПТРОНА</dc:title>
  <dc:creator>Влад Опаленов</dc:creator>
  <cp:lastModifiedBy>CyberFan</cp:lastModifiedBy>
  <cp:revision>183</cp:revision>
  <dcterms:created xsi:type="dcterms:W3CDTF">2012-03-20T05:23:34Z</dcterms:created>
  <dcterms:modified xsi:type="dcterms:W3CDTF">2023-01-04T21:52:07Z</dcterms:modified>
</cp:coreProperties>
</file>