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Mx1kdpv773U0BsdQy0KaMR/Fs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2"/>
      </p:cViewPr>
      <p:guideLst>
        <p:guide orient="horz" pos="379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cc423c9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2ccc423c9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6f760fb8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c6f760fb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6f760fb8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c6f760fb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cc423c94a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2ccc423c9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6f760fb8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2c6f760fb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14858"/>
          <a:stretch/>
        </p:blipFill>
        <p:spPr>
          <a:xfrm flipH="1">
            <a:off x="0" y="-21022"/>
            <a:ext cx="12192000" cy="692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655" y="-21022"/>
            <a:ext cx="7779377" cy="6916344"/>
          </a:xfrm>
          <a:prstGeom prst="rect">
            <a:avLst/>
          </a:prstGeom>
          <a:solidFill>
            <a:srgbClr val="002176"/>
          </a:solidFill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0119305" y="583328"/>
            <a:ext cx="35573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NEWAGRO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5154" y="206138"/>
            <a:ext cx="1180997" cy="252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1796" y="0"/>
            <a:ext cx="3794574" cy="8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115555" y="1066835"/>
            <a:ext cx="6875027" cy="47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Стратегічне планування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моделі NEWAGRO</a:t>
            </a:r>
            <a:endParaRPr sz="4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uk-UA" sz="4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проєкту</a:t>
            </a:r>
            <a:r>
              <a:rPr lang="uk-UA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uk-UA" sz="4000" b="1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назва студентського </a:t>
            </a:r>
            <a:r>
              <a:rPr lang="uk-UA" sz="4000" b="1" i="0" u="sng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проєкту</a:t>
            </a:r>
            <a:r>
              <a:rPr lang="uk-UA" sz="4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Виконали: студенти груп….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Керівник роботи: </a:t>
            </a:r>
            <a:endParaRPr sz="2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2632" y="5275953"/>
            <a:ext cx="695391" cy="15693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599633" y="5305396"/>
            <a:ext cx="382999" cy="160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sz="1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14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27146" y="5617753"/>
            <a:ext cx="1059463" cy="105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82000" y="5002791"/>
            <a:ext cx="1130764" cy="228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cc423c94a_0_0"/>
          <p:cNvSpPr/>
          <p:nvPr/>
        </p:nvSpPr>
        <p:spPr>
          <a:xfrm>
            <a:off x="273269" y="214313"/>
            <a:ext cx="4155000" cy="2180700"/>
          </a:xfrm>
          <a:prstGeom prst="rect">
            <a:avLst/>
          </a:prstGeom>
          <a:solidFill>
            <a:schemeClr val="dk1">
              <a:alpha val="172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ccc423c94a_0_0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1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ccc423c94a_0_0" descr="Переваги євроінтеграції: в Україні стартувала інформкампанія, фото - Погля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349" y="753979"/>
            <a:ext cx="4205188" cy="235490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ccc423c94a_0_0"/>
          <p:cNvSpPr txBox="1"/>
          <p:nvPr/>
        </p:nvSpPr>
        <p:spPr>
          <a:xfrm>
            <a:off x="5422225" y="635975"/>
            <a:ext cx="640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ccc423c94a_0_0"/>
          <p:cNvSpPr/>
          <p:nvPr/>
        </p:nvSpPr>
        <p:spPr>
          <a:xfrm>
            <a:off x="5067175" y="214325"/>
            <a:ext cx="71181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Державна підтримка сільськогосподарських виробників в … громаді в умовах воєнного стану як чинник забезпечення державної аграрної політики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6f760fb83_0_10"/>
          <p:cNvSpPr/>
          <p:nvPr/>
        </p:nvSpPr>
        <p:spPr>
          <a:xfrm>
            <a:off x="273269" y="214313"/>
            <a:ext cx="4155000" cy="2180700"/>
          </a:xfrm>
          <a:prstGeom prst="rect">
            <a:avLst/>
          </a:prstGeom>
          <a:solidFill>
            <a:schemeClr val="dk1">
              <a:alpha val="172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2c6f760fb83_0_10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1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c6f760fb83_0_10" descr="Переваги євроінтеграції: в Україні стартувала інформкампанія, фото - Погля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349" y="753979"/>
            <a:ext cx="4205188" cy="23549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c6f760fb83_0_10"/>
          <p:cNvSpPr txBox="1"/>
          <p:nvPr/>
        </p:nvSpPr>
        <p:spPr>
          <a:xfrm>
            <a:off x="5422225" y="635975"/>
            <a:ext cx="640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c6f760fb83_0_10"/>
          <p:cNvSpPr/>
          <p:nvPr/>
        </p:nvSpPr>
        <p:spPr>
          <a:xfrm>
            <a:off x="5241325" y="214325"/>
            <a:ext cx="67698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Аналіз земельного фонду територіальної громади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6f760fb83_0_18"/>
          <p:cNvSpPr/>
          <p:nvPr/>
        </p:nvSpPr>
        <p:spPr>
          <a:xfrm>
            <a:off x="273269" y="214313"/>
            <a:ext cx="4155000" cy="2180700"/>
          </a:xfrm>
          <a:prstGeom prst="rect">
            <a:avLst/>
          </a:prstGeom>
          <a:solidFill>
            <a:schemeClr val="dk1">
              <a:alpha val="172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2c6f760fb83_0_18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1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c6f760fb83_0_18" descr="Переваги євроінтеграції: в Україні стартувала інформкампанія, фото - Погля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349" y="753979"/>
            <a:ext cx="4205188" cy="23549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c6f760fb83_0_18"/>
          <p:cNvSpPr txBox="1"/>
          <p:nvPr/>
        </p:nvSpPr>
        <p:spPr>
          <a:xfrm>
            <a:off x="5422225" y="635975"/>
            <a:ext cx="640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c6f760fb83_0_18"/>
          <p:cNvSpPr/>
          <p:nvPr/>
        </p:nvSpPr>
        <p:spPr>
          <a:xfrm>
            <a:off x="5241325" y="214325"/>
            <a:ext cx="67698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Правова регламентація розвитку та залучення інвестицій до соціальної сфери в межах сільських територій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cc423c94a_0_8"/>
          <p:cNvSpPr/>
          <p:nvPr/>
        </p:nvSpPr>
        <p:spPr>
          <a:xfrm>
            <a:off x="273269" y="214313"/>
            <a:ext cx="4155000" cy="2180700"/>
          </a:xfrm>
          <a:prstGeom prst="rect">
            <a:avLst/>
          </a:prstGeom>
          <a:solidFill>
            <a:schemeClr val="dk1">
              <a:alpha val="172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ccc423c94a_0_8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1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ccc423c94a_0_8" descr="Переваги євроінтеграції: в Україні стартувала інформкампанія, фото - Погля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349" y="753979"/>
            <a:ext cx="4205188" cy="235490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ccc423c94a_0_8"/>
          <p:cNvSpPr txBox="1"/>
          <p:nvPr/>
        </p:nvSpPr>
        <p:spPr>
          <a:xfrm>
            <a:off x="5422225" y="635975"/>
            <a:ext cx="640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ccc423c94a_0_8"/>
          <p:cNvSpPr/>
          <p:nvPr/>
        </p:nvSpPr>
        <p:spPr>
          <a:xfrm>
            <a:off x="5241325" y="214325"/>
            <a:ext cx="67698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Правова регламентація переходу до органічного сільськогосподарського виробництва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/>
          <p:nvPr/>
        </p:nvSpPr>
        <p:spPr>
          <a:xfrm rot="10800000" flipH="1">
            <a:off x="1777263" y="-7883"/>
            <a:ext cx="3157378" cy="1135117"/>
          </a:xfrm>
          <a:prstGeom prst="triangle">
            <a:avLst>
              <a:gd name="adj" fmla="val 49356"/>
            </a:avLst>
          </a:prstGeom>
          <a:blipFill rotWithShape="1">
            <a:blip r:embed="rId3">
              <a:alphaModFix/>
            </a:blip>
            <a:stretch>
              <a:fillRect l="-7699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328972" y="1859359"/>
            <a:ext cx="6053959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Назва, країна та посилання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Lazy Olive Glamping (TUSCANY, ITALY) https://www.glamping.com/destination/europe/tuscany/trequanda/the-lazy-oliveglamping/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 Days (CATALONIA, SPAIN) https://www.glamping.com/destination/europe/catalonia/lleida/forest-days/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133752" y="129683"/>
            <a:ext cx="665504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-UA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Досвід  яких європейських країн був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-UA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використаний при побудові моделі?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 flipH="1">
            <a:off x="6788798" y="670759"/>
            <a:ext cx="4771697" cy="54338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40993" r="-8499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7194663" y="322352"/>
            <a:ext cx="4771697" cy="5433848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" descr="горизонт син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752" y="5223367"/>
            <a:ext cx="593090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/>
          <p:nvPr/>
        </p:nvSpPr>
        <p:spPr>
          <a:xfrm>
            <a:off x="7089913" y="0"/>
            <a:ext cx="504444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7204213" y="797269"/>
            <a:ext cx="486269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-UA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SWOT аналіз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населеного пункту чи громади, на території яких пропонується реалізація бізнес-моделі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7204213" y="2967355"/>
            <a:ext cx="515874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Оцінка внутрішнього середовища населеного пункту чи громади: слабкі та сильні сторони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(до 5 факторів по кожному напряму)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6" descr="горизонт си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38" y="5254817"/>
            <a:ext cx="5930900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7204213" y="4722245"/>
            <a:ext cx="515874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Оцінка зовнішнього середовища населеного пункту чи громади: можливості та загрози.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оцінці зовнішнього середовища врахувати </a:t>
            </a: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регіональний, національний, європейський та/або глобальний рівень.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(5 факторів по кожному напряму)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6" descr="Чотири компоненти SWOT-аналізу у вигляді 2 × 2 матриці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776" y="311743"/>
            <a:ext cx="4721087" cy="531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/>
          <p:nvPr/>
        </p:nvSpPr>
        <p:spPr>
          <a:xfrm>
            <a:off x="7089913" y="0"/>
            <a:ext cx="504444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8"/>
          <p:cNvSpPr/>
          <p:nvPr/>
        </p:nvSpPr>
        <p:spPr>
          <a:xfrm>
            <a:off x="7204213" y="797269"/>
            <a:ext cx="486269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-UA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Стратегії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населеного пункту чи громади, на території яких пропонується</a:t>
            </a: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48" descr="горизонт си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38" y="5254817"/>
            <a:ext cx="59309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093" y="748030"/>
            <a:ext cx="6654726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>
            <a:spLocks noGrp="1"/>
          </p:cNvSpPr>
          <p:nvPr>
            <p:ph type="title"/>
          </p:nvPr>
        </p:nvSpPr>
        <p:spPr>
          <a:xfrm>
            <a:off x="838200" y="32445"/>
            <a:ext cx="10515600" cy="75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2800">
                <a:solidFill>
                  <a:srgbClr val="002060"/>
                </a:solidFill>
              </a:rPr>
              <a:t>Полотно бізнес-моделі Canvas </a:t>
            </a:r>
            <a:endParaRPr sz="2800">
              <a:solidFill>
                <a:srgbClr val="002060"/>
              </a:solidFill>
            </a:endParaRPr>
          </a:p>
        </p:txBody>
      </p:sp>
      <p:pic>
        <p:nvPicPr>
          <p:cNvPr id="243" name="Google Shape;243;p49"/>
          <p:cNvPicPr preferRelativeResize="0"/>
          <p:nvPr/>
        </p:nvPicPr>
        <p:blipFill rotWithShape="1">
          <a:blip r:embed="rId3">
            <a:alphaModFix/>
          </a:blip>
          <a:srcRect l="20741" t="27568" r="18554" b="7560"/>
          <a:stretch/>
        </p:blipFill>
        <p:spPr>
          <a:xfrm>
            <a:off x="680846" y="843571"/>
            <a:ext cx="9955214" cy="566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087" y="3581646"/>
            <a:ext cx="941747" cy="94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006" y="6383529"/>
            <a:ext cx="2116994" cy="47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9"/>
          <p:cNvPicPr preferRelativeResize="0"/>
          <p:nvPr/>
        </p:nvPicPr>
        <p:blipFill rotWithShape="1">
          <a:blip r:embed="rId6">
            <a:alphaModFix/>
          </a:blip>
          <a:srcRect l="36337" t="35163" r="36337" b="35163"/>
          <a:stretch/>
        </p:blipFill>
        <p:spPr>
          <a:xfrm>
            <a:off x="10785095" y="2148840"/>
            <a:ext cx="1137409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87024" y="344953"/>
            <a:ext cx="1329043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96" y="-12234"/>
            <a:ext cx="5047926" cy="69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0"/>
          <p:cNvSpPr/>
          <p:nvPr/>
        </p:nvSpPr>
        <p:spPr>
          <a:xfrm flipH="1">
            <a:off x="7147560" y="0"/>
            <a:ext cx="50444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50"/>
          <p:cNvGrpSpPr/>
          <p:nvPr/>
        </p:nvGrpSpPr>
        <p:grpSpPr>
          <a:xfrm>
            <a:off x="7303175" y="1392297"/>
            <a:ext cx="4036005" cy="3971620"/>
            <a:chOff x="985294" y="1293037"/>
            <a:chExt cx="4464846" cy="3971620"/>
          </a:xfrm>
        </p:grpSpPr>
        <p:sp>
          <p:nvSpPr>
            <p:cNvPr id="255" name="Google Shape;255;p50"/>
            <p:cNvSpPr/>
            <p:nvPr/>
          </p:nvSpPr>
          <p:spPr>
            <a:xfrm>
              <a:off x="1778825" y="1593342"/>
              <a:ext cx="3671315" cy="3671315"/>
            </a:xfrm>
            <a:custGeom>
              <a:avLst/>
              <a:gdLst/>
              <a:ahLst/>
              <a:cxnLst/>
              <a:rect l="l" t="t" r="r" b="b"/>
              <a:pathLst>
                <a:path w="3671315" h="3671315" extrusionOk="0">
                  <a:moveTo>
                    <a:pt x="0" y="0"/>
                  </a:moveTo>
                  <a:lnTo>
                    <a:pt x="3671315" y="0"/>
                  </a:lnTo>
                  <a:lnTo>
                    <a:pt x="3671315" y="3671315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2500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0"/>
            <p:cNvSpPr/>
            <p:nvPr/>
          </p:nvSpPr>
          <p:spPr>
            <a:xfrm rot="10800000">
              <a:off x="985294" y="1293037"/>
              <a:ext cx="3671315" cy="3671315"/>
            </a:xfrm>
            <a:custGeom>
              <a:avLst/>
              <a:gdLst/>
              <a:ahLst/>
              <a:cxnLst/>
              <a:rect l="l" t="t" r="r" b="b"/>
              <a:pathLst>
                <a:path w="3671315" h="3671315" extrusionOk="0">
                  <a:moveTo>
                    <a:pt x="0" y="0"/>
                  </a:moveTo>
                  <a:lnTo>
                    <a:pt x="3671315" y="0"/>
                  </a:lnTo>
                  <a:lnTo>
                    <a:pt x="3671315" y="3671315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2500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50"/>
          <p:cNvSpPr/>
          <p:nvPr/>
        </p:nvSpPr>
        <p:spPr>
          <a:xfrm>
            <a:off x="641431" y="301827"/>
            <a:ext cx="375147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uk-UA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Опис моделі (за потреби)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0"/>
          <p:cNvSpPr/>
          <p:nvPr/>
        </p:nvSpPr>
        <p:spPr>
          <a:xfrm>
            <a:off x="7556159" y="886562"/>
            <a:ext cx="3345124" cy="3671315"/>
          </a:xfrm>
          <a:custGeom>
            <a:avLst/>
            <a:gdLst/>
            <a:ahLst/>
            <a:cxnLst/>
            <a:rect l="l" t="t" r="r" b="b"/>
            <a:pathLst>
              <a:path w="3671315" h="3671315" extrusionOk="0">
                <a:moveTo>
                  <a:pt x="0" y="0"/>
                </a:moveTo>
                <a:lnTo>
                  <a:pt x="3671315" y="0"/>
                </a:lnTo>
                <a:lnTo>
                  <a:pt x="3671315" y="3671315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0"/>
          <p:cNvSpPr/>
          <p:nvPr/>
        </p:nvSpPr>
        <p:spPr>
          <a:xfrm rot="10800000">
            <a:off x="7074352" y="1138732"/>
            <a:ext cx="3671315" cy="3671315"/>
          </a:xfrm>
          <a:custGeom>
            <a:avLst/>
            <a:gdLst/>
            <a:ahLst/>
            <a:cxnLst/>
            <a:rect l="l" t="t" r="r" b="b"/>
            <a:pathLst>
              <a:path w="3671315" h="3671315" extrusionOk="0">
                <a:moveTo>
                  <a:pt x="0" y="0"/>
                </a:moveTo>
                <a:lnTo>
                  <a:pt x="3671315" y="0"/>
                </a:lnTo>
                <a:lnTo>
                  <a:pt x="3671315" y="3671315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6744" y="5905621"/>
            <a:ext cx="3376741" cy="75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0"/>
          <p:cNvPicPr preferRelativeResize="0"/>
          <p:nvPr/>
        </p:nvPicPr>
        <p:blipFill rotWithShape="1">
          <a:blip r:embed="rId6">
            <a:alphaModFix/>
          </a:blip>
          <a:srcRect l="36337" t="35163" r="36337" b="35163"/>
          <a:stretch/>
        </p:blipFill>
        <p:spPr>
          <a:xfrm>
            <a:off x="10001578" y="5749290"/>
            <a:ext cx="1045747" cy="122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96133" y="5854733"/>
            <a:ext cx="855171" cy="85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48543" y="5153090"/>
            <a:ext cx="1329043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/>
          <p:nvPr/>
        </p:nvSpPr>
        <p:spPr>
          <a:xfrm>
            <a:off x="7089913" y="0"/>
            <a:ext cx="504444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51"/>
          <p:cNvSpPr/>
          <p:nvPr/>
        </p:nvSpPr>
        <p:spPr>
          <a:xfrm>
            <a:off x="7180786" y="139233"/>
            <a:ext cx="486269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-UA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STEEPLE аналіз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середовища бізнес-моделі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1"/>
          <p:cNvSpPr txBox="1"/>
          <p:nvPr/>
        </p:nvSpPr>
        <p:spPr>
          <a:xfrm>
            <a:off x="7202414" y="1305957"/>
            <a:ext cx="37952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Оцінка зовнішнього середовища бізнес-моделі за напрямами: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Соціально-культурний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Технологічний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Економічний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Екологічний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Політичний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Правовий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Етичний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 кожним напрямом до 5 факторів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51" descr="горизонт си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38" y="5254817"/>
            <a:ext cx="5930900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1"/>
          <p:cNvSpPr txBox="1"/>
          <p:nvPr/>
        </p:nvSpPr>
        <p:spPr>
          <a:xfrm>
            <a:off x="7489080" y="4978669"/>
            <a:ext cx="45544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Оцінка зовнішнього середовища бізнес-моделі на рівнях: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Локальний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Національний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Європейський та/або Глобальний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51"/>
          <p:cNvPicPr preferRelativeResize="0"/>
          <p:nvPr/>
        </p:nvPicPr>
        <p:blipFill rotWithShape="1">
          <a:blip r:embed="rId5">
            <a:alphaModFix/>
          </a:blip>
          <a:srcRect l="7983" t="44282" r="45038" b="28057"/>
          <a:stretch/>
        </p:blipFill>
        <p:spPr>
          <a:xfrm>
            <a:off x="130535" y="0"/>
            <a:ext cx="6525527" cy="204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1"/>
          <p:cNvPicPr preferRelativeResize="0"/>
          <p:nvPr/>
        </p:nvPicPr>
        <p:blipFill rotWithShape="1">
          <a:blip r:embed="rId6">
            <a:alphaModFix/>
          </a:blip>
          <a:srcRect l="11719" t="39644" r="14454" b="4040"/>
          <a:stretch/>
        </p:blipFill>
        <p:spPr>
          <a:xfrm>
            <a:off x="137438" y="2292185"/>
            <a:ext cx="6686550" cy="2718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 rot="10800000" flipH="1">
            <a:off x="1777263" y="-7883"/>
            <a:ext cx="3157378" cy="1135117"/>
          </a:xfrm>
          <a:prstGeom prst="triangle">
            <a:avLst>
              <a:gd name="adj" fmla="val 49356"/>
            </a:avLst>
          </a:prstGeom>
          <a:blipFill rotWithShape="1">
            <a:blip r:embed="rId3">
              <a:alphaModFix/>
            </a:blip>
            <a:stretch>
              <a:fillRect l="-7699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71357" y="2386980"/>
            <a:ext cx="605395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625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Основна ідея проєкту бізнес-моделі:</a:t>
            </a:r>
            <a:endParaRPr/>
          </a:p>
          <a:p>
            <a:pPr marL="0" marR="0" lvl="0" indent="625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25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25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25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25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254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Обґрунтування вибору території, на якій  пропонується реалізація бізнес-моделі:</a:t>
            </a:r>
            <a:endParaRPr/>
          </a:p>
          <a:p>
            <a:pPr marL="0" marR="0" lvl="0" indent="6254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254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254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6254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485775" y="162968"/>
            <a:ext cx="57224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uk-UA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Основна ідея проєкту бізнес-моделі   та обґрунтування вибору території, на якій  пропонується реалізація бізнес-моделі 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flipH="1">
            <a:off x="6788798" y="670759"/>
            <a:ext cx="4771697" cy="54338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40993" r="-8499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194663" y="322352"/>
            <a:ext cx="4771697" cy="5433848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горизонт син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752" y="5249262"/>
            <a:ext cx="593090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/>
          <p:nvPr/>
        </p:nvSpPr>
        <p:spPr>
          <a:xfrm>
            <a:off x="7010122" y="0"/>
            <a:ext cx="504444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2"/>
          <p:cNvSpPr/>
          <p:nvPr/>
        </p:nvSpPr>
        <p:spPr>
          <a:xfrm>
            <a:off x="7180786" y="139233"/>
            <a:ext cx="486269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-UA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STEEPLE аналіз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середовища бізнес-моделі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52" descr="горизонт си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38" y="5254817"/>
            <a:ext cx="5930900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2"/>
          <p:cNvSpPr txBox="1"/>
          <p:nvPr/>
        </p:nvSpPr>
        <p:spPr>
          <a:xfrm>
            <a:off x="7500162" y="1585914"/>
            <a:ext cx="45544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Оцінка впливу факторів: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Низький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Середній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Високий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52"/>
          <p:cNvPicPr preferRelativeResize="0"/>
          <p:nvPr/>
        </p:nvPicPr>
        <p:blipFill rotWithShape="1">
          <a:blip r:embed="rId5">
            <a:alphaModFix/>
          </a:blip>
          <a:srcRect l="18281" t="27350" r="19257" b="8658"/>
          <a:stretch/>
        </p:blipFill>
        <p:spPr>
          <a:xfrm>
            <a:off x="137438" y="1385889"/>
            <a:ext cx="6725485" cy="367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2"/>
          <p:cNvSpPr/>
          <p:nvPr/>
        </p:nvSpPr>
        <p:spPr>
          <a:xfrm>
            <a:off x="1624444" y="570120"/>
            <a:ext cx="37514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uk-UA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Приклад за PESTEL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3"/>
          <p:cNvSpPr/>
          <p:nvPr/>
        </p:nvSpPr>
        <p:spPr>
          <a:xfrm>
            <a:off x="5393874" y="2361971"/>
            <a:ext cx="60960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Стратегічне рішення № 1 …………………………..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Стратегічне рішення № 2 …………………………..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Стратегічне рішення № n…………………………..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…….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3"/>
          <p:cNvSpPr/>
          <p:nvPr/>
        </p:nvSpPr>
        <p:spPr>
          <a:xfrm>
            <a:off x="5684270" y="207575"/>
            <a:ext cx="5927835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Базуючись на LoNG STEEPLE аналізі розробити рішення, що капіталізують можливості та знизять ризики. Ці стратегічні рішення повинні відповідати місії та цінностям бізнесу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53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0" cy="1504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53"/>
          <p:cNvGrpSpPr/>
          <p:nvPr/>
        </p:nvGrpSpPr>
        <p:grpSpPr>
          <a:xfrm>
            <a:off x="930950" y="1706622"/>
            <a:ext cx="4036005" cy="3971620"/>
            <a:chOff x="985294" y="1293037"/>
            <a:chExt cx="4464846" cy="3971620"/>
          </a:xfrm>
        </p:grpSpPr>
        <p:sp>
          <p:nvSpPr>
            <p:cNvPr id="293" name="Google Shape;293;p53"/>
            <p:cNvSpPr/>
            <p:nvPr/>
          </p:nvSpPr>
          <p:spPr>
            <a:xfrm>
              <a:off x="1778825" y="1593342"/>
              <a:ext cx="3671315" cy="3671315"/>
            </a:xfrm>
            <a:custGeom>
              <a:avLst/>
              <a:gdLst/>
              <a:ahLst/>
              <a:cxnLst/>
              <a:rect l="l" t="t" r="r" b="b"/>
              <a:pathLst>
                <a:path w="3671315" h="3671315" extrusionOk="0">
                  <a:moveTo>
                    <a:pt x="0" y="0"/>
                  </a:moveTo>
                  <a:lnTo>
                    <a:pt x="3671315" y="0"/>
                  </a:lnTo>
                  <a:lnTo>
                    <a:pt x="3671315" y="3671315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2500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53"/>
            <p:cNvSpPr/>
            <p:nvPr/>
          </p:nvSpPr>
          <p:spPr>
            <a:xfrm rot="10800000">
              <a:off x="985294" y="1293037"/>
              <a:ext cx="3671315" cy="3671315"/>
            </a:xfrm>
            <a:custGeom>
              <a:avLst/>
              <a:gdLst/>
              <a:ahLst/>
              <a:cxnLst/>
              <a:rect l="l" t="t" r="r" b="b"/>
              <a:pathLst>
                <a:path w="3671315" h="3671315" extrusionOk="0">
                  <a:moveTo>
                    <a:pt x="0" y="0"/>
                  </a:moveTo>
                  <a:lnTo>
                    <a:pt x="3671315" y="0"/>
                  </a:lnTo>
                  <a:lnTo>
                    <a:pt x="3671315" y="3671315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2500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53"/>
          <p:cNvSpPr/>
          <p:nvPr/>
        </p:nvSpPr>
        <p:spPr>
          <a:xfrm>
            <a:off x="1183934" y="1200887"/>
            <a:ext cx="3345124" cy="3671315"/>
          </a:xfrm>
          <a:custGeom>
            <a:avLst/>
            <a:gdLst/>
            <a:ahLst/>
            <a:cxnLst/>
            <a:rect l="l" t="t" r="r" b="b"/>
            <a:pathLst>
              <a:path w="3671315" h="3671315" extrusionOk="0">
                <a:moveTo>
                  <a:pt x="0" y="0"/>
                </a:moveTo>
                <a:lnTo>
                  <a:pt x="3671315" y="0"/>
                </a:lnTo>
                <a:lnTo>
                  <a:pt x="3671315" y="3671315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3"/>
          <p:cNvSpPr/>
          <p:nvPr/>
        </p:nvSpPr>
        <p:spPr>
          <a:xfrm rot="10800000">
            <a:off x="702127" y="1453057"/>
            <a:ext cx="3671315" cy="3671315"/>
          </a:xfrm>
          <a:custGeom>
            <a:avLst/>
            <a:gdLst/>
            <a:ahLst/>
            <a:cxnLst/>
            <a:rect l="l" t="t" r="r" b="b"/>
            <a:pathLst>
              <a:path w="3671315" h="3671315" extrusionOk="0">
                <a:moveTo>
                  <a:pt x="0" y="0"/>
                </a:moveTo>
                <a:lnTo>
                  <a:pt x="3671315" y="0"/>
                </a:lnTo>
                <a:lnTo>
                  <a:pt x="3671315" y="3671315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/>
          <p:nvPr/>
        </p:nvSpPr>
        <p:spPr>
          <a:xfrm>
            <a:off x="3031129" y="784156"/>
            <a:ext cx="7930976" cy="554937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2694550" y="525936"/>
            <a:ext cx="8035289" cy="56065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5"/>
          <p:cNvSpPr/>
          <p:nvPr/>
        </p:nvSpPr>
        <p:spPr>
          <a:xfrm rot="-5400000">
            <a:off x="-518160" y="518160"/>
            <a:ext cx="3474720" cy="2438400"/>
          </a:xfrm>
          <a:custGeom>
            <a:avLst/>
            <a:gdLst/>
            <a:ahLst/>
            <a:cxnLst/>
            <a:rect l="l" t="t" r="r" b="b"/>
            <a:pathLst>
              <a:path w="4369360" h="2753626" extrusionOk="0">
                <a:moveTo>
                  <a:pt x="4369360" y="0"/>
                </a:moveTo>
                <a:lnTo>
                  <a:pt x="4369360" y="2753626"/>
                </a:lnTo>
                <a:lnTo>
                  <a:pt x="0" y="2753626"/>
                </a:lnTo>
                <a:lnTo>
                  <a:pt x="232756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-310056" y="65024"/>
            <a:ext cx="30585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…..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25"/>
          <p:cNvGrpSpPr/>
          <p:nvPr/>
        </p:nvGrpSpPr>
        <p:grpSpPr>
          <a:xfrm>
            <a:off x="0" y="1945930"/>
            <a:ext cx="2438400" cy="4912070"/>
            <a:chOff x="0" y="1945930"/>
            <a:chExt cx="2438400" cy="4912070"/>
          </a:xfrm>
        </p:grpSpPr>
        <p:sp>
          <p:nvSpPr>
            <p:cNvPr id="306" name="Google Shape;306;p25"/>
            <p:cNvSpPr/>
            <p:nvPr/>
          </p:nvSpPr>
          <p:spPr>
            <a:xfrm rot="5400000">
              <a:off x="-518160" y="2464090"/>
              <a:ext cx="3474720" cy="2438400"/>
            </a:xfrm>
            <a:custGeom>
              <a:avLst/>
              <a:gdLst/>
              <a:ahLst/>
              <a:cxnLst/>
              <a:rect l="l" t="t" r="r" b="b"/>
              <a:pathLst>
                <a:path w="4369360" h="2753626" extrusionOk="0">
                  <a:moveTo>
                    <a:pt x="4369360" y="0"/>
                  </a:moveTo>
                  <a:lnTo>
                    <a:pt x="4369360" y="2753626"/>
                  </a:lnTo>
                  <a:lnTo>
                    <a:pt x="0" y="2753626"/>
                  </a:lnTo>
                  <a:lnTo>
                    <a:pt x="2327567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52987" r="-11999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0" y="5420650"/>
              <a:ext cx="2438400" cy="14373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52987" r="-11999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5" descr="вертикаль син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2105" y="899544"/>
            <a:ext cx="1238250" cy="49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/>
          <p:nvPr/>
        </p:nvSpPr>
        <p:spPr>
          <a:xfrm>
            <a:off x="3031129" y="784156"/>
            <a:ext cx="7930976" cy="554937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4"/>
          <p:cNvSpPr/>
          <p:nvPr/>
        </p:nvSpPr>
        <p:spPr>
          <a:xfrm>
            <a:off x="2694550" y="525936"/>
            <a:ext cx="8035289" cy="56065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4"/>
          <p:cNvSpPr/>
          <p:nvPr/>
        </p:nvSpPr>
        <p:spPr>
          <a:xfrm rot="-5400000">
            <a:off x="-518160" y="518160"/>
            <a:ext cx="3474720" cy="2438400"/>
          </a:xfrm>
          <a:custGeom>
            <a:avLst/>
            <a:gdLst/>
            <a:ahLst/>
            <a:cxnLst/>
            <a:rect l="l" t="t" r="r" b="b"/>
            <a:pathLst>
              <a:path w="4369360" h="2753626" extrusionOk="0">
                <a:moveTo>
                  <a:pt x="4369360" y="0"/>
                </a:moveTo>
                <a:lnTo>
                  <a:pt x="4369360" y="2753626"/>
                </a:lnTo>
                <a:lnTo>
                  <a:pt x="0" y="2753626"/>
                </a:lnTo>
                <a:lnTo>
                  <a:pt x="232756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4"/>
          <p:cNvSpPr/>
          <p:nvPr/>
        </p:nvSpPr>
        <p:spPr>
          <a:xfrm>
            <a:off x="-310056" y="65024"/>
            <a:ext cx="30585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…..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54"/>
          <p:cNvGrpSpPr/>
          <p:nvPr/>
        </p:nvGrpSpPr>
        <p:grpSpPr>
          <a:xfrm>
            <a:off x="0" y="1945930"/>
            <a:ext cx="2438400" cy="4912070"/>
            <a:chOff x="0" y="1945930"/>
            <a:chExt cx="2438400" cy="4912070"/>
          </a:xfrm>
        </p:grpSpPr>
        <p:sp>
          <p:nvSpPr>
            <p:cNvPr id="318" name="Google Shape;318;p54"/>
            <p:cNvSpPr/>
            <p:nvPr/>
          </p:nvSpPr>
          <p:spPr>
            <a:xfrm rot="5400000">
              <a:off x="-518160" y="2464090"/>
              <a:ext cx="3474720" cy="2438400"/>
            </a:xfrm>
            <a:custGeom>
              <a:avLst/>
              <a:gdLst/>
              <a:ahLst/>
              <a:cxnLst/>
              <a:rect l="l" t="t" r="r" b="b"/>
              <a:pathLst>
                <a:path w="4369360" h="2753626" extrusionOk="0">
                  <a:moveTo>
                    <a:pt x="4369360" y="0"/>
                  </a:moveTo>
                  <a:lnTo>
                    <a:pt x="4369360" y="2753626"/>
                  </a:lnTo>
                  <a:lnTo>
                    <a:pt x="0" y="2753626"/>
                  </a:lnTo>
                  <a:lnTo>
                    <a:pt x="2327567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52987" r="-11999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4"/>
            <p:cNvSpPr/>
            <p:nvPr/>
          </p:nvSpPr>
          <p:spPr>
            <a:xfrm>
              <a:off x="0" y="5420650"/>
              <a:ext cx="2438400" cy="14373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52987" r="-11999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0" name="Google Shape;320;p54" descr="вертикаль син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2105" y="899544"/>
            <a:ext cx="1238250" cy="49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/>
          <p:nvPr/>
        </p:nvSpPr>
        <p:spPr>
          <a:xfrm>
            <a:off x="3031129" y="784156"/>
            <a:ext cx="7930976" cy="554937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5"/>
          <p:cNvSpPr/>
          <p:nvPr/>
        </p:nvSpPr>
        <p:spPr>
          <a:xfrm>
            <a:off x="2694550" y="525936"/>
            <a:ext cx="8035289" cy="56065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5"/>
          <p:cNvSpPr/>
          <p:nvPr/>
        </p:nvSpPr>
        <p:spPr>
          <a:xfrm rot="-5400000">
            <a:off x="-518160" y="518160"/>
            <a:ext cx="3474720" cy="2438400"/>
          </a:xfrm>
          <a:custGeom>
            <a:avLst/>
            <a:gdLst/>
            <a:ahLst/>
            <a:cxnLst/>
            <a:rect l="l" t="t" r="r" b="b"/>
            <a:pathLst>
              <a:path w="4369360" h="2753626" extrusionOk="0">
                <a:moveTo>
                  <a:pt x="4369360" y="0"/>
                </a:moveTo>
                <a:lnTo>
                  <a:pt x="4369360" y="2753626"/>
                </a:lnTo>
                <a:lnTo>
                  <a:pt x="0" y="2753626"/>
                </a:lnTo>
                <a:lnTo>
                  <a:pt x="232756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5"/>
          <p:cNvSpPr/>
          <p:nvPr/>
        </p:nvSpPr>
        <p:spPr>
          <a:xfrm>
            <a:off x="-310056" y="65024"/>
            <a:ext cx="30585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…..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Google Shape;329;p55"/>
          <p:cNvGrpSpPr/>
          <p:nvPr/>
        </p:nvGrpSpPr>
        <p:grpSpPr>
          <a:xfrm>
            <a:off x="0" y="1945930"/>
            <a:ext cx="2438400" cy="4912070"/>
            <a:chOff x="0" y="1945930"/>
            <a:chExt cx="2438400" cy="4912070"/>
          </a:xfrm>
        </p:grpSpPr>
        <p:sp>
          <p:nvSpPr>
            <p:cNvPr id="330" name="Google Shape;330;p55"/>
            <p:cNvSpPr/>
            <p:nvPr/>
          </p:nvSpPr>
          <p:spPr>
            <a:xfrm rot="5400000">
              <a:off x="-518160" y="2464090"/>
              <a:ext cx="3474720" cy="2438400"/>
            </a:xfrm>
            <a:custGeom>
              <a:avLst/>
              <a:gdLst/>
              <a:ahLst/>
              <a:cxnLst/>
              <a:rect l="l" t="t" r="r" b="b"/>
              <a:pathLst>
                <a:path w="4369360" h="2753626" extrusionOk="0">
                  <a:moveTo>
                    <a:pt x="4369360" y="0"/>
                  </a:moveTo>
                  <a:lnTo>
                    <a:pt x="4369360" y="2753626"/>
                  </a:lnTo>
                  <a:lnTo>
                    <a:pt x="0" y="2753626"/>
                  </a:lnTo>
                  <a:lnTo>
                    <a:pt x="2327567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52987" r="-11999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5"/>
            <p:cNvSpPr/>
            <p:nvPr/>
          </p:nvSpPr>
          <p:spPr>
            <a:xfrm>
              <a:off x="0" y="5420650"/>
              <a:ext cx="2438400" cy="14373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52987" r="-11999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2" name="Google Shape;332;p55" descr="вертикаль син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2105" y="899544"/>
            <a:ext cx="1238250" cy="49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9"/>
          <p:cNvPicPr preferRelativeResize="0"/>
          <p:nvPr/>
        </p:nvPicPr>
        <p:blipFill rotWithShape="1">
          <a:blip r:embed="rId3">
            <a:alphaModFix/>
          </a:blip>
          <a:srcRect b="14858"/>
          <a:stretch/>
        </p:blipFill>
        <p:spPr>
          <a:xfrm flipH="1">
            <a:off x="0" y="-21022"/>
            <a:ext cx="12192000" cy="692685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9"/>
          <p:cNvSpPr/>
          <p:nvPr/>
        </p:nvSpPr>
        <p:spPr>
          <a:xfrm>
            <a:off x="1" y="-21022"/>
            <a:ext cx="12192000" cy="6902172"/>
          </a:xfrm>
          <a:prstGeom prst="rect">
            <a:avLst/>
          </a:prstGeom>
          <a:solidFill>
            <a:schemeClr val="dk1">
              <a:alpha val="5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6631597" y="18717"/>
            <a:ext cx="4876800" cy="6926855"/>
          </a:xfrm>
          <a:prstGeom prst="rect">
            <a:avLst/>
          </a:prstGeom>
          <a:solidFill>
            <a:srgbClr val="263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0929" y="5926669"/>
            <a:ext cx="971840" cy="91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3832" y="47833"/>
            <a:ext cx="3794574" cy="84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21" y="5979993"/>
            <a:ext cx="324297" cy="32429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/>
          <p:nvPr/>
        </p:nvSpPr>
        <p:spPr>
          <a:xfrm>
            <a:off x="470120" y="5979993"/>
            <a:ext cx="31005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E-mail виконавців проєкту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2622021" y="2216363"/>
            <a:ext cx="51341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-U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NEWAGRO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9189" y="1711592"/>
            <a:ext cx="1285740" cy="274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43125" y="5313521"/>
            <a:ext cx="980094" cy="19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09668" y="4743936"/>
            <a:ext cx="2169987" cy="216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"/>
          <p:cNvSpPr/>
          <p:nvPr/>
        </p:nvSpPr>
        <p:spPr>
          <a:xfrm rot="10800000" flipH="1">
            <a:off x="1777263" y="-7883"/>
            <a:ext cx="3157378" cy="1135117"/>
          </a:xfrm>
          <a:prstGeom prst="triangle">
            <a:avLst>
              <a:gd name="adj" fmla="val 49356"/>
            </a:avLst>
          </a:prstGeom>
          <a:blipFill rotWithShape="1">
            <a:blip r:embed="rId3">
              <a:alphaModFix/>
            </a:blip>
            <a:stretch>
              <a:fillRect l="-7699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2"/>
          <p:cNvSpPr/>
          <p:nvPr/>
        </p:nvSpPr>
        <p:spPr>
          <a:xfrm flipH="1">
            <a:off x="6788798" y="670759"/>
            <a:ext cx="4771697" cy="54338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40993" r="-8499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2"/>
          <p:cNvSpPr/>
          <p:nvPr/>
        </p:nvSpPr>
        <p:spPr>
          <a:xfrm>
            <a:off x="7194663" y="322352"/>
            <a:ext cx="4771697" cy="5433848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2" descr="горизонт син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752" y="5249262"/>
            <a:ext cx="593090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3"/>
          <p:cNvSpPr/>
          <p:nvPr/>
        </p:nvSpPr>
        <p:spPr>
          <a:xfrm>
            <a:off x="336121" y="1311165"/>
            <a:ext cx="4783746" cy="2117835"/>
          </a:xfrm>
          <a:prstGeom prst="rect">
            <a:avLst/>
          </a:prstGeom>
          <a:solidFill>
            <a:schemeClr val="dk1">
              <a:alpha val="1725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3"/>
          <p:cNvSpPr/>
          <p:nvPr/>
        </p:nvSpPr>
        <p:spPr>
          <a:xfrm>
            <a:off x="5759879" y="1857833"/>
            <a:ext cx="60960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Ціль 12. Забезпечення переходу до раціональних моделей споживання і виробництва</a:t>
            </a:r>
            <a:endParaRPr sz="1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Проєкт забезпечить отримання відповідної інформації та відомості про сталий розвиток і спосіб життя в гармонії з природою для школярів та студентів, які позиціонують себе як лідери-змін щодо раціональних моделей споживання і виробництва.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…………………………..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3"/>
          <p:cNvSpPr/>
          <p:nvPr/>
        </p:nvSpPr>
        <p:spPr>
          <a:xfrm>
            <a:off x="5822731" y="288213"/>
            <a:ext cx="59278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досягнення яких цілей сталого розвитку зорієнтований проєкт бізнес-моделі? Перерахуйте та обґрунтуйте.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3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3" descr="17 цілей сталого розвитк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000" y="1607112"/>
            <a:ext cx="4922801" cy="364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/>
          <p:nvPr/>
        </p:nvSpPr>
        <p:spPr>
          <a:xfrm>
            <a:off x="273269" y="331075"/>
            <a:ext cx="4783746" cy="2117835"/>
          </a:xfrm>
          <a:prstGeom prst="rect">
            <a:avLst/>
          </a:prstGeom>
          <a:solidFill>
            <a:schemeClr val="dk1">
              <a:alpha val="1725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4"/>
          <p:cNvSpPr/>
          <p:nvPr/>
        </p:nvSpPr>
        <p:spPr>
          <a:xfrm>
            <a:off x="5613753" y="2227707"/>
            <a:ext cx="60960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Локальний рівень:</a:t>
            </a:r>
            <a:r>
              <a:rPr lang="uk-U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…………………………..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Глобальний рівень:</a:t>
            </a:r>
            <a:r>
              <a:rPr lang="uk-U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…………………………..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4"/>
          <p:cNvSpPr/>
          <p:nvPr/>
        </p:nvSpPr>
        <p:spPr>
          <a:xfrm>
            <a:off x="5819738" y="473295"/>
            <a:ext cx="568403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 чином проєкт змінить поточну ситуацію в локальному та глобальному вимірах?</a:t>
            </a:r>
            <a:endParaRPr/>
          </a:p>
        </p:txBody>
      </p:sp>
      <p:pic>
        <p:nvPicPr>
          <p:cNvPr id="134" name="Google Shape;134;p44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4" descr="17 цілей сталого розвитк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142" y="3506928"/>
            <a:ext cx="4614873" cy="2280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4"/>
          <p:cNvSpPr txBox="1"/>
          <p:nvPr/>
        </p:nvSpPr>
        <p:spPr>
          <a:xfrm>
            <a:off x="-381667" y="2889407"/>
            <a:ext cx="609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Думай глобально - дій локально.</a:t>
            </a:r>
            <a:endParaRPr/>
          </a:p>
        </p:txBody>
      </p:sp>
      <p:pic>
        <p:nvPicPr>
          <p:cNvPr id="137" name="Google Shape;137;p44" descr="Think global, act local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820" y="773332"/>
            <a:ext cx="4271962" cy="217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"/>
          <p:cNvSpPr/>
          <p:nvPr/>
        </p:nvSpPr>
        <p:spPr>
          <a:xfrm>
            <a:off x="273269" y="687260"/>
            <a:ext cx="5241706" cy="2455990"/>
          </a:xfrm>
          <a:prstGeom prst="rect">
            <a:avLst/>
          </a:prstGeom>
          <a:solidFill>
            <a:schemeClr val="dk1">
              <a:alpha val="1725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5"/>
          <p:cNvSpPr/>
          <p:nvPr/>
        </p:nvSpPr>
        <p:spPr>
          <a:xfrm>
            <a:off x="5822731" y="1531363"/>
            <a:ext cx="6096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…………………………..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5"/>
          <p:cNvSpPr/>
          <p:nvPr/>
        </p:nvSpPr>
        <p:spPr>
          <a:xfrm>
            <a:off x="5990896" y="331075"/>
            <a:ext cx="59278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 чином проєкт бізнес-моделі сприятиме післявоєнному відновленню України?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45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976" y="1115885"/>
            <a:ext cx="5584824" cy="312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6"/>
          <p:cNvSpPr/>
          <p:nvPr/>
        </p:nvSpPr>
        <p:spPr>
          <a:xfrm>
            <a:off x="336121" y="1311165"/>
            <a:ext cx="5307442" cy="4761023"/>
          </a:xfrm>
          <a:prstGeom prst="rect">
            <a:avLst/>
          </a:prstGeom>
          <a:solidFill>
            <a:schemeClr val="dk1">
              <a:alpha val="1725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6"/>
          <p:cNvSpPr/>
          <p:nvPr/>
        </p:nvSpPr>
        <p:spPr>
          <a:xfrm>
            <a:off x="5822731" y="1531363"/>
            <a:ext cx="6096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…………………………..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6"/>
          <p:cNvSpPr/>
          <p:nvPr/>
        </p:nvSpPr>
        <p:spPr>
          <a:xfrm>
            <a:off x="5990896" y="331075"/>
            <a:ext cx="59278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 чином проєкт бізнес-моделі направлений на забезпечення продовольчої безпеки?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46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471" y="2155769"/>
            <a:ext cx="4602742" cy="307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7"/>
          <p:cNvSpPr/>
          <p:nvPr/>
        </p:nvSpPr>
        <p:spPr>
          <a:xfrm>
            <a:off x="273269" y="214313"/>
            <a:ext cx="4155035" cy="2180714"/>
          </a:xfrm>
          <a:prstGeom prst="rect">
            <a:avLst/>
          </a:prstGeom>
          <a:solidFill>
            <a:schemeClr val="dk1">
              <a:alpha val="1725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7"/>
          <p:cNvSpPr/>
          <p:nvPr/>
        </p:nvSpPr>
        <p:spPr>
          <a:xfrm>
            <a:off x="5822731" y="1531363"/>
            <a:ext cx="6096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…………………………..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7"/>
          <p:cNvSpPr/>
          <p:nvPr/>
        </p:nvSpPr>
        <p:spPr>
          <a:xfrm>
            <a:off x="5990896" y="331075"/>
            <a:ext cx="592783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 чином проєкт бізнес-моделі сприятиме євроінтеграції України?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47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7" descr="Переваги євроінтеграції: в Україні стартувала інформкампанія, фото - Погля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349" y="753979"/>
            <a:ext cx="4205188" cy="235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6f760fb83_0_0"/>
          <p:cNvSpPr/>
          <p:nvPr/>
        </p:nvSpPr>
        <p:spPr>
          <a:xfrm>
            <a:off x="273269" y="214313"/>
            <a:ext cx="4155000" cy="2180700"/>
          </a:xfrm>
          <a:prstGeom prst="rect">
            <a:avLst/>
          </a:prstGeom>
          <a:solidFill>
            <a:schemeClr val="dk1">
              <a:alpha val="172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c6f760fb83_0_0" descr="горизонт си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446" y="5265682"/>
            <a:ext cx="5930901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c6f760fb83_0_0" descr="Переваги євроінтеграції: в Україні стартувала інформкампанія, фото - Погля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349" y="753979"/>
            <a:ext cx="4205188" cy="23549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c6f760fb83_0_0"/>
          <p:cNvSpPr txBox="1"/>
          <p:nvPr/>
        </p:nvSpPr>
        <p:spPr>
          <a:xfrm>
            <a:off x="5422225" y="635975"/>
            <a:ext cx="640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c6f760fb83_0_0"/>
          <p:cNvSpPr/>
          <p:nvPr/>
        </p:nvSpPr>
        <p:spPr>
          <a:xfrm>
            <a:off x="5067175" y="214325"/>
            <a:ext cx="7118100" cy="1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Хронологія зміни законодавчих ініціатив України по відношенню до формування продовольчої безпеки та самозабезпечення територіальних громад продуктами харчування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uk-U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465</Words>
  <Application>Microsoft Office PowerPoint</Application>
  <PresentationFormat>Широкий екран</PresentationFormat>
  <Paragraphs>118</Paragraphs>
  <Slides>25</Slides>
  <Notes>25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Полотно бізнес-моделі Canvas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Asus</dc:creator>
  <cp:lastModifiedBy>User</cp:lastModifiedBy>
  <cp:revision>3</cp:revision>
  <dcterms:created xsi:type="dcterms:W3CDTF">2023-10-12T02:23:59Z</dcterms:created>
  <dcterms:modified xsi:type="dcterms:W3CDTF">2024-05-18T06:54:17Z</dcterms:modified>
</cp:coreProperties>
</file>